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5" r:id="rId6"/>
    <p:sldId id="273" r:id="rId7"/>
    <p:sldId id="262" r:id="rId8"/>
    <p:sldId id="263" r:id="rId9"/>
    <p:sldId id="260" r:id="rId10"/>
    <p:sldId id="269" r:id="rId11"/>
    <p:sldId id="268" r:id="rId12"/>
    <p:sldId id="266" r:id="rId13"/>
    <p:sldId id="267" r:id="rId14"/>
    <p:sldId id="270" r:id="rId15"/>
    <p:sldId id="271" r:id="rId16"/>
    <p:sldId id="272" r:id="rId17"/>
    <p:sldId id="261" r:id="rId18"/>
    <p:sldId id="264"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2" r:id="rId37"/>
    <p:sldId id="291" r:id="rId38"/>
    <p:sldId id="293" r:id="rId39"/>
    <p:sldId id="294" r:id="rId40"/>
    <p:sldId id="296" r:id="rId41"/>
    <p:sldId id="295"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p:cViewPr>
        <p:scale>
          <a:sx n="75" d="100"/>
          <a:sy n="75" d="100"/>
        </p:scale>
        <p:origin x="1060" y="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D5B62F0-CB47-4809-8E98-59DC75952D35}" type="datetimeFigureOut">
              <a:rPr lang="en-US" smtClean="0"/>
              <a:t>5/10/2023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DE1E7DA-C410-4DC3-B184-08477A7DA04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5B62F0-CB47-4809-8E98-59DC75952D35}" type="datetimeFigureOut">
              <a:rPr lang="en-US" smtClean="0"/>
              <a:t>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E7DA-C410-4DC3-B184-08477A7DA04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5B62F0-CB47-4809-8E98-59DC75952D35}" type="datetimeFigureOut">
              <a:rPr lang="en-US" smtClean="0"/>
              <a:t>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E7DA-C410-4DC3-B184-08477A7DA04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D5B62F0-CB47-4809-8E98-59DC75952D35}" type="datetimeFigureOut">
              <a:rPr lang="en-US" smtClean="0"/>
              <a:t>5/10/2023</a:t>
            </a:fld>
            <a:endParaRPr lang="en-IN"/>
          </a:p>
        </p:txBody>
      </p:sp>
      <p:sp>
        <p:nvSpPr>
          <p:cNvPr id="9" name="Slide Number Placeholder 8"/>
          <p:cNvSpPr>
            <a:spLocks noGrp="1"/>
          </p:cNvSpPr>
          <p:nvPr>
            <p:ph type="sldNum" sz="quarter" idx="15"/>
          </p:nvPr>
        </p:nvSpPr>
        <p:spPr/>
        <p:txBody>
          <a:bodyPr rtlCol="0"/>
          <a:lstStyle/>
          <a:p>
            <a:fld id="{5DE1E7DA-C410-4DC3-B184-08477A7DA04A}"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D5B62F0-CB47-4809-8E98-59DC75952D35}" type="datetimeFigureOut">
              <a:rPr lang="en-US" smtClean="0"/>
              <a:t>5/10/2023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DE1E7DA-C410-4DC3-B184-08477A7DA04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D5B62F0-CB47-4809-8E98-59DC75952D35}" type="datetimeFigureOut">
              <a:rPr lang="en-US" smtClean="0"/>
              <a:t>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1E7DA-C410-4DC3-B184-08477A7DA04A}"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D5B62F0-CB47-4809-8E98-59DC75952D35}" type="datetimeFigureOut">
              <a:rPr lang="en-US" smtClean="0"/>
              <a:t>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1E7DA-C410-4DC3-B184-08477A7DA04A}"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D5B62F0-CB47-4809-8E98-59DC75952D35}" type="datetimeFigureOut">
              <a:rPr lang="en-US" smtClean="0"/>
              <a:t>5/10/2023</a:t>
            </a:fld>
            <a:endParaRPr lang="en-IN"/>
          </a:p>
        </p:txBody>
      </p:sp>
      <p:sp>
        <p:nvSpPr>
          <p:cNvPr id="7" name="Slide Number Placeholder 6"/>
          <p:cNvSpPr>
            <a:spLocks noGrp="1"/>
          </p:cNvSpPr>
          <p:nvPr>
            <p:ph type="sldNum" sz="quarter" idx="11"/>
          </p:nvPr>
        </p:nvSpPr>
        <p:spPr/>
        <p:txBody>
          <a:bodyPr rtlCol="0"/>
          <a:lstStyle/>
          <a:p>
            <a:fld id="{5DE1E7DA-C410-4DC3-B184-08477A7DA04A}"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B62F0-CB47-4809-8E98-59DC75952D35}" type="datetimeFigureOut">
              <a:rPr lang="en-US" smtClean="0"/>
              <a:t>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E1E7DA-C410-4DC3-B184-08477A7DA04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D5B62F0-CB47-4809-8E98-59DC75952D35}" type="datetimeFigureOut">
              <a:rPr lang="en-US" smtClean="0"/>
              <a:t>5/10/2023</a:t>
            </a:fld>
            <a:endParaRPr lang="en-IN"/>
          </a:p>
        </p:txBody>
      </p:sp>
      <p:sp>
        <p:nvSpPr>
          <p:cNvPr id="22" name="Slide Number Placeholder 21"/>
          <p:cNvSpPr>
            <a:spLocks noGrp="1"/>
          </p:cNvSpPr>
          <p:nvPr>
            <p:ph type="sldNum" sz="quarter" idx="15"/>
          </p:nvPr>
        </p:nvSpPr>
        <p:spPr/>
        <p:txBody>
          <a:bodyPr rtlCol="0"/>
          <a:lstStyle/>
          <a:p>
            <a:fld id="{5DE1E7DA-C410-4DC3-B184-08477A7DA04A}"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D5B62F0-CB47-4809-8E98-59DC75952D35}" type="datetimeFigureOut">
              <a:rPr lang="en-US" smtClean="0"/>
              <a:t>5/10/2023</a:t>
            </a:fld>
            <a:endParaRPr lang="en-IN"/>
          </a:p>
        </p:txBody>
      </p:sp>
      <p:sp>
        <p:nvSpPr>
          <p:cNvPr id="18" name="Slide Number Placeholder 17"/>
          <p:cNvSpPr>
            <a:spLocks noGrp="1"/>
          </p:cNvSpPr>
          <p:nvPr>
            <p:ph type="sldNum" sz="quarter" idx="11"/>
          </p:nvPr>
        </p:nvSpPr>
        <p:spPr/>
        <p:txBody>
          <a:bodyPr rtlCol="0"/>
          <a:lstStyle/>
          <a:p>
            <a:fld id="{5DE1E7DA-C410-4DC3-B184-08477A7DA04A}"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D5B62F0-CB47-4809-8E98-59DC75952D35}" type="datetimeFigureOut">
              <a:rPr lang="en-US" smtClean="0"/>
              <a:t>5/10/2023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DE1E7DA-C410-4DC3-B184-08477A7DA04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MEMORY MANAGEMENT</a:t>
            </a:r>
            <a:endParaRPr lang="en-IN" dirty="0"/>
          </a:p>
        </p:txBody>
      </p:sp>
      <p:sp>
        <p:nvSpPr>
          <p:cNvPr id="3" name="Subtitle 2"/>
          <p:cNvSpPr>
            <a:spLocks noGrp="1"/>
          </p:cNvSpPr>
          <p:nvPr>
            <p:ph type="subTitle" idx="1"/>
          </p:nvPr>
        </p:nvSpPr>
        <p:spPr/>
        <p:txBody>
          <a:bodyPr/>
          <a:lstStyle/>
          <a:p>
            <a:r>
              <a:rPr lang="en-IN" dirty="0" smtClean="0"/>
              <a:t>BSCS-IV</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VS PHYSICAL ADDRESSES</a:t>
            </a:r>
            <a:endParaRPr lang="en-IN" dirty="0"/>
          </a:p>
        </p:txBody>
      </p:sp>
      <p:sp>
        <p:nvSpPr>
          <p:cNvPr id="3" name="Content Placeholder 2"/>
          <p:cNvSpPr>
            <a:spLocks noGrp="1"/>
          </p:cNvSpPr>
          <p:nvPr>
            <p:ph sz="quarter" idx="1"/>
          </p:nvPr>
        </p:nvSpPr>
        <p:spPr>
          <a:xfrm>
            <a:off x="457200" y="1857364"/>
            <a:ext cx="7467600" cy="4616588"/>
          </a:xfrm>
        </p:spPr>
        <p:txBody>
          <a:bodyPr/>
          <a:lstStyle/>
          <a:p>
            <a:pPr algn="just"/>
            <a:r>
              <a:rPr lang="en-IN" dirty="0" smtClean="0"/>
              <a:t>The basic difference between Logical and physical address is that Logical address is generated by CPU in perspective of a program. </a:t>
            </a:r>
          </a:p>
          <a:p>
            <a:pPr algn="just">
              <a:buNone/>
            </a:pPr>
            <a:endParaRPr lang="en-IN" dirty="0" smtClean="0"/>
          </a:p>
          <a:p>
            <a:pPr algn="just"/>
            <a:r>
              <a:rPr lang="en-IN" dirty="0" smtClean="0"/>
              <a:t>On the other hand, the physical address is a location that exists in the memory unit. The set of all logical addresses generated by CPU for a program is called Logical Address Space.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ADDRESSES</a:t>
            </a:r>
            <a:endParaRPr lang="en-IN" dirty="0"/>
          </a:p>
        </p:txBody>
      </p:sp>
      <p:sp>
        <p:nvSpPr>
          <p:cNvPr id="3" name="Content Placeholder 2"/>
          <p:cNvSpPr>
            <a:spLocks noGrp="1"/>
          </p:cNvSpPr>
          <p:nvPr>
            <p:ph sz="quarter" idx="1"/>
          </p:nvPr>
        </p:nvSpPr>
        <p:spPr>
          <a:xfrm>
            <a:off x="395536" y="1628800"/>
            <a:ext cx="7829576" cy="4873752"/>
          </a:xfrm>
        </p:spPr>
        <p:txBody>
          <a:bodyPr/>
          <a:lstStyle/>
          <a:p>
            <a:r>
              <a:rPr lang="en-IN" b="1" dirty="0" smtClean="0"/>
              <a:t>Symbolic Addresses</a:t>
            </a:r>
          </a:p>
          <a:p>
            <a:pPr>
              <a:buNone/>
            </a:pPr>
            <a:r>
              <a:rPr lang="en-IN" dirty="0" smtClean="0"/>
              <a:t>   - Addresses Used in a source code.</a:t>
            </a:r>
          </a:p>
          <a:p>
            <a:pPr>
              <a:buNone/>
            </a:pPr>
            <a:r>
              <a:rPr lang="en-IN" dirty="0" smtClean="0"/>
              <a:t>   - Variable names, constants and instruction labels.</a:t>
            </a:r>
          </a:p>
          <a:p>
            <a:pPr>
              <a:buNone/>
            </a:pPr>
            <a:endParaRPr lang="en-IN" dirty="0" smtClean="0"/>
          </a:p>
          <a:p>
            <a:r>
              <a:rPr lang="en-IN" b="1" dirty="0" smtClean="0"/>
              <a:t>Relative Addresses / </a:t>
            </a:r>
            <a:r>
              <a:rPr lang="en-IN" b="1" dirty="0" err="1" smtClean="0"/>
              <a:t>Relocatable</a:t>
            </a:r>
            <a:endParaRPr lang="en-IN" b="1" dirty="0" smtClean="0"/>
          </a:p>
          <a:p>
            <a:pPr>
              <a:buNone/>
            </a:pPr>
            <a:r>
              <a:rPr lang="en-IN" dirty="0" smtClean="0"/>
              <a:t>   - Compiler converts symbolic address into relative address at the time of compilation.</a:t>
            </a:r>
          </a:p>
          <a:p>
            <a:pPr>
              <a:buNone/>
            </a:pPr>
            <a:endParaRPr lang="en-IN" dirty="0" smtClean="0"/>
          </a:p>
          <a:p>
            <a:r>
              <a:rPr lang="en-IN" b="1" dirty="0" smtClean="0"/>
              <a:t>Physical Addresses</a:t>
            </a:r>
          </a:p>
          <a:p>
            <a:pPr>
              <a:buNone/>
            </a:pPr>
            <a:r>
              <a:rPr lang="en-IN" dirty="0" smtClean="0"/>
              <a:t>   - When a program is loaded is main memory, the loader generates these addresses.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ADDRESS BINDING</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Address binding refers to the translation of provided virtual address spaces to actual physical / absolute memory address spaces to execute the program.</a:t>
            </a:r>
          </a:p>
          <a:p>
            <a:pPr algn="just">
              <a:buNone/>
            </a:pPr>
            <a:r>
              <a:rPr lang="en-IN" dirty="0" smtClean="0"/>
              <a:t>(</a:t>
            </a:r>
            <a:r>
              <a:rPr lang="en-IN" dirty="0" smtClean="0">
                <a:solidFill>
                  <a:srgbClr val="FF0000"/>
                </a:solidFill>
              </a:rPr>
              <a:t>The logical address does not exist physically in the memory, and therefore it is sometimes known as a virtual address. The physical address is a location in the memory unit. The logical address is used as a reference to access the physical address. The physical address cannot be accessed directly</a:t>
            </a:r>
            <a:r>
              <a:rPr lang="en-IN" dirty="0" smtClean="0"/>
              <a:t>.)</a:t>
            </a:r>
          </a:p>
          <a:p>
            <a:pPr algn="just"/>
            <a:r>
              <a:rPr lang="en-IN" dirty="0" smtClean="0"/>
              <a:t> There are different modes and sequences in which addresses are bound to their true value.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ADDRESS BINDING</a:t>
            </a:r>
            <a:endParaRPr lang="en-IN" dirty="0"/>
          </a:p>
        </p:txBody>
      </p:sp>
      <p:sp>
        <p:nvSpPr>
          <p:cNvPr id="3" name="Content Placeholder 2"/>
          <p:cNvSpPr>
            <a:spLocks noGrp="1"/>
          </p:cNvSpPr>
          <p:nvPr>
            <p:ph sz="quarter" idx="1"/>
          </p:nvPr>
        </p:nvSpPr>
        <p:spPr/>
        <p:txBody>
          <a:bodyPr/>
          <a:lstStyle/>
          <a:p>
            <a:pPr algn="just">
              <a:buNone/>
            </a:pPr>
            <a:r>
              <a:rPr lang="en-IN" dirty="0" smtClean="0"/>
              <a:t>There are mainly three types of an address binding in the OS. </a:t>
            </a:r>
          </a:p>
          <a:p>
            <a:pPr algn="just">
              <a:buNone/>
            </a:pPr>
            <a:endParaRPr lang="en-IN" dirty="0" smtClean="0"/>
          </a:p>
          <a:p>
            <a:pPr algn="just"/>
            <a:r>
              <a:rPr lang="en-IN" dirty="0" smtClean="0"/>
              <a:t>Compile Time Address Binding</a:t>
            </a:r>
          </a:p>
          <a:p>
            <a:pPr algn="just"/>
            <a:r>
              <a:rPr lang="en-IN" dirty="0" smtClean="0"/>
              <a:t>Load Time Address Binding</a:t>
            </a:r>
          </a:p>
          <a:p>
            <a:pPr algn="just"/>
            <a:r>
              <a:rPr lang="en-IN" dirty="0" smtClean="0"/>
              <a:t>Execution Time or Dynamic Address Binding</a:t>
            </a:r>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COMPILE TIME ADDRESS BINDING</a:t>
            </a:r>
            <a:endParaRPr lang="en-IN" dirty="0"/>
          </a:p>
        </p:txBody>
      </p:sp>
      <p:sp>
        <p:nvSpPr>
          <p:cNvPr id="3" name="Content Placeholder 2"/>
          <p:cNvSpPr>
            <a:spLocks noGrp="1"/>
          </p:cNvSpPr>
          <p:nvPr>
            <p:ph sz="quarter" idx="1"/>
          </p:nvPr>
        </p:nvSpPr>
        <p:spPr>
          <a:xfrm>
            <a:off x="457200" y="2000240"/>
            <a:ext cx="7467600" cy="4473712"/>
          </a:xfrm>
        </p:spPr>
        <p:txBody>
          <a:bodyPr>
            <a:normAutofit lnSpcReduction="10000"/>
          </a:bodyPr>
          <a:lstStyle/>
          <a:p>
            <a:pPr algn="just"/>
            <a:r>
              <a:rPr lang="en-IN" dirty="0" smtClean="0"/>
              <a:t>It occurs when it is known that where our program will reside in memory at the compile time.</a:t>
            </a:r>
          </a:p>
          <a:p>
            <a:pPr algn="just"/>
            <a:endParaRPr lang="en-IN" dirty="0" smtClean="0"/>
          </a:p>
          <a:p>
            <a:pPr algn="just"/>
            <a:r>
              <a:rPr lang="en-IN" dirty="0" smtClean="0"/>
              <a:t>The </a:t>
            </a:r>
            <a:r>
              <a:rPr lang="en-IN" b="1" dirty="0" smtClean="0"/>
              <a:t>compiler is responsible </a:t>
            </a:r>
            <a:r>
              <a:rPr lang="en-IN" dirty="0" smtClean="0"/>
              <a:t>for performing address binding, and the compiler interacts with the operating system to perform the address binding. </a:t>
            </a:r>
          </a:p>
          <a:p>
            <a:pPr algn="just"/>
            <a:endParaRPr lang="en-IN" dirty="0" smtClean="0"/>
          </a:p>
          <a:p>
            <a:pPr algn="just"/>
            <a:r>
              <a:rPr lang="en-IN" dirty="0" smtClean="0"/>
              <a:t>In other words, when a program is executed, it allocates memory to the system code of the computer.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 TIME ADDRESS BINDING</a:t>
            </a:r>
            <a:endParaRPr lang="en-IN" dirty="0"/>
          </a:p>
        </p:txBody>
      </p:sp>
      <p:sp>
        <p:nvSpPr>
          <p:cNvPr id="3" name="Content Placeholder 2"/>
          <p:cNvSpPr>
            <a:spLocks noGrp="1"/>
          </p:cNvSpPr>
          <p:nvPr>
            <p:ph sz="quarter" idx="1"/>
          </p:nvPr>
        </p:nvSpPr>
        <p:spPr>
          <a:xfrm>
            <a:off x="457200" y="1928802"/>
            <a:ext cx="7467600" cy="4545150"/>
          </a:xfrm>
        </p:spPr>
        <p:txBody>
          <a:bodyPr/>
          <a:lstStyle/>
          <a:p>
            <a:pPr algn="just"/>
            <a:r>
              <a:rPr lang="en-IN" dirty="0" smtClean="0"/>
              <a:t>When compiler does not know the memory location to store the program then it generates the relative or </a:t>
            </a:r>
            <a:r>
              <a:rPr lang="en-IN" dirty="0" err="1" smtClean="0"/>
              <a:t>relocatable</a:t>
            </a:r>
            <a:r>
              <a:rPr lang="en-IN" dirty="0" smtClean="0"/>
              <a:t> addresses of a program.</a:t>
            </a:r>
          </a:p>
          <a:p>
            <a:pPr algn="just"/>
            <a:endParaRPr lang="en-IN" dirty="0" smtClean="0"/>
          </a:p>
          <a:p>
            <a:pPr algn="just"/>
            <a:r>
              <a:rPr lang="en-IN" dirty="0" smtClean="0"/>
              <a:t>Loader translates these </a:t>
            </a:r>
            <a:r>
              <a:rPr lang="en-IN" dirty="0" err="1" smtClean="0"/>
              <a:t>relocatable</a:t>
            </a:r>
            <a:r>
              <a:rPr lang="en-IN" dirty="0" smtClean="0"/>
              <a:t> addresses into absolute or physical addresses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 TIME or DYNAMIC BINDING</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When a process moves from one memory location to another memory location during execution.</a:t>
            </a:r>
          </a:p>
          <a:p>
            <a:pPr algn="just"/>
            <a:r>
              <a:rPr lang="en-IN" dirty="0" smtClean="0"/>
              <a:t>Special hardware memory management unit (MMU) is used.</a:t>
            </a:r>
          </a:p>
          <a:p>
            <a:pPr algn="just"/>
            <a:r>
              <a:rPr lang="en-IN" dirty="0" smtClean="0"/>
              <a:t>In MMU operating system maintains a relocation register where it keeps the base address of memory.</a:t>
            </a:r>
          </a:p>
          <a:p>
            <a:pPr algn="just"/>
            <a:r>
              <a:rPr lang="en-IN" dirty="0" smtClean="0"/>
              <a:t>CPU generates the logical address then MMU combines with base address and then it becomes a physical address.</a:t>
            </a:r>
          </a:p>
          <a:p>
            <a:pPr algn="just">
              <a:buNone/>
            </a:pPr>
            <a:r>
              <a:rPr lang="en-IN" dirty="0" smtClean="0"/>
              <a:t>    - Base address = 12000</a:t>
            </a:r>
          </a:p>
          <a:p>
            <a:pPr algn="just">
              <a:buNone/>
            </a:pPr>
            <a:r>
              <a:rPr lang="en-IN" dirty="0" smtClean="0"/>
              <a:t>    - Logical address = 365</a:t>
            </a:r>
          </a:p>
          <a:p>
            <a:pPr algn="just">
              <a:buNone/>
            </a:pPr>
            <a:r>
              <a:rPr lang="en-IN" dirty="0" smtClean="0"/>
              <a:t>                        - Physical Addresses = 12365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15328" cy="1143000"/>
          </a:xfrm>
        </p:spPr>
        <p:txBody>
          <a:bodyPr/>
          <a:lstStyle/>
          <a:p>
            <a:r>
              <a:rPr lang="en-IN" dirty="0" smtClean="0"/>
              <a:t>MEMORY MANAGEMENT TECHNIQUES</a:t>
            </a:r>
            <a:endParaRPr lang="en-IN" dirty="0"/>
          </a:p>
        </p:txBody>
      </p:sp>
      <p:pic>
        <p:nvPicPr>
          <p:cNvPr id="30722" name="Picture 2" descr="Memory Management - javatpoint"/>
          <p:cNvPicPr>
            <a:picLocks noChangeAspect="1" noChangeArrowheads="1"/>
          </p:cNvPicPr>
          <p:nvPr/>
        </p:nvPicPr>
        <p:blipFill>
          <a:blip r:embed="rId2"/>
          <a:srcRect/>
          <a:stretch>
            <a:fillRect/>
          </a:stretch>
        </p:blipFill>
        <p:spPr bwMode="auto">
          <a:xfrm>
            <a:off x="285720" y="1571612"/>
            <a:ext cx="8215370" cy="492922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1143000"/>
          </a:xfrm>
        </p:spPr>
        <p:txBody>
          <a:bodyPr/>
          <a:lstStyle/>
          <a:p>
            <a:r>
              <a:rPr lang="en-IN" dirty="0" smtClean="0"/>
              <a:t>CONTIGUOUS MEMORY MANAGEMENT</a:t>
            </a:r>
            <a:endParaRPr lang="en-IN" dirty="0"/>
          </a:p>
        </p:txBody>
      </p:sp>
      <p:sp>
        <p:nvSpPr>
          <p:cNvPr id="3" name="Content Placeholder 2"/>
          <p:cNvSpPr>
            <a:spLocks noGrp="1"/>
          </p:cNvSpPr>
          <p:nvPr>
            <p:ph sz="quarter" idx="1"/>
          </p:nvPr>
        </p:nvSpPr>
        <p:spPr>
          <a:xfrm>
            <a:off x="457200" y="1428736"/>
            <a:ext cx="8043890" cy="5429264"/>
          </a:xfrm>
        </p:spPr>
        <p:txBody>
          <a:bodyPr>
            <a:normAutofit lnSpcReduction="10000"/>
          </a:bodyPr>
          <a:lstStyle/>
          <a:p>
            <a:pPr algn="just"/>
            <a:r>
              <a:rPr lang="en-IN" dirty="0" smtClean="0"/>
              <a:t>In a Contiguous memory management scheme, each program occupies a single contiguous block of storage locations, i.e., a set of memory locations with consecutive addresses.</a:t>
            </a:r>
          </a:p>
          <a:p>
            <a:pPr algn="ctr">
              <a:buNone/>
            </a:pPr>
            <a:r>
              <a:rPr lang="en-IN" b="1" dirty="0" smtClean="0"/>
              <a:t>1. Single contiguous memory management schemes:</a:t>
            </a:r>
          </a:p>
          <a:p>
            <a:pPr algn="just"/>
            <a:r>
              <a:rPr lang="en-IN" dirty="0" smtClean="0"/>
              <a:t>The Single contiguous memory management scheme is the simplest memory management scheme used in the earliest generation of computer systems. </a:t>
            </a:r>
          </a:p>
          <a:p>
            <a:pPr algn="just"/>
            <a:r>
              <a:rPr lang="en-IN" dirty="0" smtClean="0"/>
              <a:t>In this scheme, the main memory is divided into two contiguous areas or partitions. </a:t>
            </a:r>
          </a:p>
          <a:p>
            <a:pPr algn="just"/>
            <a:r>
              <a:rPr lang="en-IN" dirty="0" smtClean="0"/>
              <a:t>The operating systems reside permanently in one partition, generally at the lower memory, and the user process is loaded into the other partition.</a:t>
            </a:r>
          </a:p>
          <a:p>
            <a:pPr algn="just"/>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329642" cy="1143000"/>
          </a:xfrm>
        </p:spPr>
        <p:txBody>
          <a:bodyPr>
            <a:normAutofit/>
          </a:bodyPr>
          <a:lstStyle/>
          <a:p>
            <a:r>
              <a:rPr lang="en-IN" dirty="0" smtClean="0"/>
              <a:t>Contiguous memory management schemes:</a:t>
            </a:r>
            <a:endParaRPr lang="en-IN" dirty="0"/>
          </a:p>
        </p:txBody>
      </p:sp>
      <p:sp>
        <p:nvSpPr>
          <p:cNvPr id="3" name="Content Placeholder 2"/>
          <p:cNvSpPr>
            <a:spLocks noGrp="1"/>
          </p:cNvSpPr>
          <p:nvPr>
            <p:ph sz="quarter" idx="1"/>
          </p:nvPr>
        </p:nvSpPr>
        <p:spPr/>
        <p:txBody>
          <a:bodyPr/>
          <a:lstStyle/>
          <a:p>
            <a:pPr algn="ctr">
              <a:buNone/>
            </a:pPr>
            <a:r>
              <a:rPr lang="en-IN" b="1" dirty="0" smtClean="0"/>
              <a:t>1. Single contiguous memory management schemes:</a:t>
            </a:r>
          </a:p>
          <a:p>
            <a:endParaRPr lang="en-IN" dirty="0"/>
          </a:p>
        </p:txBody>
      </p:sp>
      <p:pic>
        <p:nvPicPr>
          <p:cNvPr id="31746" name="Picture 2" descr="C:\Users\Samreen Detho\Pictures\single contiguous.JPG"/>
          <p:cNvPicPr>
            <a:picLocks noChangeAspect="1" noChangeArrowheads="1"/>
          </p:cNvPicPr>
          <p:nvPr/>
        </p:nvPicPr>
        <p:blipFill>
          <a:blip r:embed="rId2"/>
          <a:srcRect/>
          <a:stretch>
            <a:fillRect/>
          </a:stretch>
        </p:blipFill>
        <p:spPr bwMode="auto">
          <a:xfrm>
            <a:off x="5214942" y="2500306"/>
            <a:ext cx="2286016" cy="394972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MANAGEMENT</a:t>
            </a:r>
            <a:endParaRPr lang="en-IN" dirty="0"/>
          </a:p>
        </p:txBody>
      </p:sp>
      <p:sp>
        <p:nvSpPr>
          <p:cNvPr id="3" name="Content Placeholder 2"/>
          <p:cNvSpPr>
            <a:spLocks noGrp="1"/>
          </p:cNvSpPr>
          <p:nvPr>
            <p:ph sz="quarter" idx="1"/>
          </p:nvPr>
        </p:nvSpPr>
        <p:spPr/>
        <p:txBody>
          <a:bodyPr/>
          <a:lstStyle/>
          <a:p>
            <a:pPr algn="just"/>
            <a:r>
              <a:rPr lang="en-IN" dirty="0" smtClean="0"/>
              <a:t>Memory management is the process of controlling and coordinating a computer's main memory. </a:t>
            </a:r>
          </a:p>
          <a:p>
            <a:pPr algn="just"/>
            <a:endParaRPr lang="en-IN" dirty="0" smtClean="0"/>
          </a:p>
          <a:p>
            <a:pPr algn="just"/>
            <a:r>
              <a:rPr lang="en-IN" dirty="0" smtClean="0"/>
              <a:t>It ensures that blocks of memory space are properly managed and allocated so the operating system (OS), applications and other running processes have the memory they need to carry out their operations.</a:t>
            </a:r>
          </a:p>
          <a:p>
            <a:pPr algn="just">
              <a:buNone/>
            </a:pPr>
            <a:endParaRPr lang="en-IN" dirty="0" smtClean="0"/>
          </a:p>
          <a:p>
            <a:pPr algn="just"/>
            <a:r>
              <a:rPr lang="en-IN" dirty="0" smtClean="0"/>
              <a:t>This technique helps in keeping the track of each and every memory location, whether the memory location is allocated to some process or it is free.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501122" cy="1143000"/>
          </a:xfrm>
        </p:spPr>
        <p:txBody>
          <a:bodyPr/>
          <a:lstStyle/>
          <a:p>
            <a:r>
              <a:rPr lang="en-IN" dirty="0" smtClean="0"/>
              <a:t>Contiguous memory management schemes:</a:t>
            </a:r>
            <a:endParaRPr lang="en-IN" dirty="0"/>
          </a:p>
        </p:txBody>
      </p:sp>
      <p:sp>
        <p:nvSpPr>
          <p:cNvPr id="3" name="Content Placeholder 2"/>
          <p:cNvSpPr>
            <a:spLocks noGrp="1"/>
          </p:cNvSpPr>
          <p:nvPr>
            <p:ph sz="quarter" idx="1"/>
          </p:nvPr>
        </p:nvSpPr>
        <p:spPr>
          <a:xfrm>
            <a:off x="357158" y="1214422"/>
            <a:ext cx="8072494" cy="5643578"/>
          </a:xfrm>
        </p:spPr>
        <p:txBody>
          <a:bodyPr>
            <a:normAutofit fontScale="92500" lnSpcReduction="10000"/>
          </a:bodyPr>
          <a:lstStyle/>
          <a:p>
            <a:pPr algn="ctr">
              <a:buNone/>
            </a:pPr>
            <a:r>
              <a:rPr lang="en-IN" sz="2600" b="1" dirty="0" smtClean="0"/>
              <a:t>2. PARTITIONING or MULTIPLE PARTITIONING</a:t>
            </a:r>
          </a:p>
          <a:p>
            <a:pPr algn="just">
              <a:buNone/>
            </a:pPr>
            <a:endParaRPr lang="en-IN" b="1" dirty="0" smtClean="0"/>
          </a:p>
          <a:p>
            <a:pPr algn="just"/>
            <a:r>
              <a:rPr lang="en-IN" dirty="0" smtClean="0"/>
              <a:t>The single Contiguous memory management scheme is inefficient as it limits computers to execute only one program at a time resulting in wastage in memory space and CPU time. </a:t>
            </a:r>
          </a:p>
          <a:p>
            <a:pPr algn="just"/>
            <a:r>
              <a:rPr lang="en-IN" dirty="0" smtClean="0"/>
              <a:t>The problem of inefficient CPU use can be overcome using multiprogramming that allows more than one program to run concurrently. </a:t>
            </a:r>
          </a:p>
          <a:p>
            <a:pPr algn="just"/>
            <a:r>
              <a:rPr lang="en-IN" dirty="0" smtClean="0"/>
              <a:t>To switch between two processes, the operating systems need to load both processes into the main memory. The operating system needs to divide the available main memory into multiple parts to load multiple processes into the main memory. Thus multiple processes can reside in the main memory simultaneously.</a:t>
            </a: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358246" cy="1143000"/>
          </a:xfrm>
        </p:spPr>
        <p:txBody>
          <a:bodyPr/>
          <a:lstStyle/>
          <a:p>
            <a:r>
              <a:rPr lang="en-IN" dirty="0" smtClean="0"/>
              <a:t>Contiguous memory management schemes:</a:t>
            </a:r>
            <a:endParaRPr lang="en-IN" dirty="0"/>
          </a:p>
        </p:txBody>
      </p:sp>
      <p:sp>
        <p:nvSpPr>
          <p:cNvPr id="3" name="Content Placeholder 2"/>
          <p:cNvSpPr>
            <a:spLocks noGrp="1"/>
          </p:cNvSpPr>
          <p:nvPr>
            <p:ph sz="quarter" idx="1"/>
          </p:nvPr>
        </p:nvSpPr>
        <p:spPr>
          <a:xfrm>
            <a:off x="571472" y="1142984"/>
            <a:ext cx="7467600" cy="4873752"/>
          </a:xfrm>
        </p:spPr>
        <p:txBody>
          <a:bodyPr/>
          <a:lstStyle/>
          <a:p>
            <a:pPr algn="ctr">
              <a:buNone/>
            </a:pPr>
            <a:r>
              <a:rPr lang="en-IN" b="1" dirty="0" smtClean="0"/>
              <a:t>2. PARTITIONING or MULTIPLE PARTITIONING</a:t>
            </a:r>
          </a:p>
          <a:p>
            <a:pPr algn="ctr">
              <a:buNone/>
            </a:pPr>
            <a:endParaRPr lang="en-IN" b="1" dirty="0" smtClean="0"/>
          </a:p>
          <a:p>
            <a:r>
              <a:rPr lang="en-IN" dirty="0" smtClean="0"/>
              <a:t>Fixed Partitioning</a:t>
            </a:r>
          </a:p>
          <a:p>
            <a:r>
              <a:rPr lang="en-IN" dirty="0" smtClean="0"/>
              <a:t>Variable/Dynamic Partitioning</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643998" cy="1143000"/>
          </a:xfrm>
        </p:spPr>
        <p:txBody>
          <a:bodyPr/>
          <a:lstStyle/>
          <a:p>
            <a:r>
              <a:rPr lang="en-IN" dirty="0" smtClean="0"/>
              <a:t>Contiguous memory management schemes:</a:t>
            </a:r>
            <a:endParaRPr lang="en-IN" dirty="0"/>
          </a:p>
        </p:txBody>
      </p:sp>
      <p:sp>
        <p:nvSpPr>
          <p:cNvPr id="3" name="Content Placeholder 2"/>
          <p:cNvSpPr>
            <a:spLocks noGrp="1"/>
          </p:cNvSpPr>
          <p:nvPr>
            <p:ph sz="quarter" idx="1"/>
          </p:nvPr>
        </p:nvSpPr>
        <p:spPr>
          <a:xfrm>
            <a:off x="500034" y="1214422"/>
            <a:ext cx="7467600" cy="4873752"/>
          </a:xfrm>
        </p:spPr>
        <p:txBody>
          <a:bodyPr/>
          <a:lstStyle/>
          <a:p>
            <a:pPr algn="ctr">
              <a:buNone/>
            </a:pPr>
            <a:r>
              <a:rPr lang="en-IN" b="1" dirty="0" smtClean="0"/>
              <a:t>2. PARTITIONING or MULTIPLE PARTITIONING</a:t>
            </a:r>
          </a:p>
          <a:p>
            <a:pPr>
              <a:buNone/>
            </a:pPr>
            <a:endParaRPr lang="en-IN" dirty="0"/>
          </a:p>
        </p:txBody>
      </p:sp>
      <p:sp>
        <p:nvSpPr>
          <p:cNvPr id="32770" name="AutoShape 2" descr="What is Memory Partitioning? - Definition &amp; Concept - Video &amp; Lesson  Transcript | Study.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2772" name="AutoShape 4" descr="What is Memory Partitioning? - Definition &amp; Concept - Video &amp; Lesson  Transcript | Study.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2773" name="Picture 5" descr="C:\Users\Samreen Detho\Pictures\var partitioning.png"/>
          <p:cNvPicPr>
            <a:picLocks noChangeAspect="1" noChangeArrowheads="1"/>
          </p:cNvPicPr>
          <p:nvPr/>
        </p:nvPicPr>
        <p:blipFill>
          <a:blip r:embed="rId2"/>
          <a:srcRect/>
          <a:stretch>
            <a:fillRect/>
          </a:stretch>
        </p:blipFill>
        <p:spPr bwMode="auto">
          <a:xfrm>
            <a:off x="285720" y="2143116"/>
            <a:ext cx="8429684" cy="457203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358246" cy="1143000"/>
          </a:xfrm>
        </p:spPr>
        <p:txBody>
          <a:bodyPr/>
          <a:lstStyle/>
          <a:p>
            <a:r>
              <a:rPr lang="en-IN" dirty="0" smtClean="0"/>
              <a:t>Contiguous memory management schemes:</a:t>
            </a:r>
            <a:endParaRPr lang="en-IN" dirty="0"/>
          </a:p>
        </p:txBody>
      </p:sp>
      <p:sp>
        <p:nvSpPr>
          <p:cNvPr id="3" name="Content Placeholder 2"/>
          <p:cNvSpPr>
            <a:spLocks noGrp="1"/>
          </p:cNvSpPr>
          <p:nvPr>
            <p:ph sz="quarter" idx="1"/>
          </p:nvPr>
        </p:nvSpPr>
        <p:spPr>
          <a:xfrm>
            <a:off x="571472" y="1142984"/>
            <a:ext cx="7467600" cy="4873752"/>
          </a:xfrm>
        </p:spPr>
        <p:txBody>
          <a:bodyPr>
            <a:normAutofit fontScale="92500"/>
          </a:bodyPr>
          <a:lstStyle/>
          <a:p>
            <a:pPr algn="ctr">
              <a:buNone/>
            </a:pPr>
            <a:r>
              <a:rPr lang="en-IN" b="1" dirty="0" smtClean="0"/>
              <a:t>2. PARTITIONING or MULTIPLE PARTITIONING</a:t>
            </a:r>
          </a:p>
          <a:p>
            <a:pPr algn="ctr">
              <a:buNone/>
            </a:pPr>
            <a:endParaRPr lang="en-IN" b="1" dirty="0" smtClean="0"/>
          </a:p>
          <a:p>
            <a:pPr>
              <a:buNone/>
            </a:pPr>
            <a:r>
              <a:rPr lang="en-IN" b="1" dirty="0" smtClean="0"/>
              <a:t>Fixed Partitioning:</a:t>
            </a:r>
          </a:p>
          <a:p>
            <a:pPr algn="just"/>
            <a:r>
              <a:rPr lang="en-IN" dirty="0" smtClean="0"/>
              <a:t>The main memory is divided into several fixed-sized partitions in a fixed partition memory management scheme or static partitioning. These partitions can be of the same size or different sizes. Each partition can hold a single process. </a:t>
            </a:r>
          </a:p>
          <a:p>
            <a:pPr algn="just"/>
            <a:r>
              <a:rPr lang="en-IN" dirty="0" smtClean="0"/>
              <a:t>The number of partitions determines the degree of multiprogramming, i.e., the maximum number of processes in memory. These partitions are made at the time of system generation and remain fixed after that.</a:t>
            </a:r>
          </a:p>
          <a:p>
            <a:endParaRPr lang="en-I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358246" cy="1143000"/>
          </a:xfrm>
        </p:spPr>
        <p:txBody>
          <a:bodyPr/>
          <a:lstStyle/>
          <a:p>
            <a:r>
              <a:rPr lang="en-IN" dirty="0" smtClean="0"/>
              <a:t>Contiguous memory management schemes:</a:t>
            </a:r>
            <a:endParaRPr lang="en-IN" dirty="0"/>
          </a:p>
        </p:txBody>
      </p:sp>
      <p:sp>
        <p:nvSpPr>
          <p:cNvPr id="3" name="Content Placeholder 2"/>
          <p:cNvSpPr>
            <a:spLocks noGrp="1"/>
          </p:cNvSpPr>
          <p:nvPr>
            <p:ph sz="quarter" idx="1"/>
          </p:nvPr>
        </p:nvSpPr>
        <p:spPr>
          <a:xfrm>
            <a:off x="571472" y="1142984"/>
            <a:ext cx="7467600" cy="4873752"/>
          </a:xfrm>
        </p:spPr>
        <p:txBody>
          <a:bodyPr>
            <a:normAutofit fontScale="92500"/>
          </a:bodyPr>
          <a:lstStyle/>
          <a:p>
            <a:pPr algn="ctr">
              <a:buNone/>
            </a:pPr>
            <a:r>
              <a:rPr lang="en-IN" b="1" dirty="0" smtClean="0"/>
              <a:t>2. PARTITIONING or MULTIPLE PARTITIONING</a:t>
            </a:r>
          </a:p>
          <a:p>
            <a:pPr algn="ctr">
              <a:buNone/>
            </a:pPr>
            <a:endParaRPr lang="en-IN" b="1" dirty="0" smtClean="0"/>
          </a:p>
          <a:p>
            <a:pPr>
              <a:buNone/>
            </a:pPr>
            <a:r>
              <a:rPr lang="en-IN" b="1" dirty="0" smtClean="0"/>
              <a:t>Fixed Partitioning:</a:t>
            </a:r>
          </a:p>
          <a:p>
            <a:pPr>
              <a:buNone/>
            </a:pPr>
            <a:endParaRPr lang="en-IN" b="1" dirty="0" smtClean="0"/>
          </a:p>
          <a:p>
            <a:pPr algn="just"/>
            <a:r>
              <a:rPr lang="en-IN" b="1" dirty="0" smtClean="0"/>
              <a:t>Advantages:</a:t>
            </a:r>
            <a:endParaRPr lang="en-IN" dirty="0" smtClean="0"/>
          </a:p>
          <a:p>
            <a:pPr algn="just">
              <a:buNone/>
            </a:pPr>
            <a:r>
              <a:rPr lang="en-IN" dirty="0" smtClean="0"/>
              <a:t>   - Simple to implement.</a:t>
            </a:r>
          </a:p>
          <a:p>
            <a:pPr algn="just">
              <a:buNone/>
            </a:pPr>
            <a:r>
              <a:rPr lang="en-IN" dirty="0" smtClean="0"/>
              <a:t>   - Easy to manage and design.</a:t>
            </a:r>
          </a:p>
          <a:p>
            <a:pPr algn="just"/>
            <a:r>
              <a:rPr lang="en-IN" b="1" dirty="0" smtClean="0"/>
              <a:t>Disadvantages:</a:t>
            </a:r>
            <a:endParaRPr lang="en-IN" dirty="0" smtClean="0"/>
          </a:p>
          <a:p>
            <a:pPr algn="just">
              <a:buNone/>
            </a:pPr>
            <a:r>
              <a:rPr lang="en-IN" dirty="0" smtClean="0"/>
              <a:t>   - This scheme suffers from internal fragmentation.</a:t>
            </a:r>
          </a:p>
          <a:p>
            <a:pPr algn="just">
              <a:buNone/>
            </a:pPr>
            <a:r>
              <a:rPr lang="en-IN" dirty="0" smtClean="0"/>
              <a:t>   - The number of partitions is specified at the time of system generation.</a:t>
            </a:r>
          </a:p>
          <a:p>
            <a:pPr algn="just">
              <a:buNone/>
            </a:pPr>
            <a:endParaRPr lang="en-IN" dirty="0" smtClean="0"/>
          </a:p>
          <a:p>
            <a:endParaRPr lang="en-I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429684" cy="1143000"/>
          </a:xfrm>
        </p:spPr>
        <p:txBody>
          <a:bodyPr/>
          <a:lstStyle/>
          <a:p>
            <a:r>
              <a:rPr lang="en-IN" dirty="0" smtClean="0"/>
              <a:t>Contiguous memory management schemes:</a:t>
            </a:r>
            <a:endParaRPr lang="en-IN" dirty="0"/>
          </a:p>
        </p:txBody>
      </p:sp>
      <p:sp>
        <p:nvSpPr>
          <p:cNvPr id="3" name="Content Placeholder 2"/>
          <p:cNvSpPr>
            <a:spLocks noGrp="1"/>
          </p:cNvSpPr>
          <p:nvPr>
            <p:ph sz="quarter" idx="1"/>
          </p:nvPr>
        </p:nvSpPr>
        <p:spPr>
          <a:xfrm>
            <a:off x="500034" y="1357298"/>
            <a:ext cx="7467600" cy="4873752"/>
          </a:xfrm>
        </p:spPr>
        <p:txBody>
          <a:bodyPr>
            <a:normAutofit fontScale="92500"/>
          </a:bodyPr>
          <a:lstStyle/>
          <a:p>
            <a:pPr algn="ctr">
              <a:buNone/>
            </a:pPr>
            <a:r>
              <a:rPr lang="en-IN" b="1" dirty="0" smtClean="0"/>
              <a:t>2. PARTITIONING or MULTIPLE PARTITIONING</a:t>
            </a:r>
          </a:p>
          <a:p>
            <a:r>
              <a:rPr lang="en-IN" b="1" dirty="0" smtClean="0"/>
              <a:t>Dynamic Partitioning:</a:t>
            </a:r>
          </a:p>
          <a:p>
            <a:pPr algn="just">
              <a:buNone/>
            </a:pPr>
            <a:r>
              <a:rPr lang="en-IN" dirty="0" smtClean="0"/>
              <a:t>   - The dynamic partitioning was designed to overcome the problems of a fixed partitioning scheme. </a:t>
            </a:r>
          </a:p>
          <a:p>
            <a:pPr algn="just">
              <a:buNone/>
            </a:pPr>
            <a:r>
              <a:rPr lang="en-IN" dirty="0" smtClean="0"/>
              <a:t>   - In a dynamic partitioning scheme, each process occupies only as much memory as they require when loaded for processing. </a:t>
            </a:r>
          </a:p>
          <a:p>
            <a:pPr algn="just">
              <a:buNone/>
            </a:pPr>
            <a:r>
              <a:rPr lang="en-IN" dirty="0" smtClean="0"/>
              <a:t>   - Requested processes are allocated memory until the entire physical memory is exhausted or the remaining space is insufficient to hold the requesting process. In this scheme the partitions used are of variable size, and the number of partitions is not defined at the system generation time.</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429684" cy="1143000"/>
          </a:xfrm>
        </p:spPr>
        <p:txBody>
          <a:bodyPr/>
          <a:lstStyle/>
          <a:p>
            <a:r>
              <a:rPr lang="en-IN" dirty="0" smtClean="0"/>
              <a:t>Contiguous memory management schemes:</a:t>
            </a:r>
            <a:endParaRPr lang="en-IN" dirty="0"/>
          </a:p>
        </p:txBody>
      </p:sp>
      <p:sp>
        <p:nvSpPr>
          <p:cNvPr id="3" name="Content Placeholder 2"/>
          <p:cNvSpPr>
            <a:spLocks noGrp="1"/>
          </p:cNvSpPr>
          <p:nvPr>
            <p:ph sz="quarter" idx="1"/>
          </p:nvPr>
        </p:nvSpPr>
        <p:spPr>
          <a:xfrm>
            <a:off x="357158" y="1357298"/>
            <a:ext cx="8572560" cy="4873752"/>
          </a:xfrm>
        </p:spPr>
        <p:txBody>
          <a:bodyPr>
            <a:normAutofit/>
          </a:bodyPr>
          <a:lstStyle/>
          <a:p>
            <a:pPr algn="ctr">
              <a:buNone/>
            </a:pPr>
            <a:r>
              <a:rPr lang="en-IN" b="1" dirty="0" smtClean="0"/>
              <a:t>2. PARTITIONING or MULTIPLE PARTITIONING</a:t>
            </a:r>
          </a:p>
          <a:p>
            <a:r>
              <a:rPr lang="en-IN" b="1" dirty="0" smtClean="0"/>
              <a:t>Dynamic Partitioning:</a:t>
            </a:r>
          </a:p>
          <a:p>
            <a:pPr>
              <a:buNone/>
            </a:pPr>
            <a:endParaRPr lang="en-IN" b="1" dirty="0" smtClean="0"/>
          </a:p>
          <a:p>
            <a:r>
              <a:rPr lang="en-IN" dirty="0" smtClean="0"/>
              <a:t>   </a:t>
            </a:r>
            <a:r>
              <a:rPr lang="en-IN" b="1" dirty="0" smtClean="0"/>
              <a:t>Advantages:</a:t>
            </a:r>
            <a:endParaRPr lang="en-IN" dirty="0" smtClean="0"/>
          </a:p>
          <a:p>
            <a:pPr>
              <a:buNone/>
            </a:pPr>
            <a:r>
              <a:rPr lang="en-IN" dirty="0" smtClean="0"/>
              <a:t>   - Simple to implement.</a:t>
            </a:r>
          </a:p>
          <a:p>
            <a:pPr>
              <a:buNone/>
            </a:pPr>
            <a:r>
              <a:rPr lang="en-IN" dirty="0" smtClean="0"/>
              <a:t>   - Easy to manage and design.</a:t>
            </a:r>
          </a:p>
          <a:p>
            <a:r>
              <a:rPr lang="en-IN" b="1" dirty="0" smtClean="0"/>
              <a:t>Disadvantages:</a:t>
            </a:r>
          </a:p>
          <a:p>
            <a:pPr>
              <a:buNone/>
            </a:pPr>
            <a:r>
              <a:rPr lang="en-IN" dirty="0" smtClean="0"/>
              <a:t>   - This scheme also suffers from external fragmentation.</a:t>
            </a:r>
          </a:p>
          <a:p>
            <a:pPr>
              <a:buNone/>
            </a:pPr>
            <a:r>
              <a:rPr lang="en-IN" dirty="0" smtClean="0"/>
              <a:t>   - The number of partitions is specified at the time of system segmentation.</a:t>
            </a:r>
          </a:p>
          <a:p>
            <a:endParaRPr lang="en-IN" dirty="0" smtClean="0"/>
          </a:p>
          <a:p>
            <a:pPr algn="just">
              <a:buNone/>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Fragmentation</a:t>
            </a:r>
            <a:endParaRPr lang="en-IN" dirty="0"/>
          </a:p>
        </p:txBody>
      </p:sp>
      <p:sp>
        <p:nvSpPr>
          <p:cNvPr id="3" name="Content Placeholder 2"/>
          <p:cNvSpPr>
            <a:spLocks noGrp="1"/>
          </p:cNvSpPr>
          <p:nvPr>
            <p:ph sz="quarter" idx="1"/>
          </p:nvPr>
        </p:nvSpPr>
        <p:spPr/>
        <p:txBody>
          <a:bodyPr/>
          <a:lstStyle/>
          <a:p>
            <a:pPr algn="just"/>
            <a:r>
              <a:rPr lang="en-IN" dirty="0" smtClean="0"/>
              <a:t>Fragmentation refers to an unwanted problem that occurs in the OS in which a process is unloaded and loaded from memory, and the free memory space gets fragmented. </a:t>
            </a:r>
          </a:p>
          <a:p>
            <a:pPr algn="just"/>
            <a:r>
              <a:rPr lang="en-IN" dirty="0" smtClean="0"/>
              <a:t>The processes can not be assigned to the memory blocks because of their small size. Thus the memory blocks always stay unused.</a:t>
            </a:r>
          </a:p>
          <a:p>
            <a:pPr algn="just"/>
            <a:endParaRPr lang="en-IN" dirty="0" smtClean="0"/>
          </a:p>
          <a:p>
            <a:pPr algn="just"/>
            <a:r>
              <a:rPr lang="en-IN" b="1" dirty="0" smtClean="0"/>
              <a:t>Types:</a:t>
            </a:r>
          </a:p>
          <a:p>
            <a:pPr algn="just">
              <a:buNone/>
            </a:pPr>
            <a:r>
              <a:rPr lang="en-IN" dirty="0" smtClean="0"/>
              <a:t>   1.  Internal Fragmentation</a:t>
            </a:r>
          </a:p>
          <a:p>
            <a:pPr algn="just">
              <a:buNone/>
            </a:pPr>
            <a:r>
              <a:rPr lang="en-IN" dirty="0" smtClean="0"/>
              <a:t>   2.  External Fragmentation</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INTERNAL FRAGMENTATION</a:t>
            </a:r>
            <a:endParaRPr lang="en-IN" dirty="0"/>
          </a:p>
        </p:txBody>
      </p:sp>
      <p:sp>
        <p:nvSpPr>
          <p:cNvPr id="34818" name="AutoShape 2" descr="Fragmentation in Operating System - Scaler Top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19" name="Picture 3" descr="C:\Users\Samreen Detho\Pictures\internal fragmentation.JPG"/>
          <p:cNvPicPr>
            <a:picLocks noChangeAspect="1" noChangeArrowheads="1"/>
          </p:cNvPicPr>
          <p:nvPr/>
        </p:nvPicPr>
        <p:blipFill>
          <a:blip r:embed="rId2"/>
          <a:srcRect/>
          <a:stretch>
            <a:fillRect/>
          </a:stretch>
        </p:blipFill>
        <p:spPr bwMode="auto">
          <a:xfrm>
            <a:off x="642910" y="1714488"/>
            <a:ext cx="7500990" cy="464347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FRAGMENTATION</a:t>
            </a:r>
            <a:endParaRPr lang="en-IN" dirty="0"/>
          </a:p>
        </p:txBody>
      </p:sp>
      <p:sp>
        <p:nvSpPr>
          <p:cNvPr id="3" name="Content Placeholder 2"/>
          <p:cNvSpPr>
            <a:spLocks noGrp="1"/>
          </p:cNvSpPr>
          <p:nvPr>
            <p:ph sz="quarter" idx="1"/>
          </p:nvPr>
        </p:nvSpPr>
        <p:spPr/>
        <p:txBody>
          <a:bodyPr/>
          <a:lstStyle/>
          <a:p>
            <a:pPr algn="just"/>
            <a:r>
              <a:rPr lang="en-IN" dirty="0" smtClean="0"/>
              <a:t>External fragmentation occurs when total unused memory space is enough to answer all the allocation requests. </a:t>
            </a:r>
          </a:p>
          <a:p>
            <a:pPr algn="just">
              <a:buNone/>
            </a:pPr>
            <a:endParaRPr lang="en-IN" dirty="0" smtClean="0"/>
          </a:p>
          <a:p>
            <a:pPr algn="just"/>
            <a:r>
              <a:rPr lang="en-IN" dirty="0" smtClean="0"/>
              <a:t>Here the memory is non-contiguous. Therefore, the memory has empty blocks scattered all over, which are insufficient to be allocated to other programs. Compaction is the solution for external fragmentation.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MANAGEMENT</a:t>
            </a:r>
            <a:endParaRPr lang="en-IN" dirty="0"/>
          </a:p>
        </p:txBody>
      </p:sp>
      <p:sp>
        <p:nvSpPr>
          <p:cNvPr id="3" name="Content Placeholder 2"/>
          <p:cNvSpPr>
            <a:spLocks noGrp="1"/>
          </p:cNvSpPr>
          <p:nvPr>
            <p:ph sz="quarter" idx="1"/>
          </p:nvPr>
        </p:nvSpPr>
        <p:spPr/>
        <p:txBody>
          <a:bodyPr/>
          <a:lstStyle/>
          <a:p>
            <a:r>
              <a:rPr lang="en-IN" dirty="0" smtClean="0"/>
              <a:t>Memory management technique decides which process will get memory at what time.</a:t>
            </a:r>
          </a:p>
          <a:p>
            <a:endParaRPr lang="en-IN" dirty="0" smtClean="0"/>
          </a:p>
          <a:p>
            <a:r>
              <a:rPr lang="en-IN" dirty="0" smtClean="0"/>
              <a:t> It also keeps the count of how much memory can be allocated to a process. </a:t>
            </a:r>
          </a:p>
          <a:p>
            <a:pPr>
              <a:buNone/>
            </a:pPr>
            <a:endParaRPr lang="en-IN" dirty="0" smtClean="0"/>
          </a:p>
          <a:p>
            <a:r>
              <a:rPr lang="en-IN" dirty="0" smtClean="0"/>
              <a:t>As it keeps the tracks of everything so whenever some memory gets freed or unallocated it updates the status correspondingly.</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FRAGMENTATION</a:t>
            </a:r>
            <a:endParaRPr lang="en-IN" dirty="0"/>
          </a:p>
        </p:txBody>
      </p:sp>
      <p:pic>
        <p:nvPicPr>
          <p:cNvPr id="41986" name="Picture 2" descr="C:\Users\Samreen Detho\Pictures\External Fragmentation.JPG"/>
          <p:cNvPicPr>
            <a:picLocks noChangeAspect="1" noChangeArrowheads="1"/>
          </p:cNvPicPr>
          <p:nvPr/>
        </p:nvPicPr>
        <p:blipFill>
          <a:blip r:embed="rId2"/>
          <a:srcRect/>
          <a:stretch>
            <a:fillRect/>
          </a:stretch>
        </p:blipFill>
        <p:spPr bwMode="auto">
          <a:xfrm>
            <a:off x="642910" y="1571612"/>
            <a:ext cx="7404264" cy="4572032"/>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66"/>
            <a:ext cx="8715436" cy="1143000"/>
          </a:xfrm>
        </p:spPr>
        <p:txBody>
          <a:bodyPr>
            <a:normAutofit/>
          </a:bodyPr>
          <a:lstStyle/>
          <a:p>
            <a:pPr algn="ctr"/>
            <a:r>
              <a:rPr lang="en-IN" sz="2400" dirty="0" smtClean="0"/>
              <a:t>METHODS TO ELIMINATE EXTERNAL FRAGMENTATION</a:t>
            </a:r>
            <a:endParaRPr lang="en-IN" sz="2400" dirty="0"/>
          </a:p>
        </p:txBody>
      </p:sp>
      <p:sp>
        <p:nvSpPr>
          <p:cNvPr id="3" name="Content Placeholder 2"/>
          <p:cNvSpPr>
            <a:spLocks noGrp="1"/>
          </p:cNvSpPr>
          <p:nvPr>
            <p:ph sz="quarter" idx="1"/>
          </p:nvPr>
        </p:nvSpPr>
        <p:spPr>
          <a:xfrm>
            <a:off x="428596" y="2143116"/>
            <a:ext cx="7858180" cy="4087934"/>
          </a:xfrm>
        </p:spPr>
        <p:txBody>
          <a:bodyPr/>
          <a:lstStyle/>
          <a:p>
            <a:r>
              <a:rPr lang="en-IN" dirty="0" smtClean="0"/>
              <a:t>COMPACTION</a:t>
            </a:r>
          </a:p>
          <a:p>
            <a:r>
              <a:rPr lang="en-IN" dirty="0" smtClean="0"/>
              <a:t>PAGING</a:t>
            </a:r>
          </a:p>
          <a:p>
            <a:r>
              <a:rPr lang="en-IN" dirty="0" smtClean="0"/>
              <a:t>SEGMENTATION</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COMPACTION</a:t>
            </a:r>
            <a:endParaRPr lang="en-IN" dirty="0"/>
          </a:p>
        </p:txBody>
      </p:sp>
      <p:sp>
        <p:nvSpPr>
          <p:cNvPr id="3" name="Content Placeholder 2"/>
          <p:cNvSpPr>
            <a:spLocks noGrp="1"/>
          </p:cNvSpPr>
          <p:nvPr>
            <p:ph sz="quarter" idx="1"/>
          </p:nvPr>
        </p:nvSpPr>
        <p:spPr>
          <a:xfrm>
            <a:off x="571472" y="1643050"/>
            <a:ext cx="7467600" cy="4873752"/>
          </a:xfrm>
        </p:spPr>
        <p:txBody>
          <a:bodyPr/>
          <a:lstStyle/>
          <a:p>
            <a:pPr algn="just"/>
            <a:r>
              <a:rPr lang="en-IN" dirty="0" smtClean="0"/>
              <a:t>External fragmentation can be reduced by compaction or shuffle memory contents to place all free memory together in one large block. To make compaction feasible, relocation should be dynamic. </a:t>
            </a:r>
          </a:p>
          <a:p>
            <a:pPr algn="just"/>
            <a:r>
              <a:rPr lang="en-IN" dirty="0" smtClean="0"/>
              <a:t>In compaction, all the free partitions are made contiguous and all the loaded partitions are brought together. By applying this technique, we can store the bigger processes in the memory.</a:t>
            </a:r>
          </a:p>
          <a:p>
            <a:pPr algn="just"/>
            <a:r>
              <a:rPr lang="en-IN" dirty="0" smtClean="0"/>
              <a:t> The free partitions are merged which can now be allocated according to the needs of new processes.</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1143000"/>
          </a:xfrm>
        </p:spPr>
        <p:txBody>
          <a:bodyPr>
            <a:normAutofit fontScale="90000"/>
          </a:bodyPr>
          <a:lstStyle/>
          <a:p>
            <a:r>
              <a:rPr lang="en-IN" dirty="0" smtClean="0"/>
              <a:t>Non-Contiguous memory management schemes:</a:t>
            </a:r>
            <a:br>
              <a:rPr lang="en-IN" dirty="0" smtClean="0"/>
            </a:br>
            <a:endParaRPr lang="en-IN" dirty="0"/>
          </a:p>
        </p:txBody>
      </p:sp>
      <p:sp>
        <p:nvSpPr>
          <p:cNvPr id="3" name="Content Placeholder 2"/>
          <p:cNvSpPr>
            <a:spLocks noGrp="1"/>
          </p:cNvSpPr>
          <p:nvPr>
            <p:ph sz="quarter" idx="1"/>
          </p:nvPr>
        </p:nvSpPr>
        <p:spPr/>
        <p:txBody>
          <a:bodyPr/>
          <a:lstStyle/>
          <a:p>
            <a:pPr>
              <a:buNone/>
            </a:pPr>
            <a:r>
              <a:rPr lang="en-IN" b="1" dirty="0" smtClean="0"/>
              <a:t>PAGING:</a:t>
            </a:r>
          </a:p>
          <a:p>
            <a:pPr algn="just"/>
            <a:r>
              <a:rPr lang="en-IN" dirty="0" smtClean="0"/>
              <a:t>Paging is a technique that eliminates the requirements of contiguous allocation of main memory. </a:t>
            </a:r>
          </a:p>
          <a:p>
            <a:pPr algn="just">
              <a:buNone/>
            </a:pPr>
            <a:endParaRPr lang="en-IN" dirty="0" smtClean="0"/>
          </a:p>
          <a:p>
            <a:pPr algn="just"/>
            <a:r>
              <a:rPr lang="en-IN" dirty="0" smtClean="0"/>
              <a:t>In this, the main memory is divided into fixed-size blocks of physical memory called frames. </a:t>
            </a:r>
          </a:p>
          <a:p>
            <a:pPr algn="just">
              <a:buNone/>
            </a:pPr>
            <a:endParaRPr lang="en-IN" dirty="0" smtClean="0"/>
          </a:p>
          <a:p>
            <a:pPr algn="just"/>
            <a:r>
              <a:rPr lang="en-IN" dirty="0" smtClean="0"/>
              <a:t>The size of a frame should be kept the same as that of a page to maximize the main memory and avoid external fragmentation.</a:t>
            </a:r>
            <a:endParaRPr lang="en-IN"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1143000"/>
          </a:xfrm>
        </p:spPr>
        <p:txBody>
          <a:bodyPr>
            <a:normAutofit fontScale="90000"/>
          </a:bodyPr>
          <a:lstStyle/>
          <a:p>
            <a:r>
              <a:rPr lang="en-IN" dirty="0" smtClean="0"/>
              <a:t>Non-Contiguous memory management schemes:</a:t>
            </a:r>
            <a:br>
              <a:rPr lang="en-IN" dirty="0" smtClean="0"/>
            </a:br>
            <a:endParaRPr lang="en-IN" dirty="0"/>
          </a:p>
        </p:txBody>
      </p:sp>
      <p:sp>
        <p:nvSpPr>
          <p:cNvPr id="3" name="Content Placeholder 2"/>
          <p:cNvSpPr>
            <a:spLocks noGrp="1"/>
          </p:cNvSpPr>
          <p:nvPr>
            <p:ph sz="quarter" idx="1"/>
          </p:nvPr>
        </p:nvSpPr>
        <p:spPr/>
        <p:txBody>
          <a:bodyPr/>
          <a:lstStyle/>
          <a:p>
            <a:pPr>
              <a:buNone/>
            </a:pPr>
            <a:r>
              <a:rPr lang="en-IN" b="1" dirty="0" smtClean="0"/>
              <a:t>PAGING:</a:t>
            </a:r>
          </a:p>
        </p:txBody>
      </p:sp>
      <p:pic>
        <p:nvPicPr>
          <p:cNvPr id="43010" name="Picture 2" descr="C:\Users\Samreen Detho\Pictures\paging.JPG"/>
          <p:cNvPicPr>
            <a:picLocks noChangeAspect="1" noChangeArrowheads="1"/>
          </p:cNvPicPr>
          <p:nvPr/>
        </p:nvPicPr>
        <p:blipFill>
          <a:blip r:embed="rId2"/>
          <a:srcRect/>
          <a:stretch>
            <a:fillRect/>
          </a:stretch>
        </p:blipFill>
        <p:spPr bwMode="auto">
          <a:xfrm>
            <a:off x="1285852" y="2143116"/>
            <a:ext cx="6715125" cy="454342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1143000"/>
          </a:xfrm>
        </p:spPr>
        <p:txBody>
          <a:bodyPr>
            <a:normAutofit fontScale="90000"/>
          </a:bodyPr>
          <a:lstStyle/>
          <a:p>
            <a:r>
              <a:rPr lang="en-IN" dirty="0" smtClean="0"/>
              <a:t>Non-Contiguous memory management schemes:</a:t>
            </a:r>
            <a:br>
              <a:rPr lang="en-IN" dirty="0" smtClean="0"/>
            </a:br>
            <a:endParaRPr lang="en-IN" dirty="0"/>
          </a:p>
        </p:txBody>
      </p:sp>
      <p:sp>
        <p:nvSpPr>
          <p:cNvPr id="3" name="Content Placeholder 2"/>
          <p:cNvSpPr>
            <a:spLocks noGrp="1"/>
          </p:cNvSpPr>
          <p:nvPr>
            <p:ph sz="quarter" idx="1"/>
          </p:nvPr>
        </p:nvSpPr>
        <p:spPr>
          <a:xfrm>
            <a:off x="457200" y="1285860"/>
            <a:ext cx="7829576" cy="5188092"/>
          </a:xfrm>
        </p:spPr>
        <p:txBody>
          <a:bodyPr>
            <a:normAutofit/>
          </a:bodyPr>
          <a:lstStyle/>
          <a:p>
            <a:pPr>
              <a:buNone/>
            </a:pPr>
            <a:r>
              <a:rPr lang="en-IN" b="1" dirty="0" smtClean="0"/>
              <a:t>PAGING:</a:t>
            </a:r>
          </a:p>
          <a:p>
            <a:pPr>
              <a:buNone/>
            </a:pPr>
            <a:r>
              <a:rPr lang="en-IN" b="1" dirty="0" smtClean="0"/>
              <a:t> - Page Table:</a:t>
            </a:r>
          </a:p>
          <a:p>
            <a:pPr>
              <a:buNone/>
            </a:pPr>
            <a:endParaRPr lang="en-IN" b="1" dirty="0" smtClean="0"/>
          </a:p>
          <a:p>
            <a:pPr algn="just"/>
            <a:r>
              <a:rPr lang="en-IN" dirty="0" smtClean="0"/>
              <a:t>A Page Table is the data structure used by a virtual memory system in a computer operating system to store the mapping between the </a:t>
            </a:r>
            <a:r>
              <a:rPr lang="en-IN" i="1" dirty="0" smtClean="0"/>
              <a:t>virtual address</a:t>
            </a:r>
            <a:r>
              <a:rPr lang="en-IN" dirty="0" smtClean="0"/>
              <a:t> and </a:t>
            </a:r>
            <a:r>
              <a:rPr lang="en-IN" i="1" dirty="0" smtClean="0"/>
              <a:t>physical addresses.</a:t>
            </a:r>
          </a:p>
          <a:p>
            <a:pPr algn="just">
              <a:buNone/>
            </a:pPr>
            <a:endParaRPr lang="en-IN" dirty="0" smtClean="0"/>
          </a:p>
          <a:p>
            <a:pPr algn="just"/>
            <a:r>
              <a:rPr lang="en-IN" dirty="0" smtClean="0"/>
              <a:t>The virtual address is also known as the Logical address and is generated by the CPU. While Physical address is the address that actually exists on memory.</a:t>
            </a:r>
          </a:p>
          <a:p>
            <a:pPr>
              <a:buNone/>
            </a:pPr>
            <a:endParaRPr lang="en-IN" b="1"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1143000"/>
          </a:xfrm>
        </p:spPr>
        <p:txBody>
          <a:bodyPr>
            <a:normAutofit fontScale="90000"/>
          </a:bodyPr>
          <a:lstStyle/>
          <a:p>
            <a:r>
              <a:rPr lang="en-IN" dirty="0" smtClean="0"/>
              <a:t>Non-Contiguous memory management schemes:</a:t>
            </a:r>
            <a:br>
              <a:rPr lang="en-IN" dirty="0" smtClean="0"/>
            </a:br>
            <a:endParaRPr lang="en-IN" dirty="0"/>
          </a:p>
        </p:txBody>
      </p:sp>
      <p:sp>
        <p:nvSpPr>
          <p:cNvPr id="3" name="Content Placeholder 2"/>
          <p:cNvSpPr>
            <a:spLocks noGrp="1"/>
          </p:cNvSpPr>
          <p:nvPr>
            <p:ph sz="quarter" idx="1"/>
          </p:nvPr>
        </p:nvSpPr>
        <p:spPr>
          <a:xfrm>
            <a:off x="457200" y="1285860"/>
            <a:ext cx="7829576" cy="5188092"/>
          </a:xfrm>
        </p:spPr>
        <p:txBody>
          <a:bodyPr>
            <a:normAutofit/>
          </a:bodyPr>
          <a:lstStyle/>
          <a:p>
            <a:pPr>
              <a:buNone/>
            </a:pPr>
            <a:r>
              <a:rPr lang="en-IN" b="1" dirty="0" smtClean="0"/>
              <a:t>PAGING:</a:t>
            </a:r>
          </a:p>
          <a:p>
            <a:pPr>
              <a:buNone/>
            </a:pPr>
            <a:r>
              <a:rPr lang="en-IN" b="1" dirty="0" smtClean="0"/>
              <a:t> - Page Table:</a:t>
            </a:r>
          </a:p>
          <a:p>
            <a:pPr>
              <a:buNone/>
            </a:pPr>
            <a:endParaRPr lang="en-IN" b="1" dirty="0" smtClean="0"/>
          </a:p>
          <a:p>
            <a:pPr>
              <a:buNone/>
            </a:pPr>
            <a:endParaRPr lang="en-IN" b="1" dirty="0" smtClean="0"/>
          </a:p>
        </p:txBody>
      </p:sp>
      <p:pic>
        <p:nvPicPr>
          <p:cNvPr id="45058" name="Picture 2" descr="Structure of Page Table in Operating Systems - Studytonight"/>
          <p:cNvPicPr>
            <a:picLocks noChangeAspect="1" noChangeArrowheads="1"/>
          </p:cNvPicPr>
          <p:nvPr/>
        </p:nvPicPr>
        <p:blipFill>
          <a:blip r:embed="rId2"/>
          <a:srcRect/>
          <a:stretch>
            <a:fillRect/>
          </a:stretch>
        </p:blipFill>
        <p:spPr bwMode="auto">
          <a:xfrm>
            <a:off x="857224" y="2357430"/>
            <a:ext cx="7000924" cy="428628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1143000"/>
          </a:xfrm>
        </p:spPr>
        <p:txBody>
          <a:bodyPr>
            <a:normAutofit fontScale="90000"/>
          </a:bodyPr>
          <a:lstStyle/>
          <a:p>
            <a:r>
              <a:rPr lang="en-IN" dirty="0" smtClean="0"/>
              <a:t>Non-Contiguous memory management schemes:</a:t>
            </a:r>
            <a:br>
              <a:rPr lang="en-IN" dirty="0" smtClean="0"/>
            </a:br>
            <a:endParaRPr lang="en-IN" dirty="0"/>
          </a:p>
        </p:txBody>
      </p:sp>
      <p:sp>
        <p:nvSpPr>
          <p:cNvPr id="3" name="Content Placeholder 2"/>
          <p:cNvSpPr>
            <a:spLocks noGrp="1"/>
          </p:cNvSpPr>
          <p:nvPr>
            <p:ph sz="quarter" idx="1"/>
          </p:nvPr>
        </p:nvSpPr>
        <p:spPr>
          <a:xfrm>
            <a:off x="457200" y="1285860"/>
            <a:ext cx="7829576" cy="5188092"/>
          </a:xfrm>
        </p:spPr>
        <p:txBody>
          <a:bodyPr>
            <a:normAutofit/>
          </a:bodyPr>
          <a:lstStyle/>
          <a:p>
            <a:pPr>
              <a:buNone/>
            </a:pPr>
            <a:r>
              <a:rPr lang="en-IN" b="1" dirty="0" smtClean="0"/>
              <a:t>PAGING:</a:t>
            </a:r>
          </a:p>
          <a:p>
            <a:pPr fontAlgn="base">
              <a:buNone/>
            </a:pPr>
            <a:r>
              <a:rPr lang="en-IN" b="1" dirty="0" smtClean="0"/>
              <a:t>Advantages of Paging in OS</a:t>
            </a:r>
          </a:p>
          <a:p>
            <a:pPr fontAlgn="base"/>
            <a:r>
              <a:rPr lang="en-IN" dirty="0" smtClean="0"/>
              <a:t>The memory management algorithm is easy to use.</a:t>
            </a:r>
          </a:p>
          <a:p>
            <a:pPr fontAlgn="base"/>
            <a:r>
              <a:rPr lang="en-IN" dirty="0" smtClean="0"/>
              <a:t>External Fragmentation is not required.</a:t>
            </a:r>
          </a:p>
          <a:p>
            <a:pPr fontAlgn="base"/>
            <a:r>
              <a:rPr lang="en-IN" dirty="0" smtClean="0"/>
              <a:t>Swapping between equal-sized pages and page frames becomes easier.</a:t>
            </a:r>
          </a:p>
          <a:p>
            <a:pPr fontAlgn="base">
              <a:buNone/>
            </a:pPr>
            <a:r>
              <a:rPr lang="en-IN" b="1" dirty="0" smtClean="0"/>
              <a:t>Disadvantages of Paging in OS</a:t>
            </a:r>
          </a:p>
          <a:p>
            <a:pPr fontAlgn="base"/>
            <a:r>
              <a:rPr lang="en-IN" dirty="0" smtClean="0"/>
              <a:t>Internal fragmentation.</a:t>
            </a:r>
          </a:p>
          <a:p>
            <a:pPr fontAlgn="base"/>
            <a:r>
              <a:rPr lang="en-IN" dirty="0" smtClean="0"/>
              <a:t>Additional memory consumption by Page tables.</a:t>
            </a:r>
          </a:p>
          <a:p>
            <a:pPr fontAlgn="base"/>
            <a:r>
              <a:rPr lang="en-IN" dirty="0" smtClean="0"/>
              <a:t>Memory reference overhead due to multi-level paging.</a:t>
            </a:r>
          </a:p>
          <a:p>
            <a:pPr>
              <a:buNone/>
            </a:pPr>
            <a:endParaRPr lang="en-IN" b="1"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SEGMENTATION</a:t>
            </a:r>
            <a:endParaRPr lang="en-IN" dirty="0"/>
          </a:p>
        </p:txBody>
      </p:sp>
      <p:sp>
        <p:nvSpPr>
          <p:cNvPr id="3" name="Content Placeholder 2"/>
          <p:cNvSpPr>
            <a:spLocks noGrp="1"/>
          </p:cNvSpPr>
          <p:nvPr>
            <p:ph sz="quarter" idx="1"/>
          </p:nvPr>
        </p:nvSpPr>
        <p:spPr/>
        <p:txBody>
          <a:bodyPr/>
          <a:lstStyle/>
          <a:p>
            <a:pPr algn="just" fontAlgn="base"/>
            <a:r>
              <a:rPr lang="en-IN" dirty="0" smtClean="0"/>
              <a:t>Segmentation is similar to paging, except that the length of segments is variable and pages have a fixed size. The segment of a program comprises the program’s main function, data structures, utility functions, etc.</a:t>
            </a:r>
          </a:p>
          <a:p>
            <a:pPr algn="just" fontAlgn="base"/>
            <a:r>
              <a:rPr lang="en-IN" dirty="0" smtClean="0"/>
              <a:t>All this information about processes is maintained in the form of a segment map table by the OS. This table includes a list of segment numbers, free memory blocks, their sizes, and their memory locations in the main memory or virtual memory.</a:t>
            </a:r>
          </a:p>
          <a:p>
            <a:pPr algn="just"/>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SEGMENTATION</a:t>
            </a:r>
            <a:endParaRPr lang="en-IN" dirty="0"/>
          </a:p>
        </p:txBody>
      </p:sp>
      <p:sp>
        <p:nvSpPr>
          <p:cNvPr id="3" name="Content Placeholder 2"/>
          <p:cNvSpPr>
            <a:spLocks noGrp="1"/>
          </p:cNvSpPr>
          <p:nvPr>
            <p:ph sz="quarter" idx="1"/>
          </p:nvPr>
        </p:nvSpPr>
        <p:spPr/>
        <p:txBody>
          <a:bodyPr/>
          <a:lstStyle/>
          <a:p>
            <a:r>
              <a:rPr lang="en-IN" dirty="0" smtClean="0"/>
              <a:t> Paging may divide the same function into different pages and those pages may or may not be loaded at the same time into the memory. </a:t>
            </a:r>
          </a:p>
          <a:p>
            <a:pPr>
              <a:buNone/>
            </a:pPr>
            <a:endParaRPr lang="en-IN" dirty="0" smtClean="0"/>
          </a:p>
          <a:p>
            <a:r>
              <a:rPr lang="en-IN" dirty="0" smtClean="0"/>
              <a:t>It decreases the efficiency of the system. </a:t>
            </a:r>
          </a:p>
          <a:p>
            <a:pPr>
              <a:buNone/>
            </a:pPr>
            <a:endParaRPr lang="en-IN" dirty="0" smtClean="0"/>
          </a:p>
          <a:p>
            <a:r>
              <a:rPr lang="en-IN" dirty="0" smtClean="0"/>
              <a:t>It is better to have segmentation which divides the process into the segments.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MEMORY MANAGEMENT</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IN" dirty="0" smtClean="0"/>
              <a:t>This technique helps in placing the programs in memory in such a way so that memory is utilized at its fullest extent.</a:t>
            </a:r>
          </a:p>
          <a:p>
            <a:pPr algn="just"/>
            <a:r>
              <a:rPr lang="en-IN" dirty="0" smtClean="0"/>
              <a:t>This technique helps to protect different processes from each other so that they do not interfere with each other's operations.</a:t>
            </a:r>
          </a:p>
          <a:p>
            <a:pPr algn="just"/>
            <a:r>
              <a:rPr lang="en-IN" dirty="0" smtClean="0"/>
              <a:t>It helps to allocate space to different application routines.</a:t>
            </a:r>
          </a:p>
          <a:p>
            <a:pPr algn="just"/>
            <a:r>
              <a:rPr lang="en-IN" dirty="0" smtClean="0"/>
              <a:t>This technique allows you to check how much memory needs to be allocated to processes that decide which processor should get memory at what time.</a:t>
            </a:r>
          </a:p>
          <a:p>
            <a:pPr algn="just"/>
            <a:r>
              <a:rPr lang="en-IN" dirty="0" smtClean="0"/>
              <a:t>It keeps the track of each memory location whether it is free or allocated.</a:t>
            </a:r>
          </a:p>
          <a:p>
            <a:pPr algn="just"/>
            <a:r>
              <a:rPr lang="en-IN" dirty="0" smtClean="0"/>
              <a:t>This technique keeps the track of inventory whenever memory gets freed or unallocated and it will update the status accordingly.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SEGMENTAT TABLE</a:t>
            </a:r>
            <a:endParaRPr lang="en-IN" dirty="0"/>
          </a:p>
        </p:txBody>
      </p:sp>
      <p:sp>
        <p:nvSpPr>
          <p:cNvPr id="3" name="Content Placeholder 2"/>
          <p:cNvSpPr>
            <a:spLocks noGrp="1"/>
          </p:cNvSpPr>
          <p:nvPr>
            <p:ph sz="quarter" idx="1"/>
          </p:nvPr>
        </p:nvSpPr>
        <p:spPr/>
        <p:txBody>
          <a:bodyPr/>
          <a:lstStyle/>
          <a:p>
            <a:pPr algn="just" fontAlgn="base"/>
            <a:r>
              <a:rPr lang="en-IN" dirty="0" smtClean="0"/>
              <a:t>There is no simple relationship between logical addresses and physical addresses in segmentation. A table stores the information about all such segments and is called Segment Table. </a:t>
            </a:r>
          </a:p>
          <a:p>
            <a:pPr algn="just" fontAlgn="base"/>
            <a:r>
              <a:rPr lang="en-IN" b="1" dirty="0" smtClean="0"/>
              <a:t>Segment Table –</a:t>
            </a:r>
            <a:r>
              <a:rPr lang="en-IN" dirty="0" smtClean="0"/>
              <a:t> It maps two-dimensional Logical address into one-dimensional Physical address. It’s each table entry has:</a:t>
            </a:r>
          </a:p>
          <a:p>
            <a:pPr algn="just" fontAlgn="base"/>
            <a:r>
              <a:rPr lang="en-IN" b="1" dirty="0" smtClean="0"/>
              <a:t>Base Address: </a:t>
            </a:r>
            <a:r>
              <a:rPr lang="en-IN" dirty="0" smtClean="0"/>
              <a:t>It</a:t>
            </a:r>
            <a:r>
              <a:rPr lang="en-IN" b="1" dirty="0" smtClean="0"/>
              <a:t> </a:t>
            </a:r>
            <a:r>
              <a:rPr lang="en-IN" dirty="0" smtClean="0"/>
              <a:t>contains the starting physical address where the segments reside in memory.</a:t>
            </a:r>
          </a:p>
          <a:p>
            <a:pPr algn="just" fontAlgn="base"/>
            <a:r>
              <a:rPr lang="en-IN" b="1" dirty="0" smtClean="0"/>
              <a:t>Limit:</a:t>
            </a:r>
            <a:r>
              <a:rPr lang="en-IN" dirty="0" smtClean="0"/>
              <a:t> It specifies the length of the segment.</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SEGMENTATION</a:t>
            </a:r>
            <a:endParaRPr lang="en-IN" dirty="0"/>
          </a:p>
        </p:txBody>
      </p:sp>
      <p:pic>
        <p:nvPicPr>
          <p:cNvPr id="53250" name="Picture 2" descr="C:\Users\Samreen Detho\Pictures\os-segmentation2.png"/>
          <p:cNvPicPr>
            <a:picLocks noChangeAspect="1" noChangeArrowheads="1"/>
          </p:cNvPicPr>
          <p:nvPr/>
        </p:nvPicPr>
        <p:blipFill>
          <a:blip r:embed="rId2"/>
          <a:srcRect/>
          <a:stretch>
            <a:fillRect/>
          </a:stretch>
        </p:blipFill>
        <p:spPr bwMode="auto">
          <a:xfrm>
            <a:off x="1000100" y="1428736"/>
            <a:ext cx="6929486" cy="5072098"/>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802"/>
            <a:ext cx="7467600" cy="774720"/>
          </a:xfrm>
        </p:spPr>
        <p:txBody>
          <a:bodyPr/>
          <a:lstStyle/>
          <a:p>
            <a:r>
              <a:rPr lang="en-IN" dirty="0" smtClean="0"/>
              <a:t>SEGMENTATION</a:t>
            </a:r>
            <a:endParaRPr lang="en-IN" dirty="0"/>
          </a:p>
        </p:txBody>
      </p:sp>
      <p:sp>
        <p:nvSpPr>
          <p:cNvPr id="3" name="Content Placeholder 2"/>
          <p:cNvSpPr>
            <a:spLocks noGrp="1"/>
          </p:cNvSpPr>
          <p:nvPr>
            <p:ph sz="quarter" idx="1"/>
          </p:nvPr>
        </p:nvSpPr>
        <p:spPr>
          <a:xfrm>
            <a:off x="214282" y="642918"/>
            <a:ext cx="8643998" cy="6000792"/>
          </a:xfrm>
        </p:spPr>
        <p:txBody>
          <a:bodyPr>
            <a:noAutofit/>
          </a:bodyPr>
          <a:lstStyle/>
          <a:p>
            <a:pPr algn="just" fontAlgn="base">
              <a:buNone/>
            </a:pPr>
            <a:r>
              <a:rPr lang="en-IN" sz="1700" b="1" dirty="0" smtClean="0"/>
              <a:t>Advantages of Segmentation –</a:t>
            </a:r>
            <a:endParaRPr lang="en-IN" sz="1700" dirty="0" smtClean="0"/>
          </a:p>
          <a:p>
            <a:pPr algn="just" fontAlgn="base"/>
            <a:r>
              <a:rPr lang="en-IN" sz="1700" dirty="0" smtClean="0"/>
              <a:t>No Internal fragmentation.</a:t>
            </a:r>
          </a:p>
          <a:p>
            <a:pPr algn="just" fontAlgn="base"/>
            <a:r>
              <a:rPr lang="en-IN" sz="1700" dirty="0" smtClean="0"/>
              <a:t>Segment Table consumes less space in comparison to Page table in paging.</a:t>
            </a:r>
          </a:p>
          <a:p>
            <a:pPr algn="just" fontAlgn="base"/>
            <a:r>
              <a:rPr lang="en-IN" sz="1700" dirty="0" smtClean="0"/>
              <a:t>As a complete module is loaded all at once, segmentation improves CPU utilization.</a:t>
            </a:r>
          </a:p>
          <a:p>
            <a:pPr algn="just" fontAlgn="base"/>
            <a:r>
              <a:rPr lang="en-IN" sz="1700" dirty="0" smtClean="0"/>
              <a:t>The user’s perception of physical memory is quite similar to segmentation. Users can divide user programs into modules via segmentation. These modules are nothing more than the separate processes’ codes.</a:t>
            </a:r>
          </a:p>
          <a:p>
            <a:pPr algn="just" fontAlgn="base"/>
            <a:r>
              <a:rPr lang="en-IN" sz="1700" dirty="0" smtClean="0"/>
              <a:t>The user specifies the segment size, whereas in paging, the hardware determines the page size.</a:t>
            </a:r>
          </a:p>
          <a:p>
            <a:pPr algn="just" fontAlgn="base"/>
            <a:r>
              <a:rPr lang="en-IN" sz="1700" dirty="0" smtClean="0"/>
              <a:t>Segmentation is a method that can be used to segregate data from security operations.</a:t>
            </a:r>
          </a:p>
          <a:p>
            <a:pPr algn="just" fontAlgn="base"/>
            <a:r>
              <a:rPr lang="en-IN" sz="1700" b="1" dirty="0" smtClean="0"/>
              <a:t>Flexibility</a:t>
            </a:r>
            <a:r>
              <a:rPr lang="en-IN" sz="1700" dirty="0" smtClean="0"/>
              <a:t>: Segmentation provides a higher degree of flexibility than paging. Segments can be of variable size, and processes can be designed to have multiple segments, allowing for more fine-grained memory allocation.</a:t>
            </a:r>
          </a:p>
          <a:p>
            <a:pPr algn="just" fontAlgn="base"/>
            <a:r>
              <a:rPr lang="en-IN" sz="1700" b="1" dirty="0" smtClean="0"/>
              <a:t>Sharing</a:t>
            </a:r>
            <a:r>
              <a:rPr lang="en-IN" sz="1700" dirty="0" smtClean="0"/>
              <a:t>: Segmentation allows for sharing of memory segments between processes. This can be useful for inter-process communication or for sharing code libraries.</a:t>
            </a:r>
          </a:p>
          <a:p>
            <a:pPr algn="just" fontAlgn="base"/>
            <a:r>
              <a:rPr lang="en-IN" sz="1700" b="1" dirty="0" smtClean="0"/>
              <a:t>Protection</a:t>
            </a:r>
            <a:r>
              <a:rPr lang="en-IN" sz="1700" dirty="0" smtClean="0"/>
              <a:t>: Segmentation provides a level of protection between segments, preventing one process from accessing or modifying another process’s memory segment. This can help increase the security and stability of the system.</a:t>
            </a:r>
          </a:p>
          <a:p>
            <a:pPr algn="just"/>
            <a:endParaRPr lang="en-IN" sz="17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802"/>
            <a:ext cx="7467600" cy="774720"/>
          </a:xfrm>
        </p:spPr>
        <p:txBody>
          <a:bodyPr/>
          <a:lstStyle/>
          <a:p>
            <a:r>
              <a:rPr lang="en-IN" dirty="0" smtClean="0"/>
              <a:t>SEGMENTATION</a:t>
            </a:r>
            <a:endParaRPr lang="en-IN" dirty="0"/>
          </a:p>
        </p:txBody>
      </p:sp>
      <p:sp>
        <p:nvSpPr>
          <p:cNvPr id="3" name="Content Placeholder 2"/>
          <p:cNvSpPr>
            <a:spLocks noGrp="1"/>
          </p:cNvSpPr>
          <p:nvPr>
            <p:ph sz="quarter" idx="1"/>
          </p:nvPr>
        </p:nvSpPr>
        <p:spPr>
          <a:xfrm>
            <a:off x="214282" y="714356"/>
            <a:ext cx="8643998" cy="5929354"/>
          </a:xfrm>
        </p:spPr>
        <p:txBody>
          <a:bodyPr>
            <a:noAutofit/>
          </a:bodyPr>
          <a:lstStyle/>
          <a:p>
            <a:pPr fontAlgn="base">
              <a:buNone/>
            </a:pPr>
            <a:r>
              <a:rPr lang="en-IN" sz="1800" b="1" dirty="0" smtClean="0"/>
              <a:t>Disadvantage of Segmentation –</a:t>
            </a:r>
            <a:endParaRPr lang="en-IN" sz="1800" dirty="0" smtClean="0"/>
          </a:p>
          <a:p>
            <a:pPr fontAlgn="base"/>
            <a:r>
              <a:rPr lang="en-IN" sz="1800" dirty="0" smtClean="0"/>
              <a:t>As processes are loaded and removed from the memory, the free memory space is broken into little pieces, causing External fragmentation.</a:t>
            </a:r>
          </a:p>
          <a:p>
            <a:pPr fontAlgn="base"/>
            <a:r>
              <a:rPr lang="en-IN" sz="1800" dirty="0" smtClean="0"/>
              <a:t>Overhead is associated with keeping a segment table for each activity.</a:t>
            </a:r>
          </a:p>
          <a:p>
            <a:pPr fontAlgn="base"/>
            <a:r>
              <a:rPr lang="en-IN" sz="1800" dirty="0" smtClean="0"/>
              <a:t>Due to the need for two memory accesses, one for the segment table and the other for main memory, access time to retrieve the instruction increases.</a:t>
            </a:r>
          </a:p>
          <a:p>
            <a:pPr fontAlgn="base"/>
            <a:r>
              <a:rPr lang="en-IN" sz="1800" b="1" dirty="0" smtClean="0"/>
              <a:t>Fragmentation</a:t>
            </a:r>
            <a:r>
              <a:rPr lang="en-IN" sz="1800" dirty="0" smtClean="0"/>
              <a:t>: As mentioned, segmentation can lead to external fragmentation as memory becomes divided into smaller segments. This can lead to wasted memory and decreased performance.</a:t>
            </a:r>
          </a:p>
          <a:p>
            <a:pPr fontAlgn="base"/>
            <a:r>
              <a:rPr lang="en-IN" sz="1800" b="1" dirty="0" smtClean="0"/>
              <a:t>Overhead</a:t>
            </a:r>
            <a:r>
              <a:rPr lang="en-IN" sz="1800" dirty="0" smtClean="0"/>
              <a:t>: The use of a segment table can increase overhead and reduce performance. Each segment table entry requires additional memory, and accessing the table to retrieve memory locations can increase the time needed for memory operations.</a:t>
            </a:r>
          </a:p>
          <a:p>
            <a:pPr fontAlgn="base"/>
            <a:r>
              <a:rPr lang="en-IN" sz="1800" b="1" dirty="0" smtClean="0"/>
              <a:t>Complexity</a:t>
            </a:r>
            <a:r>
              <a:rPr lang="en-IN" sz="1800" dirty="0" smtClean="0"/>
              <a:t>: Segmentation can be more complex to implement and manage than paging. In particular, managing multiple segments per process can be challenging, and the potential for segmentation faults can increase as a result.</a:t>
            </a:r>
            <a:endParaRPr lang="en-IN"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SEGMENTATION</a:t>
            </a:r>
            <a:endParaRPr lang="en-IN" dirty="0"/>
          </a:p>
        </p:txBody>
      </p:sp>
      <p:pic>
        <p:nvPicPr>
          <p:cNvPr id="54274" name="Picture 2" descr="C:\Users\Samreen Detho\Pictures\segmentation problem.JPG"/>
          <p:cNvPicPr>
            <a:picLocks noChangeAspect="1" noChangeArrowheads="1"/>
          </p:cNvPicPr>
          <p:nvPr/>
        </p:nvPicPr>
        <p:blipFill>
          <a:blip r:embed="rId2"/>
          <a:srcRect/>
          <a:stretch>
            <a:fillRect/>
          </a:stretch>
        </p:blipFill>
        <p:spPr bwMode="auto">
          <a:xfrm>
            <a:off x="500034" y="1571612"/>
            <a:ext cx="7572428" cy="4935496"/>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4" name="Flowchart: Punched Tape 3"/>
          <p:cNvSpPr/>
          <p:nvPr/>
        </p:nvSpPr>
        <p:spPr>
          <a:xfrm>
            <a:off x="714348" y="2643182"/>
            <a:ext cx="7358114" cy="2286016"/>
          </a:xfrm>
          <a:prstGeom prst="flowChartPunchedTap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800" b="1" dirty="0" smtClean="0">
                <a:solidFill>
                  <a:schemeClr val="tx1"/>
                </a:solidFill>
              </a:rPr>
              <a:t>VIRTUAL MEMORY MANAGEMENT</a:t>
            </a:r>
            <a:endParaRPr lang="en-IN" sz="28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59" y="188640"/>
            <a:ext cx="7467600" cy="1143000"/>
          </a:xfrm>
        </p:spPr>
        <p:txBody>
          <a:bodyPr/>
          <a:lstStyle/>
          <a:p>
            <a:r>
              <a:rPr lang="en-IN" dirty="0" smtClean="0"/>
              <a:t>MEMORY ALLOCATION</a:t>
            </a:r>
            <a:endParaRPr lang="en-IN" dirty="0"/>
          </a:p>
        </p:txBody>
      </p:sp>
      <p:sp>
        <p:nvSpPr>
          <p:cNvPr id="3" name="Content Placeholder 2"/>
          <p:cNvSpPr>
            <a:spLocks noGrp="1"/>
          </p:cNvSpPr>
          <p:nvPr>
            <p:ph sz="quarter" idx="1"/>
          </p:nvPr>
        </p:nvSpPr>
        <p:spPr/>
        <p:txBody>
          <a:bodyPr/>
          <a:lstStyle/>
          <a:p>
            <a:pPr algn="just">
              <a:buNone/>
            </a:pPr>
            <a:r>
              <a:rPr lang="en-IN" b="1" dirty="0" smtClean="0"/>
              <a:t>What is Memory allocation?</a:t>
            </a:r>
          </a:p>
          <a:p>
            <a:pPr algn="just"/>
            <a:r>
              <a:rPr lang="en-IN" dirty="0" smtClean="0"/>
              <a:t>Memory allocation is a process by which computer programs are assigned memory or space.</a:t>
            </a:r>
          </a:p>
          <a:p>
            <a:pPr algn="just"/>
            <a:r>
              <a:rPr lang="en-IN" dirty="0" smtClean="0"/>
              <a:t>Here, main memory is divided into two types of partitions</a:t>
            </a:r>
          </a:p>
          <a:p>
            <a:pPr algn="just"/>
            <a:r>
              <a:rPr lang="en-IN" b="1" dirty="0" smtClean="0"/>
              <a:t>Low Memory</a:t>
            </a:r>
            <a:r>
              <a:rPr lang="en-IN" dirty="0" smtClean="0"/>
              <a:t> – Operating system resides in this type of memory.</a:t>
            </a:r>
          </a:p>
          <a:p>
            <a:pPr algn="just"/>
            <a:r>
              <a:rPr lang="en-IN" b="1" dirty="0" smtClean="0"/>
              <a:t>High Memory</a:t>
            </a:r>
            <a:r>
              <a:rPr lang="en-IN" dirty="0" smtClean="0"/>
              <a:t>– User processes are held in high memory.</a:t>
            </a:r>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a:t>
            </a:r>
            <a:endParaRPr lang="en-IN" dirty="0"/>
          </a:p>
        </p:txBody>
      </p:sp>
      <p:pic>
        <p:nvPicPr>
          <p:cNvPr id="18434" name="Picture 2" descr="OS - Memory Management - Tech Spider"/>
          <p:cNvPicPr>
            <a:picLocks noChangeAspect="1" noChangeArrowheads="1"/>
          </p:cNvPicPr>
          <p:nvPr/>
        </p:nvPicPr>
        <p:blipFill>
          <a:blip r:embed="rId2"/>
          <a:srcRect/>
          <a:stretch>
            <a:fillRect/>
          </a:stretch>
        </p:blipFill>
        <p:spPr bwMode="auto">
          <a:xfrm>
            <a:off x="1643042" y="1571612"/>
            <a:ext cx="5572164" cy="507207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SWAPING</a:t>
            </a:r>
            <a:endParaRPr lang="en-IN" dirty="0"/>
          </a:p>
        </p:txBody>
      </p:sp>
      <p:sp>
        <p:nvSpPr>
          <p:cNvPr id="3" name="Content Placeholder 2"/>
          <p:cNvSpPr>
            <a:spLocks noGrp="1"/>
          </p:cNvSpPr>
          <p:nvPr>
            <p:ph sz="quarter" idx="1"/>
          </p:nvPr>
        </p:nvSpPr>
        <p:spPr/>
        <p:txBody>
          <a:bodyPr/>
          <a:lstStyle/>
          <a:p>
            <a:pPr algn="just"/>
            <a:r>
              <a:rPr lang="en-IN" dirty="0" smtClean="0"/>
              <a:t>Swapping is a method in which the process should be swapped temporarily from the main memory to the backing store. </a:t>
            </a:r>
          </a:p>
          <a:p>
            <a:pPr algn="just"/>
            <a:r>
              <a:rPr lang="en-IN" dirty="0" smtClean="0"/>
              <a:t>It will be later brought back into the memory for continue execution.</a:t>
            </a:r>
          </a:p>
          <a:p>
            <a:pPr algn="just"/>
            <a:r>
              <a:rPr lang="en-IN" dirty="0" smtClean="0"/>
              <a:t>Backing store is a hard disk or some other secondary storage device that should be big enough in order to accommodate copies of all memory images for all users. </a:t>
            </a:r>
          </a:p>
          <a:p>
            <a:pPr algn="just"/>
            <a:r>
              <a:rPr lang="en-IN" dirty="0" smtClean="0"/>
              <a:t>It is also capable of offering direct access to these memory images.</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SWAPING</a:t>
            </a:r>
            <a:endParaRPr lang="en-IN" dirty="0"/>
          </a:p>
        </p:txBody>
      </p:sp>
      <p:sp>
        <p:nvSpPr>
          <p:cNvPr id="3" name="Content Placeholder 2"/>
          <p:cNvSpPr>
            <a:spLocks noGrp="1"/>
          </p:cNvSpPr>
          <p:nvPr>
            <p:ph sz="quarter" idx="1"/>
          </p:nvPr>
        </p:nvSpPr>
        <p:spPr>
          <a:xfrm>
            <a:off x="457200" y="1857364"/>
            <a:ext cx="7467600" cy="4616588"/>
          </a:xfrm>
        </p:spPr>
        <p:txBody>
          <a:bodyPr/>
          <a:lstStyle/>
          <a:p>
            <a:pPr algn="just"/>
            <a:r>
              <a:rPr lang="en-IN" dirty="0" smtClean="0"/>
              <a:t>A process needs to be in memory for execution. </a:t>
            </a:r>
          </a:p>
          <a:p>
            <a:pPr algn="just"/>
            <a:r>
              <a:rPr lang="en-IN" dirty="0" smtClean="0"/>
              <a:t>But sometimes there is not enough main memory to hold all the currently active processes in a timesharing system. </a:t>
            </a:r>
          </a:p>
          <a:p>
            <a:pPr algn="just"/>
            <a:r>
              <a:rPr lang="en-IN" dirty="0" smtClean="0"/>
              <a:t>So, the excess process is kept on disk and brought in to run dynamically. </a:t>
            </a:r>
          </a:p>
          <a:p>
            <a:pPr algn="just"/>
            <a:r>
              <a:rPr lang="en-IN" dirty="0" smtClean="0"/>
              <a:t>Swapping is the process of bringing in each process in the main memory, running it for a while, and then putting it back to the disk.</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SWAPING</a:t>
            </a:r>
            <a:endParaRPr lang="en-IN" dirty="0"/>
          </a:p>
        </p:txBody>
      </p:sp>
      <p:pic>
        <p:nvPicPr>
          <p:cNvPr id="1026" name="Picture 2" descr="Memory Management in Operating System - GeeksforGeeks"/>
          <p:cNvPicPr>
            <a:picLocks noChangeAspect="1" noChangeArrowheads="1"/>
          </p:cNvPicPr>
          <p:nvPr/>
        </p:nvPicPr>
        <p:blipFill>
          <a:blip r:embed="rId2"/>
          <a:srcRect/>
          <a:stretch>
            <a:fillRect/>
          </a:stretch>
        </p:blipFill>
        <p:spPr bwMode="auto">
          <a:xfrm>
            <a:off x="928662" y="1571612"/>
            <a:ext cx="6929442" cy="463012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729</TotalTime>
  <Words>1951</Words>
  <Application>Microsoft Office PowerPoint</Application>
  <PresentationFormat>On-screen Show (4:3)</PresentationFormat>
  <Paragraphs>223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Century Schoolbook</vt:lpstr>
      <vt:lpstr>Wingdings</vt:lpstr>
      <vt:lpstr>Wingdings 2</vt:lpstr>
      <vt:lpstr>Oriel</vt:lpstr>
      <vt:lpstr>MEMORY MANAGEMENT</vt:lpstr>
      <vt:lpstr>MEMORY MANAGEMENT</vt:lpstr>
      <vt:lpstr>MEMORY MANAGEMENT</vt:lpstr>
      <vt:lpstr>NEED FOR MEMORY MANAGEMENT</vt:lpstr>
      <vt:lpstr>MEMORY ALLOCATION</vt:lpstr>
      <vt:lpstr>MEMORY ALLOCATION</vt:lpstr>
      <vt:lpstr>SWAPING</vt:lpstr>
      <vt:lpstr>SWAPING</vt:lpstr>
      <vt:lpstr>SWAPING</vt:lpstr>
      <vt:lpstr>LOGICAL VS PHYSICAL ADDRESSES</vt:lpstr>
      <vt:lpstr>MEMORY ADDRESSES</vt:lpstr>
      <vt:lpstr>ADDRESS BINDING</vt:lpstr>
      <vt:lpstr>ADDRESS BINDING</vt:lpstr>
      <vt:lpstr>COMPILE TIME ADDRESS BINDING</vt:lpstr>
      <vt:lpstr>LOAD TIME ADDRESS BINDING</vt:lpstr>
      <vt:lpstr>RUN TIME or DYNAMIC BINDING</vt:lpstr>
      <vt:lpstr>MEMORY MANAGEMENT TECHNIQUES</vt:lpstr>
      <vt:lpstr>CONTIGUOUS MEMORY MANAGEMENT</vt:lpstr>
      <vt:lpstr>Contiguous memory management schemes:</vt:lpstr>
      <vt:lpstr>Contiguous memory management schemes:</vt:lpstr>
      <vt:lpstr>Contiguous memory management schemes:</vt:lpstr>
      <vt:lpstr>Contiguous memory management schemes:</vt:lpstr>
      <vt:lpstr>Contiguous memory management schemes:</vt:lpstr>
      <vt:lpstr>Contiguous memory management schemes:</vt:lpstr>
      <vt:lpstr>Contiguous memory management schemes:</vt:lpstr>
      <vt:lpstr>Contiguous memory management schemes:</vt:lpstr>
      <vt:lpstr>Fragmentation</vt:lpstr>
      <vt:lpstr>INTERNAL FRAGMENTATION</vt:lpstr>
      <vt:lpstr>EXTERNAL FRAGMENTATION</vt:lpstr>
      <vt:lpstr>EXTERNAL FRAGMENTATION</vt:lpstr>
      <vt:lpstr>METHODS TO ELIMINATE EXTERNAL FRAGMENTATION</vt:lpstr>
      <vt:lpstr>COMPACTION</vt:lpstr>
      <vt:lpstr>Non-Contiguous memory management schemes: </vt:lpstr>
      <vt:lpstr>Non-Contiguous memory management schemes: </vt:lpstr>
      <vt:lpstr>Non-Contiguous memory management schemes: </vt:lpstr>
      <vt:lpstr>Non-Contiguous memory management schemes: </vt:lpstr>
      <vt:lpstr>Non-Contiguous memory management schemes: </vt:lpstr>
      <vt:lpstr>SEGMENTATION</vt:lpstr>
      <vt:lpstr>WHY SEGMENTATION</vt:lpstr>
      <vt:lpstr>SEGMENTAT TABLE</vt:lpstr>
      <vt:lpstr>SEGMENTATION</vt:lpstr>
      <vt:lpstr>SEGMENTATION</vt:lpstr>
      <vt:lpstr>SEGMENTATION</vt:lpstr>
      <vt:lpstr>SEGMENTATION</vt:lpstr>
      <vt:lpstr>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Samreen Detho</dc:creator>
  <cp:lastModifiedBy>Microsoft account</cp:lastModifiedBy>
  <cp:revision>152</cp:revision>
  <dcterms:created xsi:type="dcterms:W3CDTF">2023-05-05T13:48:14Z</dcterms:created>
  <dcterms:modified xsi:type="dcterms:W3CDTF">2023-05-10T18:58:39Z</dcterms:modified>
</cp:coreProperties>
</file>