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2" r:id="rId17"/>
    <p:sldId id="271" r:id="rId18"/>
    <p:sldId id="273" r:id="rId19"/>
    <p:sldId id="278" r:id="rId20"/>
    <p:sldId id="277" r:id="rId21"/>
    <p:sldId id="274" r:id="rId22"/>
    <p:sldId id="279" r:id="rId23"/>
    <p:sldId id="280" r:id="rId24"/>
    <p:sldId id="275" r:id="rId25"/>
    <p:sldId id="276"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6D5B62F0-CB47-4809-8E98-59DC75952D35}" type="datetimeFigureOut">
              <a:rPr lang="en-US" smtClean="0"/>
              <a:pPr/>
              <a:t>5/6/2023</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5DE1E7DA-C410-4DC3-B184-08477A7DA04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5B62F0-CB47-4809-8E98-59DC75952D35}" type="datetimeFigureOut">
              <a:rPr lang="en-US" smtClean="0"/>
              <a:pPr/>
              <a:t>5/6/2023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1E7DA-C410-4DC3-B184-08477A7DA04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D5B62F0-CB47-4809-8E98-59DC75952D35}" type="datetimeFigureOut">
              <a:rPr lang="en-US" smtClean="0"/>
              <a:pPr/>
              <a:t>5/6/2023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E1E7DA-C410-4DC3-B184-08477A7DA04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6D5B62F0-CB47-4809-8E98-59DC75952D35}" type="datetimeFigureOut">
              <a:rPr lang="en-US" smtClean="0"/>
              <a:pPr/>
              <a:t>5/6/2023</a:t>
            </a:fld>
            <a:endParaRPr lang="en-IN"/>
          </a:p>
        </p:txBody>
      </p:sp>
      <p:sp>
        <p:nvSpPr>
          <p:cNvPr id="9" name="Slide Number Placeholder 8"/>
          <p:cNvSpPr>
            <a:spLocks noGrp="1"/>
          </p:cNvSpPr>
          <p:nvPr>
            <p:ph type="sldNum" sz="quarter" idx="15"/>
          </p:nvPr>
        </p:nvSpPr>
        <p:spPr/>
        <p:txBody>
          <a:bodyPr rtlCol="0"/>
          <a:lstStyle/>
          <a:p>
            <a:fld id="{5DE1E7DA-C410-4DC3-B184-08477A7DA04A}" type="slidenum">
              <a:rPr lang="en-IN" smtClean="0"/>
              <a:pPr/>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6D5B62F0-CB47-4809-8E98-59DC75952D35}" type="datetimeFigureOut">
              <a:rPr lang="en-US" smtClean="0"/>
              <a:pPr/>
              <a:t>5/6/2023</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5DE1E7DA-C410-4DC3-B184-08477A7DA04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6D5B62F0-CB47-4809-8E98-59DC75952D35}" type="datetimeFigureOut">
              <a:rPr lang="en-US" smtClean="0"/>
              <a:pPr/>
              <a:t>5/6/2023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E1E7DA-C410-4DC3-B184-08477A7DA04A}"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D5B62F0-CB47-4809-8E98-59DC75952D35}" type="datetimeFigureOut">
              <a:rPr lang="en-US" smtClean="0"/>
              <a:pPr/>
              <a:t>5/6/2023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E1E7DA-C410-4DC3-B184-08477A7DA04A}"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6D5B62F0-CB47-4809-8E98-59DC75952D35}" type="datetimeFigureOut">
              <a:rPr lang="en-US" smtClean="0"/>
              <a:pPr/>
              <a:t>5/6/2023</a:t>
            </a:fld>
            <a:endParaRPr lang="en-IN"/>
          </a:p>
        </p:txBody>
      </p:sp>
      <p:sp>
        <p:nvSpPr>
          <p:cNvPr id="7" name="Slide Number Placeholder 6"/>
          <p:cNvSpPr>
            <a:spLocks noGrp="1"/>
          </p:cNvSpPr>
          <p:nvPr>
            <p:ph type="sldNum" sz="quarter" idx="11"/>
          </p:nvPr>
        </p:nvSpPr>
        <p:spPr/>
        <p:txBody>
          <a:bodyPr rtlCol="0"/>
          <a:lstStyle/>
          <a:p>
            <a:fld id="{5DE1E7DA-C410-4DC3-B184-08477A7DA04A}" type="slidenum">
              <a:rPr lang="en-IN" smtClean="0"/>
              <a:pPr/>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5B62F0-CB47-4809-8E98-59DC75952D35}" type="datetimeFigureOut">
              <a:rPr lang="en-US" smtClean="0"/>
              <a:pPr/>
              <a:t>5/6/2023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E1E7DA-C410-4DC3-B184-08477A7DA04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6D5B62F0-CB47-4809-8E98-59DC75952D35}" type="datetimeFigureOut">
              <a:rPr lang="en-US" smtClean="0"/>
              <a:pPr/>
              <a:t>5/6/2023</a:t>
            </a:fld>
            <a:endParaRPr lang="en-IN"/>
          </a:p>
        </p:txBody>
      </p:sp>
      <p:sp>
        <p:nvSpPr>
          <p:cNvPr id="22" name="Slide Number Placeholder 21"/>
          <p:cNvSpPr>
            <a:spLocks noGrp="1"/>
          </p:cNvSpPr>
          <p:nvPr>
            <p:ph type="sldNum" sz="quarter" idx="15"/>
          </p:nvPr>
        </p:nvSpPr>
        <p:spPr/>
        <p:txBody>
          <a:bodyPr rtlCol="0"/>
          <a:lstStyle/>
          <a:p>
            <a:fld id="{5DE1E7DA-C410-4DC3-B184-08477A7DA04A}" type="slidenum">
              <a:rPr lang="en-IN" smtClean="0"/>
              <a:pPr/>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6D5B62F0-CB47-4809-8E98-59DC75952D35}" type="datetimeFigureOut">
              <a:rPr lang="en-US" smtClean="0"/>
              <a:pPr/>
              <a:t>5/6/2023</a:t>
            </a:fld>
            <a:endParaRPr lang="en-IN"/>
          </a:p>
        </p:txBody>
      </p:sp>
      <p:sp>
        <p:nvSpPr>
          <p:cNvPr id="18" name="Slide Number Placeholder 17"/>
          <p:cNvSpPr>
            <a:spLocks noGrp="1"/>
          </p:cNvSpPr>
          <p:nvPr>
            <p:ph type="sldNum" sz="quarter" idx="11"/>
          </p:nvPr>
        </p:nvSpPr>
        <p:spPr/>
        <p:txBody>
          <a:bodyPr rtlCol="0"/>
          <a:lstStyle/>
          <a:p>
            <a:fld id="{5DE1E7DA-C410-4DC3-B184-08477A7DA04A}" type="slidenum">
              <a:rPr lang="en-IN" smtClean="0"/>
              <a:pPr/>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6D5B62F0-CB47-4809-8E98-59DC75952D35}" type="datetimeFigureOut">
              <a:rPr lang="en-US" smtClean="0"/>
              <a:pPr/>
              <a:t>5/6/2023</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5DE1E7DA-C410-4DC3-B184-08477A7DA04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5836" y="3643314"/>
            <a:ext cx="7858164" cy="1894362"/>
          </a:xfrm>
        </p:spPr>
        <p:txBody>
          <a:bodyPr/>
          <a:lstStyle/>
          <a:p>
            <a:pPr algn="ctr"/>
            <a:r>
              <a:rPr lang="en-IN" dirty="0" smtClean="0"/>
              <a:t>VIRTUALMEMORY </a:t>
            </a:r>
            <a:r>
              <a:rPr lang="en-IN" dirty="0" smtClean="0"/>
              <a:t>MANAGEMENT</a:t>
            </a:r>
            <a:endParaRPr lang="en-IN" dirty="0"/>
          </a:p>
        </p:txBody>
      </p:sp>
      <p:sp>
        <p:nvSpPr>
          <p:cNvPr id="3" name="Subtitle 2"/>
          <p:cNvSpPr>
            <a:spLocks noGrp="1"/>
          </p:cNvSpPr>
          <p:nvPr>
            <p:ph type="subTitle" idx="1"/>
          </p:nvPr>
        </p:nvSpPr>
        <p:spPr>
          <a:xfrm>
            <a:off x="1500166" y="5486400"/>
            <a:ext cx="6172200" cy="1371600"/>
          </a:xfrm>
        </p:spPr>
        <p:txBody>
          <a:bodyPr/>
          <a:lstStyle/>
          <a:p>
            <a:pPr algn="ctr"/>
            <a:r>
              <a:rPr lang="en-IN" dirty="0" smtClean="0"/>
              <a:t>BSCS-IV</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TYPES OF VIRTUAL MEMORY MANAGEMENT</a:t>
            </a:r>
            <a:endParaRPr lang="en-IN" sz="2400" dirty="0"/>
          </a:p>
        </p:txBody>
      </p:sp>
      <p:sp>
        <p:nvSpPr>
          <p:cNvPr id="3" name="Content Placeholder 2"/>
          <p:cNvSpPr>
            <a:spLocks noGrp="1"/>
          </p:cNvSpPr>
          <p:nvPr>
            <p:ph sz="quarter" idx="1"/>
          </p:nvPr>
        </p:nvSpPr>
        <p:spPr/>
        <p:txBody>
          <a:bodyPr/>
          <a:lstStyle/>
          <a:p>
            <a:r>
              <a:rPr lang="en-IN" b="1" dirty="0" smtClean="0"/>
              <a:t>1. </a:t>
            </a:r>
            <a:r>
              <a:rPr lang="en-IN" b="1" dirty="0" smtClean="0"/>
              <a:t>DEMAND PAGING</a:t>
            </a:r>
            <a:endParaRPr lang="en-IN" b="1" dirty="0" smtClean="0"/>
          </a:p>
          <a:p>
            <a:pPr>
              <a:buNone/>
            </a:pPr>
            <a:endParaRPr lang="en-IN" dirty="0"/>
          </a:p>
        </p:txBody>
      </p:sp>
      <p:pic>
        <p:nvPicPr>
          <p:cNvPr id="1026" name="Picture 2" descr="Operating Systems: Virtual Memory"/>
          <p:cNvPicPr>
            <a:picLocks noChangeAspect="1" noChangeArrowheads="1"/>
          </p:cNvPicPr>
          <p:nvPr/>
        </p:nvPicPr>
        <p:blipFill>
          <a:blip r:embed="rId2"/>
          <a:srcRect/>
          <a:stretch>
            <a:fillRect/>
          </a:stretch>
        </p:blipFill>
        <p:spPr bwMode="auto">
          <a:xfrm>
            <a:off x="357158" y="2143116"/>
            <a:ext cx="7715304" cy="4500594"/>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PAGE FAULT</a:t>
            </a:r>
            <a:endParaRPr lang="en-IN" dirty="0"/>
          </a:p>
        </p:txBody>
      </p:sp>
      <p:sp>
        <p:nvSpPr>
          <p:cNvPr id="3" name="Content Placeholder 2"/>
          <p:cNvSpPr>
            <a:spLocks noGrp="1"/>
          </p:cNvSpPr>
          <p:nvPr>
            <p:ph sz="quarter" idx="1"/>
          </p:nvPr>
        </p:nvSpPr>
        <p:spPr/>
        <p:txBody>
          <a:bodyPr>
            <a:normAutofit lnSpcReduction="10000"/>
          </a:bodyPr>
          <a:lstStyle/>
          <a:p>
            <a:pPr algn="just"/>
            <a:r>
              <a:rPr lang="en-IN" dirty="0" smtClean="0"/>
              <a:t>The virtual memory paging process uses page tables, which translate the virtual addresses that the OS and applications use into the physical addresses that the MMU uses. </a:t>
            </a:r>
            <a:endParaRPr lang="en-IN" dirty="0" smtClean="0"/>
          </a:p>
          <a:p>
            <a:pPr algn="just"/>
            <a:r>
              <a:rPr lang="en-IN" dirty="0" smtClean="0"/>
              <a:t>Entries </a:t>
            </a:r>
            <a:r>
              <a:rPr lang="en-IN" dirty="0" smtClean="0"/>
              <a:t>in the page table indicate whether the page is in RAM. </a:t>
            </a:r>
            <a:endParaRPr lang="en-IN" dirty="0" smtClean="0"/>
          </a:p>
          <a:p>
            <a:pPr algn="just"/>
            <a:r>
              <a:rPr lang="en-IN" dirty="0" smtClean="0"/>
              <a:t>If </a:t>
            </a:r>
            <a:r>
              <a:rPr lang="en-IN" dirty="0" smtClean="0"/>
              <a:t>the OS or a program does not find what it needs in RAM, then the MMU responds to the missing memory reference with a </a:t>
            </a:r>
            <a:r>
              <a:rPr lang="en-IN" dirty="0" smtClean="0">
                <a:solidFill>
                  <a:srgbClr val="C00000"/>
                </a:solidFill>
              </a:rPr>
              <a:t>page fault exception</a:t>
            </a:r>
            <a:r>
              <a:rPr lang="en-IN" dirty="0" smtClean="0"/>
              <a:t> to get the OS to move the page back to memory when it is needed. </a:t>
            </a:r>
            <a:endParaRPr lang="en-IN" dirty="0" smtClean="0"/>
          </a:p>
          <a:p>
            <a:pPr algn="just"/>
            <a:r>
              <a:rPr lang="en-IN" dirty="0" smtClean="0"/>
              <a:t>Once </a:t>
            </a:r>
            <a:r>
              <a:rPr lang="en-IN" dirty="0" smtClean="0"/>
              <a:t>the page is in RAM, its virtual address appears in the page table.</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SEGMENTATION</a:t>
            </a:r>
            <a:endParaRPr lang="en-IN" dirty="0"/>
          </a:p>
        </p:txBody>
      </p:sp>
      <p:sp>
        <p:nvSpPr>
          <p:cNvPr id="3" name="Content Placeholder 2"/>
          <p:cNvSpPr>
            <a:spLocks noGrp="1"/>
          </p:cNvSpPr>
          <p:nvPr>
            <p:ph sz="quarter" idx="1"/>
          </p:nvPr>
        </p:nvSpPr>
        <p:spPr>
          <a:xfrm>
            <a:off x="457200" y="1600200"/>
            <a:ext cx="7467600" cy="5043510"/>
          </a:xfrm>
        </p:spPr>
        <p:txBody>
          <a:bodyPr>
            <a:normAutofit lnSpcReduction="10000"/>
          </a:bodyPr>
          <a:lstStyle/>
          <a:p>
            <a:pPr algn="just"/>
            <a:r>
              <a:rPr lang="en-IN" dirty="0" smtClean="0"/>
              <a:t>Segmentation is also used to manage virtual memory. </a:t>
            </a:r>
            <a:endParaRPr lang="en-IN" dirty="0" smtClean="0"/>
          </a:p>
          <a:p>
            <a:pPr algn="just"/>
            <a:r>
              <a:rPr lang="en-IN" dirty="0" smtClean="0"/>
              <a:t>This </a:t>
            </a:r>
            <a:r>
              <a:rPr lang="en-IN" dirty="0" smtClean="0"/>
              <a:t>approach divides virtual memory into segments of different lengths</a:t>
            </a:r>
            <a:r>
              <a:rPr lang="en-IN" dirty="0" smtClean="0"/>
              <a:t>.</a:t>
            </a:r>
          </a:p>
          <a:p>
            <a:pPr algn="just"/>
            <a:r>
              <a:rPr lang="en-IN" dirty="0" smtClean="0"/>
              <a:t> </a:t>
            </a:r>
            <a:r>
              <a:rPr lang="en-IN" dirty="0" smtClean="0"/>
              <a:t>Segments not in use in memory can be moved to virtual memory space on the hard drive</a:t>
            </a:r>
            <a:r>
              <a:rPr lang="en-IN" dirty="0" smtClean="0"/>
              <a:t>.</a:t>
            </a:r>
          </a:p>
          <a:p>
            <a:pPr algn="just"/>
            <a:r>
              <a:rPr lang="en-IN" dirty="0" smtClean="0"/>
              <a:t> </a:t>
            </a:r>
            <a:r>
              <a:rPr lang="en-IN" dirty="0" smtClean="0"/>
              <a:t>Segmented information or processes are tracked in a segment table, which shows if a segment is present in memory, whether it has been modified and what its physical address is. In addition, file systems in segmentation are only made up of segments that are mapped into a process's potential address space.</a:t>
            </a: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PAGING VS SEGMENTATION</a:t>
            </a:r>
            <a:endParaRPr lang="en-IN" dirty="0"/>
          </a:p>
        </p:txBody>
      </p:sp>
      <p:sp>
        <p:nvSpPr>
          <p:cNvPr id="3" name="Content Placeholder 2"/>
          <p:cNvSpPr>
            <a:spLocks noGrp="1"/>
          </p:cNvSpPr>
          <p:nvPr>
            <p:ph sz="quarter" idx="1"/>
          </p:nvPr>
        </p:nvSpPr>
        <p:spPr/>
        <p:txBody>
          <a:bodyPr/>
          <a:lstStyle/>
          <a:p>
            <a:pPr algn="just"/>
            <a:r>
              <a:rPr lang="en-IN" dirty="0" smtClean="0"/>
              <a:t>Segmentation and paging differ as a memory model in terms of how memory is divided; however, the processes can also be combined. </a:t>
            </a:r>
            <a:endParaRPr lang="en-IN" dirty="0" smtClean="0"/>
          </a:p>
          <a:p>
            <a:pPr algn="just"/>
            <a:endParaRPr lang="en-IN" dirty="0" smtClean="0"/>
          </a:p>
          <a:p>
            <a:pPr algn="just"/>
            <a:r>
              <a:rPr lang="en-IN" dirty="0" smtClean="0"/>
              <a:t>In </a:t>
            </a:r>
            <a:r>
              <a:rPr lang="en-IN" dirty="0" smtClean="0"/>
              <a:t>this case, memory gets divided into frames or pages. The segments take up multiple pages, and the virtual address includes both the segment number and the page number.</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917596"/>
          </a:xfrm>
        </p:spPr>
        <p:txBody>
          <a:bodyPr/>
          <a:lstStyle/>
          <a:p>
            <a:r>
              <a:rPr lang="en-IN" dirty="0" smtClean="0"/>
              <a:t>ADVANTAGES OF USING VMM</a:t>
            </a:r>
            <a:endParaRPr lang="en-IN" dirty="0"/>
          </a:p>
        </p:txBody>
      </p:sp>
      <p:sp>
        <p:nvSpPr>
          <p:cNvPr id="3" name="Content Placeholder 2"/>
          <p:cNvSpPr>
            <a:spLocks noGrp="1"/>
          </p:cNvSpPr>
          <p:nvPr>
            <p:ph sz="quarter" idx="1"/>
          </p:nvPr>
        </p:nvSpPr>
        <p:spPr>
          <a:xfrm>
            <a:off x="457200" y="1142984"/>
            <a:ext cx="7467600" cy="5572164"/>
          </a:xfrm>
        </p:spPr>
        <p:txBody>
          <a:bodyPr>
            <a:normAutofit fontScale="85000" lnSpcReduction="20000"/>
          </a:bodyPr>
          <a:lstStyle/>
          <a:p>
            <a:pPr algn="just"/>
            <a:r>
              <a:rPr lang="en-IN" dirty="0" smtClean="0"/>
              <a:t>The advantages to using virtual memory include:</a:t>
            </a:r>
          </a:p>
          <a:p>
            <a:pPr algn="just"/>
            <a:r>
              <a:rPr lang="en-IN" dirty="0" smtClean="0"/>
              <a:t>It can handle twice as many addresses as main memory.</a:t>
            </a:r>
          </a:p>
          <a:p>
            <a:pPr algn="just"/>
            <a:r>
              <a:rPr lang="en-IN" dirty="0" smtClean="0"/>
              <a:t>It enables more applications to be used at once.</a:t>
            </a:r>
          </a:p>
          <a:p>
            <a:pPr algn="just"/>
            <a:r>
              <a:rPr lang="en-IN" dirty="0" smtClean="0"/>
              <a:t>It frees applications from managing shared memory and saves users from having to add memory modules when RAM space runs out.</a:t>
            </a:r>
          </a:p>
          <a:p>
            <a:pPr algn="just"/>
            <a:r>
              <a:rPr lang="en-IN" dirty="0" smtClean="0"/>
              <a:t>It has increased speed when only a segment of a program is needed for execution.</a:t>
            </a:r>
          </a:p>
          <a:p>
            <a:pPr algn="just"/>
            <a:r>
              <a:rPr lang="en-IN" dirty="0" smtClean="0"/>
              <a:t>It has increased security because of memory isolation.</a:t>
            </a:r>
          </a:p>
          <a:p>
            <a:pPr algn="just"/>
            <a:r>
              <a:rPr lang="en-IN" dirty="0" smtClean="0"/>
              <a:t>It enables multiple larger applications to run simultaneously.</a:t>
            </a:r>
          </a:p>
          <a:p>
            <a:pPr algn="just"/>
            <a:r>
              <a:rPr lang="en-IN" dirty="0" smtClean="0"/>
              <a:t>Allocating memory is relatively inexpensive.</a:t>
            </a:r>
          </a:p>
          <a:p>
            <a:pPr algn="just"/>
            <a:r>
              <a:rPr lang="en-IN" dirty="0" smtClean="0"/>
              <a:t>It does not need external fragmentation.</a:t>
            </a:r>
          </a:p>
          <a:p>
            <a:pPr algn="just"/>
            <a:r>
              <a:rPr lang="en-IN" dirty="0" smtClean="0"/>
              <a:t>CPU use is effective for managing logical partition workloads.</a:t>
            </a:r>
          </a:p>
          <a:p>
            <a:pPr algn="just"/>
            <a:r>
              <a:rPr lang="en-IN" dirty="0" smtClean="0"/>
              <a:t>Data can be moved automatically.</a:t>
            </a:r>
          </a:p>
          <a:p>
            <a:pPr algn="just"/>
            <a:r>
              <a:rPr lang="en-IN" dirty="0" smtClean="0"/>
              <a:t>Pages in the original process can be shared during a fork system call operation that creates a copy of itself</a:t>
            </a:r>
            <a:r>
              <a:rPr lang="en-IN" dirty="0" smtClean="0"/>
              <a:t>.</a:t>
            </a:r>
            <a:endParaRPr lang="en-IN"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sz="quarter" idx="1"/>
          </p:nvPr>
        </p:nvSpPr>
        <p:spPr/>
        <p:txBody>
          <a:bodyPr>
            <a:normAutofit fontScale="92500" lnSpcReduction="10000"/>
          </a:bodyPr>
          <a:lstStyle/>
          <a:p>
            <a:pPr algn="just"/>
            <a:r>
              <a:rPr lang="en-IN" dirty="0" smtClean="0"/>
              <a:t>Applications run slower if they are running from virtual memory.</a:t>
            </a:r>
          </a:p>
          <a:p>
            <a:pPr algn="just"/>
            <a:r>
              <a:rPr lang="en-IN" dirty="0" smtClean="0"/>
              <a:t>Data must be mapped between virtual and physical memory, which requires extra hardware support for address translations, slowing down a computer further.</a:t>
            </a:r>
          </a:p>
          <a:p>
            <a:pPr algn="just"/>
            <a:r>
              <a:rPr lang="en-IN" dirty="0" smtClean="0"/>
              <a:t>The size of virtual storage is limited by the amount of secondary </a:t>
            </a:r>
            <a:r>
              <a:rPr lang="en-IN" dirty="0" smtClean="0"/>
              <a:t>storage</a:t>
            </a:r>
            <a:r>
              <a:rPr lang="en-IN" u="sng" dirty="0" smtClean="0"/>
              <a:t>, </a:t>
            </a:r>
            <a:r>
              <a:rPr lang="en-IN" dirty="0" smtClean="0"/>
              <a:t>as well as the addressing scheme with the computer </a:t>
            </a:r>
            <a:r>
              <a:rPr lang="en-IN" dirty="0" smtClean="0"/>
              <a:t>system</a:t>
            </a:r>
            <a:r>
              <a:rPr lang="en-IN" dirty="0" smtClean="0"/>
              <a:t>.</a:t>
            </a:r>
          </a:p>
          <a:p>
            <a:pPr algn="just"/>
            <a:r>
              <a:rPr lang="en-IN" dirty="0" smtClean="0"/>
              <a:t>Thrashing can occur if there is not enough RAM, which will make the computer perform slower.</a:t>
            </a:r>
          </a:p>
          <a:p>
            <a:pPr algn="just"/>
            <a:r>
              <a:rPr lang="en-IN" dirty="0" smtClean="0"/>
              <a:t>It may take time to switch between applications using virtual memory.</a:t>
            </a:r>
          </a:p>
          <a:p>
            <a:pPr algn="just"/>
            <a:r>
              <a:rPr lang="en-IN" dirty="0" smtClean="0"/>
              <a:t>It lessens the amount of available hard drive space.</a:t>
            </a:r>
          </a:p>
          <a:p>
            <a:pPr algn="just"/>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PAGE FAULT</a:t>
            </a:r>
            <a:endParaRPr lang="en-IN" dirty="0"/>
          </a:p>
        </p:txBody>
      </p:sp>
      <p:sp>
        <p:nvSpPr>
          <p:cNvPr id="3" name="Content Placeholder 2"/>
          <p:cNvSpPr>
            <a:spLocks noGrp="1"/>
          </p:cNvSpPr>
          <p:nvPr>
            <p:ph sz="quarter" idx="1"/>
          </p:nvPr>
        </p:nvSpPr>
        <p:spPr/>
        <p:txBody>
          <a:bodyPr>
            <a:normAutofit lnSpcReduction="10000"/>
          </a:bodyPr>
          <a:lstStyle/>
          <a:p>
            <a:pPr algn="just"/>
            <a:r>
              <a:rPr lang="en-IN" dirty="0" smtClean="0"/>
              <a:t>A page fault happens when a running program accesses a memory page that is mapped into the virtual address space but not loaded in physical memory. </a:t>
            </a:r>
            <a:endParaRPr lang="en-IN" dirty="0" smtClean="0"/>
          </a:p>
          <a:p>
            <a:pPr algn="just"/>
            <a:r>
              <a:rPr lang="en-IN" dirty="0" smtClean="0"/>
              <a:t>Since </a:t>
            </a:r>
            <a:r>
              <a:rPr lang="en-IN" dirty="0" smtClean="0"/>
              <a:t>actual physical memory is much smaller than virtual memory, page faults happen. In case of a page fault, Operating System might have to replace one of the existing pages with the newly needed page. Different page replacement algorithms suggest different ways to decide which page to replace. </a:t>
            </a:r>
            <a:endParaRPr lang="en-IN" dirty="0" smtClean="0"/>
          </a:p>
          <a:p>
            <a:pPr algn="just"/>
            <a:r>
              <a:rPr lang="en-IN" dirty="0" smtClean="0"/>
              <a:t>The </a:t>
            </a:r>
            <a:r>
              <a:rPr lang="en-IN" dirty="0" smtClean="0"/>
              <a:t>target for all algorithms is to reduce the number of page faults.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PAGE REPLACEMENT ALGORITHMS</a:t>
            </a:r>
            <a:endParaRPr lang="en-IN" dirty="0"/>
          </a:p>
        </p:txBody>
      </p:sp>
      <p:sp>
        <p:nvSpPr>
          <p:cNvPr id="3" name="Content Placeholder 2"/>
          <p:cNvSpPr>
            <a:spLocks noGrp="1"/>
          </p:cNvSpPr>
          <p:nvPr>
            <p:ph sz="quarter" idx="1"/>
          </p:nvPr>
        </p:nvSpPr>
        <p:spPr/>
        <p:txBody>
          <a:bodyPr/>
          <a:lstStyle/>
          <a:p>
            <a:pPr marL="457200" indent="-457200" algn="just">
              <a:buNone/>
            </a:pPr>
            <a:r>
              <a:rPr lang="en-IN" b="1" dirty="0" smtClean="0"/>
              <a:t>1. First </a:t>
            </a:r>
            <a:r>
              <a:rPr lang="en-IN" b="1" dirty="0" smtClean="0"/>
              <a:t>In First Out (FIFO): </a:t>
            </a:r>
            <a:endParaRPr lang="en-IN" b="1" dirty="0" smtClean="0"/>
          </a:p>
          <a:p>
            <a:pPr marL="457200" indent="-457200" algn="just"/>
            <a:r>
              <a:rPr lang="en-IN" dirty="0" smtClean="0"/>
              <a:t>This </a:t>
            </a:r>
            <a:r>
              <a:rPr lang="en-IN" dirty="0" smtClean="0"/>
              <a:t>is the simplest page replacement algorithm. </a:t>
            </a:r>
            <a:endParaRPr lang="en-IN" dirty="0" smtClean="0"/>
          </a:p>
          <a:p>
            <a:pPr marL="457200" indent="-457200" algn="just"/>
            <a:endParaRPr lang="en-IN" dirty="0" smtClean="0"/>
          </a:p>
          <a:p>
            <a:pPr marL="457200" indent="-457200" algn="just"/>
            <a:r>
              <a:rPr lang="en-IN" dirty="0" smtClean="0"/>
              <a:t>In </a:t>
            </a:r>
            <a:r>
              <a:rPr lang="en-IN" dirty="0" smtClean="0"/>
              <a:t>this algorithm, the operating system keeps track of all pages in the memory in a queue, the oldest page is in the front of the queue. </a:t>
            </a:r>
            <a:endParaRPr lang="en-IN" dirty="0" smtClean="0"/>
          </a:p>
          <a:p>
            <a:pPr marL="457200" indent="-457200" algn="just"/>
            <a:endParaRPr lang="en-IN" dirty="0" smtClean="0"/>
          </a:p>
          <a:p>
            <a:pPr marL="457200" indent="-457200" algn="just"/>
            <a:r>
              <a:rPr lang="en-IN" dirty="0" smtClean="0"/>
              <a:t>When </a:t>
            </a:r>
            <a:r>
              <a:rPr lang="en-IN" dirty="0" smtClean="0"/>
              <a:t>a page needs to be </a:t>
            </a:r>
            <a:r>
              <a:rPr lang="en-IN" dirty="0" smtClean="0"/>
              <a:t>replaced, page </a:t>
            </a:r>
            <a:r>
              <a:rPr lang="en-IN" dirty="0" smtClean="0"/>
              <a:t>in the front of the queue is selected for removal.</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774720"/>
          </a:xfrm>
        </p:spPr>
        <p:txBody>
          <a:bodyPr/>
          <a:lstStyle/>
          <a:p>
            <a:r>
              <a:rPr lang="en-IN" b="1" dirty="0" smtClean="0"/>
              <a:t>First In First Out (FIFO</a:t>
            </a:r>
            <a:r>
              <a:rPr lang="en-IN" b="1" dirty="0" smtClean="0"/>
              <a:t>)</a:t>
            </a:r>
            <a:endParaRPr lang="en-IN" dirty="0"/>
          </a:p>
        </p:txBody>
      </p:sp>
      <p:sp>
        <p:nvSpPr>
          <p:cNvPr id="3" name="Content Placeholder 2"/>
          <p:cNvSpPr>
            <a:spLocks noGrp="1"/>
          </p:cNvSpPr>
          <p:nvPr>
            <p:ph sz="quarter" idx="1"/>
          </p:nvPr>
        </p:nvSpPr>
        <p:spPr>
          <a:xfrm>
            <a:off x="214282" y="1214422"/>
            <a:ext cx="8215370" cy="5357850"/>
          </a:xfrm>
        </p:spPr>
        <p:txBody>
          <a:bodyPr/>
          <a:lstStyle/>
          <a:p>
            <a:pPr marL="457200" indent="-457200" algn="just"/>
            <a:r>
              <a:rPr lang="en-IN" dirty="0" smtClean="0"/>
              <a:t>This is the first basic algorithm of Page Replacement Algorithms. </a:t>
            </a:r>
            <a:endParaRPr lang="en-IN" dirty="0" smtClean="0"/>
          </a:p>
          <a:p>
            <a:pPr marL="457200" indent="-457200" algn="just"/>
            <a:r>
              <a:rPr lang="en-IN" dirty="0" smtClean="0"/>
              <a:t>This </a:t>
            </a:r>
            <a:r>
              <a:rPr lang="en-IN" dirty="0" smtClean="0"/>
              <a:t>algorithm is basically dependent on the number of frames used. </a:t>
            </a:r>
            <a:endParaRPr lang="en-IN" dirty="0" smtClean="0"/>
          </a:p>
          <a:p>
            <a:pPr marL="457200" indent="-457200" algn="just"/>
            <a:r>
              <a:rPr lang="en-IN" dirty="0" smtClean="0"/>
              <a:t>Then </a:t>
            </a:r>
            <a:r>
              <a:rPr lang="en-IN" dirty="0" smtClean="0"/>
              <a:t>each frame takes up the certain page and tries to access it. </a:t>
            </a:r>
            <a:endParaRPr lang="en-IN" dirty="0" smtClean="0"/>
          </a:p>
          <a:p>
            <a:pPr marL="457200" indent="-457200" algn="just"/>
            <a:r>
              <a:rPr lang="en-IN" dirty="0" smtClean="0"/>
              <a:t>When </a:t>
            </a:r>
            <a:r>
              <a:rPr lang="en-IN" dirty="0" smtClean="0"/>
              <a:t>the frames are filled then the actual problem starts. </a:t>
            </a:r>
            <a:endParaRPr lang="en-IN" dirty="0" smtClean="0"/>
          </a:p>
          <a:p>
            <a:pPr marL="457200" indent="-457200" algn="just"/>
            <a:r>
              <a:rPr lang="en-IN" dirty="0" smtClean="0"/>
              <a:t>The </a:t>
            </a:r>
            <a:r>
              <a:rPr lang="en-IN" dirty="0" smtClean="0"/>
              <a:t>fixed number of frames is filled up with the help of first frames present. </a:t>
            </a:r>
            <a:endParaRPr lang="en-IN" dirty="0" smtClean="0"/>
          </a:p>
          <a:p>
            <a:pPr marL="457200" indent="-457200" algn="just"/>
            <a:r>
              <a:rPr lang="en-IN" dirty="0" smtClean="0"/>
              <a:t>This </a:t>
            </a:r>
            <a:r>
              <a:rPr lang="en-IN" dirty="0" smtClean="0"/>
              <a:t>concept is fulfilled with the help of Demand </a:t>
            </a:r>
            <a:r>
              <a:rPr lang="en-IN" dirty="0" smtClean="0"/>
              <a:t>Paging.</a:t>
            </a:r>
            <a:endParaRPr lang="en-IN" b="1"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774720"/>
          </a:xfrm>
        </p:spPr>
        <p:txBody>
          <a:bodyPr/>
          <a:lstStyle/>
          <a:p>
            <a:r>
              <a:rPr lang="en-IN" b="1" dirty="0" smtClean="0"/>
              <a:t>First In First Out (FIFO</a:t>
            </a:r>
            <a:r>
              <a:rPr lang="en-IN" b="1" dirty="0" smtClean="0"/>
              <a:t>)</a:t>
            </a:r>
            <a:endParaRPr lang="en-IN" dirty="0"/>
          </a:p>
        </p:txBody>
      </p:sp>
      <p:sp>
        <p:nvSpPr>
          <p:cNvPr id="3" name="Content Placeholder 2"/>
          <p:cNvSpPr>
            <a:spLocks noGrp="1"/>
          </p:cNvSpPr>
          <p:nvPr>
            <p:ph sz="quarter" idx="1"/>
          </p:nvPr>
        </p:nvSpPr>
        <p:spPr>
          <a:xfrm>
            <a:off x="214282" y="1214422"/>
            <a:ext cx="8215370" cy="5357850"/>
          </a:xfrm>
        </p:spPr>
        <p:txBody>
          <a:bodyPr/>
          <a:lstStyle/>
          <a:p>
            <a:pPr algn="just"/>
            <a:r>
              <a:rPr lang="en-IN" dirty="0" smtClean="0"/>
              <a:t>After filling up of the frames, the next page in the waiting queue tries to enter the frame. </a:t>
            </a:r>
            <a:endParaRPr lang="en-IN" dirty="0" smtClean="0"/>
          </a:p>
          <a:p>
            <a:pPr algn="just">
              <a:buNone/>
            </a:pPr>
            <a:endParaRPr lang="en-IN" dirty="0" smtClean="0"/>
          </a:p>
          <a:p>
            <a:pPr algn="just"/>
            <a:r>
              <a:rPr lang="en-IN" dirty="0" smtClean="0"/>
              <a:t>If </a:t>
            </a:r>
            <a:r>
              <a:rPr lang="en-IN" dirty="0" smtClean="0"/>
              <a:t>the frame is present then, no problem is occurred. Because of the page which is to be searched is already present in the allocated frames</a:t>
            </a:r>
            <a:r>
              <a:rPr lang="en-IN" dirty="0" smtClean="0"/>
              <a:t>.</a:t>
            </a:r>
          </a:p>
          <a:p>
            <a:pPr algn="just">
              <a:buNone/>
            </a:pPr>
            <a:endParaRPr lang="en-IN" dirty="0" smtClean="0"/>
          </a:p>
          <a:p>
            <a:pPr algn="just"/>
            <a:r>
              <a:rPr lang="en-IN" dirty="0" smtClean="0"/>
              <a:t>If the page to be searched is found among the frames then, this process is known as </a:t>
            </a:r>
            <a:r>
              <a:rPr lang="en-IN" b="1" dirty="0" smtClean="0"/>
              <a:t>Page Hit</a:t>
            </a:r>
            <a:r>
              <a:rPr lang="en-IN" dirty="0" smtClean="0"/>
              <a:t>.</a:t>
            </a:r>
          </a:p>
          <a:p>
            <a:pPr algn="just"/>
            <a:endParaRPr lang="en-IN" dirty="0" smtClean="0"/>
          </a:p>
          <a:p>
            <a:pPr algn="just"/>
            <a:r>
              <a:rPr lang="en-IN" dirty="0" smtClean="0"/>
              <a:t>If the page to be searched is not found among the frames then, this process is known as </a:t>
            </a:r>
            <a:r>
              <a:rPr lang="en-IN" b="1" dirty="0" smtClean="0"/>
              <a:t>Page Fault</a:t>
            </a:r>
            <a:r>
              <a:rPr lang="en-IN" dirty="0" smtClean="0"/>
              <a: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 MEMORY MANAGEMENT</a:t>
            </a:r>
            <a:endParaRPr lang="en-IN" dirty="0"/>
          </a:p>
        </p:txBody>
      </p:sp>
      <p:sp>
        <p:nvSpPr>
          <p:cNvPr id="3" name="Content Placeholder 2"/>
          <p:cNvSpPr>
            <a:spLocks noGrp="1"/>
          </p:cNvSpPr>
          <p:nvPr>
            <p:ph sz="quarter" idx="1"/>
          </p:nvPr>
        </p:nvSpPr>
        <p:spPr/>
        <p:txBody>
          <a:bodyPr>
            <a:normAutofit lnSpcReduction="10000"/>
          </a:bodyPr>
          <a:lstStyle/>
          <a:p>
            <a:pPr algn="just"/>
            <a:r>
              <a:rPr lang="en-IN" dirty="0" smtClean="0"/>
              <a:t>Virtual Memory is a storage allocation scheme in which secondary memory can be addressed as though it were part of the main memory</a:t>
            </a:r>
            <a:r>
              <a:rPr lang="en-IN" dirty="0" smtClean="0"/>
              <a:t>.</a:t>
            </a:r>
          </a:p>
          <a:p>
            <a:pPr algn="just">
              <a:buNone/>
            </a:pPr>
            <a:endParaRPr lang="en-IN" dirty="0" smtClean="0"/>
          </a:p>
          <a:p>
            <a:pPr algn="just"/>
            <a:r>
              <a:rPr lang="en-IN" dirty="0" smtClean="0"/>
              <a:t>Virtual memory uses both hardware and software to enable a computer to compensate for physical memory shortages, temporarily transferring data from random access memory (</a:t>
            </a:r>
            <a:r>
              <a:rPr lang="en-IN" dirty="0" smtClean="0"/>
              <a:t>RAM) </a:t>
            </a:r>
            <a:r>
              <a:rPr lang="en-IN" dirty="0" smtClean="0"/>
              <a:t>to disk storage. </a:t>
            </a:r>
            <a:endParaRPr lang="en-IN" dirty="0" smtClean="0"/>
          </a:p>
          <a:p>
            <a:pPr algn="just"/>
            <a:endParaRPr lang="en-IN" dirty="0" smtClean="0"/>
          </a:p>
          <a:p>
            <a:pPr algn="just"/>
            <a:r>
              <a:rPr lang="en-IN" dirty="0" smtClean="0"/>
              <a:t>Mapping </a:t>
            </a:r>
            <a:r>
              <a:rPr lang="en-IN" dirty="0" smtClean="0"/>
              <a:t>chunks of memory to disk files enables a computer to treat secondary memory as though it were main memory.</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7467600" cy="774720"/>
          </a:xfrm>
        </p:spPr>
        <p:txBody>
          <a:bodyPr/>
          <a:lstStyle/>
          <a:p>
            <a:r>
              <a:rPr lang="en-IN" b="1" dirty="0" smtClean="0"/>
              <a:t>First In First Out (FIFO</a:t>
            </a:r>
            <a:r>
              <a:rPr lang="en-IN" b="1" dirty="0" smtClean="0"/>
              <a:t>)</a:t>
            </a:r>
            <a:endParaRPr lang="en-IN" dirty="0"/>
          </a:p>
        </p:txBody>
      </p:sp>
      <p:sp>
        <p:nvSpPr>
          <p:cNvPr id="3" name="Content Placeholder 2"/>
          <p:cNvSpPr>
            <a:spLocks noGrp="1"/>
          </p:cNvSpPr>
          <p:nvPr>
            <p:ph sz="quarter" idx="1"/>
          </p:nvPr>
        </p:nvSpPr>
        <p:spPr>
          <a:xfrm>
            <a:off x="357158" y="857232"/>
            <a:ext cx="8215370" cy="4873752"/>
          </a:xfrm>
        </p:spPr>
        <p:txBody>
          <a:bodyPr/>
          <a:lstStyle/>
          <a:p>
            <a:pPr marL="457200" indent="-457200" algn="just">
              <a:buNone/>
            </a:pPr>
            <a:endParaRPr lang="en-IN" b="1" dirty="0" smtClean="0"/>
          </a:p>
          <a:p>
            <a:pPr marL="457200" indent="-457200" algn="just">
              <a:buNone/>
            </a:pPr>
            <a:r>
              <a:rPr lang="en-IN" b="1" dirty="0" smtClean="0"/>
              <a:t>Example </a:t>
            </a:r>
            <a:r>
              <a:rPr lang="en-IN" b="1" dirty="0" smtClean="0"/>
              <a:t>1: </a:t>
            </a:r>
            <a:endParaRPr lang="en-IN" b="1" dirty="0" smtClean="0"/>
          </a:p>
          <a:p>
            <a:pPr marL="457200" indent="-457200" algn="just">
              <a:buNone/>
            </a:pPr>
            <a:r>
              <a:rPr lang="en-IN" dirty="0" smtClean="0"/>
              <a:t>     Consider </a:t>
            </a:r>
            <a:r>
              <a:rPr lang="en-IN" dirty="0" smtClean="0"/>
              <a:t>page reference string </a:t>
            </a:r>
            <a:r>
              <a:rPr lang="en-IN" dirty="0" smtClean="0"/>
              <a:t>1</a:t>
            </a:r>
            <a:r>
              <a:rPr lang="en-IN" dirty="0" smtClean="0"/>
              <a:t>, 3, 0, 3, 5, 6, </a:t>
            </a:r>
            <a:r>
              <a:rPr lang="en-IN" dirty="0" smtClean="0"/>
              <a:t>3 with </a:t>
            </a:r>
            <a:r>
              <a:rPr lang="en-IN" dirty="0" smtClean="0"/>
              <a:t>3 page frames</a:t>
            </a:r>
            <a:r>
              <a:rPr lang="en-IN" dirty="0" smtClean="0"/>
              <a:t>. Find </a:t>
            </a:r>
            <a:r>
              <a:rPr lang="en-IN" dirty="0" smtClean="0"/>
              <a:t>the number of page faults.</a:t>
            </a:r>
            <a:endParaRPr lang="en-IN" b="1" dirty="0" smtClean="0"/>
          </a:p>
        </p:txBody>
      </p:sp>
      <p:pic>
        <p:nvPicPr>
          <p:cNvPr id="24578" name="Picture 2" descr="https://media.geeksforgeeks.org/wp-content/uploads/20190412160604/fifo2.png"/>
          <p:cNvPicPr>
            <a:picLocks noChangeAspect="1" noChangeArrowheads="1"/>
          </p:cNvPicPr>
          <p:nvPr/>
        </p:nvPicPr>
        <p:blipFill>
          <a:blip r:embed="rId2"/>
          <a:srcRect/>
          <a:stretch>
            <a:fillRect/>
          </a:stretch>
        </p:blipFill>
        <p:spPr bwMode="auto">
          <a:xfrm>
            <a:off x="857224" y="2714620"/>
            <a:ext cx="7000924" cy="392909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FIFO Continued . . .</a:t>
            </a:r>
            <a:endParaRPr lang="en-IN" dirty="0"/>
          </a:p>
        </p:txBody>
      </p:sp>
      <p:sp>
        <p:nvSpPr>
          <p:cNvPr id="3" name="Content Placeholder 2"/>
          <p:cNvSpPr>
            <a:spLocks noGrp="1"/>
          </p:cNvSpPr>
          <p:nvPr>
            <p:ph sz="quarter" idx="1"/>
          </p:nvPr>
        </p:nvSpPr>
        <p:spPr/>
        <p:txBody>
          <a:bodyPr>
            <a:normAutofit lnSpcReduction="10000"/>
          </a:bodyPr>
          <a:lstStyle/>
          <a:p>
            <a:pPr algn="just" fontAlgn="base"/>
            <a:r>
              <a:rPr lang="en-IN" dirty="0" smtClean="0"/>
              <a:t>Initially, all slots are empty, so when 1, 3, 0 came they are allocated to the empty slots —&gt; 3 Page Faults. </a:t>
            </a:r>
            <a:endParaRPr lang="en-IN" dirty="0" smtClean="0"/>
          </a:p>
          <a:p>
            <a:pPr algn="just" fontAlgn="base"/>
            <a:r>
              <a:rPr lang="en-IN" dirty="0" smtClean="0"/>
              <a:t>when </a:t>
            </a:r>
            <a:r>
              <a:rPr lang="en-IN" dirty="0" smtClean="0"/>
              <a:t>3 comes, it is already in memory so —&gt; 0 Page Faults. </a:t>
            </a:r>
            <a:endParaRPr lang="en-IN" dirty="0" smtClean="0"/>
          </a:p>
          <a:p>
            <a:pPr algn="just" fontAlgn="base"/>
            <a:r>
              <a:rPr lang="en-IN" dirty="0" smtClean="0"/>
              <a:t>Then </a:t>
            </a:r>
            <a:r>
              <a:rPr lang="en-IN" dirty="0" smtClean="0"/>
              <a:t>5 comes, it is not available in memory so it replaces the oldest page slot </a:t>
            </a:r>
            <a:r>
              <a:rPr lang="en-IN" dirty="0" err="1" smtClean="0"/>
              <a:t>i.e</a:t>
            </a:r>
            <a:r>
              <a:rPr lang="en-IN" dirty="0" smtClean="0"/>
              <a:t> 1. —&gt;1 Page Fault. </a:t>
            </a:r>
            <a:endParaRPr lang="en-IN" dirty="0" smtClean="0"/>
          </a:p>
          <a:p>
            <a:pPr algn="just" fontAlgn="base"/>
            <a:r>
              <a:rPr lang="en-IN" dirty="0" smtClean="0"/>
              <a:t>6 </a:t>
            </a:r>
            <a:r>
              <a:rPr lang="en-IN" dirty="0" smtClean="0"/>
              <a:t>comes, it is also not available in memory so it replaces the oldest page slot </a:t>
            </a:r>
            <a:r>
              <a:rPr lang="en-IN" dirty="0" err="1" smtClean="0"/>
              <a:t>i.e</a:t>
            </a:r>
            <a:r>
              <a:rPr lang="en-IN" dirty="0" smtClean="0"/>
              <a:t> 3 —&gt;1 Page Fault. </a:t>
            </a:r>
            <a:endParaRPr lang="en-IN" dirty="0" smtClean="0"/>
          </a:p>
          <a:p>
            <a:pPr algn="just" fontAlgn="base"/>
            <a:r>
              <a:rPr lang="en-IN" dirty="0" smtClean="0"/>
              <a:t>Finally</a:t>
            </a:r>
            <a:r>
              <a:rPr lang="en-IN" dirty="0" smtClean="0"/>
              <a:t>, when 3 come it is not available so it replaces 0 1 page fault. </a:t>
            </a:r>
          </a:p>
          <a:p>
            <a:endParaRPr lang="en-I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FIRST IN FIRST OUT (FIFO)</a:t>
            </a:r>
            <a:endParaRPr lang="en-IN" dirty="0"/>
          </a:p>
        </p:txBody>
      </p:sp>
      <p:sp>
        <p:nvSpPr>
          <p:cNvPr id="3" name="Content Placeholder 2"/>
          <p:cNvSpPr>
            <a:spLocks noGrp="1"/>
          </p:cNvSpPr>
          <p:nvPr>
            <p:ph sz="quarter" idx="1"/>
          </p:nvPr>
        </p:nvSpPr>
        <p:spPr>
          <a:xfrm>
            <a:off x="500034" y="2428868"/>
            <a:ext cx="7467600" cy="2971808"/>
          </a:xfrm>
        </p:spPr>
        <p:txBody>
          <a:bodyPr/>
          <a:lstStyle/>
          <a:p>
            <a:pPr>
              <a:buNone/>
            </a:pPr>
            <a:r>
              <a:rPr lang="en-IN" b="1" dirty="0" smtClean="0"/>
              <a:t>EXAMPLE:2</a:t>
            </a:r>
          </a:p>
          <a:p>
            <a:pPr algn="just"/>
            <a:r>
              <a:rPr lang="en-IN" dirty="0" smtClean="0"/>
              <a:t>Consider </a:t>
            </a:r>
            <a:r>
              <a:rPr lang="en-IN" dirty="0" smtClean="0"/>
              <a:t>the reference string 6, 1, 1, 2, 0, 3, 4, 6, 0, 2, 1, 2, 1, 2, 0, 3, 2, 1, 2, 0 for a memory with three frames and calculate number of page faults by using FIFO (First In First Out) Page replacement algorithms.</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FIRST IN FIRST OUT (FIFO)</a:t>
            </a:r>
            <a:endParaRPr lang="en-IN" dirty="0"/>
          </a:p>
        </p:txBody>
      </p:sp>
      <p:pic>
        <p:nvPicPr>
          <p:cNvPr id="31746" name="Picture 2" descr="C:\Users\Samreen Detho\Pictures\FIFO example.JPG"/>
          <p:cNvPicPr>
            <a:picLocks noChangeAspect="1" noChangeArrowheads="1"/>
          </p:cNvPicPr>
          <p:nvPr/>
        </p:nvPicPr>
        <p:blipFill>
          <a:blip r:embed="rId2">
            <a:lum bright="-10000" contrast="10000"/>
          </a:blip>
          <a:srcRect/>
          <a:stretch>
            <a:fillRect/>
          </a:stretch>
        </p:blipFill>
        <p:spPr bwMode="auto">
          <a:xfrm>
            <a:off x="500034" y="1428736"/>
            <a:ext cx="8001056" cy="5143536"/>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err="1" smtClean="0"/>
              <a:t>Belady’s</a:t>
            </a:r>
            <a:r>
              <a:rPr lang="en-IN" sz="4000" dirty="0" smtClean="0"/>
              <a:t> anomaly</a:t>
            </a:r>
            <a:endParaRPr lang="en-IN" sz="4000" dirty="0"/>
          </a:p>
        </p:txBody>
      </p:sp>
      <p:sp>
        <p:nvSpPr>
          <p:cNvPr id="3" name="Content Placeholder 2"/>
          <p:cNvSpPr>
            <a:spLocks noGrp="1"/>
          </p:cNvSpPr>
          <p:nvPr>
            <p:ph sz="quarter" idx="1"/>
          </p:nvPr>
        </p:nvSpPr>
        <p:spPr/>
        <p:txBody>
          <a:bodyPr/>
          <a:lstStyle/>
          <a:p>
            <a:pPr algn="just"/>
            <a:r>
              <a:rPr lang="en-IN" dirty="0" smtClean="0"/>
              <a:t> </a:t>
            </a:r>
            <a:r>
              <a:rPr lang="en-IN" dirty="0" smtClean="0"/>
              <a:t>Proves </a:t>
            </a:r>
            <a:r>
              <a:rPr lang="en-IN" dirty="0" smtClean="0"/>
              <a:t>that it is possible to have more page faults when increasing the number of page frames while using the First in First Out (FIFO) page replacement algorithm.  </a:t>
            </a:r>
            <a:endParaRPr lang="en-IN" dirty="0" smtClean="0"/>
          </a:p>
          <a:p>
            <a:pPr algn="just">
              <a:buNone/>
            </a:pPr>
            <a:endParaRPr lang="en-IN" dirty="0" smtClean="0"/>
          </a:p>
          <a:p>
            <a:pPr algn="just"/>
            <a:r>
              <a:rPr lang="en-IN" dirty="0" smtClean="0"/>
              <a:t>For </a:t>
            </a:r>
            <a:r>
              <a:rPr lang="en-IN" dirty="0" smtClean="0"/>
              <a:t>example, if we consider reference strings 3, 2, 1, 0, 3, 2, 4, 3, 2, 1, 0, 4, and 3 slots, we get 9 total page faults, but if we increase slots to 4, we get 10-page faults.</a:t>
            </a:r>
          </a:p>
          <a:p>
            <a:pPr algn="just"/>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143932" cy="774720"/>
          </a:xfrm>
        </p:spPr>
        <p:txBody>
          <a:bodyPr/>
          <a:lstStyle/>
          <a:p>
            <a:r>
              <a:rPr lang="en-IN" dirty="0" smtClean="0"/>
              <a:t>OPTIMAL REPLACEMENT ALGORITHM</a:t>
            </a:r>
            <a:endParaRPr lang="en-IN" dirty="0"/>
          </a:p>
        </p:txBody>
      </p:sp>
      <p:sp>
        <p:nvSpPr>
          <p:cNvPr id="3" name="Content Placeholder 2"/>
          <p:cNvSpPr>
            <a:spLocks noGrp="1"/>
          </p:cNvSpPr>
          <p:nvPr>
            <p:ph sz="quarter" idx="1"/>
          </p:nvPr>
        </p:nvSpPr>
        <p:spPr>
          <a:xfrm>
            <a:off x="457200" y="1214422"/>
            <a:ext cx="7901014" cy="5259530"/>
          </a:xfrm>
        </p:spPr>
        <p:txBody>
          <a:bodyPr/>
          <a:lstStyle/>
          <a:p>
            <a:pPr fontAlgn="base"/>
            <a:r>
              <a:rPr lang="en-IN" dirty="0" smtClean="0"/>
              <a:t>In this algorithm, pages are replaced which would not be used for the longest duration of time in the future. </a:t>
            </a:r>
            <a:endParaRPr lang="en-IN" dirty="0" smtClean="0"/>
          </a:p>
          <a:p>
            <a:pPr fontAlgn="base"/>
            <a:endParaRPr lang="en-IN" dirty="0" smtClean="0"/>
          </a:p>
          <a:p>
            <a:pPr fontAlgn="base">
              <a:buNone/>
            </a:pPr>
            <a:r>
              <a:rPr lang="en-IN" b="1" dirty="0" smtClean="0"/>
              <a:t>   Example:</a:t>
            </a:r>
            <a:r>
              <a:rPr lang="en-IN" b="1" dirty="0" smtClean="0"/>
              <a:t> </a:t>
            </a:r>
            <a:r>
              <a:rPr lang="en-IN" dirty="0" smtClean="0"/>
              <a:t>Consider the page references 7, 0, 1, 2, 0, 3, 0, 4, 2, 3, 0, 3, 2, 3 with 4 page frame. Find number of page fault.</a:t>
            </a:r>
          </a:p>
          <a:p>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14290"/>
            <a:ext cx="8143932" cy="774720"/>
          </a:xfrm>
        </p:spPr>
        <p:txBody>
          <a:bodyPr/>
          <a:lstStyle/>
          <a:p>
            <a:r>
              <a:rPr lang="en-IN" dirty="0" smtClean="0"/>
              <a:t>OPTIMAL REPLACEMENT ALGORITHM</a:t>
            </a:r>
            <a:endParaRPr lang="en-IN" dirty="0"/>
          </a:p>
        </p:txBody>
      </p:sp>
      <p:pic>
        <p:nvPicPr>
          <p:cNvPr id="32770" name="Picture 2" descr="https://media.geeksforgeeks.org/wp-content/uploads/20190412160500/optimal.png"/>
          <p:cNvPicPr>
            <a:picLocks noChangeAspect="1" noChangeArrowheads="1"/>
          </p:cNvPicPr>
          <p:nvPr/>
        </p:nvPicPr>
        <p:blipFill>
          <a:blip r:embed="rId2"/>
          <a:srcRect/>
          <a:stretch>
            <a:fillRect/>
          </a:stretch>
        </p:blipFill>
        <p:spPr bwMode="auto">
          <a:xfrm>
            <a:off x="357158" y="1285860"/>
            <a:ext cx="8215370" cy="4786346"/>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OPTIMAL REPLACEMENT ALGORITHM</a:t>
            </a:r>
            <a:endParaRPr lang="en-IN" sz="2800" dirty="0"/>
          </a:p>
        </p:txBody>
      </p:sp>
      <p:sp>
        <p:nvSpPr>
          <p:cNvPr id="3" name="Content Placeholder 2"/>
          <p:cNvSpPr>
            <a:spLocks noGrp="1"/>
          </p:cNvSpPr>
          <p:nvPr>
            <p:ph sz="quarter" idx="1"/>
          </p:nvPr>
        </p:nvSpPr>
        <p:spPr/>
        <p:txBody>
          <a:bodyPr>
            <a:normAutofit fontScale="92500" lnSpcReduction="10000"/>
          </a:bodyPr>
          <a:lstStyle/>
          <a:p>
            <a:pPr algn="just" fontAlgn="base"/>
            <a:r>
              <a:rPr lang="en-IN" dirty="0" smtClean="0"/>
              <a:t>Initially, all slots are empty, so when 7 0 1 2 are allocated to the empty slots —&gt; 4 Page faults </a:t>
            </a:r>
            <a:br>
              <a:rPr lang="en-IN" dirty="0" smtClean="0"/>
            </a:br>
            <a:r>
              <a:rPr lang="en-IN" dirty="0" smtClean="0"/>
              <a:t>0 is already there so —&gt; 0 Page fault. when 3 came it will take the place of 7 because it is not used for the longest duration of time in the future.—&gt;1 Page fault. 0 is already there so —&gt; 0 Page fault. 4 will takes place of 1 —&gt; 1 Page Fault. </a:t>
            </a:r>
          </a:p>
          <a:p>
            <a:pPr algn="just" fontAlgn="base"/>
            <a:r>
              <a:rPr lang="en-IN" dirty="0" smtClean="0"/>
              <a:t>Now for the further page reference string —&gt; 0 Page fault because they are already available in the memory. </a:t>
            </a:r>
            <a:br>
              <a:rPr lang="en-IN" dirty="0" smtClean="0"/>
            </a:br>
            <a:r>
              <a:rPr lang="en-IN" dirty="0" smtClean="0"/>
              <a:t>Optimal page replacement is perfect, but not possible in practice as the operating system cannot know future requests. The use of Optimal Page replacement is to set up a benchmark so that other replacement algorithms can be analyzed against it.</a:t>
            </a:r>
          </a:p>
          <a:p>
            <a:pPr algn="just"/>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LEAST RECENTLY USED ALGORITHM</a:t>
            </a:r>
            <a:endParaRPr lang="en-IN" sz="2800" dirty="0"/>
          </a:p>
        </p:txBody>
      </p:sp>
      <p:sp>
        <p:nvSpPr>
          <p:cNvPr id="3" name="Content Placeholder 2"/>
          <p:cNvSpPr>
            <a:spLocks noGrp="1"/>
          </p:cNvSpPr>
          <p:nvPr>
            <p:ph sz="quarter" idx="1"/>
          </p:nvPr>
        </p:nvSpPr>
        <p:spPr/>
        <p:txBody>
          <a:bodyPr/>
          <a:lstStyle/>
          <a:p>
            <a:pPr algn="just" fontAlgn="base"/>
            <a:r>
              <a:rPr lang="en-IN" dirty="0" smtClean="0"/>
              <a:t>In this algorithm, page will be replaced which is least recently used. </a:t>
            </a:r>
            <a:endParaRPr lang="en-IN" dirty="0" smtClean="0"/>
          </a:p>
          <a:p>
            <a:pPr algn="just" fontAlgn="base">
              <a:buNone/>
            </a:pPr>
            <a:endParaRPr lang="en-IN" dirty="0" smtClean="0"/>
          </a:p>
          <a:p>
            <a:pPr algn="just" fontAlgn="base"/>
            <a:endParaRPr lang="en-IN" dirty="0" smtClean="0"/>
          </a:p>
          <a:p>
            <a:pPr algn="just" fontAlgn="base">
              <a:buNone/>
            </a:pPr>
            <a:r>
              <a:rPr lang="en-IN" b="1" dirty="0" smtClean="0"/>
              <a:t>   Example-3</a:t>
            </a:r>
            <a:r>
              <a:rPr lang="en-IN" b="1" dirty="0" smtClean="0"/>
              <a:t>: </a:t>
            </a:r>
            <a:r>
              <a:rPr lang="en-IN" dirty="0" smtClean="0"/>
              <a:t>Consider the page reference string 7, 0, 1, 2, 0, 3, 0, 4, 2, 3, 0, 3, 2, 3 with 4 page frames. Find number of page faults. </a:t>
            </a:r>
          </a:p>
          <a:p>
            <a:pPr algn="just"/>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800" dirty="0" smtClean="0"/>
              <a:t>LEAST RECENTLY USED ALGORITHM</a:t>
            </a:r>
            <a:endParaRPr lang="en-IN" sz="2800" dirty="0"/>
          </a:p>
        </p:txBody>
      </p:sp>
      <p:pic>
        <p:nvPicPr>
          <p:cNvPr id="39938" name="Picture 2" descr="https://media.geeksforgeeks.org/wp-content/uploads/20190412161533/optimal2.png"/>
          <p:cNvPicPr>
            <a:picLocks noChangeAspect="1" noChangeArrowheads="1"/>
          </p:cNvPicPr>
          <p:nvPr/>
        </p:nvPicPr>
        <p:blipFill>
          <a:blip r:embed="rId2"/>
          <a:srcRect/>
          <a:stretch>
            <a:fillRect/>
          </a:stretch>
        </p:blipFill>
        <p:spPr bwMode="auto">
          <a:xfrm>
            <a:off x="428596" y="2000240"/>
            <a:ext cx="8431667" cy="413384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VIRTUAL MEMORY MANAGEMENT</a:t>
            </a:r>
            <a:endParaRPr lang="en-IN" dirty="0"/>
          </a:p>
        </p:txBody>
      </p:sp>
      <p:sp>
        <p:nvSpPr>
          <p:cNvPr id="3" name="Content Placeholder 2"/>
          <p:cNvSpPr>
            <a:spLocks noGrp="1"/>
          </p:cNvSpPr>
          <p:nvPr>
            <p:ph sz="quarter" idx="1"/>
          </p:nvPr>
        </p:nvSpPr>
        <p:spPr/>
        <p:txBody>
          <a:bodyPr>
            <a:normAutofit lnSpcReduction="10000"/>
          </a:bodyPr>
          <a:lstStyle/>
          <a:p>
            <a:pPr algn="just"/>
            <a:r>
              <a:rPr lang="en-IN" dirty="0" smtClean="0"/>
              <a:t>Today, most personal computers (PCs) come with at least 8 GB (gigabytes) of RAM. </a:t>
            </a:r>
            <a:endParaRPr lang="en-IN" dirty="0" smtClean="0"/>
          </a:p>
          <a:p>
            <a:pPr algn="just"/>
            <a:endParaRPr lang="en-IN" dirty="0" smtClean="0"/>
          </a:p>
          <a:p>
            <a:pPr algn="just"/>
            <a:r>
              <a:rPr lang="en-IN" dirty="0" smtClean="0"/>
              <a:t>But</a:t>
            </a:r>
            <a:r>
              <a:rPr lang="en-IN" dirty="0" smtClean="0"/>
              <a:t>, sometimes, this is not enough to run several programs at one time. </a:t>
            </a:r>
            <a:endParaRPr lang="en-IN" dirty="0" smtClean="0"/>
          </a:p>
          <a:p>
            <a:pPr algn="just"/>
            <a:endParaRPr lang="en-IN" dirty="0" smtClean="0"/>
          </a:p>
          <a:p>
            <a:pPr algn="just"/>
            <a:r>
              <a:rPr lang="en-IN" dirty="0" smtClean="0"/>
              <a:t>This </a:t>
            </a:r>
            <a:r>
              <a:rPr lang="en-IN" dirty="0" smtClean="0"/>
              <a:t>is where virtual memory comes in. </a:t>
            </a:r>
            <a:endParaRPr lang="en-IN" dirty="0" smtClean="0"/>
          </a:p>
          <a:p>
            <a:pPr algn="just"/>
            <a:endParaRPr lang="en-IN" dirty="0" smtClean="0"/>
          </a:p>
          <a:p>
            <a:pPr algn="just"/>
            <a:r>
              <a:rPr lang="en-IN" dirty="0" smtClean="0"/>
              <a:t>Virtual </a:t>
            </a:r>
            <a:r>
              <a:rPr lang="en-IN" dirty="0" smtClean="0"/>
              <a:t>memory frees up RAM by swapping data that has not been used recently over to a storage device, such as a hard drive or solid-state drive (SSD).</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85728"/>
            <a:ext cx="7639080" cy="774720"/>
          </a:xfrm>
        </p:spPr>
        <p:txBody>
          <a:bodyPr/>
          <a:lstStyle/>
          <a:p>
            <a:r>
              <a:rPr lang="en-IN" dirty="0" smtClean="0"/>
              <a:t>4. MOST RECENTLY USED AGORITHM</a:t>
            </a:r>
            <a:endParaRPr lang="en-IN" dirty="0"/>
          </a:p>
        </p:txBody>
      </p:sp>
      <p:sp>
        <p:nvSpPr>
          <p:cNvPr id="3" name="Content Placeholder 2"/>
          <p:cNvSpPr>
            <a:spLocks noGrp="1"/>
          </p:cNvSpPr>
          <p:nvPr>
            <p:ph sz="quarter" idx="1"/>
          </p:nvPr>
        </p:nvSpPr>
        <p:spPr>
          <a:xfrm>
            <a:off x="457200" y="1357298"/>
            <a:ext cx="8043890" cy="5116654"/>
          </a:xfrm>
        </p:spPr>
        <p:txBody>
          <a:bodyPr/>
          <a:lstStyle/>
          <a:p>
            <a:pPr algn="just"/>
            <a:r>
              <a:rPr lang="en-IN" dirty="0" smtClean="0"/>
              <a:t>In this algorithm, page will be replaced which has been used recently. </a:t>
            </a:r>
            <a:endParaRPr lang="en-IN" dirty="0" smtClean="0"/>
          </a:p>
          <a:p>
            <a:pPr algn="just"/>
            <a:endParaRPr lang="en-IN" dirty="0" smtClean="0"/>
          </a:p>
          <a:p>
            <a:pPr algn="just"/>
            <a:r>
              <a:rPr lang="en-IN" dirty="0" err="1" smtClean="0"/>
              <a:t>Belady’s</a:t>
            </a:r>
            <a:r>
              <a:rPr lang="en-IN" dirty="0" smtClean="0"/>
              <a:t> </a:t>
            </a:r>
            <a:r>
              <a:rPr lang="en-IN" dirty="0" smtClean="0"/>
              <a:t>anomaly can occur in this algorithm.</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THRASHING</a:t>
            </a:r>
            <a:endParaRPr lang="en-IN" dirty="0"/>
          </a:p>
        </p:txBody>
      </p:sp>
      <p:sp>
        <p:nvSpPr>
          <p:cNvPr id="3" name="Content Placeholder 2"/>
          <p:cNvSpPr>
            <a:spLocks noGrp="1"/>
          </p:cNvSpPr>
          <p:nvPr>
            <p:ph sz="quarter" idx="1"/>
          </p:nvPr>
        </p:nvSpPr>
        <p:spPr>
          <a:xfrm>
            <a:off x="457200" y="1600200"/>
            <a:ext cx="7972452" cy="4873752"/>
          </a:xfrm>
        </p:spPr>
        <p:txBody>
          <a:bodyPr/>
          <a:lstStyle/>
          <a:p>
            <a:pPr algn="just"/>
            <a:r>
              <a:rPr lang="en-IN" dirty="0" smtClean="0"/>
              <a:t>Virtual memory is important for improving system performance, multitasking and using large programs. </a:t>
            </a:r>
            <a:endParaRPr lang="en-IN" dirty="0" smtClean="0"/>
          </a:p>
          <a:p>
            <a:pPr algn="just"/>
            <a:endParaRPr lang="en-IN" dirty="0" smtClean="0"/>
          </a:p>
          <a:p>
            <a:pPr algn="just"/>
            <a:r>
              <a:rPr lang="en-IN" dirty="0" smtClean="0"/>
              <a:t>However</a:t>
            </a:r>
            <a:r>
              <a:rPr lang="en-IN" dirty="0" smtClean="0"/>
              <a:t>, users should not overly rely on virtual memory, since it is considerably slower than RAM. </a:t>
            </a:r>
            <a:endParaRPr lang="en-IN" dirty="0" smtClean="0"/>
          </a:p>
          <a:p>
            <a:pPr algn="just"/>
            <a:endParaRPr lang="en-IN" dirty="0" smtClean="0"/>
          </a:p>
          <a:p>
            <a:pPr algn="just"/>
            <a:r>
              <a:rPr lang="en-IN" dirty="0" smtClean="0"/>
              <a:t>If </a:t>
            </a:r>
            <a:r>
              <a:rPr lang="en-IN" dirty="0" smtClean="0"/>
              <a:t>the OS has to swap data between virtual memory and RAM too often, the computer will begin to slow down -- this is called thrashing.</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VIRTUAL MEMORY?</a:t>
            </a:r>
            <a:endParaRPr lang="en-IN" dirty="0"/>
          </a:p>
        </p:txBody>
      </p:sp>
      <p:sp>
        <p:nvSpPr>
          <p:cNvPr id="3" name="Content Placeholder 2"/>
          <p:cNvSpPr>
            <a:spLocks noGrp="1"/>
          </p:cNvSpPr>
          <p:nvPr>
            <p:ph sz="quarter" idx="1"/>
          </p:nvPr>
        </p:nvSpPr>
        <p:spPr/>
        <p:txBody>
          <a:bodyPr/>
          <a:lstStyle/>
          <a:p>
            <a:pPr algn="just"/>
            <a:r>
              <a:rPr lang="en-IN" dirty="0" smtClean="0"/>
              <a:t>Virtual memory was developed at a time when physical memory -- also referenced as RAM -- was expensive. </a:t>
            </a:r>
            <a:endParaRPr lang="en-IN" dirty="0" smtClean="0"/>
          </a:p>
          <a:p>
            <a:pPr algn="just"/>
            <a:r>
              <a:rPr lang="en-IN" dirty="0" smtClean="0"/>
              <a:t>Computers </a:t>
            </a:r>
            <a:r>
              <a:rPr lang="en-IN" dirty="0" smtClean="0"/>
              <a:t>have a finite amount of RAM, so memory will eventually run out when multiple programs run at the same time. </a:t>
            </a:r>
            <a:endParaRPr lang="en-IN" dirty="0" smtClean="0"/>
          </a:p>
          <a:p>
            <a:pPr algn="just"/>
            <a:r>
              <a:rPr lang="en-IN" dirty="0" smtClean="0"/>
              <a:t>A </a:t>
            </a:r>
            <a:r>
              <a:rPr lang="en-IN" dirty="0" smtClean="0"/>
              <a:t>system using virtual memory uses a section of the hard drive to emulate RAM. With virtual memory, a system can load larger or multiple programs running at the same time, enabling each one to operate as if it has more space, without having to purchase more RAM.</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VIRTUAL MEMORY WORKS?</a:t>
            </a:r>
            <a:endParaRPr lang="en-IN" dirty="0"/>
          </a:p>
        </p:txBody>
      </p:sp>
      <p:sp>
        <p:nvSpPr>
          <p:cNvPr id="3" name="Content Placeholder 2"/>
          <p:cNvSpPr>
            <a:spLocks noGrp="1"/>
          </p:cNvSpPr>
          <p:nvPr>
            <p:ph sz="quarter" idx="1"/>
          </p:nvPr>
        </p:nvSpPr>
        <p:spPr/>
        <p:txBody>
          <a:bodyPr>
            <a:normAutofit fontScale="92500"/>
          </a:bodyPr>
          <a:lstStyle/>
          <a:p>
            <a:pPr algn="just"/>
            <a:r>
              <a:rPr lang="en-IN" dirty="0" smtClean="0"/>
              <a:t>Virtual memory uses both hardware and software to operate. When an application is in use, data from that program is stored in a physical address using RAM. A memory management unit (MMU) maps the address to RAM and automatically translates addresses. The MMU can, for example, map a logical address space to a corresponding physical address.</a:t>
            </a:r>
          </a:p>
          <a:p>
            <a:pPr algn="just"/>
            <a:r>
              <a:rPr lang="en-IN" dirty="0" smtClean="0"/>
              <a:t>If, at any point, the RAM space is needed for something more urgent, data can be swapped out of RAM and into virtual memory. The computer's memory manager is in charge of keeping track of the shifts between physical and virtual memory. If that data is needed again, the computer's MMU will use a context switch to resume execution.</a:t>
            </a:r>
          </a:p>
          <a:p>
            <a:pPr algn="just"/>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VIRTUAL MEMORY WORKS?</a:t>
            </a:r>
            <a:endParaRPr lang="en-IN" dirty="0"/>
          </a:p>
        </p:txBody>
      </p:sp>
      <p:sp>
        <p:nvSpPr>
          <p:cNvPr id="3" name="Content Placeholder 2"/>
          <p:cNvSpPr>
            <a:spLocks noGrp="1"/>
          </p:cNvSpPr>
          <p:nvPr>
            <p:ph sz="quarter" idx="1"/>
          </p:nvPr>
        </p:nvSpPr>
        <p:spPr/>
        <p:txBody>
          <a:bodyPr>
            <a:normAutofit lnSpcReduction="10000"/>
          </a:bodyPr>
          <a:lstStyle/>
          <a:p>
            <a:pPr algn="just"/>
            <a:r>
              <a:rPr lang="en-IN" dirty="0" smtClean="0"/>
              <a:t>While copying virtual memory into physical memory, the OS divides memory with a fixed number of addresses into either </a:t>
            </a:r>
            <a:r>
              <a:rPr lang="en-IN" dirty="0" err="1" smtClean="0"/>
              <a:t>pagefiles</a:t>
            </a:r>
            <a:r>
              <a:rPr lang="en-IN" dirty="0" smtClean="0"/>
              <a:t> or swap files. Each page is stored on a disk, and when the page is needed, the OS copies it from the disk to main memory and translates the virtual addresses into real addresses</a:t>
            </a:r>
            <a:r>
              <a:rPr lang="en-IN" dirty="0" smtClean="0"/>
              <a:t>.</a:t>
            </a:r>
          </a:p>
          <a:p>
            <a:pPr algn="just"/>
            <a:endParaRPr lang="en-IN" dirty="0" smtClean="0"/>
          </a:p>
          <a:p>
            <a:pPr algn="just"/>
            <a:r>
              <a:rPr lang="en-IN" dirty="0" smtClean="0"/>
              <a:t>However, the process of swapping virtual memory to physical is rather slow. This means using virtual memory generally causes a noticeable reduction in performance. Because of swapping, computers with more RAM are considered to have better performance</a:t>
            </a:r>
            <a:r>
              <a:rPr lang="en-IN" dirty="0" smtClean="0"/>
              <a:t>.</a:t>
            </a: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TYPES OF VIRTUAL MEMORY MANAGEMENT</a:t>
            </a:r>
            <a:endParaRPr lang="en-IN" sz="2400" dirty="0"/>
          </a:p>
        </p:txBody>
      </p:sp>
      <p:sp>
        <p:nvSpPr>
          <p:cNvPr id="3" name="Content Placeholder 2"/>
          <p:cNvSpPr>
            <a:spLocks noGrp="1"/>
          </p:cNvSpPr>
          <p:nvPr>
            <p:ph sz="quarter" idx="1"/>
          </p:nvPr>
        </p:nvSpPr>
        <p:spPr>
          <a:xfrm>
            <a:off x="457200" y="2214554"/>
            <a:ext cx="7467600" cy="4259398"/>
          </a:xfrm>
        </p:spPr>
        <p:txBody>
          <a:bodyPr/>
          <a:lstStyle/>
          <a:p>
            <a:r>
              <a:rPr lang="en-IN" dirty="0" smtClean="0"/>
              <a:t>Paged</a:t>
            </a:r>
          </a:p>
          <a:p>
            <a:r>
              <a:rPr lang="en-IN" dirty="0" smtClean="0"/>
              <a:t>Segmented</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smtClean="0"/>
              <a:t>TYPES OF VIRTUAL MEMORY MANAGEMENT</a:t>
            </a:r>
            <a:endParaRPr lang="en-IN" sz="2400" dirty="0"/>
          </a:p>
        </p:txBody>
      </p:sp>
      <p:sp>
        <p:nvSpPr>
          <p:cNvPr id="3" name="Content Placeholder 2"/>
          <p:cNvSpPr>
            <a:spLocks noGrp="1"/>
          </p:cNvSpPr>
          <p:nvPr>
            <p:ph sz="quarter" idx="1"/>
          </p:nvPr>
        </p:nvSpPr>
        <p:spPr/>
        <p:txBody>
          <a:bodyPr>
            <a:normAutofit lnSpcReduction="10000"/>
          </a:bodyPr>
          <a:lstStyle/>
          <a:p>
            <a:pPr algn="just">
              <a:buNone/>
            </a:pPr>
            <a:r>
              <a:rPr lang="en-IN" b="1" dirty="0" smtClean="0"/>
              <a:t>1. DEMAND PAGING</a:t>
            </a:r>
          </a:p>
          <a:p>
            <a:pPr algn="just"/>
            <a:r>
              <a:rPr lang="en-IN" dirty="0" smtClean="0"/>
              <a:t>Paging divides memory into sections or paging files. </a:t>
            </a:r>
            <a:endParaRPr lang="en-IN" dirty="0" smtClean="0"/>
          </a:p>
          <a:p>
            <a:pPr algn="just"/>
            <a:r>
              <a:rPr lang="en-IN" dirty="0" smtClean="0"/>
              <a:t>When </a:t>
            </a:r>
            <a:r>
              <a:rPr lang="en-IN" dirty="0" smtClean="0"/>
              <a:t>a computer uses up its available RAM, pages not in use are transferred to the hard drive using a swap file. </a:t>
            </a:r>
            <a:endParaRPr lang="en-IN" dirty="0" smtClean="0"/>
          </a:p>
          <a:p>
            <a:pPr algn="just"/>
            <a:r>
              <a:rPr lang="en-IN" dirty="0" smtClean="0"/>
              <a:t>A </a:t>
            </a:r>
            <a:r>
              <a:rPr lang="en-IN" dirty="0" smtClean="0"/>
              <a:t>swap file is a space set aside on the hard drive to be used as the virtual memory extension for the computer's RAM</a:t>
            </a:r>
            <a:r>
              <a:rPr lang="en-IN" dirty="0" smtClean="0"/>
              <a:t>.</a:t>
            </a:r>
          </a:p>
          <a:p>
            <a:pPr algn="just"/>
            <a:r>
              <a:rPr lang="en-IN" dirty="0" smtClean="0"/>
              <a:t>When the swap file is needed, it is sent back to RAM using a process called page swapping. This system ensures the computer's OS and applications do not run out of real memory.</a:t>
            </a: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524</TotalTime>
  <Words>1246</Words>
  <Application>Microsoft Office PowerPoint</Application>
  <PresentationFormat>On-screen Show (4:3)</PresentationFormat>
  <Paragraphs>140</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Oriel</vt:lpstr>
      <vt:lpstr>VIRTUALMEMORY MANAGEMENT</vt:lpstr>
      <vt:lpstr>VIRTUAL MEMORY MANAGEMENT</vt:lpstr>
      <vt:lpstr>VIRTUAL MEMORY MANAGEMENT</vt:lpstr>
      <vt:lpstr>THRASHING</vt:lpstr>
      <vt:lpstr>WHY VIRTUAL MEMORY?</vt:lpstr>
      <vt:lpstr>HOW VIRTUAL MEMORY WORKS?</vt:lpstr>
      <vt:lpstr>HOW VIRTUAL MEMORY WORKS?</vt:lpstr>
      <vt:lpstr>TYPES OF VIRTUAL MEMORY MANAGEMENT</vt:lpstr>
      <vt:lpstr>TYPES OF VIRTUAL MEMORY MANAGEMENT</vt:lpstr>
      <vt:lpstr>TYPES OF VIRTUAL MEMORY MANAGEMENT</vt:lpstr>
      <vt:lpstr>PAGE FAULT</vt:lpstr>
      <vt:lpstr>SEGMENTATION</vt:lpstr>
      <vt:lpstr>PAGING VS SEGMENTATION</vt:lpstr>
      <vt:lpstr>ADVANTAGES OF USING VMM</vt:lpstr>
      <vt:lpstr>LIMITATIONS</vt:lpstr>
      <vt:lpstr>PAGE FAULT</vt:lpstr>
      <vt:lpstr>PAGE REPLACEMENT ALGORITHMS</vt:lpstr>
      <vt:lpstr>First In First Out (FIFO)</vt:lpstr>
      <vt:lpstr>First In First Out (FIFO)</vt:lpstr>
      <vt:lpstr>First In First Out (FIFO)</vt:lpstr>
      <vt:lpstr>FIFO Continued . . .</vt:lpstr>
      <vt:lpstr>FIRST IN FIRST OUT (FIFO)</vt:lpstr>
      <vt:lpstr>FIRST IN FIRST OUT (FIFO)</vt:lpstr>
      <vt:lpstr>Belady’s anomaly</vt:lpstr>
      <vt:lpstr>OPTIMAL REPLACEMENT ALGORITHM</vt:lpstr>
      <vt:lpstr>OPTIMAL REPLACEMENT ALGORITHM</vt:lpstr>
      <vt:lpstr>OPTIMAL REPLACEMENT ALGORITHM</vt:lpstr>
      <vt:lpstr>LEAST RECENTLY USED ALGORITHM</vt:lpstr>
      <vt:lpstr>LEAST RECENTLY USED ALGORITHM</vt:lpstr>
      <vt:lpstr>4. MOST RECENTLY USED AGORITHM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dc:title>
  <dc:creator>Samreen Detho</dc:creator>
  <cp:lastModifiedBy>Samreen Detho</cp:lastModifiedBy>
  <cp:revision>215</cp:revision>
  <dcterms:created xsi:type="dcterms:W3CDTF">2023-05-05T13:48:14Z</dcterms:created>
  <dcterms:modified xsi:type="dcterms:W3CDTF">2023-05-06T08:40:54Z</dcterms:modified>
</cp:coreProperties>
</file>