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0" r:id="rId1"/>
  </p:sldMasterIdLst>
  <p:notesMasterIdLst>
    <p:notesMasterId r:id="rId44"/>
  </p:notesMasterIdLst>
  <p:sldIdLst>
    <p:sldId id="256" r:id="rId2"/>
    <p:sldId id="257" r:id="rId3"/>
    <p:sldId id="258" r:id="rId4"/>
    <p:sldId id="259" r:id="rId5"/>
    <p:sldId id="260" r:id="rId6"/>
    <p:sldId id="261" r:id="rId7"/>
    <p:sldId id="262" r:id="rId8"/>
    <p:sldId id="263" r:id="rId9"/>
    <p:sldId id="297" r:id="rId10"/>
    <p:sldId id="293" r:id="rId11"/>
    <p:sldId id="265" r:id="rId12"/>
    <p:sldId id="266" r:id="rId13"/>
    <p:sldId id="267" r:id="rId14"/>
    <p:sldId id="268" r:id="rId15"/>
    <p:sldId id="289" r:id="rId16"/>
    <p:sldId id="269" r:id="rId17"/>
    <p:sldId id="270" r:id="rId18"/>
    <p:sldId id="271" r:id="rId19"/>
    <p:sldId id="272" r:id="rId20"/>
    <p:sldId id="278" r:id="rId21"/>
    <p:sldId id="273" r:id="rId22"/>
    <p:sldId id="274" r:id="rId23"/>
    <p:sldId id="275" r:id="rId24"/>
    <p:sldId id="276" r:id="rId25"/>
    <p:sldId id="277" r:id="rId26"/>
    <p:sldId id="279" r:id="rId27"/>
    <p:sldId id="280" r:id="rId28"/>
    <p:sldId id="281" r:id="rId29"/>
    <p:sldId id="282" r:id="rId30"/>
    <p:sldId id="283" r:id="rId31"/>
    <p:sldId id="284" r:id="rId32"/>
    <p:sldId id="285" r:id="rId33"/>
    <p:sldId id="294" r:id="rId34"/>
    <p:sldId id="299" r:id="rId35"/>
    <p:sldId id="300" r:id="rId36"/>
    <p:sldId id="301" r:id="rId37"/>
    <p:sldId id="302" r:id="rId38"/>
    <p:sldId id="286" r:id="rId39"/>
    <p:sldId id="290" r:id="rId40"/>
    <p:sldId id="291" r:id="rId41"/>
    <p:sldId id="287" r:id="rId42"/>
    <p:sldId id="29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9" autoAdjust="0"/>
    <p:restoredTop sz="94705" autoAdjust="0"/>
  </p:normalViewPr>
  <p:slideViewPr>
    <p:cSldViewPr>
      <p:cViewPr>
        <p:scale>
          <a:sx n="71" d="100"/>
          <a:sy n="71" d="100"/>
        </p:scale>
        <p:origin x="135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64E1B3-B674-4AE7-8A1F-ED69F794D1FE}" type="datetimeFigureOut">
              <a:rPr lang="en-US" smtClean="0"/>
              <a:pPr/>
              <a:t>3/3/2023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FC8B0-39D5-4111-93C9-1AB0407DBE56}" type="slidenum">
              <a:rPr lang="en-US" smtClean="0"/>
              <a:pPr/>
              <a:t>‹#›</a:t>
            </a:fld>
            <a:endParaRPr lang="en-US"/>
          </a:p>
        </p:txBody>
      </p:sp>
    </p:spTree>
    <p:extLst>
      <p:ext uri="{BB962C8B-B14F-4D97-AF65-F5344CB8AC3E}">
        <p14:creationId xmlns:p14="http://schemas.microsoft.com/office/powerpoint/2010/main" val="956809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a:t>
            </a:fld>
            <a:endParaRPr lang="en-US"/>
          </a:p>
        </p:txBody>
      </p:sp>
    </p:spTree>
    <p:extLst>
      <p:ext uri="{BB962C8B-B14F-4D97-AF65-F5344CB8AC3E}">
        <p14:creationId xmlns:p14="http://schemas.microsoft.com/office/powerpoint/2010/main" val="1096080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10</a:t>
            </a:fld>
            <a:endParaRPr lang="en-US"/>
          </a:p>
        </p:txBody>
      </p:sp>
    </p:spTree>
    <p:extLst>
      <p:ext uri="{BB962C8B-B14F-4D97-AF65-F5344CB8AC3E}">
        <p14:creationId xmlns:p14="http://schemas.microsoft.com/office/powerpoint/2010/main" val="2277236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11</a:t>
            </a:fld>
            <a:endParaRPr lang="en-US"/>
          </a:p>
        </p:txBody>
      </p:sp>
    </p:spTree>
    <p:extLst>
      <p:ext uri="{BB962C8B-B14F-4D97-AF65-F5344CB8AC3E}">
        <p14:creationId xmlns:p14="http://schemas.microsoft.com/office/powerpoint/2010/main" val="387700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12</a:t>
            </a:fld>
            <a:endParaRPr lang="en-US"/>
          </a:p>
        </p:txBody>
      </p:sp>
    </p:spTree>
    <p:extLst>
      <p:ext uri="{BB962C8B-B14F-4D97-AF65-F5344CB8AC3E}">
        <p14:creationId xmlns:p14="http://schemas.microsoft.com/office/powerpoint/2010/main" val="3572811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13</a:t>
            </a:fld>
            <a:endParaRPr lang="en-US"/>
          </a:p>
        </p:txBody>
      </p:sp>
    </p:spTree>
    <p:extLst>
      <p:ext uri="{BB962C8B-B14F-4D97-AF65-F5344CB8AC3E}">
        <p14:creationId xmlns:p14="http://schemas.microsoft.com/office/powerpoint/2010/main" val="2894172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14</a:t>
            </a:fld>
            <a:endParaRPr lang="en-US"/>
          </a:p>
        </p:txBody>
      </p:sp>
    </p:spTree>
    <p:extLst>
      <p:ext uri="{BB962C8B-B14F-4D97-AF65-F5344CB8AC3E}">
        <p14:creationId xmlns:p14="http://schemas.microsoft.com/office/powerpoint/2010/main" val="2437846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15</a:t>
            </a:fld>
            <a:endParaRPr lang="en-US"/>
          </a:p>
        </p:txBody>
      </p:sp>
    </p:spTree>
    <p:extLst>
      <p:ext uri="{BB962C8B-B14F-4D97-AF65-F5344CB8AC3E}">
        <p14:creationId xmlns:p14="http://schemas.microsoft.com/office/powerpoint/2010/main" val="3993961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16</a:t>
            </a:fld>
            <a:endParaRPr lang="en-US"/>
          </a:p>
        </p:txBody>
      </p:sp>
    </p:spTree>
    <p:extLst>
      <p:ext uri="{BB962C8B-B14F-4D97-AF65-F5344CB8AC3E}">
        <p14:creationId xmlns:p14="http://schemas.microsoft.com/office/powerpoint/2010/main" val="3715796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17</a:t>
            </a:fld>
            <a:endParaRPr lang="en-US"/>
          </a:p>
        </p:txBody>
      </p:sp>
    </p:spTree>
    <p:extLst>
      <p:ext uri="{BB962C8B-B14F-4D97-AF65-F5344CB8AC3E}">
        <p14:creationId xmlns:p14="http://schemas.microsoft.com/office/powerpoint/2010/main" val="1558319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18</a:t>
            </a:fld>
            <a:endParaRPr lang="en-US"/>
          </a:p>
        </p:txBody>
      </p:sp>
    </p:spTree>
    <p:extLst>
      <p:ext uri="{BB962C8B-B14F-4D97-AF65-F5344CB8AC3E}">
        <p14:creationId xmlns:p14="http://schemas.microsoft.com/office/powerpoint/2010/main" val="23053064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19</a:t>
            </a:fld>
            <a:endParaRPr lang="en-US"/>
          </a:p>
        </p:txBody>
      </p:sp>
    </p:spTree>
    <p:extLst>
      <p:ext uri="{BB962C8B-B14F-4D97-AF65-F5344CB8AC3E}">
        <p14:creationId xmlns:p14="http://schemas.microsoft.com/office/powerpoint/2010/main" val="259091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a:t>
            </a:fld>
            <a:endParaRPr lang="en-US"/>
          </a:p>
        </p:txBody>
      </p:sp>
    </p:spTree>
    <p:extLst>
      <p:ext uri="{BB962C8B-B14F-4D97-AF65-F5344CB8AC3E}">
        <p14:creationId xmlns:p14="http://schemas.microsoft.com/office/powerpoint/2010/main" val="3889043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20</a:t>
            </a:fld>
            <a:endParaRPr lang="en-US"/>
          </a:p>
        </p:txBody>
      </p:sp>
    </p:spTree>
    <p:extLst>
      <p:ext uri="{BB962C8B-B14F-4D97-AF65-F5344CB8AC3E}">
        <p14:creationId xmlns:p14="http://schemas.microsoft.com/office/powerpoint/2010/main" val="1039265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21</a:t>
            </a:fld>
            <a:endParaRPr lang="en-US"/>
          </a:p>
        </p:txBody>
      </p:sp>
    </p:spTree>
    <p:extLst>
      <p:ext uri="{BB962C8B-B14F-4D97-AF65-F5344CB8AC3E}">
        <p14:creationId xmlns:p14="http://schemas.microsoft.com/office/powerpoint/2010/main" val="633406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22</a:t>
            </a:fld>
            <a:endParaRPr lang="en-US"/>
          </a:p>
        </p:txBody>
      </p:sp>
    </p:spTree>
    <p:extLst>
      <p:ext uri="{BB962C8B-B14F-4D97-AF65-F5344CB8AC3E}">
        <p14:creationId xmlns:p14="http://schemas.microsoft.com/office/powerpoint/2010/main" val="1788246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23</a:t>
            </a:fld>
            <a:endParaRPr lang="en-US"/>
          </a:p>
        </p:txBody>
      </p:sp>
    </p:spTree>
    <p:extLst>
      <p:ext uri="{BB962C8B-B14F-4D97-AF65-F5344CB8AC3E}">
        <p14:creationId xmlns:p14="http://schemas.microsoft.com/office/powerpoint/2010/main" val="2534499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24</a:t>
            </a:fld>
            <a:endParaRPr lang="en-US"/>
          </a:p>
        </p:txBody>
      </p:sp>
    </p:spTree>
    <p:extLst>
      <p:ext uri="{BB962C8B-B14F-4D97-AF65-F5344CB8AC3E}">
        <p14:creationId xmlns:p14="http://schemas.microsoft.com/office/powerpoint/2010/main" val="1703028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25</a:t>
            </a:fld>
            <a:endParaRPr lang="en-US"/>
          </a:p>
        </p:txBody>
      </p:sp>
    </p:spTree>
    <p:extLst>
      <p:ext uri="{BB962C8B-B14F-4D97-AF65-F5344CB8AC3E}">
        <p14:creationId xmlns:p14="http://schemas.microsoft.com/office/powerpoint/2010/main" val="1230075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26</a:t>
            </a:fld>
            <a:endParaRPr lang="en-US"/>
          </a:p>
        </p:txBody>
      </p:sp>
    </p:spTree>
    <p:extLst>
      <p:ext uri="{BB962C8B-B14F-4D97-AF65-F5344CB8AC3E}">
        <p14:creationId xmlns:p14="http://schemas.microsoft.com/office/powerpoint/2010/main" val="2429428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27</a:t>
            </a:fld>
            <a:endParaRPr lang="en-US"/>
          </a:p>
        </p:txBody>
      </p:sp>
    </p:spTree>
    <p:extLst>
      <p:ext uri="{BB962C8B-B14F-4D97-AF65-F5344CB8AC3E}">
        <p14:creationId xmlns:p14="http://schemas.microsoft.com/office/powerpoint/2010/main" val="509512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28</a:t>
            </a:fld>
            <a:endParaRPr lang="en-US"/>
          </a:p>
        </p:txBody>
      </p:sp>
    </p:spTree>
    <p:extLst>
      <p:ext uri="{BB962C8B-B14F-4D97-AF65-F5344CB8AC3E}">
        <p14:creationId xmlns:p14="http://schemas.microsoft.com/office/powerpoint/2010/main" val="55238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29</a:t>
            </a:fld>
            <a:endParaRPr lang="en-US"/>
          </a:p>
        </p:txBody>
      </p:sp>
    </p:spTree>
    <p:extLst>
      <p:ext uri="{BB962C8B-B14F-4D97-AF65-F5344CB8AC3E}">
        <p14:creationId xmlns:p14="http://schemas.microsoft.com/office/powerpoint/2010/main" val="278106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a:t>
            </a:fld>
            <a:endParaRPr lang="en-US"/>
          </a:p>
        </p:txBody>
      </p:sp>
    </p:spTree>
    <p:extLst>
      <p:ext uri="{BB962C8B-B14F-4D97-AF65-F5344CB8AC3E}">
        <p14:creationId xmlns:p14="http://schemas.microsoft.com/office/powerpoint/2010/main" val="2334276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30</a:t>
            </a:fld>
            <a:endParaRPr lang="en-US"/>
          </a:p>
        </p:txBody>
      </p:sp>
    </p:spTree>
    <p:extLst>
      <p:ext uri="{BB962C8B-B14F-4D97-AF65-F5344CB8AC3E}">
        <p14:creationId xmlns:p14="http://schemas.microsoft.com/office/powerpoint/2010/main" val="3922540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31</a:t>
            </a:fld>
            <a:endParaRPr lang="en-US"/>
          </a:p>
        </p:txBody>
      </p:sp>
    </p:spTree>
    <p:extLst>
      <p:ext uri="{BB962C8B-B14F-4D97-AF65-F5344CB8AC3E}">
        <p14:creationId xmlns:p14="http://schemas.microsoft.com/office/powerpoint/2010/main" val="1859610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32</a:t>
            </a:fld>
            <a:endParaRPr lang="en-US"/>
          </a:p>
        </p:txBody>
      </p:sp>
    </p:spTree>
    <p:extLst>
      <p:ext uri="{BB962C8B-B14F-4D97-AF65-F5344CB8AC3E}">
        <p14:creationId xmlns:p14="http://schemas.microsoft.com/office/powerpoint/2010/main" val="3390912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33</a:t>
            </a:fld>
            <a:endParaRPr lang="en-US"/>
          </a:p>
        </p:txBody>
      </p:sp>
    </p:spTree>
    <p:extLst>
      <p:ext uri="{BB962C8B-B14F-4D97-AF65-F5344CB8AC3E}">
        <p14:creationId xmlns:p14="http://schemas.microsoft.com/office/powerpoint/2010/main" val="3838912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34</a:t>
            </a:fld>
            <a:endParaRPr lang="en-US"/>
          </a:p>
        </p:txBody>
      </p:sp>
    </p:spTree>
    <p:extLst>
      <p:ext uri="{BB962C8B-B14F-4D97-AF65-F5344CB8AC3E}">
        <p14:creationId xmlns:p14="http://schemas.microsoft.com/office/powerpoint/2010/main" val="3105144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35</a:t>
            </a:fld>
            <a:endParaRPr lang="en-US"/>
          </a:p>
        </p:txBody>
      </p:sp>
    </p:spTree>
    <p:extLst>
      <p:ext uri="{BB962C8B-B14F-4D97-AF65-F5344CB8AC3E}">
        <p14:creationId xmlns:p14="http://schemas.microsoft.com/office/powerpoint/2010/main" val="2826881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36</a:t>
            </a:fld>
            <a:endParaRPr lang="en-US"/>
          </a:p>
        </p:txBody>
      </p:sp>
    </p:spTree>
    <p:extLst>
      <p:ext uri="{BB962C8B-B14F-4D97-AF65-F5344CB8AC3E}">
        <p14:creationId xmlns:p14="http://schemas.microsoft.com/office/powerpoint/2010/main" val="6538976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37</a:t>
            </a:fld>
            <a:endParaRPr lang="en-US"/>
          </a:p>
        </p:txBody>
      </p:sp>
    </p:spTree>
    <p:extLst>
      <p:ext uri="{BB962C8B-B14F-4D97-AF65-F5344CB8AC3E}">
        <p14:creationId xmlns:p14="http://schemas.microsoft.com/office/powerpoint/2010/main" val="29424924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38</a:t>
            </a:fld>
            <a:endParaRPr lang="en-US"/>
          </a:p>
        </p:txBody>
      </p:sp>
    </p:spTree>
    <p:extLst>
      <p:ext uri="{BB962C8B-B14F-4D97-AF65-F5344CB8AC3E}">
        <p14:creationId xmlns:p14="http://schemas.microsoft.com/office/powerpoint/2010/main" val="17153812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39</a:t>
            </a:fld>
            <a:endParaRPr lang="en-US"/>
          </a:p>
        </p:txBody>
      </p:sp>
    </p:spTree>
    <p:extLst>
      <p:ext uri="{BB962C8B-B14F-4D97-AF65-F5344CB8AC3E}">
        <p14:creationId xmlns:p14="http://schemas.microsoft.com/office/powerpoint/2010/main" val="605144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4</a:t>
            </a:fld>
            <a:endParaRPr lang="en-US"/>
          </a:p>
        </p:txBody>
      </p:sp>
    </p:spTree>
    <p:extLst>
      <p:ext uri="{BB962C8B-B14F-4D97-AF65-F5344CB8AC3E}">
        <p14:creationId xmlns:p14="http://schemas.microsoft.com/office/powerpoint/2010/main" val="21507881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40</a:t>
            </a:fld>
            <a:endParaRPr lang="en-US"/>
          </a:p>
        </p:txBody>
      </p:sp>
    </p:spTree>
    <p:extLst>
      <p:ext uri="{BB962C8B-B14F-4D97-AF65-F5344CB8AC3E}">
        <p14:creationId xmlns:p14="http://schemas.microsoft.com/office/powerpoint/2010/main" val="2276847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41</a:t>
            </a:fld>
            <a:endParaRPr lang="en-US"/>
          </a:p>
        </p:txBody>
      </p:sp>
    </p:spTree>
    <p:extLst>
      <p:ext uri="{BB962C8B-B14F-4D97-AF65-F5344CB8AC3E}">
        <p14:creationId xmlns:p14="http://schemas.microsoft.com/office/powerpoint/2010/main" val="64570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42</a:t>
            </a:fld>
            <a:endParaRPr lang="en-US"/>
          </a:p>
        </p:txBody>
      </p:sp>
    </p:spTree>
    <p:extLst>
      <p:ext uri="{BB962C8B-B14F-4D97-AF65-F5344CB8AC3E}">
        <p14:creationId xmlns:p14="http://schemas.microsoft.com/office/powerpoint/2010/main" val="143214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5</a:t>
            </a:fld>
            <a:endParaRPr lang="en-US"/>
          </a:p>
        </p:txBody>
      </p:sp>
    </p:spTree>
    <p:extLst>
      <p:ext uri="{BB962C8B-B14F-4D97-AF65-F5344CB8AC3E}">
        <p14:creationId xmlns:p14="http://schemas.microsoft.com/office/powerpoint/2010/main" val="257988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6</a:t>
            </a:fld>
            <a:endParaRPr lang="en-US"/>
          </a:p>
        </p:txBody>
      </p:sp>
    </p:spTree>
    <p:extLst>
      <p:ext uri="{BB962C8B-B14F-4D97-AF65-F5344CB8AC3E}">
        <p14:creationId xmlns:p14="http://schemas.microsoft.com/office/powerpoint/2010/main" val="3209434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7</a:t>
            </a:fld>
            <a:endParaRPr lang="en-US"/>
          </a:p>
        </p:txBody>
      </p:sp>
    </p:spTree>
    <p:extLst>
      <p:ext uri="{BB962C8B-B14F-4D97-AF65-F5344CB8AC3E}">
        <p14:creationId xmlns:p14="http://schemas.microsoft.com/office/powerpoint/2010/main" val="65400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8</a:t>
            </a:fld>
            <a:endParaRPr lang="en-US"/>
          </a:p>
        </p:txBody>
      </p:sp>
    </p:spTree>
    <p:extLst>
      <p:ext uri="{BB962C8B-B14F-4D97-AF65-F5344CB8AC3E}">
        <p14:creationId xmlns:p14="http://schemas.microsoft.com/office/powerpoint/2010/main" val="1096173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ECFC8B0-39D5-4111-93C9-1AB0407DBE56}" type="slidenum">
              <a:rPr lang="en-US" smtClean="0"/>
              <a:pPr/>
              <a:t>9</a:t>
            </a:fld>
            <a:endParaRPr lang="en-US"/>
          </a:p>
        </p:txBody>
      </p:sp>
    </p:spTree>
    <p:extLst>
      <p:ext uri="{BB962C8B-B14F-4D97-AF65-F5344CB8AC3E}">
        <p14:creationId xmlns:p14="http://schemas.microsoft.com/office/powerpoint/2010/main" val="1126577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79797C2-77C5-4480-903F-3D35E0F1C41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84C87-871E-4A58-8BC0-6C5941D7F349}"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155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797C2-77C5-4480-903F-3D35E0F1C41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84C87-871E-4A58-8BC0-6C5941D7F349}" type="slidenum">
              <a:rPr lang="en-US" smtClean="0"/>
              <a:pPr/>
              <a:t>‹#›</a:t>
            </a:fld>
            <a:endParaRPr lang="en-US"/>
          </a:p>
        </p:txBody>
      </p:sp>
    </p:spTree>
    <p:extLst>
      <p:ext uri="{BB962C8B-B14F-4D97-AF65-F5344CB8AC3E}">
        <p14:creationId xmlns:p14="http://schemas.microsoft.com/office/powerpoint/2010/main" val="165877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797C2-77C5-4480-903F-3D35E0F1C41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84C87-871E-4A58-8BC0-6C5941D7F349}"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88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797C2-77C5-4480-903F-3D35E0F1C41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84C87-871E-4A58-8BC0-6C5941D7F349}" type="slidenum">
              <a:rPr lang="en-US" smtClean="0"/>
              <a:pPr/>
              <a:t>‹#›</a:t>
            </a:fld>
            <a:endParaRPr lang="en-US"/>
          </a:p>
        </p:txBody>
      </p:sp>
    </p:spTree>
    <p:extLst>
      <p:ext uri="{BB962C8B-B14F-4D97-AF65-F5344CB8AC3E}">
        <p14:creationId xmlns:p14="http://schemas.microsoft.com/office/powerpoint/2010/main" val="43865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9797C2-77C5-4480-903F-3D35E0F1C419}" type="datetimeFigureOut">
              <a:rPr lang="en-US" smtClean="0"/>
              <a:pPr/>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284C87-871E-4A58-8BC0-6C5941D7F349}"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845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9797C2-77C5-4480-903F-3D35E0F1C41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84C87-871E-4A58-8BC0-6C5941D7F349}" type="slidenum">
              <a:rPr lang="en-US" smtClean="0"/>
              <a:pPr/>
              <a:t>‹#›</a:t>
            </a:fld>
            <a:endParaRPr lang="en-US"/>
          </a:p>
        </p:txBody>
      </p:sp>
    </p:spTree>
    <p:extLst>
      <p:ext uri="{BB962C8B-B14F-4D97-AF65-F5344CB8AC3E}">
        <p14:creationId xmlns:p14="http://schemas.microsoft.com/office/powerpoint/2010/main" val="101724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9797C2-77C5-4480-903F-3D35E0F1C419}" type="datetimeFigureOut">
              <a:rPr lang="en-US" smtClean="0"/>
              <a:pPr/>
              <a:t>3/3/2023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284C87-871E-4A58-8BC0-6C5941D7F349}" type="slidenum">
              <a:rPr lang="en-US" smtClean="0"/>
              <a:pPr/>
              <a:t>‹#›</a:t>
            </a:fld>
            <a:endParaRPr lang="en-US"/>
          </a:p>
        </p:txBody>
      </p:sp>
    </p:spTree>
    <p:extLst>
      <p:ext uri="{BB962C8B-B14F-4D97-AF65-F5344CB8AC3E}">
        <p14:creationId xmlns:p14="http://schemas.microsoft.com/office/powerpoint/2010/main" val="2447197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9797C2-77C5-4480-903F-3D35E0F1C419}" type="datetimeFigureOut">
              <a:rPr lang="en-US" smtClean="0"/>
              <a:pPr/>
              <a:t>3/3/2023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284C87-871E-4A58-8BC0-6C5941D7F349}" type="slidenum">
              <a:rPr lang="en-US" smtClean="0"/>
              <a:pPr/>
              <a:t>‹#›</a:t>
            </a:fld>
            <a:endParaRPr lang="en-US"/>
          </a:p>
        </p:txBody>
      </p:sp>
    </p:spTree>
    <p:extLst>
      <p:ext uri="{BB962C8B-B14F-4D97-AF65-F5344CB8AC3E}">
        <p14:creationId xmlns:p14="http://schemas.microsoft.com/office/powerpoint/2010/main" val="119660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797C2-77C5-4480-903F-3D35E0F1C419}" type="datetimeFigureOut">
              <a:rPr lang="en-US" smtClean="0"/>
              <a:pPr/>
              <a:t>3/3/2023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284C87-871E-4A58-8BC0-6C5941D7F349}" type="slidenum">
              <a:rPr lang="en-US" smtClean="0"/>
              <a:pPr/>
              <a:t>‹#›</a:t>
            </a:fld>
            <a:endParaRPr lang="en-US"/>
          </a:p>
        </p:txBody>
      </p:sp>
    </p:spTree>
    <p:extLst>
      <p:ext uri="{BB962C8B-B14F-4D97-AF65-F5344CB8AC3E}">
        <p14:creationId xmlns:p14="http://schemas.microsoft.com/office/powerpoint/2010/main" val="1227439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797C2-77C5-4480-903F-3D35E0F1C41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84C87-871E-4A58-8BC0-6C5941D7F349}" type="slidenum">
              <a:rPr lang="en-US" smtClean="0"/>
              <a:pPr/>
              <a:t>‹#›</a:t>
            </a:fld>
            <a:endParaRPr lang="en-US"/>
          </a:p>
        </p:txBody>
      </p:sp>
    </p:spTree>
    <p:extLst>
      <p:ext uri="{BB962C8B-B14F-4D97-AF65-F5344CB8AC3E}">
        <p14:creationId xmlns:p14="http://schemas.microsoft.com/office/powerpoint/2010/main" val="392897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9797C2-77C5-4480-903F-3D35E0F1C419}" type="datetimeFigureOut">
              <a:rPr lang="en-US" smtClean="0"/>
              <a:pPr/>
              <a:t>3/3/2023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284C87-871E-4A58-8BC0-6C5941D7F349}"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54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9797C2-77C5-4480-903F-3D35E0F1C419}" type="datetimeFigureOut">
              <a:rPr lang="en-US" smtClean="0"/>
              <a:pPr/>
              <a:t>3/3/2023</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4284C87-871E-4A58-8BC0-6C5941D7F349}"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834748"/>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smithm@google.com"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mailto:jobanita@gmail.com"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jobanita@gmail.co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mailto:smithm@google.com"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susanireland.com/resume"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lahc.edu/studentservices/calworks/jobshome.html" TargetMode="External"/><Relationship Id="rId5" Type="http://schemas.openxmlformats.org/officeDocument/2006/relationships/hyperlink" Target="http://www.sampleresumes.com/" TargetMode="External"/><Relationship Id="rId4" Type="http://schemas.openxmlformats.org/officeDocument/2006/relationships/hyperlink" Target="http://www.resume-resource.com/"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3075" y="3086100"/>
            <a:ext cx="4733925" cy="1181100"/>
          </a:xfrm>
        </p:spPr>
        <p:txBody>
          <a:bodyPr>
            <a:normAutofit fontScale="90000"/>
          </a:bodyPr>
          <a:lstStyle/>
          <a:p>
            <a:r>
              <a:rPr lang="en-US" sz="5400" dirty="0" smtClean="0"/>
              <a:t>Resume &amp; Cover Letter Writing</a:t>
            </a:r>
            <a:br>
              <a:rPr lang="en-US" sz="5400" dirty="0" smtClean="0"/>
            </a:br>
            <a:r>
              <a:rPr lang="en-US" dirty="0"/>
              <a:t/>
            </a:r>
            <a:br>
              <a:rPr lang="en-US" dirty="0"/>
            </a:br>
            <a:r>
              <a:rPr lang="en-US" sz="1600" dirty="0" smtClean="0"/>
              <a:t>by</a:t>
            </a:r>
            <a:r>
              <a:rPr lang="en-US" dirty="0" smtClean="0"/>
              <a:t/>
            </a:r>
            <a:br>
              <a:rPr lang="en-US" dirty="0" smtClean="0"/>
            </a:br>
            <a:r>
              <a:rPr lang="en-US" sz="3100" dirty="0" smtClean="0"/>
              <a:t>Maria Fatima </a:t>
            </a:r>
            <a:br>
              <a:rPr lang="en-US" sz="3100" dirty="0" smtClean="0"/>
            </a:br>
            <a:r>
              <a:rPr lang="en-US" sz="2700" dirty="0" smtClean="0"/>
              <a:t>Lecturer English</a:t>
            </a:r>
            <a:endParaRPr lang="en-US" sz="2700" dirty="0"/>
          </a:p>
        </p:txBody>
      </p:sp>
    </p:spTree>
    <p:extLst>
      <p:ext uri="{BB962C8B-B14F-4D97-AF65-F5344CB8AC3E}">
        <p14:creationId xmlns:p14="http://schemas.microsoft.com/office/powerpoint/2010/main" val="4178921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Profile</a:t>
            </a:r>
            <a:endParaRPr lang="en-US" dirty="0"/>
          </a:p>
        </p:txBody>
      </p:sp>
      <p:pic>
        <p:nvPicPr>
          <p:cNvPr id="4" name="Content Placeholder 3" descr="anitajob.jpg"/>
          <p:cNvPicPr>
            <a:picLocks noGrp="1" noChangeAspect="1"/>
          </p:cNvPicPr>
          <p:nvPr>
            <p:ph idx="1"/>
          </p:nvPr>
        </p:nvPicPr>
        <p:blipFill>
          <a:blip r:embed="rId3" cstate="print"/>
          <a:stretch>
            <a:fillRect/>
          </a:stretch>
        </p:blipFill>
        <p:spPr>
          <a:xfrm>
            <a:off x="990600" y="2362200"/>
            <a:ext cx="3235801" cy="3235801"/>
          </a:xfrm>
        </p:spPr>
      </p:pic>
      <p:sp>
        <p:nvSpPr>
          <p:cNvPr id="6" name="TextBox 5"/>
          <p:cNvSpPr txBox="1"/>
          <p:nvPr/>
        </p:nvSpPr>
        <p:spPr>
          <a:xfrm>
            <a:off x="2819400" y="2895600"/>
            <a:ext cx="1066800" cy="923330"/>
          </a:xfrm>
          <a:prstGeom prst="rect">
            <a:avLst/>
          </a:prstGeom>
          <a:noFill/>
        </p:spPr>
        <p:txBody>
          <a:bodyPr wrap="square" rtlCol="0">
            <a:spAutoFit/>
          </a:bodyPr>
          <a:lstStyle/>
          <a:p>
            <a:pPr algn="ctr"/>
            <a:r>
              <a:rPr lang="en-US" dirty="0" smtClean="0"/>
              <a:t>Hi my name is Anita.</a:t>
            </a:r>
            <a:endParaRPr lang="en-US" dirty="0"/>
          </a:p>
        </p:txBody>
      </p:sp>
      <p:sp>
        <p:nvSpPr>
          <p:cNvPr id="7" name="TextBox 6"/>
          <p:cNvSpPr txBox="1"/>
          <p:nvPr/>
        </p:nvSpPr>
        <p:spPr>
          <a:xfrm>
            <a:off x="4267200" y="2362200"/>
            <a:ext cx="3962400" cy="2677656"/>
          </a:xfrm>
          <a:prstGeom prst="rect">
            <a:avLst/>
          </a:prstGeom>
          <a:noFill/>
        </p:spPr>
        <p:txBody>
          <a:bodyPr wrap="square" rtlCol="0">
            <a:spAutoFit/>
          </a:bodyPr>
          <a:lstStyle/>
          <a:p>
            <a:pPr>
              <a:buFont typeface="Arial" pitchFamily="34" charset="0"/>
              <a:buChar char="•"/>
            </a:pPr>
            <a:endParaRPr lang="en-US" dirty="0" smtClean="0"/>
          </a:p>
          <a:p>
            <a:pPr algn="ctr"/>
            <a:r>
              <a:rPr lang="en-US" sz="2400" b="1" dirty="0" smtClean="0"/>
              <a:t>Name: Anita Job</a:t>
            </a:r>
          </a:p>
          <a:p>
            <a:endParaRPr lang="en-US" dirty="0" smtClean="0"/>
          </a:p>
          <a:p>
            <a:pPr>
              <a:buFont typeface="Arial" pitchFamily="34" charset="0"/>
              <a:buChar char="•"/>
            </a:pPr>
            <a:r>
              <a:rPr lang="en-US" dirty="0" smtClean="0"/>
              <a:t>Recent Graduate</a:t>
            </a:r>
          </a:p>
          <a:p>
            <a:endParaRPr lang="en-US" dirty="0" smtClean="0"/>
          </a:p>
          <a:p>
            <a:pPr>
              <a:buFont typeface="Arial" pitchFamily="34" charset="0"/>
              <a:buChar char="•"/>
            </a:pPr>
            <a:r>
              <a:rPr lang="en-US" dirty="0" smtClean="0"/>
              <a:t>Degree: Associates in Computer Applications &amp; Office Technology</a:t>
            </a:r>
          </a:p>
          <a:p>
            <a:endParaRPr lang="en-US" dirty="0" smtClean="0"/>
          </a:p>
          <a:p>
            <a:pPr>
              <a:buFont typeface="Arial" pitchFamily="34" charset="0"/>
              <a:buChar char="•"/>
            </a:pPr>
            <a:r>
              <a:rPr lang="en-US" dirty="0" smtClean="0"/>
              <a:t>Option: Medical Office Assistant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Heading</a:t>
            </a:r>
            <a:endParaRPr lang="en-US" sz="3600" dirty="0"/>
          </a:p>
        </p:txBody>
      </p:sp>
      <p:sp>
        <p:nvSpPr>
          <p:cNvPr id="3" name="Content Placeholder 2"/>
          <p:cNvSpPr>
            <a:spLocks noGrp="1"/>
          </p:cNvSpPr>
          <p:nvPr>
            <p:ph idx="1"/>
          </p:nvPr>
        </p:nvSpPr>
        <p:spPr/>
        <p:txBody>
          <a:bodyPr/>
          <a:lstStyle/>
          <a:p>
            <a:r>
              <a:rPr lang="en-US" dirty="0" smtClean="0"/>
              <a:t>The heading is placed at the top of the page and aligned at the center.</a:t>
            </a:r>
          </a:p>
          <a:p>
            <a:r>
              <a:rPr lang="en-US" dirty="0" smtClean="0"/>
              <a:t>Your name appears on the first line and should be in bold.</a:t>
            </a:r>
          </a:p>
          <a:p>
            <a:r>
              <a:rPr lang="en-US" dirty="0" smtClean="0"/>
              <a:t>The heading includes the following contact information: Address, Phone Number, and Email (Use an appropriate and professional email address!)</a:t>
            </a:r>
            <a:endParaRPr lang="en-US" dirty="0"/>
          </a:p>
        </p:txBody>
      </p:sp>
    </p:spTree>
    <p:extLst>
      <p:ext uri="{BB962C8B-B14F-4D97-AF65-F5344CB8AC3E}">
        <p14:creationId xmlns:p14="http://schemas.microsoft.com/office/powerpoint/2010/main" val="1615311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3040" y="1066800"/>
            <a:ext cx="6196405" cy="4800600"/>
          </a:xfrm>
        </p:spPr>
        <p:txBody>
          <a:bodyPr>
            <a:normAutofit fontScale="92500" lnSpcReduction="10000"/>
          </a:bodyPr>
          <a:lstStyle/>
          <a:p>
            <a:pPr marL="0" indent="0">
              <a:buNone/>
            </a:pPr>
            <a:endParaRPr lang="en-US" dirty="0" smtClean="0"/>
          </a:p>
          <a:p>
            <a:pPr marL="0" indent="0">
              <a:buNone/>
            </a:pPr>
            <a:r>
              <a:rPr lang="en-US" dirty="0"/>
              <a:t> </a:t>
            </a:r>
            <a:r>
              <a:rPr lang="en-US" dirty="0" smtClean="0"/>
              <a:t>                            </a:t>
            </a:r>
            <a:r>
              <a:rPr lang="en-US" sz="1600" dirty="0" smtClean="0"/>
              <a:t>Name is in bold and on the first line.</a:t>
            </a:r>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t>                                                                                               Heading 					     includes</a:t>
            </a:r>
          </a:p>
          <a:p>
            <a:pPr marL="0" indent="0">
              <a:buNone/>
            </a:pPr>
            <a:r>
              <a:rPr lang="en-US" sz="1600" dirty="0"/>
              <a:t>	</a:t>
            </a:r>
            <a:r>
              <a:rPr lang="en-US" sz="1600" dirty="0" smtClean="0"/>
              <a:t>				     address and					     phone 						     number. </a:t>
            </a:r>
          </a:p>
          <a:p>
            <a:pPr marL="0" indent="0">
              <a:buNone/>
            </a:pPr>
            <a:endParaRPr lang="en-US" sz="1600" dirty="0"/>
          </a:p>
          <a:p>
            <a:pPr marL="0" indent="0">
              <a:buNone/>
            </a:pPr>
            <a:endParaRPr lang="en-US" sz="1600" dirty="0" smtClean="0"/>
          </a:p>
          <a:p>
            <a:pPr marL="0" indent="0">
              <a:buNone/>
            </a:pPr>
            <a:r>
              <a:rPr lang="en-US" sz="1600" dirty="0"/>
              <a:t> </a:t>
            </a:r>
            <a:r>
              <a:rPr lang="en-US" sz="1600" dirty="0" smtClean="0"/>
              <a:t>                                 Email address is professional </a:t>
            </a:r>
          </a:p>
          <a:p>
            <a:pPr marL="0" indent="0">
              <a:buNone/>
            </a:pPr>
            <a:r>
              <a:rPr lang="en-US" sz="1600" dirty="0"/>
              <a:t> </a:t>
            </a:r>
            <a:r>
              <a:rPr lang="en-US" sz="1600" dirty="0" smtClean="0"/>
              <a:t>                                 and appropriate.  Do not use emails       		                like “skaterbrat69@yahoo.com!”                                         </a:t>
            </a:r>
            <a:endParaRPr lang="en-US" sz="1600" dirty="0"/>
          </a:p>
        </p:txBody>
      </p:sp>
      <p:sp>
        <p:nvSpPr>
          <p:cNvPr id="4" name="TextBox 3"/>
          <p:cNvSpPr txBox="1"/>
          <p:nvPr/>
        </p:nvSpPr>
        <p:spPr>
          <a:xfrm>
            <a:off x="1066800" y="2590800"/>
            <a:ext cx="4724400" cy="1231106"/>
          </a:xfrm>
          <a:prstGeom prst="rect">
            <a:avLst/>
          </a:prstGeom>
          <a:solidFill>
            <a:schemeClr val="tx2"/>
          </a:solidFill>
          <a:ln>
            <a:solidFill>
              <a:schemeClr val="tx1"/>
            </a:solidFill>
          </a:ln>
          <a:effectLst>
            <a:outerShdw blurRad="50800" dist="38100" dir="5400000" algn="t" rotWithShape="0">
              <a:prstClr val="black">
                <a:alpha val="40000"/>
              </a:prstClr>
            </a:outerShdw>
          </a:effectLst>
        </p:spPr>
        <p:txBody>
          <a:bodyPr wrap="square" rtlCol="0">
            <a:spAutoFit/>
          </a:bodyPr>
          <a:lstStyle/>
          <a:p>
            <a:pPr algn="ctr"/>
            <a:r>
              <a:rPr lang="en-US" sz="2000" b="1" dirty="0" smtClean="0"/>
              <a:t>Anita Job</a:t>
            </a:r>
          </a:p>
          <a:p>
            <a:pPr algn="ctr"/>
            <a:r>
              <a:rPr lang="en-US" dirty="0" smtClean="0"/>
              <a:t>1111 Figueroa Place, Wilmington, CA, 90744</a:t>
            </a:r>
          </a:p>
          <a:p>
            <a:pPr algn="ctr"/>
            <a:r>
              <a:rPr lang="en-US" dirty="0" smtClean="0"/>
              <a:t>555-555-5555</a:t>
            </a:r>
          </a:p>
          <a:p>
            <a:pPr algn="ctr"/>
            <a:r>
              <a:rPr lang="en-US" dirty="0" smtClean="0"/>
              <a:t>jobanita@gmail.com</a:t>
            </a:r>
            <a:endParaRPr lang="en-US" dirty="0"/>
          </a:p>
        </p:txBody>
      </p:sp>
      <p:cxnSp>
        <p:nvCxnSpPr>
          <p:cNvPr id="6" name="Elbow Connector 5"/>
          <p:cNvCxnSpPr/>
          <p:nvPr/>
        </p:nvCxnSpPr>
        <p:spPr>
          <a:xfrm rot="5400000">
            <a:off x="3196865" y="1848046"/>
            <a:ext cx="533400" cy="457200"/>
          </a:xfrm>
          <a:prstGeom prst="bentConnector3">
            <a:avLst>
              <a:gd name="adj1" fmla="val 228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943600" y="3206353"/>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886200" y="4038600"/>
            <a:ext cx="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057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Objective</a:t>
            </a:r>
            <a:endParaRPr lang="en-US" sz="3600" dirty="0"/>
          </a:p>
        </p:txBody>
      </p:sp>
      <p:sp>
        <p:nvSpPr>
          <p:cNvPr id="3" name="Content Placeholder 2"/>
          <p:cNvSpPr>
            <a:spLocks noGrp="1"/>
          </p:cNvSpPr>
          <p:nvPr>
            <p:ph idx="1"/>
          </p:nvPr>
        </p:nvSpPr>
        <p:spPr/>
        <p:txBody>
          <a:bodyPr>
            <a:normAutofit/>
          </a:bodyPr>
          <a:lstStyle/>
          <a:p>
            <a:r>
              <a:rPr lang="en-US" dirty="0" smtClean="0"/>
              <a:t>The objective should consist of 1 -2 short sentences.</a:t>
            </a:r>
          </a:p>
          <a:p>
            <a:r>
              <a:rPr lang="en-US" dirty="0" smtClean="0"/>
              <a:t>The objective specifies the type of position you are seeking.</a:t>
            </a:r>
          </a:p>
          <a:p>
            <a:r>
              <a:rPr lang="en-US" dirty="0" smtClean="0"/>
              <a:t>Tailor your objective to the company.</a:t>
            </a:r>
          </a:p>
          <a:p>
            <a:r>
              <a:rPr lang="en-US" dirty="0" smtClean="0"/>
              <a:t>Do not use generalized statements or “flowery language.”</a:t>
            </a:r>
          </a:p>
          <a:p>
            <a:r>
              <a:rPr lang="en-US" dirty="0" smtClean="0"/>
              <a:t>Do not focus only on what the company can do for you.</a:t>
            </a:r>
            <a:endParaRPr lang="en-US" dirty="0"/>
          </a:p>
        </p:txBody>
      </p:sp>
    </p:spTree>
    <p:extLst>
      <p:ext uri="{BB962C8B-B14F-4D97-AF65-F5344CB8AC3E}">
        <p14:creationId xmlns:p14="http://schemas.microsoft.com/office/powerpoint/2010/main" val="34503769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 Example</a:t>
            </a:r>
            <a:endParaRPr lang="en-US" dirty="0"/>
          </a:p>
        </p:txBody>
      </p:sp>
      <p:sp>
        <p:nvSpPr>
          <p:cNvPr id="5" name="Text Placeholder 4"/>
          <p:cNvSpPr>
            <a:spLocks noGrp="1"/>
          </p:cNvSpPr>
          <p:nvPr>
            <p:ph type="body" idx="1"/>
          </p:nvPr>
        </p:nvSpPr>
        <p:spPr/>
        <p:txBody>
          <a:bodyPr/>
          <a:lstStyle/>
          <a:p>
            <a:r>
              <a:rPr lang="en-US" dirty="0" smtClean="0"/>
              <a:t>Instead of…</a:t>
            </a:r>
            <a:endParaRPr lang="en-US" dirty="0"/>
          </a:p>
        </p:txBody>
      </p:sp>
      <p:sp>
        <p:nvSpPr>
          <p:cNvPr id="7" name="Content Placeholder 6"/>
          <p:cNvSpPr>
            <a:spLocks noGrp="1"/>
          </p:cNvSpPr>
          <p:nvPr>
            <p:ph sz="half" idx="2"/>
          </p:nvPr>
        </p:nvSpPr>
        <p:spPr/>
        <p:txBody>
          <a:bodyPr/>
          <a:lstStyle/>
          <a:p>
            <a:pPr marL="0" indent="0">
              <a:buNone/>
            </a:pPr>
            <a:r>
              <a:rPr lang="en-US" dirty="0" smtClean="0"/>
              <a:t>“To gain a position where I can be an asset to my employer and grow as an individual.”</a:t>
            </a:r>
            <a:endParaRPr lang="en-US" dirty="0"/>
          </a:p>
        </p:txBody>
      </p:sp>
      <p:sp>
        <p:nvSpPr>
          <p:cNvPr id="6" name="Text Placeholder 5"/>
          <p:cNvSpPr>
            <a:spLocks noGrp="1"/>
          </p:cNvSpPr>
          <p:nvPr>
            <p:ph type="body" sz="quarter" idx="3"/>
          </p:nvPr>
        </p:nvSpPr>
        <p:spPr/>
        <p:txBody>
          <a:bodyPr/>
          <a:lstStyle/>
          <a:p>
            <a:r>
              <a:rPr lang="en-US" dirty="0" smtClean="0"/>
              <a:t>Try…</a:t>
            </a:r>
            <a:endParaRPr lang="en-US" dirty="0"/>
          </a:p>
        </p:txBody>
      </p:sp>
      <p:sp>
        <p:nvSpPr>
          <p:cNvPr id="8" name="Content Placeholder 7"/>
          <p:cNvSpPr>
            <a:spLocks noGrp="1"/>
          </p:cNvSpPr>
          <p:nvPr>
            <p:ph sz="quarter" idx="4"/>
          </p:nvPr>
        </p:nvSpPr>
        <p:spPr/>
        <p:txBody>
          <a:bodyPr/>
          <a:lstStyle/>
          <a:p>
            <a:pPr marL="0" indent="0">
              <a:buNone/>
            </a:pPr>
            <a:r>
              <a:rPr lang="en-US" dirty="0" smtClean="0"/>
              <a:t>“To gain a position as a Medical Secretary at Kaiser Permanente.”</a:t>
            </a:r>
            <a:endParaRPr lang="en-US" dirty="0"/>
          </a:p>
        </p:txBody>
      </p:sp>
    </p:spTree>
    <p:extLst>
      <p:ext uri="{BB962C8B-B14F-4D97-AF65-F5344CB8AC3E}">
        <p14:creationId xmlns:p14="http://schemas.microsoft.com/office/powerpoint/2010/main" val="20744191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Alternatives to the Objective Statement</a:t>
            </a:r>
            <a:endParaRPr lang="en-US" dirty="0"/>
          </a:p>
        </p:txBody>
      </p:sp>
      <p:sp>
        <p:nvSpPr>
          <p:cNvPr id="8" name="Content Placeholder 7"/>
          <p:cNvSpPr>
            <a:spLocks noGrp="1"/>
          </p:cNvSpPr>
          <p:nvPr>
            <p:ph idx="1"/>
          </p:nvPr>
        </p:nvSpPr>
        <p:spPr/>
        <p:txBody>
          <a:bodyPr/>
          <a:lstStyle/>
          <a:p>
            <a:pPr marL="0" indent="0">
              <a:buNone/>
            </a:pPr>
            <a:r>
              <a:rPr lang="en-US" dirty="0" smtClean="0"/>
              <a:t>You could use a title next to your name or at the top of your resume.</a:t>
            </a:r>
          </a:p>
          <a:p>
            <a:pPr marL="0" indent="0">
              <a:buNone/>
            </a:pPr>
            <a:endParaRPr lang="en-US" dirty="0" smtClean="0"/>
          </a:p>
          <a:p>
            <a:pPr marL="0" indent="0">
              <a:buNone/>
            </a:pPr>
            <a:r>
              <a:rPr lang="en-US" dirty="0" smtClean="0"/>
              <a:t>Examples:</a:t>
            </a:r>
          </a:p>
          <a:p>
            <a:r>
              <a:rPr lang="en-US" dirty="0" smtClean="0"/>
              <a:t>Medical Office Assistant</a:t>
            </a:r>
          </a:p>
          <a:p>
            <a:r>
              <a:rPr lang="en-US" dirty="0" smtClean="0"/>
              <a:t>Marketing Professional</a:t>
            </a:r>
          </a:p>
          <a:p>
            <a:r>
              <a:rPr lang="en-US" dirty="0" smtClean="0"/>
              <a:t>Ultrasound Technician</a:t>
            </a:r>
          </a:p>
          <a:p>
            <a:r>
              <a:rPr lang="en-US" dirty="0" smtClean="0"/>
              <a:t>Registered Nurse</a:t>
            </a:r>
            <a:endParaRPr lang="en-US" dirty="0"/>
          </a:p>
        </p:txBody>
      </p:sp>
    </p:spTree>
    <p:extLst>
      <p:ext uri="{BB962C8B-B14F-4D97-AF65-F5344CB8AC3E}">
        <p14:creationId xmlns:p14="http://schemas.microsoft.com/office/powerpoint/2010/main" val="830124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l"/>
            <a:r>
              <a:rPr lang="en-US" sz="3600" dirty="0" smtClean="0"/>
              <a:t>Summary of Qualifications</a:t>
            </a:r>
            <a:endParaRPr lang="en-US" sz="3600" dirty="0"/>
          </a:p>
        </p:txBody>
      </p:sp>
      <p:sp>
        <p:nvSpPr>
          <p:cNvPr id="8" name="Content Placeholder 7"/>
          <p:cNvSpPr>
            <a:spLocks noGrp="1"/>
          </p:cNvSpPr>
          <p:nvPr>
            <p:ph idx="1"/>
          </p:nvPr>
        </p:nvSpPr>
        <p:spPr>
          <a:xfrm>
            <a:off x="1463040" y="1905000"/>
            <a:ext cx="6196405" cy="3962400"/>
          </a:xfrm>
        </p:spPr>
        <p:txBody>
          <a:bodyPr/>
          <a:lstStyle/>
          <a:p>
            <a:r>
              <a:rPr lang="en-US" b="1" dirty="0" smtClean="0"/>
              <a:t>This is optional</a:t>
            </a:r>
            <a:r>
              <a:rPr lang="en-US" dirty="0" smtClean="0"/>
              <a:t>.  (Use a qualification summary only if it puts emphasis or links your background that is most relevant to the job requirements.)</a:t>
            </a:r>
          </a:p>
          <a:p>
            <a:r>
              <a:rPr lang="en-US" dirty="0" smtClean="0"/>
              <a:t>Use 3 – 6 bullet points of special accomplishments, key work skills, outstanding traits, relevant work history.</a:t>
            </a:r>
          </a:p>
          <a:p>
            <a:r>
              <a:rPr lang="en-US" dirty="0" smtClean="0"/>
              <a:t>Highlight skills that aren’t obvious from past work experience.</a:t>
            </a:r>
            <a:endParaRPr lang="en-US" dirty="0"/>
          </a:p>
        </p:txBody>
      </p:sp>
    </p:spTree>
    <p:extLst>
      <p:ext uri="{BB962C8B-B14F-4D97-AF65-F5344CB8AC3E}">
        <p14:creationId xmlns:p14="http://schemas.microsoft.com/office/powerpoint/2010/main" val="127427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819400"/>
            <a:ext cx="7315200" cy="1323439"/>
          </a:xfrm>
          <a:prstGeom prst="rect">
            <a:avLst/>
          </a:prstGeom>
          <a:solidFill>
            <a:schemeClr val="tx2"/>
          </a:solidFill>
          <a:ln>
            <a:solidFill>
              <a:schemeClr val="tx1"/>
            </a:solidFill>
          </a:ln>
          <a:effectLst>
            <a:outerShdw blurRad="50800" dist="38100" dir="5400000" algn="t" rotWithShape="0">
              <a:prstClr val="black">
                <a:alpha val="40000"/>
              </a:prstClr>
            </a:outerShdw>
          </a:effectLst>
        </p:spPr>
        <p:txBody>
          <a:bodyPr wrap="square" rtlCol="0">
            <a:spAutoFit/>
          </a:bodyPr>
          <a:lstStyle/>
          <a:p>
            <a:r>
              <a:rPr lang="en-US" sz="1600" b="1" dirty="0" smtClean="0"/>
              <a:t>Summary</a:t>
            </a:r>
            <a:r>
              <a:rPr lang="en-US" sz="1600" dirty="0" smtClean="0"/>
              <a:t>	</a:t>
            </a:r>
            <a:r>
              <a:rPr lang="en-US" sz="1600" b="1" dirty="0" smtClean="0"/>
              <a:t>of Qualifications</a:t>
            </a:r>
            <a:r>
              <a:rPr lang="en-US" sz="1600" dirty="0" smtClean="0"/>
              <a:t>	</a:t>
            </a:r>
          </a:p>
          <a:p>
            <a:pPr marL="1200150" lvl="2" indent="-285750">
              <a:buFont typeface="Arial" pitchFamily="34" charset="0"/>
              <a:buChar char="•"/>
            </a:pPr>
            <a:r>
              <a:rPr lang="en-US" sz="1600" dirty="0" smtClean="0"/>
              <a:t>Knowledge of medical terminology</a:t>
            </a:r>
          </a:p>
          <a:p>
            <a:pPr marL="1200150" lvl="2" indent="-285750">
              <a:buFont typeface="Arial" pitchFamily="34" charset="0"/>
              <a:buChar char="•"/>
            </a:pPr>
            <a:r>
              <a:rPr lang="en-US" sz="1600" dirty="0" smtClean="0"/>
              <a:t>Knowledge of Accounts </a:t>
            </a:r>
            <a:r>
              <a:rPr lang="en-US" sz="1600" dirty="0"/>
              <a:t>p</a:t>
            </a:r>
            <a:r>
              <a:rPr lang="en-US" sz="1600" dirty="0" smtClean="0"/>
              <a:t>ayable software, Accounts </a:t>
            </a:r>
            <a:r>
              <a:rPr lang="en-US" sz="1600" dirty="0"/>
              <a:t>r</a:t>
            </a:r>
            <a:r>
              <a:rPr lang="en-US" sz="1600" dirty="0" smtClean="0"/>
              <a:t>eceivable software, Billing software, and Intuit QuickBooks software</a:t>
            </a:r>
          </a:p>
          <a:p>
            <a:pPr marL="1200150" lvl="2" indent="-285750">
              <a:buFont typeface="Arial" pitchFamily="34" charset="0"/>
              <a:buChar char="•"/>
            </a:pPr>
            <a:r>
              <a:rPr lang="en-US" sz="1600" dirty="0" smtClean="0"/>
              <a:t>Bilingual English-Spanish</a:t>
            </a:r>
            <a:endParaRPr lang="en-US" sz="1600" dirty="0"/>
          </a:p>
        </p:txBody>
      </p:sp>
      <p:cxnSp>
        <p:nvCxnSpPr>
          <p:cNvPr id="7" name="Straight Arrow Connector 6"/>
          <p:cNvCxnSpPr/>
          <p:nvPr/>
        </p:nvCxnSpPr>
        <p:spPr>
          <a:xfrm>
            <a:off x="1807590" y="2057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V="1">
            <a:off x="2018373" y="4431159"/>
            <a:ext cx="685800" cy="596900"/>
          </a:xfrm>
          <a:prstGeom prst="bentConnector3">
            <a:avLst>
              <a:gd name="adj1" fmla="val 515"/>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90600" y="1295400"/>
            <a:ext cx="1676400" cy="584775"/>
          </a:xfrm>
          <a:prstGeom prst="rect">
            <a:avLst/>
          </a:prstGeom>
          <a:noFill/>
        </p:spPr>
        <p:txBody>
          <a:bodyPr wrap="square" rtlCol="0">
            <a:spAutoFit/>
          </a:bodyPr>
          <a:lstStyle/>
          <a:p>
            <a:r>
              <a:rPr lang="en-US" sz="1600" dirty="0" smtClean="0"/>
              <a:t>Section Heading is in bold</a:t>
            </a:r>
            <a:endParaRPr lang="en-US" sz="1600" dirty="0"/>
          </a:p>
        </p:txBody>
      </p:sp>
      <p:sp>
        <p:nvSpPr>
          <p:cNvPr id="25" name="TextBox 24"/>
          <p:cNvSpPr txBox="1"/>
          <p:nvPr/>
        </p:nvSpPr>
        <p:spPr>
          <a:xfrm>
            <a:off x="2867487" y="4533900"/>
            <a:ext cx="1600200" cy="1077218"/>
          </a:xfrm>
          <a:prstGeom prst="rect">
            <a:avLst/>
          </a:prstGeom>
          <a:noFill/>
        </p:spPr>
        <p:txBody>
          <a:bodyPr wrap="square" rtlCol="0">
            <a:spAutoFit/>
          </a:bodyPr>
          <a:lstStyle/>
          <a:p>
            <a:r>
              <a:rPr lang="en-US" sz="1600" dirty="0" smtClean="0"/>
              <a:t>Summary includes three bulleted qualifications.</a:t>
            </a:r>
            <a:endParaRPr lang="en-US" sz="1600" dirty="0"/>
          </a:p>
        </p:txBody>
      </p:sp>
      <p:cxnSp>
        <p:nvCxnSpPr>
          <p:cNvPr id="27" name="Elbow Connector 26"/>
          <p:cNvCxnSpPr/>
          <p:nvPr/>
        </p:nvCxnSpPr>
        <p:spPr>
          <a:xfrm rot="5400000">
            <a:off x="4038600" y="1676400"/>
            <a:ext cx="914400" cy="914400"/>
          </a:xfrm>
          <a:prstGeom prst="bentConnector3">
            <a:avLst>
              <a:gd name="adj1" fmla="val -51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181600" y="1143000"/>
            <a:ext cx="2057400" cy="830997"/>
          </a:xfrm>
          <a:prstGeom prst="rect">
            <a:avLst/>
          </a:prstGeom>
          <a:noFill/>
        </p:spPr>
        <p:txBody>
          <a:bodyPr wrap="square" rtlCol="0">
            <a:spAutoFit/>
          </a:bodyPr>
          <a:lstStyle/>
          <a:p>
            <a:r>
              <a:rPr lang="en-US" sz="1600" dirty="0" smtClean="0"/>
              <a:t>Qualifications are relevant to the position sought.</a:t>
            </a:r>
            <a:endParaRPr lang="en-US" sz="1600" dirty="0"/>
          </a:p>
        </p:txBody>
      </p:sp>
    </p:spTree>
    <p:extLst>
      <p:ext uri="{BB962C8B-B14F-4D97-AF65-F5344CB8AC3E}">
        <p14:creationId xmlns:p14="http://schemas.microsoft.com/office/powerpoint/2010/main" val="709745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Education</a:t>
            </a:r>
            <a:endParaRPr lang="en-US" sz="3600" dirty="0"/>
          </a:p>
        </p:txBody>
      </p:sp>
      <p:sp>
        <p:nvSpPr>
          <p:cNvPr id="3" name="Content Placeholder 2"/>
          <p:cNvSpPr>
            <a:spLocks noGrp="1"/>
          </p:cNvSpPr>
          <p:nvPr>
            <p:ph idx="1"/>
          </p:nvPr>
        </p:nvSpPr>
        <p:spPr>
          <a:xfrm>
            <a:off x="1463040" y="1752601"/>
            <a:ext cx="6196405" cy="3581400"/>
          </a:xfrm>
        </p:spPr>
        <p:txBody>
          <a:bodyPr>
            <a:normAutofit lnSpcReduction="10000"/>
          </a:bodyPr>
          <a:lstStyle/>
          <a:p>
            <a:pPr marL="0" indent="0">
              <a:buNone/>
            </a:pPr>
            <a:r>
              <a:rPr lang="en-US" dirty="0" smtClean="0"/>
              <a:t>For students and recent graduates begin with your education.</a:t>
            </a:r>
          </a:p>
          <a:p>
            <a:r>
              <a:rPr lang="en-US" sz="2000" dirty="0" smtClean="0"/>
              <a:t>List your highest level of education achieved first.</a:t>
            </a:r>
          </a:p>
          <a:p>
            <a:r>
              <a:rPr lang="en-US" sz="2000" dirty="0" smtClean="0"/>
              <a:t>Highlight your degrees earned or to be earned.</a:t>
            </a:r>
          </a:p>
          <a:p>
            <a:r>
              <a:rPr lang="en-US" sz="2000" dirty="0" smtClean="0"/>
              <a:t>List your major, minor, concentration, or emphasis.</a:t>
            </a:r>
          </a:p>
          <a:p>
            <a:r>
              <a:rPr lang="en-US" sz="2000" dirty="0" smtClean="0"/>
              <a:t>List your GPA if it is a 3.0 or higher.</a:t>
            </a:r>
          </a:p>
          <a:p>
            <a:r>
              <a:rPr lang="en-US" sz="2000" dirty="0" smtClean="0"/>
              <a:t>List relevant coursework.</a:t>
            </a:r>
          </a:p>
          <a:p>
            <a:r>
              <a:rPr lang="en-US" sz="2000" dirty="0" smtClean="0"/>
              <a:t>List any special licenses, credentials, certificates, exams, or training.</a:t>
            </a:r>
            <a:endParaRPr lang="en-US" sz="2000" dirty="0"/>
          </a:p>
        </p:txBody>
      </p:sp>
      <p:pic>
        <p:nvPicPr>
          <p:cNvPr id="2050" name="Picture 2" descr="C:\Documents and Settings\lahc_eops\Local Settings\Temporary Internet Files\Content.IE5\MJ14XCCO\MC900341866[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876800"/>
            <a:ext cx="1502535" cy="142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0030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3048000"/>
            <a:ext cx="7315200" cy="1077218"/>
          </a:xfrm>
          <a:prstGeom prst="rect">
            <a:avLst/>
          </a:prstGeom>
          <a:solidFill>
            <a:schemeClr val="tx2"/>
          </a:solidFill>
          <a:ln>
            <a:solidFill>
              <a:schemeClr val="tx1"/>
            </a:solidFill>
          </a:ln>
          <a:effectLst>
            <a:outerShdw blurRad="50800" dist="38100" dir="5400000" algn="t" rotWithShape="0">
              <a:prstClr val="black">
                <a:alpha val="40000"/>
              </a:prstClr>
            </a:outerShdw>
          </a:effectLst>
        </p:spPr>
        <p:txBody>
          <a:bodyPr wrap="square" rtlCol="0">
            <a:spAutoFit/>
          </a:bodyPr>
          <a:lstStyle/>
          <a:p>
            <a:r>
              <a:rPr lang="en-US" sz="1600" b="1" dirty="0" smtClean="0"/>
              <a:t>Education</a:t>
            </a:r>
            <a:r>
              <a:rPr lang="en-US" sz="1600" dirty="0" smtClean="0"/>
              <a:t>	     Los Angeles Harbor College, Wilmington, CA, June 20XX</a:t>
            </a:r>
          </a:p>
          <a:p>
            <a:r>
              <a:rPr lang="en-US" sz="1600" dirty="0"/>
              <a:t>	</a:t>
            </a:r>
            <a:r>
              <a:rPr lang="en-US" sz="1600" dirty="0" smtClean="0"/>
              <a:t>	</a:t>
            </a:r>
          </a:p>
          <a:p>
            <a:r>
              <a:rPr lang="en-US" sz="1600" dirty="0"/>
              <a:t>	 </a:t>
            </a:r>
            <a:r>
              <a:rPr lang="en-US" sz="1600" dirty="0" smtClean="0"/>
              <a:t>    </a:t>
            </a:r>
            <a:r>
              <a:rPr lang="en-US" sz="1600" b="1" dirty="0" smtClean="0"/>
              <a:t>Associate in Science Degree, Computer Applications and Office      	     Technologies, Option in Medical Office Assistant, GPA 3.0</a:t>
            </a:r>
            <a:endParaRPr lang="en-US" sz="1600" b="1" dirty="0"/>
          </a:p>
        </p:txBody>
      </p:sp>
      <p:cxnSp>
        <p:nvCxnSpPr>
          <p:cNvPr id="6" name="Straight Arrow Connector 5"/>
          <p:cNvCxnSpPr/>
          <p:nvPr/>
        </p:nvCxnSpPr>
        <p:spPr>
          <a:xfrm>
            <a:off x="1371600" y="23622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a:off x="4533902" y="2171701"/>
            <a:ext cx="685800" cy="609598"/>
          </a:xfrm>
          <a:prstGeom prst="bentConnector3">
            <a:avLst>
              <a:gd name="adj1" fmla="val -223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962400" y="4191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034592" y="1395202"/>
            <a:ext cx="1066800" cy="830997"/>
          </a:xfrm>
          <a:prstGeom prst="rect">
            <a:avLst/>
          </a:prstGeom>
          <a:noFill/>
        </p:spPr>
        <p:txBody>
          <a:bodyPr wrap="square" rtlCol="0">
            <a:spAutoFit/>
          </a:bodyPr>
          <a:lstStyle/>
          <a:p>
            <a:r>
              <a:rPr lang="en-US" sz="1600" dirty="0" smtClean="0"/>
              <a:t>Section Heading is in bold.</a:t>
            </a:r>
            <a:endParaRPr lang="en-US" sz="1600" dirty="0"/>
          </a:p>
        </p:txBody>
      </p:sp>
      <p:sp>
        <p:nvSpPr>
          <p:cNvPr id="41" name="TextBox 40"/>
          <p:cNvSpPr txBox="1"/>
          <p:nvPr/>
        </p:nvSpPr>
        <p:spPr>
          <a:xfrm>
            <a:off x="5410200" y="1687590"/>
            <a:ext cx="1981200" cy="1077218"/>
          </a:xfrm>
          <a:prstGeom prst="rect">
            <a:avLst/>
          </a:prstGeom>
          <a:noFill/>
        </p:spPr>
        <p:txBody>
          <a:bodyPr wrap="square" rtlCol="0">
            <a:spAutoFit/>
          </a:bodyPr>
          <a:lstStyle/>
          <a:p>
            <a:r>
              <a:rPr lang="en-US" sz="1600" dirty="0" smtClean="0"/>
              <a:t>School Name, Location, and Date of Graduation is included.</a:t>
            </a:r>
            <a:endParaRPr lang="en-US" sz="1600" dirty="0"/>
          </a:p>
        </p:txBody>
      </p:sp>
      <p:sp>
        <p:nvSpPr>
          <p:cNvPr id="42" name="TextBox 41"/>
          <p:cNvSpPr txBox="1"/>
          <p:nvPr/>
        </p:nvSpPr>
        <p:spPr>
          <a:xfrm>
            <a:off x="3200400" y="4800600"/>
            <a:ext cx="2362200" cy="584775"/>
          </a:xfrm>
          <a:prstGeom prst="rect">
            <a:avLst/>
          </a:prstGeom>
          <a:noFill/>
        </p:spPr>
        <p:txBody>
          <a:bodyPr wrap="square" rtlCol="0">
            <a:spAutoFit/>
          </a:bodyPr>
          <a:lstStyle/>
          <a:p>
            <a:r>
              <a:rPr lang="en-US" sz="1600" dirty="0" smtClean="0"/>
              <a:t>Degree and GPA is emphasized in bold.</a:t>
            </a:r>
            <a:endParaRPr lang="en-US" sz="1600" dirty="0"/>
          </a:p>
        </p:txBody>
      </p:sp>
    </p:spTree>
    <p:extLst>
      <p:ext uri="{BB962C8B-B14F-4D97-AF65-F5344CB8AC3E}">
        <p14:creationId xmlns:p14="http://schemas.microsoft.com/office/powerpoint/2010/main" val="2961550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4467577" cy="1087417"/>
          </a:xfrm>
        </p:spPr>
        <p:txBody>
          <a:bodyPr>
            <a:normAutofit/>
          </a:bodyPr>
          <a:lstStyle/>
          <a:p>
            <a:r>
              <a:rPr lang="en-US" sz="3600" dirty="0" smtClean="0"/>
              <a:t>What is a Resume?</a:t>
            </a:r>
            <a:endParaRPr lang="en-US" sz="3600" dirty="0"/>
          </a:p>
        </p:txBody>
      </p:sp>
      <p:sp>
        <p:nvSpPr>
          <p:cNvPr id="3" name="Content Placeholder 2"/>
          <p:cNvSpPr>
            <a:spLocks noGrp="1"/>
          </p:cNvSpPr>
          <p:nvPr>
            <p:ph idx="1"/>
          </p:nvPr>
        </p:nvSpPr>
        <p:spPr/>
        <p:txBody>
          <a:bodyPr/>
          <a:lstStyle/>
          <a:p>
            <a:r>
              <a:rPr lang="en-US" dirty="0" smtClean="0"/>
              <a:t>A resume is a summary of your experiences and skills </a:t>
            </a:r>
            <a:r>
              <a:rPr lang="en-US" u="sng" dirty="0" smtClean="0"/>
              <a:t>relevant</a:t>
            </a:r>
            <a:r>
              <a:rPr lang="en-US" dirty="0" smtClean="0"/>
              <a:t> to the field of work you are entering.</a:t>
            </a:r>
          </a:p>
          <a:p>
            <a:r>
              <a:rPr lang="en-US" dirty="0" smtClean="0"/>
              <a:t>A resume is an accomplishment driven marketing tool for individuals seeking employment.</a:t>
            </a:r>
          </a:p>
          <a:p>
            <a:r>
              <a:rPr lang="en-US" dirty="0" smtClean="0"/>
              <a:t>A resume relates your experience to your career objective.</a:t>
            </a:r>
            <a:endParaRPr lang="en-US" dirty="0"/>
          </a:p>
        </p:txBody>
      </p:sp>
    </p:spTree>
    <p:extLst>
      <p:ext uri="{BB962C8B-B14F-4D97-AF65-F5344CB8AC3E}">
        <p14:creationId xmlns:p14="http://schemas.microsoft.com/office/powerpoint/2010/main" val="3153143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EXPERIENCE</a:t>
            </a:r>
            <a:endParaRPr lang="en-US" dirty="0"/>
          </a:p>
        </p:txBody>
      </p:sp>
      <p:sp>
        <p:nvSpPr>
          <p:cNvPr id="3" name="Content Placeholder 2"/>
          <p:cNvSpPr>
            <a:spLocks noGrp="1"/>
          </p:cNvSpPr>
          <p:nvPr>
            <p:ph idx="1"/>
          </p:nvPr>
        </p:nvSpPr>
        <p:spPr/>
        <p:txBody>
          <a:bodyPr/>
          <a:lstStyle/>
          <a:p>
            <a:pPr algn="ctr"/>
            <a:r>
              <a:rPr lang="en-US" dirty="0" smtClean="0"/>
              <a:t>What Counts as Experience?</a:t>
            </a:r>
          </a:p>
          <a:p>
            <a:pPr algn="ctr"/>
            <a:r>
              <a:rPr lang="en-US" dirty="0" smtClean="0"/>
              <a:t>Emphasize vs. Minimize</a:t>
            </a:r>
          </a:p>
          <a:p>
            <a:pPr algn="ctr"/>
            <a:r>
              <a:rPr lang="en-US" dirty="0" smtClean="0"/>
              <a:t>Quantifying Your Experience</a:t>
            </a:r>
          </a:p>
          <a:p>
            <a:pPr algn="ctr"/>
            <a:r>
              <a:rPr lang="en-US" dirty="0" smtClean="0"/>
              <a:t>Expand on Your Skills</a:t>
            </a:r>
          </a:p>
          <a:p>
            <a:pPr algn="ctr"/>
            <a:r>
              <a:rPr lang="en-US" dirty="0" smtClean="0"/>
              <a:t>Format</a:t>
            </a:r>
            <a:endParaRPr lang="en-US" dirty="0"/>
          </a:p>
        </p:txBody>
      </p:sp>
      <p:pic>
        <p:nvPicPr>
          <p:cNvPr id="3074" name="Picture 2" descr="C:\Documents and Settings\lahc_eops\Local Settings\Temporary Internet Files\Content.IE5\YSHAXEW0\MP90038483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3981509"/>
            <a:ext cx="2514600" cy="196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636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What Counts as Experience?</a:t>
            </a:r>
            <a:endParaRPr lang="en-US" sz="3600" dirty="0"/>
          </a:p>
        </p:txBody>
      </p:sp>
      <p:sp>
        <p:nvSpPr>
          <p:cNvPr id="3" name="Content Placeholder 2"/>
          <p:cNvSpPr>
            <a:spLocks noGrp="1"/>
          </p:cNvSpPr>
          <p:nvPr>
            <p:ph idx="1"/>
          </p:nvPr>
        </p:nvSpPr>
        <p:spPr/>
        <p:txBody>
          <a:bodyPr/>
          <a:lstStyle/>
          <a:p>
            <a:pPr marL="0" indent="0">
              <a:buNone/>
            </a:pPr>
            <a:r>
              <a:rPr lang="en-US" dirty="0" smtClean="0"/>
              <a:t>Include positions related to the job you are seeking such as:</a:t>
            </a:r>
          </a:p>
          <a:p>
            <a:r>
              <a:rPr lang="en-US" dirty="0" smtClean="0"/>
              <a:t>Paid or unpaid employment</a:t>
            </a:r>
          </a:p>
          <a:p>
            <a:r>
              <a:rPr lang="en-US" dirty="0" smtClean="0"/>
              <a:t>Internships</a:t>
            </a:r>
          </a:p>
          <a:p>
            <a:r>
              <a:rPr lang="en-US" dirty="0" smtClean="0"/>
              <a:t>Student Organizations</a:t>
            </a:r>
          </a:p>
          <a:p>
            <a:r>
              <a:rPr lang="en-US" dirty="0" smtClean="0"/>
              <a:t>Volunteerism</a:t>
            </a:r>
          </a:p>
          <a:p>
            <a:r>
              <a:rPr lang="en-US" dirty="0" smtClean="0"/>
              <a:t>Community Service</a:t>
            </a:r>
            <a:endParaRPr lang="en-US" dirty="0"/>
          </a:p>
        </p:txBody>
      </p:sp>
    </p:spTree>
    <p:extLst>
      <p:ext uri="{BB962C8B-B14F-4D97-AF65-F5344CB8AC3E}">
        <p14:creationId xmlns:p14="http://schemas.microsoft.com/office/powerpoint/2010/main" val="486202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Emphasize vs. Minimize</a:t>
            </a:r>
            <a:endParaRPr lang="en-US" sz="3600" dirty="0"/>
          </a:p>
        </p:txBody>
      </p:sp>
      <p:sp>
        <p:nvSpPr>
          <p:cNvPr id="3" name="Content Placeholder 2"/>
          <p:cNvSpPr>
            <a:spLocks noGrp="1"/>
          </p:cNvSpPr>
          <p:nvPr>
            <p:ph idx="1"/>
          </p:nvPr>
        </p:nvSpPr>
        <p:spPr/>
        <p:txBody>
          <a:bodyPr>
            <a:normAutofit/>
          </a:bodyPr>
          <a:lstStyle/>
          <a:p>
            <a:r>
              <a:rPr lang="en-US" dirty="0" smtClean="0"/>
              <a:t>Emphasize relevant experience and minimize irrelevant experience.</a:t>
            </a:r>
          </a:p>
          <a:p>
            <a:r>
              <a:rPr lang="en-US" dirty="0" smtClean="0"/>
              <a:t>You can distinguish between relevant experience and additional experience.</a:t>
            </a:r>
          </a:p>
          <a:p>
            <a:r>
              <a:rPr lang="en-US" dirty="0" smtClean="0"/>
              <a:t>List your accomplishments, not just responsibilities.  (For example mention ideas you had that may have improved your workplace.)</a:t>
            </a:r>
          </a:p>
          <a:p>
            <a:r>
              <a:rPr lang="en-US" dirty="0" smtClean="0"/>
              <a:t>Use vocabulary or keywords from your chosen field.</a:t>
            </a:r>
            <a:endParaRPr lang="en-US" dirty="0"/>
          </a:p>
        </p:txBody>
      </p:sp>
    </p:spTree>
    <p:extLst>
      <p:ext uri="{BB962C8B-B14F-4D97-AF65-F5344CB8AC3E}">
        <p14:creationId xmlns:p14="http://schemas.microsoft.com/office/powerpoint/2010/main" val="17600097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Quantifying your Experience</a:t>
            </a:r>
            <a:endParaRPr lang="en-US" sz="3600" dirty="0"/>
          </a:p>
        </p:txBody>
      </p:sp>
      <p:sp>
        <p:nvSpPr>
          <p:cNvPr id="3" name="Content Placeholder 2"/>
          <p:cNvSpPr>
            <a:spLocks noGrp="1"/>
          </p:cNvSpPr>
          <p:nvPr>
            <p:ph idx="1"/>
          </p:nvPr>
        </p:nvSpPr>
        <p:spPr>
          <a:xfrm>
            <a:off x="1463040" y="1752600"/>
            <a:ext cx="6196405" cy="3970469"/>
          </a:xfrm>
        </p:spPr>
        <p:txBody>
          <a:bodyPr/>
          <a:lstStyle/>
          <a:p>
            <a:pPr marL="0" indent="0">
              <a:lnSpc>
                <a:spcPct val="150000"/>
              </a:lnSpc>
              <a:buNone/>
            </a:pPr>
            <a:r>
              <a:rPr lang="en-US" dirty="0" smtClean="0"/>
              <a:t>Quantify your actions whenever possible.  </a:t>
            </a:r>
            <a:r>
              <a:rPr lang="en-US" dirty="0"/>
              <a:t> </a:t>
            </a:r>
            <a:endParaRPr lang="en-US" dirty="0" smtClean="0"/>
          </a:p>
          <a:p>
            <a:pPr marL="0" indent="0">
              <a:lnSpc>
                <a:spcPct val="150000"/>
              </a:lnSpc>
              <a:buNone/>
            </a:pPr>
            <a:r>
              <a:rPr lang="en-US" dirty="0" smtClean="0"/>
              <a:t>For example:</a:t>
            </a:r>
          </a:p>
          <a:p>
            <a:r>
              <a:rPr lang="en-US" dirty="0" smtClean="0"/>
              <a:t>If you were a supervisor </a:t>
            </a:r>
            <a:r>
              <a:rPr lang="en-US" u="sng" dirty="0" smtClean="0"/>
              <a:t>how many </a:t>
            </a:r>
            <a:r>
              <a:rPr lang="en-US" dirty="0" smtClean="0"/>
              <a:t>people did you supervise?  </a:t>
            </a:r>
          </a:p>
          <a:p>
            <a:r>
              <a:rPr lang="en-US" dirty="0" smtClean="0"/>
              <a:t>If you gave regular reports </a:t>
            </a:r>
            <a:r>
              <a:rPr lang="en-US" u="sng" dirty="0" smtClean="0"/>
              <a:t>how often</a:t>
            </a:r>
            <a:r>
              <a:rPr lang="en-US" dirty="0" smtClean="0"/>
              <a:t>?  </a:t>
            </a:r>
          </a:p>
          <a:p>
            <a:r>
              <a:rPr lang="en-US" dirty="0" smtClean="0"/>
              <a:t>If you improved sales by </a:t>
            </a:r>
            <a:r>
              <a:rPr lang="en-US" u="sng" dirty="0" smtClean="0"/>
              <a:t>how much</a:t>
            </a:r>
            <a:r>
              <a:rPr lang="en-US" dirty="0" smtClean="0"/>
              <a:t>?                                              </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0" y="4648200"/>
            <a:ext cx="1704171" cy="1414462"/>
          </a:xfrm>
          <a:prstGeom prst="rect">
            <a:avLst/>
          </a:prstGeom>
        </p:spPr>
      </p:pic>
    </p:spTree>
    <p:extLst>
      <p:ext uri="{BB962C8B-B14F-4D97-AF65-F5344CB8AC3E}">
        <p14:creationId xmlns:p14="http://schemas.microsoft.com/office/powerpoint/2010/main" val="1209874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Expand on Your Skills</a:t>
            </a:r>
            <a:endParaRPr lang="en-US" sz="3600" dirty="0"/>
          </a:p>
        </p:txBody>
      </p:sp>
      <p:sp>
        <p:nvSpPr>
          <p:cNvPr id="3" name="Content Placeholder 2"/>
          <p:cNvSpPr>
            <a:spLocks noGrp="1"/>
          </p:cNvSpPr>
          <p:nvPr>
            <p:ph idx="1"/>
          </p:nvPr>
        </p:nvSpPr>
        <p:spPr/>
        <p:txBody>
          <a:bodyPr/>
          <a:lstStyle/>
          <a:p>
            <a:pPr marL="0" indent="0">
              <a:buNone/>
            </a:pPr>
            <a:r>
              <a:rPr lang="en-US" dirty="0" smtClean="0"/>
              <a:t>Look for ways to demonstrate such qualities as the following:</a:t>
            </a:r>
          </a:p>
          <a:p>
            <a:r>
              <a:rPr lang="en-US" dirty="0" smtClean="0"/>
              <a:t>Good communication Skills</a:t>
            </a:r>
          </a:p>
          <a:p>
            <a:r>
              <a:rPr lang="en-US" dirty="0" smtClean="0"/>
              <a:t>Leadership and Organizational Skills</a:t>
            </a:r>
          </a:p>
          <a:p>
            <a:r>
              <a:rPr lang="en-US" dirty="0" smtClean="0"/>
              <a:t>Ability to work on a team</a:t>
            </a:r>
          </a:p>
          <a:p>
            <a:r>
              <a:rPr lang="en-US" dirty="0" smtClean="0"/>
              <a:t>Good Work Ethic</a:t>
            </a:r>
          </a:p>
          <a:p>
            <a:r>
              <a:rPr lang="en-US" dirty="0" smtClean="0"/>
              <a:t>Interpersonal Skills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8772" y="4495800"/>
            <a:ext cx="1340254" cy="1352550"/>
          </a:xfrm>
          <a:prstGeom prst="rect">
            <a:avLst/>
          </a:prstGeom>
        </p:spPr>
      </p:pic>
    </p:spTree>
    <p:extLst>
      <p:ext uri="{BB962C8B-B14F-4D97-AF65-F5344CB8AC3E}">
        <p14:creationId xmlns:p14="http://schemas.microsoft.com/office/powerpoint/2010/main" val="809703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Format</a:t>
            </a:r>
            <a:endParaRPr lang="en-US" sz="3600" dirty="0"/>
          </a:p>
        </p:txBody>
      </p:sp>
      <p:sp>
        <p:nvSpPr>
          <p:cNvPr id="3" name="Content Placeholder 2"/>
          <p:cNvSpPr>
            <a:spLocks noGrp="1"/>
          </p:cNvSpPr>
          <p:nvPr>
            <p:ph idx="1"/>
          </p:nvPr>
        </p:nvSpPr>
        <p:spPr>
          <a:xfrm>
            <a:off x="1463040" y="1828800"/>
            <a:ext cx="6196405" cy="3894269"/>
          </a:xfrm>
        </p:spPr>
        <p:txBody>
          <a:bodyPr>
            <a:normAutofit/>
          </a:bodyPr>
          <a:lstStyle/>
          <a:p>
            <a:r>
              <a:rPr lang="en-US" dirty="0" smtClean="0"/>
              <a:t>Include the Following: Company Name, Location, Job Title, Dates of Employment, and Duties Performed.</a:t>
            </a:r>
          </a:p>
          <a:p>
            <a:r>
              <a:rPr lang="en-US" dirty="0" smtClean="0"/>
              <a:t>Make this section easy to read.  Use spacing and bullets.</a:t>
            </a:r>
          </a:p>
          <a:p>
            <a:r>
              <a:rPr lang="en-US" dirty="0" smtClean="0"/>
              <a:t>Each sentence starts with an action verb.  Do not use personal pronouns.</a:t>
            </a:r>
          </a:p>
          <a:p>
            <a:r>
              <a:rPr lang="en-US" dirty="0" smtClean="0"/>
              <a:t>Use correct verb tenses.  Use present tense for current positions and past tense for previous positions.</a:t>
            </a:r>
          </a:p>
          <a:p>
            <a:r>
              <a:rPr lang="en-US" dirty="0" smtClean="0"/>
              <a:t>Avoid using terms that only an insider would understand.</a:t>
            </a:r>
            <a:endParaRPr lang="en-US" dirty="0"/>
          </a:p>
        </p:txBody>
      </p:sp>
    </p:spTree>
    <p:extLst>
      <p:ext uri="{BB962C8B-B14F-4D97-AF65-F5344CB8AC3E}">
        <p14:creationId xmlns:p14="http://schemas.microsoft.com/office/powerpoint/2010/main" val="6183734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590800"/>
            <a:ext cx="7086600" cy="2031325"/>
          </a:xfrm>
          <a:prstGeom prst="rect">
            <a:avLst/>
          </a:prstGeom>
          <a:solidFill>
            <a:schemeClr val="tx2"/>
          </a:solidFill>
          <a:ln>
            <a:solidFill>
              <a:schemeClr val="tx1"/>
            </a:solidFill>
          </a:ln>
          <a:effectLst>
            <a:outerShdw blurRad="50800" dist="38100" dir="5400000" algn="t" rotWithShape="0">
              <a:prstClr val="black">
                <a:alpha val="40000"/>
              </a:prstClr>
            </a:outerShdw>
          </a:effectLst>
        </p:spPr>
        <p:txBody>
          <a:bodyPr wrap="square" rtlCol="0">
            <a:spAutoFit/>
          </a:bodyPr>
          <a:lstStyle/>
          <a:p>
            <a:r>
              <a:rPr lang="en-US" b="1" dirty="0" smtClean="0"/>
              <a:t>Experience</a:t>
            </a:r>
            <a:r>
              <a:rPr lang="en-US" dirty="0" smtClean="0"/>
              <a:t>	</a:t>
            </a:r>
          </a:p>
          <a:p>
            <a:r>
              <a:rPr lang="en-US" dirty="0" smtClean="0"/>
              <a:t>200X – 200X	</a:t>
            </a:r>
            <a:r>
              <a:rPr lang="en-US" b="1" dirty="0" smtClean="0"/>
              <a:t>Sales Associate</a:t>
            </a:r>
            <a:r>
              <a:rPr lang="en-US" dirty="0" smtClean="0"/>
              <a:t>, JC Penny, Torrance, CA</a:t>
            </a:r>
          </a:p>
          <a:p>
            <a:pPr marL="2114550" lvl="4" indent="-285750">
              <a:buFont typeface="Arial" pitchFamily="34" charset="0"/>
              <a:buChar char="•"/>
            </a:pPr>
            <a:r>
              <a:rPr lang="en-US" dirty="0" smtClean="0"/>
              <a:t>Maintained knowledge of sales and promotions.</a:t>
            </a:r>
          </a:p>
          <a:p>
            <a:pPr marL="2114550" lvl="4" indent="-285750">
              <a:buFont typeface="Arial" pitchFamily="34" charset="0"/>
              <a:buChar char="•"/>
            </a:pPr>
            <a:r>
              <a:rPr lang="en-US" dirty="0" smtClean="0"/>
              <a:t>Greeted customers and ascertained customer wants or needs.</a:t>
            </a:r>
          </a:p>
          <a:p>
            <a:pPr marL="2114550" lvl="4" indent="-285750">
              <a:buFont typeface="Arial" pitchFamily="34" charset="0"/>
              <a:buChar char="•"/>
            </a:pPr>
            <a:r>
              <a:rPr lang="en-US" dirty="0" smtClean="0"/>
              <a:t>Answered questions regarding store merchandise.		</a:t>
            </a:r>
            <a:endParaRPr lang="en-US" dirty="0"/>
          </a:p>
        </p:txBody>
      </p:sp>
      <p:cxnSp>
        <p:nvCxnSpPr>
          <p:cNvPr id="6" name="Straight Arrow Connector 5"/>
          <p:cNvCxnSpPr/>
          <p:nvPr/>
        </p:nvCxnSpPr>
        <p:spPr>
          <a:xfrm>
            <a:off x="1371600" y="2038350"/>
            <a:ext cx="0"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14400" y="914400"/>
            <a:ext cx="1447800" cy="1077218"/>
          </a:xfrm>
          <a:prstGeom prst="rect">
            <a:avLst/>
          </a:prstGeom>
          <a:noFill/>
        </p:spPr>
        <p:txBody>
          <a:bodyPr wrap="square" rtlCol="0">
            <a:spAutoFit/>
          </a:bodyPr>
          <a:lstStyle/>
          <a:p>
            <a:r>
              <a:rPr lang="en-US" sz="1600" dirty="0" smtClean="0"/>
              <a:t>Section title is in bold and dates are included.</a:t>
            </a:r>
            <a:endParaRPr lang="en-US" sz="1600" dirty="0"/>
          </a:p>
        </p:txBody>
      </p:sp>
      <p:cxnSp>
        <p:nvCxnSpPr>
          <p:cNvPr id="13" name="Elbow Connector 12"/>
          <p:cNvCxnSpPr/>
          <p:nvPr/>
        </p:nvCxnSpPr>
        <p:spPr>
          <a:xfrm rot="5400000">
            <a:off x="3467099" y="1885950"/>
            <a:ext cx="685801" cy="304800"/>
          </a:xfrm>
          <a:prstGeom prst="bentConnector3">
            <a:avLst>
              <a:gd name="adj1" fmla="val -3075"/>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191000" y="1403060"/>
            <a:ext cx="2971800" cy="584775"/>
          </a:xfrm>
          <a:prstGeom prst="rect">
            <a:avLst/>
          </a:prstGeom>
          <a:noFill/>
        </p:spPr>
        <p:txBody>
          <a:bodyPr wrap="square" rtlCol="0">
            <a:spAutoFit/>
          </a:bodyPr>
          <a:lstStyle/>
          <a:p>
            <a:r>
              <a:rPr lang="en-US" sz="1600" dirty="0" smtClean="0"/>
              <a:t>Title is bolded.  </a:t>
            </a:r>
            <a:r>
              <a:rPr lang="en-US" sz="1600" dirty="0"/>
              <a:t>C</a:t>
            </a:r>
            <a:r>
              <a:rPr lang="en-US" sz="1600" dirty="0" smtClean="0"/>
              <a:t>ompany name and location are provided.</a:t>
            </a:r>
            <a:endParaRPr lang="en-US" sz="1600" dirty="0"/>
          </a:p>
        </p:txBody>
      </p:sp>
      <p:cxnSp>
        <p:nvCxnSpPr>
          <p:cNvPr id="21" name="Straight Arrow Connector 20"/>
          <p:cNvCxnSpPr/>
          <p:nvPr/>
        </p:nvCxnSpPr>
        <p:spPr>
          <a:xfrm flipV="1">
            <a:off x="3200400" y="4724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524000" y="5211189"/>
            <a:ext cx="2667000" cy="830997"/>
          </a:xfrm>
          <a:prstGeom prst="rect">
            <a:avLst/>
          </a:prstGeom>
          <a:noFill/>
        </p:spPr>
        <p:txBody>
          <a:bodyPr wrap="square" rtlCol="0">
            <a:spAutoFit/>
          </a:bodyPr>
          <a:lstStyle/>
          <a:p>
            <a:r>
              <a:rPr lang="en-US" sz="1600" dirty="0" smtClean="0"/>
              <a:t>Job duties are bulleted, detailed, and in the proper tense.  *</a:t>
            </a:r>
            <a:endParaRPr lang="en-US" sz="1600" dirty="0"/>
          </a:p>
        </p:txBody>
      </p:sp>
      <p:sp>
        <p:nvSpPr>
          <p:cNvPr id="25" name="TextBox 24"/>
          <p:cNvSpPr txBox="1"/>
          <p:nvPr/>
        </p:nvSpPr>
        <p:spPr>
          <a:xfrm>
            <a:off x="4876800" y="5637913"/>
            <a:ext cx="3408285" cy="523220"/>
          </a:xfrm>
          <a:prstGeom prst="rect">
            <a:avLst/>
          </a:prstGeom>
          <a:noFill/>
        </p:spPr>
        <p:txBody>
          <a:bodyPr wrap="square" rtlCol="0">
            <a:spAutoFit/>
          </a:bodyPr>
          <a:lstStyle/>
          <a:p>
            <a:r>
              <a:rPr lang="en-US" sz="1400" dirty="0" smtClean="0"/>
              <a:t>*Paragraph format may be used to save space.</a:t>
            </a:r>
            <a:endParaRPr lang="en-US" sz="1400" dirty="0"/>
          </a:p>
        </p:txBody>
      </p:sp>
    </p:spTree>
    <p:extLst>
      <p:ext uri="{BB962C8B-B14F-4D97-AF65-F5344CB8AC3E}">
        <p14:creationId xmlns:p14="http://schemas.microsoft.com/office/powerpoint/2010/main" val="2806249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Other Sections</a:t>
            </a:r>
            <a:endParaRPr lang="en-US" sz="3600" dirty="0"/>
          </a:p>
        </p:txBody>
      </p:sp>
      <p:sp>
        <p:nvSpPr>
          <p:cNvPr id="3" name="Content Placeholder 2"/>
          <p:cNvSpPr>
            <a:spLocks noGrp="1"/>
          </p:cNvSpPr>
          <p:nvPr>
            <p:ph idx="1"/>
          </p:nvPr>
        </p:nvSpPr>
        <p:spPr/>
        <p:txBody>
          <a:bodyPr/>
          <a:lstStyle/>
          <a:p>
            <a:pPr marL="0" indent="0">
              <a:buNone/>
            </a:pPr>
            <a:r>
              <a:rPr lang="en-US" dirty="0" smtClean="0"/>
              <a:t>You can add additional sections to your resume such as:</a:t>
            </a:r>
          </a:p>
          <a:p>
            <a:r>
              <a:rPr lang="en-US" dirty="0" smtClean="0"/>
              <a:t>Honors</a:t>
            </a:r>
          </a:p>
          <a:p>
            <a:r>
              <a:rPr lang="en-US" dirty="0" smtClean="0"/>
              <a:t>Activities</a:t>
            </a:r>
          </a:p>
          <a:p>
            <a:r>
              <a:rPr lang="en-US" dirty="0" smtClean="0"/>
              <a:t>Skills</a:t>
            </a:r>
            <a:endParaRPr lang="en-US" dirty="0"/>
          </a:p>
        </p:txBody>
      </p:sp>
      <p:pic>
        <p:nvPicPr>
          <p:cNvPr id="4098" name="Picture 2" descr="C:\Documents and Settings\lahc_eops\Local Settings\Temporary Internet Files\Content.IE5\RG9EFNZ6\MP90040112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4221480"/>
            <a:ext cx="1981200" cy="158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3922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References</a:t>
            </a:r>
            <a:endParaRPr lang="en-US" sz="3600" dirty="0"/>
          </a:p>
        </p:txBody>
      </p:sp>
      <p:sp>
        <p:nvSpPr>
          <p:cNvPr id="3" name="Content Placeholder 2"/>
          <p:cNvSpPr>
            <a:spLocks noGrp="1"/>
          </p:cNvSpPr>
          <p:nvPr>
            <p:ph idx="1"/>
          </p:nvPr>
        </p:nvSpPr>
        <p:spPr/>
        <p:txBody>
          <a:bodyPr>
            <a:normAutofit/>
          </a:bodyPr>
          <a:lstStyle/>
          <a:p>
            <a:r>
              <a:rPr lang="en-US" dirty="0" smtClean="0"/>
              <a:t>Generally, do not include references on your resume.</a:t>
            </a:r>
          </a:p>
          <a:p>
            <a:r>
              <a:rPr lang="en-US" dirty="0" smtClean="0"/>
              <a:t>It is not necessary to type, “References available upon request.”</a:t>
            </a:r>
          </a:p>
          <a:p>
            <a:r>
              <a:rPr lang="en-US" dirty="0" smtClean="0"/>
              <a:t>Employers will contact you for references if necessary.</a:t>
            </a:r>
          </a:p>
          <a:p>
            <a:r>
              <a:rPr lang="en-US" dirty="0" smtClean="0"/>
              <a:t>Choose professional references rather than personal references.</a:t>
            </a:r>
          </a:p>
          <a:p>
            <a:r>
              <a:rPr lang="en-US" dirty="0" smtClean="0"/>
              <a:t>Practice good etiquette and ask your references for permission before giving out their contact information. </a:t>
            </a:r>
          </a:p>
        </p:txBody>
      </p:sp>
    </p:spTree>
    <p:extLst>
      <p:ext uri="{BB962C8B-B14F-4D97-AF65-F5344CB8AC3E}">
        <p14:creationId xmlns:p14="http://schemas.microsoft.com/office/powerpoint/2010/main" val="814569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Resume Format</a:t>
            </a:r>
            <a:endParaRPr lang="en-US" sz="3600" dirty="0"/>
          </a:p>
        </p:txBody>
      </p:sp>
      <p:sp>
        <p:nvSpPr>
          <p:cNvPr id="3" name="Content Placeholder 2"/>
          <p:cNvSpPr>
            <a:spLocks noGrp="1"/>
          </p:cNvSpPr>
          <p:nvPr>
            <p:ph idx="1"/>
          </p:nvPr>
        </p:nvSpPr>
        <p:spPr>
          <a:xfrm>
            <a:off x="1463040" y="1752600"/>
            <a:ext cx="6196405" cy="3970469"/>
          </a:xfrm>
        </p:spPr>
        <p:txBody>
          <a:bodyPr>
            <a:normAutofit lnSpcReduction="10000"/>
          </a:bodyPr>
          <a:lstStyle/>
          <a:p>
            <a:r>
              <a:rPr lang="en-US" dirty="0" smtClean="0"/>
              <a:t>Keep your resume format simple.</a:t>
            </a:r>
          </a:p>
          <a:p>
            <a:r>
              <a:rPr lang="en-US" dirty="0" smtClean="0"/>
              <a:t>Use a uniform font type, font size, and margin settings all around.</a:t>
            </a:r>
          </a:p>
          <a:p>
            <a:r>
              <a:rPr lang="en-US" dirty="0" smtClean="0"/>
              <a:t>Suggested fonts are Times New Roman or Arial.</a:t>
            </a:r>
          </a:p>
          <a:p>
            <a:r>
              <a:rPr lang="en-US" dirty="0" smtClean="0"/>
              <a:t>Suggested fonts sizes are 10 to 12 point.</a:t>
            </a:r>
          </a:p>
          <a:p>
            <a:r>
              <a:rPr lang="en-US" dirty="0" smtClean="0"/>
              <a:t>Suggested margin is 1 inch all around.</a:t>
            </a:r>
          </a:p>
          <a:p>
            <a:r>
              <a:rPr lang="en-US" dirty="0" smtClean="0"/>
              <a:t>Do not use abbreviations.</a:t>
            </a:r>
          </a:p>
          <a:p>
            <a:r>
              <a:rPr lang="en-US" dirty="0" smtClean="0"/>
              <a:t>Use bold, italics, and underlining sparingly.</a:t>
            </a:r>
          </a:p>
          <a:p>
            <a:r>
              <a:rPr lang="en-US" dirty="0" smtClean="0"/>
              <a:t>Print your resume on white or neutral color 8 ½ × 11 inch paper.</a:t>
            </a:r>
            <a:endParaRPr lang="en-US" dirty="0"/>
          </a:p>
        </p:txBody>
      </p:sp>
    </p:spTree>
    <p:extLst>
      <p:ext uri="{BB962C8B-B14F-4D97-AF65-F5344CB8AC3E}">
        <p14:creationId xmlns:p14="http://schemas.microsoft.com/office/powerpoint/2010/main" val="661505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753577" cy="1087418"/>
          </a:xfrm>
        </p:spPr>
        <p:txBody>
          <a:bodyPr>
            <a:normAutofit/>
          </a:bodyPr>
          <a:lstStyle/>
          <a:p>
            <a:pPr algn="l"/>
            <a:r>
              <a:rPr lang="en-US" sz="3600" dirty="0" smtClean="0"/>
              <a:t>What is the Purpose of a Resume?</a:t>
            </a:r>
            <a:endParaRPr lang="en-US" sz="3600" dirty="0"/>
          </a:p>
        </p:txBody>
      </p:sp>
      <p:sp>
        <p:nvSpPr>
          <p:cNvPr id="3" name="Content Placeholder 2"/>
          <p:cNvSpPr>
            <a:spLocks noGrp="1"/>
          </p:cNvSpPr>
          <p:nvPr>
            <p:ph idx="1"/>
          </p:nvPr>
        </p:nvSpPr>
        <p:spPr/>
        <p:txBody>
          <a:bodyPr/>
          <a:lstStyle/>
          <a:p>
            <a:r>
              <a:rPr lang="en-US" dirty="0" smtClean="0"/>
              <a:t>The goal of any good resume is to show that you are a qualified candidate and a good match for the job.</a:t>
            </a:r>
          </a:p>
          <a:p>
            <a:r>
              <a:rPr lang="en-US" dirty="0" smtClean="0"/>
              <a:t>The resume motivates employers to interview you.</a:t>
            </a:r>
          </a:p>
          <a:p>
            <a:r>
              <a:rPr lang="en-US" b="1" dirty="0" smtClean="0"/>
              <a:t>Remember!</a:t>
            </a:r>
            <a:r>
              <a:rPr lang="en-US" dirty="0" smtClean="0"/>
              <a:t> Most employers spend </a:t>
            </a:r>
            <a:r>
              <a:rPr lang="en-US" u="sng" dirty="0" smtClean="0"/>
              <a:t>10 – 20 seconds</a:t>
            </a:r>
            <a:r>
              <a:rPr lang="en-US" dirty="0" smtClean="0"/>
              <a:t> scanning a resume.  Keep your resume to 1 page!</a:t>
            </a:r>
            <a:endParaRPr lang="en-US" dirty="0"/>
          </a:p>
        </p:txBody>
      </p:sp>
    </p:spTree>
    <p:extLst>
      <p:ext uri="{BB962C8B-B14F-4D97-AF65-F5344CB8AC3E}">
        <p14:creationId xmlns:p14="http://schemas.microsoft.com/office/powerpoint/2010/main" val="19939796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63040" y="609600"/>
            <a:ext cx="6196405" cy="5562600"/>
          </a:xfrm>
        </p:spPr>
        <p:txBody>
          <a:bodyPr>
            <a:normAutofit fontScale="92500" lnSpcReduction="20000"/>
          </a:bodyPr>
          <a:lstStyle/>
          <a:p>
            <a:pPr marL="0" indent="0" algn="ctr">
              <a:buNone/>
            </a:pPr>
            <a:r>
              <a:rPr lang="en-US" sz="1100" b="1" dirty="0" smtClean="0"/>
              <a:t>Anita Job</a:t>
            </a:r>
            <a:endParaRPr lang="en-US" sz="1100" b="1" dirty="0"/>
          </a:p>
          <a:p>
            <a:pPr marL="0" indent="0" algn="ctr">
              <a:buNone/>
            </a:pPr>
            <a:r>
              <a:rPr lang="en-US" sz="1100" dirty="0"/>
              <a:t>1111 Figueroa Place, Wilmington, CA, 90744</a:t>
            </a:r>
          </a:p>
          <a:p>
            <a:pPr marL="0" indent="0" algn="ctr">
              <a:buNone/>
            </a:pPr>
            <a:r>
              <a:rPr lang="en-US" sz="1100" dirty="0"/>
              <a:t>555-555-5555</a:t>
            </a:r>
          </a:p>
          <a:p>
            <a:pPr marL="0" indent="0" algn="ctr">
              <a:buNone/>
            </a:pPr>
            <a:r>
              <a:rPr lang="en-US" sz="1100" dirty="0" smtClean="0">
                <a:hlinkClick r:id="rId3"/>
              </a:rPr>
              <a:t>jobanita@gmail.com</a:t>
            </a:r>
            <a:endParaRPr lang="en-US" sz="1100" dirty="0" smtClean="0"/>
          </a:p>
          <a:p>
            <a:pPr marL="0" indent="0">
              <a:buNone/>
            </a:pPr>
            <a:endParaRPr lang="en-US" sz="1100" dirty="0"/>
          </a:p>
          <a:p>
            <a:pPr marL="0" indent="0">
              <a:buNone/>
            </a:pPr>
            <a:r>
              <a:rPr lang="en-US" sz="1100" b="1" dirty="0" smtClean="0"/>
              <a:t>Objective	</a:t>
            </a:r>
            <a:r>
              <a:rPr lang="en-US" sz="1100" dirty="0"/>
              <a:t>To gain a position as a Medical Secretary at Kaiser Permanente.</a:t>
            </a:r>
            <a:endParaRPr lang="en-US" sz="1100" b="1" dirty="0" smtClean="0"/>
          </a:p>
          <a:p>
            <a:pPr marL="0" indent="0">
              <a:buNone/>
            </a:pPr>
            <a:r>
              <a:rPr lang="en-US" sz="1100" b="1" dirty="0" smtClean="0"/>
              <a:t>Summary</a:t>
            </a:r>
            <a:r>
              <a:rPr lang="en-US" sz="1100" dirty="0"/>
              <a:t>	</a:t>
            </a:r>
            <a:r>
              <a:rPr lang="en-US" sz="1100" dirty="0" smtClean="0"/>
              <a:t>	</a:t>
            </a:r>
          </a:p>
          <a:p>
            <a:pPr marL="1200150" lvl="2" indent="-285750">
              <a:buFont typeface="Arial" pitchFamily="34" charset="0"/>
              <a:buChar char="•"/>
            </a:pPr>
            <a:r>
              <a:rPr lang="en-US" sz="1100" dirty="0"/>
              <a:t>Knowledge of medical terminology</a:t>
            </a:r>
          </a:p>
          <a:p>
            <a:pPr marL="1200150" lvl="2" indent="-285750">
              <a:buFont typeface="Arial" pitchFamily="34" charset="0"/>
              <a:buChar char="•"/>
            </a:pPr>
            <a:r>
              <a:rPr lang="en-US" sz="1100" dirty="0" smtClean="0"/>
              <a:t>Knowledge </a:t>
            </a:r>
            <a:r>
              <a:rPr lang="en-US" sz="1100" dirty="0"/>
              <a:t>of Accounts payable software, Accounts receivable software, Billing software, and Intuit QuickBooks software</a:t>
            </a:r>
          </a:p>
          <a:p>
            <a:pPr marL="1200150" lvl="2" indent="-285750">
              <a:buFont typeface="Arial" pitchFamily="34" charset="0"/>
              <a:buChar char="•"/>
            </a:pPr>
            <a:r>
              <a:rPr lang="en-US" sz="1100" dirty="0"/>
              <a:t>Bilingual </a:t>
            </a:r>
            <a:r>
              <a:rPr lang="en-US" sz="1100" dirty="0" smtClean="0"/>
              <a:t>English-Spanish</a:t>
            </a:r>
          </a:p>
          <a:p>
            <a:pPr lvl="2" indent="0">
              <a:buNone/>
            </a:pPr>
            <a:endParaRPr lang="en-US" sz="1100" dirty="0"/>
          </a:p>
          <a:p>
            <a:pPr marL="0" indent="0">
              <a:buNone/>
            </a:pPr>
            <a:r>
              <a:rPr lang="en-US" sz="1100" b="1" dirty="0"/>
              <a:t>Education</a:t>
            </a:r>
            <a:r>
              <a:rPr lang="en-US" sz="1100" dirty="0"/>
              <a:t>	</a:t>
            </a:r>
            <a:r>
              <a:rPr lang="en-US" sz="1100" dirty="0" smtClean="0"/>
              <a:t>Los </a:t>
            </a:r>
            <a:r>
              <a:rPr lang="en-US" sz="1100" dirty="0"/>
              <a:t>Angeles Harbor College, Wilmington, CA, June 20XX</a:t>
            </a:r>
          </a:p>
          <a:p>
            <a:pPr marL="0" indent="0">
              <a:buNone/>
            </a:pPr>
            <a:r>
              <a:rPr lang="en-US" sz="1100" dirty="0"/>
              <a:t>	</a:t>
            </a:r>
            <a:r>
              <a:rPr lang="en-US" sz="1100" b="1" dirty="0" smtClean="0"/>
              <a:t>Associate </a:t>
            </a:r>
            <a:r>
              <a:rPr lang="en-US" sz="1100" b="1" dirty="0"/>
              <a:t>in Science Degree, Computer Applications and Office      	     </a:t>
            </a:r>
            <a:r>
              <a:rPr lang="en-US" sz="1100" b="1" dirty="0" smtClean="0"/>
              <a:t>	Technologies</a:t>
            </a:r>
            <a:r>
              <a:rPr lang="en-US" sz="1100" b="1" dirty="0"/>
              <a:t>, Option in Medical Office Assistant, GPA 3.0</a:t>
            </a:r>
          </a:p>
          <a:p>
            <a:pPr marL="0" indent="0">
              <a:buNone/>
            </a:pPr>
            <a:r>
              <a:rPr lang="en-US" sz="1100" b="1" dirty="0"/>
              <a:t>Experience</a:t>
            </a:r>
            <a:r>
              <a:rPr lang="en-US" sz="1100" dirty="0"/>
              <a:t>	</a:t>
            </a:r>
          </a:p>
          <a:p>
            <a:pPr marL="0" indent="0">
              <a:buNone/>
            </a:pPr>
            <a:r>
              <a:rPr lang="en-US" sz="1100" dirty="0" smtClean="0"/>
              <a:t>20XX – 20XX	</a:t>
            </a:r>
            <a:r>
              <a:rPr lang="en-US" sz="1100" b="1" dirty="0" smtClean="0"/>
              <a:t>Program Assistant</a:t>
            </a:r>
            <a:r>
              <a:rPr lang="en-US" sz="1100" dirty="0" smtClean="0"/>
              <a:t>, Los Angeles Harbor College, CA</a:t>
            </a:r>
          </a:p>
          <a:p>
            <a:pPr lvl="3">
              <a:buFont typeface="Arial" pitchFamily="34" charset="0"/>
              <a:buChar char="•"/>
            </a:pPr>
            <a:r>
              <a:rPr lang="en-US" sz="1100" dirty="0" smtClean="0"/>
              <a:t>Answered telephones and provided customer service.</a:t>
            </a:r>
          </a:p>
          <a:p>
            <a:pPr lvl="3">
              <a:buFont typeface="Arial" pitchFamily="34" charset="0"/>
              <a:buChar char="•"/>
            </a:pPr>
            <a:r>
              <a:rPr lang="en-US" sz="1100" dirty="0" smtClean="0"/>
              <a:t>Entered counseling appointments using SARS software.</a:t>
            </a:r>
          </a:p>
          <a:p>
            <a:pPr lvl="3">
              <a:buFont typeface="Arial" pitchFamily="34" charset="0"/>
              <a:buChar char="•"/>
            </a:pPr>
            <a:r>
              <a:rPr lang="en-US" sz="1100" dirty="0" smtClean="0"/>
              <a:t>Performed general clerical duties such as filing and scanning office documents</a:t>
            </a:r>
            <a:r>
              <a:rPr lang="en-US" sz="500" dirty="0" smtClean="0"/>
              <a:t>.	</a:t>
            </a:r>
          </a:p>
          <a:p>
            <a:pPr marL="0" indent="0">
              <a:buNone/>
            </a:pPr>
            <a:r>
              <a:rPr lang="en-US" sz="1100" dirty="0" smtClean="0"/>
              <a:t>200X </a:t>
            </a:r>
            <a:r>
              <a:rPr lang="en-US" sz="1100" dirty="0"/>
              <a:t>– 200X	</a:t>
            </a:r>
            <a:r>
              <a:rPr lang="en-US" sz="1100" b="1" dirty="0" smtClean="0"/>
              <a:t>Sales </a:t>
            </a:r>
            <a:r>
              <a:rPr lang="en-US" sz="1100" b="1" dirty="0"/>
              <a:t>Associate</a:t>
            </a:r>
            <a:r>
              <a:rPr lang="en-US" sz="1100" dirty="0"/>
              <a:t>, JC Penny, Torrance, </a:t>
            </a:r>
            <a:r>
              <a:rPr lang="en-US" sz="1100" dirty="0" smtClean="0"/>
              <a:t>CA</a:t>
            </a:r>
          </a:p>
          <a:p>
            <a:pPr lvl="3">
              <a:buFont typeface="Arial" pitchFamily="34" charset="0"/>
              <a:buChar char="•"/>
            </a:pPr>
            <a:r>
              <a:rPr lang="en-US" sz="1100" dirty="0" smtClean="0"/>
              <a:t>Maintained </a:t>
            </a:r>
            <a:r>
              <a:rPr lang="en-US" sz="1100" dirty="0"/>
              <a:t>knowledge of sales and </a:t>
            </a:r>
            <a:r>
              <a:rPr lang="en-US" sz="1100" dirty="0" smtClean="0"/>
              <a:t>promotions.</a:t>
            </a:r>
          </a:p>
          <a:p>
            <a:pPr lvl="3">
              <a:buFont typeface="Arial" pitchFamily="34" charset="0"/>
              <a:buChar char="•"/>
            </a:pPr>
            <a:r>
              <a:rPr lang="en-US" sz="1100" dirty="0" smtClean="0"/>
              <a:t>Greeted </a:t>
            </a:r>
            <a:r>
              <a:rPr lang="en-US" sz="1100" dirty="0"/>
              <a:t>customers and ascertained customer wants or </a:t>
            </a:r>
            <a:r>
              <a:rPr lang="en-US" sz="1100" dirty="0" smtClean="0"/>
              <a:t>needs.</a:t>
            </a:r>
          </a:p>
          <a:p>
            <a:pPr lvl="3">
              <a:buFont typeface="Arial" pitchFamily="34" charset="0"/>
              <a:buChar char="•"/>
            </a:pPr>
            <a:r>
              <a:rPr lang="en-US" sz="1100" dirty="0" smtClean="0"/>
              <a:t>Answered </a:t>
            </a:r>
            <a:r>
              <a:rPr lang="en-US" sz="1100" dirty="0"/>
              <a:t>questions regarding store merchandise</a:t>
            </a:r>
            <a:r>
              <a:rPr lang="en-US" sz="1100" dirty="0" smtClean="0"/>
              <a:t>.</a:t>
            </a:r>
            <a:r>
              <a:rPr lang="en-US" sz="1100" dirty="0"/>
              <a:t>	</a:t>
            </a:r>
          </a:p>
        </p:txBody>
      </p:sp>
    </p:spTree>
    <p:extLst>
      <p:ext uri="{BB962C8B-B14F-4D97-AF65-F5344CB8AC3E}">
        <p14:creationId xmlns:p14="http://schemas.microsoft.com/office/powerpoint/2010/main" val="4046478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Cover Letter</a:t>
            </a:r>
            <a:endParaRPr lang="en-US" sz="3600" dirty="0"/>
          </a:p>
        </p:txBody>
      </p:sp>
      <p:sp>
        <p:nvSpPr>
          <p:cNvPr id="3" name="Content Placeholder 2"/>
          <p:cNvSpPr>
            <a:spLocks noGrp="1"/>
          </p:cNvSpPr>
          <p:nvPr>
            <p:ph idx="1"/>
          </p:nvPr>
        </p:nvSpPr>
        <p:spPr/>
        <p:txBody>
          <a:bodyPr/>
          <a:lstStyle/>
          <a:p>
            <a:pPr marL="0" indent="0">
              <a:buNone/>
            </a:pPr>
            <a:r>
              <a:rPr lang="en-US" dirty="0" smtClean="0"/>
              <a:t>The cover letter will: </a:t>
            </a:r>
          </a:p>
          <a:p>
            <a:r>
              <a:rPr lang="en-US" dirty="0" smtClean="0"/>
              <a:t>Introduce you as a candidate.</a:t>
            </a:r>
          </a:p>
          <a:p>
            <a:r>
              <a:rPr lang="en-US" dirty="0" smtClean="0"/>
              <a:t>Clarify the position for which you are applying for.</a:t>
            </a:r>
          </a:p>
          <a:p>
            <a:r>
              <a:rPr lang="en-US" dirty="0" smtClean="0"/>
              <a:t>Enable you to highlight your strengths.</a:t>
            </a:r>
          </a:p>
          <a:p>
            <a:r>
              <a:rPr lang="en-US" dirty="0" smtClean="0"/>
              <a:t>Ask an employer to take action.</a:t>
            </a:r>
            <a:endParaRPr lang="en-US" dirty="0"/>
          </a:p>
        </p:txBody>
      </p:sp>
      <p:pic>
        <p:nvPicPr>
          <p:cNvPr id="5122" name="Picture 2" descr="C:\Documents and Settings\lahc_eops\Local Settings\Temporary Internet Files\Content.IE5\XJRLG5PH\MC90043153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5952" y="685800"/>
            <a:ext cx="2286521" cy="224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8243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Cover Letter Writing Tips</a:t>
            </a:r>
            <a:endParaRPr lang="en-US" sz="3600" dirty="0"/>
          </a:p>
        </p:txBody>
      </p:sp>
      <p:sp>
        <p:nvSpPr>
          <p:cNvPr id="3" name="Content Placeholder 2"/>
          <p:cNvSpPr>
            <a:spLocks noGrp="1"/>
          </p:cNvSpPr>
          <p:nvPr>
            <p:ph idx="1"/>
          </p:nvPr>
        </p:nvSpPr>
        <p:spPr/>
        <p:txBody>
          <a:bodyPr>
            <a:normAutofit/>
          </a:bodyPr>
          <a:lstStyle/>
          <a:p>
            <a:r>
              <a:rPr lang="en-US" dirty="0" smtClean="0"/>
              <a:t>Your cover letter should be job-centered not self-centered.</a:t>
            </a:r>
          </a:p>
          <a:p>
            <a:r>
              <a:rPr lang="en-US" dirty="0" smtClean="0"/>
              <a:t>The cover letter should be 1 page maximum.</a:t>
            </a:r>
          </a:p>
          <a:p>
            <a:r>
              <a:rPr lang="en-US" dirty="0" smtClean="0"/>
              <a:t>Use regular business letter format.</a:t>
            </a:r>
          </a:p>
          <a:p>
            <a:r>
              <a:rPr lang="en-US" dirty="0" smtClean="0"/>
              <a:t>Always address the letter to a specific person, not “To Whom It May Concern.”</a:t>
            </a:r>
          </a:p>
          <a:p>
            <a:r>
              <a:rPr lang="en-US" dirty="0" smtClean="0"/>
              <a:t>Research the name of the contact person or hiring manager.  </a:t>
            </a:r>
          </a:p>
          <a:p>
            <a:r>
              <a:rPr lang="en-US" dirty="0" smtClean="0"/>
              <a:t>You may use, “To the Hiring Manager” or “To the Selection Committee Chairperson” if needed.</a:t>
            </a:r>
          </a:p>
          <a:p>
            <a:r>
              <a:rPr lang="en-US" dirty="0" smtClean="0"/>
              <a:t>Proofread and check your letter for proper grammar.</a:t>
            </a:r>
            <a:endParaRPr lang="en-US" dirty="0"/>
          </a:p>
        </p:txBody>
      </p:sp>
    </p:spTree>
    <p:extLst>
      <p:ext uri="{BB962C8B-B14F-4D97-AF65-F5344CB8AC3E}">
        <p14:creationId xmlns:p14="http://schemas.microsoft.com/office/powerpoint/2010/main" val="18842867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6965245" cy="914400"/>
          </a:xfrm>
        </p:spPr>
        <p:txBody>
          <a:bodyPr/>
          <a:lstStyle/>
          <a:p>
            <a:r>
              <a:rPr lang="en-US" dirty="0" smtClean="0"/>
              <a:t>Breaking it Down</a:t>
            </a:r>
            <a:endParaRPr lang="en-US" dirty="0"/>
          </a:p>
        </p:txBody>
      </p:sp>
      <p:sp>
        <p:nvSpPr>
          <p:cNvPr id="4" name="Content Placeholder 3"/>
          <p:cNvSpPr>
            <a:spLocks noGrp="1"/>
          </p:cNvSpPr>
          <p:nvPr>
            <p:ph sz="half" idx="1"/>
          </p:nvPr>
        </p:nvSpPr>
        <p:spPr>
          <a:xfrm>
            <a:off x="1295400" y="1676400"/>
            <a:ext cx="3200400" cy="4191000"/>
          </a:xfrm>
        </p:spPr>
        <p:txBody>
          <a:bodyPr>
            <a:normAutofit fontScale="25000" lnSpcReduction="20000"/>
          </a:bodyPr>
          <a:lstStyle/>
          <a:p>
            <a:pPr>
              <a:buNone/>
            </a:pPr>
            <a:r>
              <a:rPr lang="en-US" sz="1800" b="1" dirty="0" smtClean="0"/>
              <a:t>Your Contact Information</a:t>
            </a:r>
          </a:p>
          <a:p>
            <a:pPr>
              <a:buNone/>
            </a:pPr>
            <a:r>
              <a:rPr lang="en-US" sz="1600" dirty="0" smtClean="0"/>
              <a:t>Name</a:t>
            </a:r>
          </a:p>
          <a:p>
            <a:pPr>
              <a:buNone/>
            </a:pPr>
            <a:r>
              <a:rPr lang="en-US" sz="1600" dirty="0" smtClean="0"/>
              <a:t>Address</a:t>
            </a:r>
          </a:p>
          <a:p>
            <a:pPr>
              <a:buNone/>
            </a:pPr>
            <a:r>
              <a:rPr lang="en-US" sz="1600" dirty="0" smtClean="0"/>
              <a:t>City, State, Zip Code</a:t>
            </a:r>
          </a:p>
          <a:p>
            <a:pPr>
              <a:buNone/>
            </a:pPr>
            <a:r>
              <a:rPr lang="en-US" sz="1600" dirty="0" smtClean="0"/>
              <a:t>Phone Number</a:t>
            </a:r>
          </a:p>
          <a:p>
            <a:pPr>
              <a:buNone/>
            </a:pPr>
            <a:r>
              <a:rPr lang="en-US" sz="1600" dirty="0" smtClean="0"/>
              <a:t>Email Address</a:t>
            </a:r>
          </a:p>
          <a:p>
            <a:pPr>
              <a:buNone/>
            </a:pPr>
            <a:endParaRPr lang="en-US" sz="1800" dirty="0" smtClean="0"/>
          </a:p>
          <a:p>
            <a:pPr>
              <a:buNone/>
            </a:pPr>
            <a:r>
              <a:rPr lang="en-US" sz="1800" b="1" dirty="0" smtClean="0"/>
              <a:t>Date</a:t>
            </a:r>
          </a:p>
          <a:p>
            <a:pPr>
              <a:buNone/>
            </a:pPr>
            <a:endParaRPr lang="en-US" sz="1800" dirty="0" smtClean="0"/>
          </a:p>
          <a:p>
            <a:pPr>
              <a:buNone/>
            </a:pPr>
            <a:r>
              <a:rPr lang="en-US" sz="1800" b="1" dirty="0" smtClean="0"/>
              <a:t>Employer Contact Information</a:t>
            </a:r>
          </a:p>
          <a:p>
            <a:pPr>
              <a:buNone/>
            </a:pPr>
            <a:r>
              <a:rPr lang="en-US" sz="1600" dirty="0" smtClean="0"/>
              <a:t>(If you have it)</a:t>
            </a:r>
          </a:p>
          <a:p>
            <a:pPr>
              <a:buNone/>
            </a:pPr>
            <a:r>
              <a:rPr lang="en-US" sz="1600" dirty="0" smtClean="0"/>
              <a:t>Name</a:t>
            </a:r>
          </a:p>
          <a:p>
            <a:pPr>
              <a:buNone/>
            </a:pPr>
            <a:r>
              <a:rPr lang="en-US" sz="1600" dirty="0" smtClean="0"/>
              <a:t>Title</a:t>
            </a:r>
          </a:p>
          <a:p>
            <a:pPr>
              <a:buNone/>
            </a:pPr>
            <a:r>
              <a:rPr lang="en-US" sz="1600" dirty="0" smtClean="0"/>
              <a:t>Company</a:t>
            </a:r>
          </a:p>
          <a:p>
            <a:pPr>
              <a:buNone/>
            </a:pPr>
            <a:r>
              <a:rPr lang="en-US" sz="1600" dirty="0" smtClean="0"/>
              <a:t>Address</a:t>
            </a:r>
          </a:p>
          <a:p>
            <a:pPr>
              <a:buNone/>
            </a:pPr>
            <a:r>
              <a:rPr lang="en-US" sz="1600" dirty="0" smtClean="0"/>
              <a:t>City, State, Zip Code</a:t>
            </a:r>
          </a:p>
          <a:p>
            <a:pPr>
              <a:buNone/>
            </a:pPr>
            <a:endParaRPr lang="en-US" sz="1600" dirty="0" smtClean="0"/>
          </a:p>
          <a:p>
            <a:pPr>
              <a:buNone/>
            </a:pPr>
            <a:r>
              <a:rPr lang="en-US" sz="1800" b="1" dirty="0" smtClean="0"/>
              <a:t>Salutation</a:t>
            </a:r>
          </a:p>
          <a:p>
            <a:pPr>
              <a:buNone/>
            </a:pPr>
            <a:r>
              <a:rPr lang="en-US" sz="1600" dirty="0" smtClean="0"/>
              <a:t>Dear Mr./Ms. Last Name:</a:t>
            </a:r>
          </a:p>
        </p:txBody>
      </p:sp>
      <p:sp>
        <p:nvSpPr>
          <p:cNvPr id="5" name="Content Placeholder 4"/>
          <p:cNvSpPr>
            <a:spLocks noGrp="1"/>
          </p:cNvSpPr>
          <p:nvPr>
            <p:ph sz="half" idx="2"/>
          </p:nvPr>
        </p:nvSpPr>
        <p:spPr>
          <a:xfrm>
            <a:off x="4572000" y="1676400"/>
            <a:ext cx="3200400" cy="4191000"/>
          </a:xfrm>
        </p:spPr>
        <p:txBody>
          <a:bodyPr>
            <a:normAutofit fontScale="25000" lnSpcReduction="20000"/>
          </a:bodyPr>
          <a:lstStyle/>
          <a:p>
            <a:pPr>
              <a:buNone/>
            </a:pPr>
            <a:r>
              <a:rPr lang="en-US" sz="1800" dirty="0" smtClean="0"/>
              <a:t>Anita Job</a:t>
            </a:r>
          </a:p>
          <a:p>
            <a:pPr>
              <a:buNone/>
            </a:pPr>
            <a:r>
              <a:rPr lang="en-US" sz="1800" dirty="0" smtClean="0"/>
              <a:t>1234 Street Avenue</a:t>
            </a:r>
          </a:p>
          <a:p>
            <a:pPr>
              <a:buNone/>
            </a:pPr>
            <a:r>
              <a:rPr lang="en-US" sz="1800" dirty="0" smtClean="0"/>
              <a:t>Wilmington, CA 90744</a:t>
            </a:r>
          </a:p>
          <a:p>
            <a:pPr>
              <a:buNone/>
            </a:pPr>
            <a:r>
              <a:rPr lang="en-US" sz="1800" dirty="0" smtClean="0">
                <a:hlinkClick r:id="rId3"/>
              </a:rPr>
              <a:t>jobanita@gmail.com</a:t>
            </a:r>
            <a:endParaRPr lang="en-US" sz="1800" dirty="0" smtClean="0"/>
          </a:p>
          <a:p>
            <a:pPr>
              <a:buNone/>
            </a:pPr>
            <a:endParaRPr lang="en-US" sz="1800" dirty="0" smtClean="0"/>
          </a:p>
          <a:p>
            <a:pPr>
              <a:buNone/>
            </a:pPr>
            <a:r>
              <a:rPr lang="en-US" sz="1800" dirty="0" smtClean="0"/>
              <a:t>March 13, 2012</a:t>
            </a:r>
          </a:p>
          <a:p>
            <a:pPr>
              <a:buNone/>
            </a:pPr>
            <a:endParaRPr lang="en-US" sz="1800" dirty="0" smtClean="0"/>
          </a:p>
          <a:p>
            <a:pPr>
              <a:buNone/>
            </a:pPr>
            <a:r>
              <a:rPr lang="en-US" sz="1800" dirty="0" smtClean="0"/>
              <a:t>Sally Boss, Hiring Manager</a:t>
            </a:r>
          </a:p>
          <a:p>
            <a:pPr>
              <a:buNone/>
            </a:pPr>
            <a:r>
              <a:rPr lang="en-US" sz="1800" dirty="0" smtClean="0"/>
              <a:t>Kaiser Permanente</a:t>
            </a:r>
          </a:p>
          <a:p>
            <a:pPr>
              <a:buNone/>
            </a:pPr>
            <a:r>
              <a:rPr lang="en-US" sz="1800" dirty="0" smtClean="0"/>
              <a:t>25825 Vermont </a:t>
            </a:r>
          </a:p>
          <a:p>
            <a:pPr>
              <a:buNone/>
            </a:pPr>
            <a:r>
              <a:rPr lang="en-US" sz="1800" dirty="0" smtClean="0"/>
              <a:t>Harbor City, CA 90710</a:t>
            </a:r>
          </a:p>
          <a:p>
            <a:pPr>
              <a:buNone/>
            </a:pPr>
            <a:endParaRPr lang="en-US" sz="1800" dirty="0" smtClean="0"/>
          </a:p>
          <a:p>
            <a:pPr>
              <a:buNone/>
            </a:pPr>
            <a:r>
              <a:rPr lang="en-US" sz="1800" dirty="0" smtClean="0"/>
              <a:t>Dear Ms. Boss:</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1011218"/>
          </a:xfrm>
        </p:spPr>
        <p:txBody>
          <a:bodyPr/>
          <a:lstStyle/>
          <a:p>
            <a:r>
              <a:rPr lang="en-US" dirty="0" smtClean="0"/>
              <a:t>First Paragraph</a:t>
            </a:r>
            <a:endParaRPr lang="en-US" dirty="0"/>
          </a:p>
        </p:txBody>
      </p:sp>
      <p:sp>
        <p:nvSpPr>
          <p:cNvPr id="5" name="Content Placeholder 4"/>
          <p:cNvSpPr>
            <a:spLocks noGrp="1"/>
          </p:cNvSpPr>
          <p:nvPr>
            <p:ph idx="1"/>
          </p:nvPr>
        </p:nvSpPr>
        <p:spPr>
          <a:xfrm>
            <a:off x="1371600" y="1828800"/>
            <a:ext cx="6629400" cy="4114800"/>
          </a:xfrm>
        </p:spPr>
        <p:txBody>
          <a:bodyPr>
            <a:normAutofit/>
          </a:bodyPr>
          <a:lstStyle/>
          <a:p>
            <a:r>
              <a:rPr lang="en-US" dirty="0" smtClean="0"/>
              <a:t>The first paragraph should include information on why you are writing.  Mention the position you are applying for and how you will follow-up.</a:t>
            </a:r>
          </a:p>
          <a:p>
            <a:endParaRPr lang="en-US" dirty="0" smtClean="0"/>
          </a:p>
          <a:p>
            <a:r>
              <a:rPr lang="en-US" dirty="0" smtClean="0"/>
              <a:t>I would like to express my interest in a Medical Secretary position with Kaiser Permanente. I am confident that Kaiser’s values and objectives would highly complement my own strengths and enthusiasm. I would like to be considered for your Medical Secretary position.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6965245" cy="762000"/>
          </a:xfrm>
        </p:spPr>
        <p:txBody>
          <a:bodyPr/>
          <a:lstStyle/>
          <a:p>
            <a:r>
              <a:rPr lang="en-US" dirty="0" smtClean="0"/>
              <a:t>Middle Paragraph</a:t>
            </a:r>
            <a:endParaRPr lang="en-US" dirty="0"/>
          </a:p>
        </p:txBody>
      </p:sp>
      <p:sp>
        <p:nvSpPr>
          <p:cNvPr id="3" name="Content Placeholder 2"/>
          <p:cNvSpPr>
            <a:spLocks noGrp="1"/>
          </p:cNvSpPr>
          <p:nvPr>
            <p:ph idx="1"/>
          </p:nvPr>
        </p:nvSpPr>
        <p:spPr>
          <a:xfrm>
            <a:off x="1219200" y="1524000"/>
            <a:ext cx="6781800" cy="4572000"/>
          </a:xfrm>
        </p:spPr>
        <p:txBody>
          <a:bodyPr>
            <a:normAutofit/>
          </a:bodyPr>
          <a:lstStyle/>
          <a:p>
            <a:r>
              <a:rPr lang="en-US" dirty="0" smtClean="0"/>
              <a:t>The next section of your cover should describe what you have to offer the employer.  Mention specifically how your qualifications match the job you are applying for. Remember, you are interpreting your resume, not repeating it.</a:t>
            </a:r>
          </a:p>
          <a:p>
            <a:r>
              <a:rPr lang="en-US" dirty="0" smtClean="0"/>
              <a:t>Evidence of my skills and qualifications can be seen in my responsibilities as a Program Assistant at Los Angeles Harbor College where I provided customer service and scheduled counseling appointments.  My educational background in Computer Applications &amp; Office Technology-Medical Office Assistant has been excellent preparation for a career with Kaiser Permanente.</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965245" cy="858818"/>
          </a:xfrm>
        </p:spPr>
        <p:txBody>
          <a:bodyPr/>
          <a:lstStyle/>
          <a:p>
            <a:r>
              <a:rPr lang="en-US" dirty="0" smtClean="0"/>
              <a:t>Final Paragraph</a:t>
            </a:r>
            <a:endParaRPr lang="en-US" dirty="0"/>
          </a:p>
        </p:txBody>
      </p:sp>
      <p:sp>
        <p:nvSpPr>
          <p:cNvPr id="3" name="Content Placeholder 2"/>
          <p:cNvSpPr>
            <a:spLocks noGrp="1"/>
          </p:cNvSpPr>
          <p:nvPr>
            <p:ph idx="1"/>
          </p:nvPr>
        </p:nvSpPr>
        <p:spPr>
          <a:xfrm>
            <a:off x="1447800" y="1600200"/>
            <a:ext cx="6196405" cy="4114800"/>
          </a:xfrm>
        </p:spPr>
        <p:txBody>
          <a:bodyPr>
            <a:normAutofit/>
          </a:bodyPr>
          <a:lstStyle/>
          <a:p>
            <a:r>
              <a:rPr lang="en-US" dirty="0" smtClean="0"/>
              <a:t>Conclude your cover letter by thanking the employer for considering you for the position.  Include information on how you will follow-up.</a:t>
            </a:r>
          </a:p>
          <a:p>
            <a:endParaRPr lang="en-US" dirty="0"/>
          </a:p>
          <a:p>
            <a:r>
              <a:rPr lang="en-US" dirty="0" smtClean="0"/>
              <a:t>Please review the enclosed resume and consider my application for your Medical Secretary position.  I would appreciate the opportunity to meet with you and discuss the positive contributions I would offer as a member of your organization.  To reach me for an interview, please contact me at (555) 555-5555 or </a:t>
            </a:r>
            <a:r>
              <a:rPr lang="en-US" dirty="0" smtClean="0">
                <a:hlinkClick r:id="rId3"/>
              </a:rPr>
              <a:t>jobanita@gmail.com</a:t>
            </a:r>
            <a:r>
              <a:rPr lang="en-US" dirty="0" smtClean="0"/>
              <a:t>.  Thank you for your </a:t>
            </a:r>
            <a:r>
              <a:rPr lang="en-US" dirty="0" err="1" smtClean="0"/>
              <a:t>consideratation</a:t>
            </a:r>
            <a:r>
              <a:rPr lang="en-US" dirty="0" smtClean="0"/>
              <a:t>.</a:t>
            </a:r>
            <a:endParaRPr lang="en-US" dirty="0"/>
          </a:p>
        </p:txBody>
      </p:sp>
    </p:spTree>
    <p:extLst>
      <p:ext uri="{BB962C8B-B14F-4D97-AF65-F5344CB8AC3E}">
        <p14:creationId xmlns:p14="http://schemas.microsoft.com/office/powerpoint/2010/main" val="43511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Complimentary Close &amp; Signature</a:t>
            </a:r>
            <a:endParaRPr lang="en-US" dirty="0"/>
          </a:p>
        </p:txBody>
      </p:sp>
      <p:sp>
        <p:nvSpPr>
          <p:cNvPr id="5" name="Content Placeholder 4"/>
          <p:cNvSpPr>
            <a:spLocks noGrp="1"/>
          </p:cNvSpPr>
          <p:nvPr>
            <p:ph sz="half" idx="1"/>
          </p:nvPr>
        </p:nvSpPr>
        <p:spPr/>
        <p:txBody>
          <a:bodyPr/>
          <a:lstStyle/>
          <a:p>
            <a:pPr marL="0" indent="0">
              <a:buNone/>
            </a:pPr>
            <a:r>
              <a:rPr lang="en-US" b="1" dirty="0" smtClean="0"/>
              <a:t>Complimentary Close</a:t>
            </a:r>
          </a:p>
          <a:p>
            <a:pPr marL="0" indent="0">
              <a:buNone/>
            </a:pPr>
            <a:r>
              <a:rPr lang="en-US" dirty="0" smtClean="0"/>
              <a:t>Respectfully yours,</a:t>
            </a:r>
          </a:p>
          <a:p>
            <a:pPr marL="0" indent="0">
              <a:buNone/>
            </a:pPr>
            <a:endParaRPr lang="en-US" b="1" dirty="0" smtClean="0"/>
          </a:p>
          <a:p>
            <a:pPr marL="0" indent="0">
              <a:buNone/>
            </a:pPr>
            <a:r>
              <a:rPr lang="en-US" b="1" dirty="0" smtClean="0"/>
              <a:t>Signature</a:t>
            </a:r>
          </a:p>
          <a:p>
            <a:pPr marL="0" indent="0">
              <a:buNone/>
            </a:pPr>
            <a:r>
              <a:rPr lang="en-US" dirty="0" smtClean="0"/>
              <a:t>Handwritten Signature</a:t>
            </a:r>
          </a:p>
          <a:p>
            <a:pPr marL="0" indent="0">
              <a:buNone/>
            </a:pPr>
            <a:r>
              <a:rPr lang="en-US" dirty="0" smtClean="0"/>
              <a:t>(for a mailed letter)</a:t>
            </a:r>
          </a:p>
          <a:p>
            <a:pPr marL="0" indent="0">
              <a:buNone/>
            </a:pPr>
            <a:endParaRPr lang="en-US" dirty="0"/>
          </a:p>
          <a:p>
            <a:pPr marL="0" indent="0">
              <a:buNone/>
            </a:pPr>
            <a:r>
              <a:rPr lang="en-US" dirty="0" smtClean="0"/>
              <a:t>Type Signature</a:t>
            </a:r>
            <a:endParaRPr lang="en-US" dirty="0"/>
          </a:p>
        </p:txBody>
      </p:sp>
      <p:sp>
        <p:nvSpPr>
          <p:cNvPr id="6" name="Content Placeholder 5"/>
          <p:cNvSpPr>
            <a:spLocks noGrp="1"/>
          </p:cNvSpPr>
          <p:nvPr>
            <p:ph sz="half" idx="2"/>
          </p:nvPr>
        </p:nvSpPr>
        <p:spPr/>
        <p:txBody>
          <a:bodyPr/>
          <a:lstStyle/>
          <a:p>
            <a:pPr marL="0" indent="0">
              <a:buNone/>
            </a:pPr>
            <a:r>
              <a:rPr lang="en-US" dirty="0" smtClean="0"/>
              <a:t>Respectfully yours,</a:t>
            </a:r>
          </a:p>
          <a:p>
            <a:pPr marL="0" indent="0">
              <a:buNone/>
            </a:pPr>
            <a:endParaRPr lang="en-US" dirty="0"/>
          </a:p>
          <a:p>
            <a:pPr marL="0" indent="0">
              <a:buNone/>
            </a:pPr>
            <a:endParaRPr lang="en-US" dirty="0" smtClean="0">
              <a:latin typeface="Script MT Bold" pitchFamily="66" charset="0"/>
            </a:endParaRPr>
          </a:p>
          <a:p>
            <a:pPr marL="0" indent="0">
              <a:buNone/>
            </a:pPr>
            <a:r>
              <a:rPr lang="en-US" dirty="0" smtClean="0">
                <a:latin typeface="Script MT Bold" pitchFamily="66" charset="0"/>
              </a:rPr>
              <a:t>Anita Job</a:t>
            </a:r>
          </a:p>
          <a:p>
            <a:pPr marL="0" indent="0">
              <a:buNone/>
            </a:pPr>
            <a:endParaRPr lang="en-US" dirty="0" smtClean="0"/>
          </a:p>
          <a:p>
            <a:pPr marL="0" indent="0">
              <a:buNone/>
            </a:pPr>
            <a:endParaRPr lang="en-US" dirty="0"/>
          </a:p>
          <a:p>
            <a:pPr marL="0" indent="0">
              <a:buNone/>
            </a:pPr>
            <a:r>
              <a:rPr lang="en-US" dirty="0" smtClean="0"/>
              <a:t>Anita Job</a:t>
            </a:r>
            <a:endParaRPr lang="en-US" dirty="0"/>
          </a:p>
        </p:txBody>
      </p:sp>
    </p:spTree>
    <p:extLst>
      <p:ext uri="{BB962C8B-B14F-4D97-AF65-F5344CB8AC3E}">
        <p14:creationId xmlns:p14="http://schemas.microsoft.com/office/powerpoint/2010/main" val="30065830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09600"/>
            <a:ext cx="7010400" cy="5638800"/>
          </a:xfrm>
        </p:spPr>
        <p:txBody>
          <a:bodyPr>
            <a:noAutofit/>
          </a:bodyPr>
          <a:lstStyle/>
          <a:p>
            <a:pPr marL="0" indent="0">
              <a:lnSpc>
                <a:spcPct val="120000"/>
              </a:lnSpc>
              <a:buNone/>
            </a:pPr>
            <a:r>
              <a:rPr lang="en-US" sz="900" dirty="0" smtClean="0"/>
              <a:t>1111 Figueroa Place</a:t>
            </a:r>
          </a:p>
          <a:p>
            <a:pPr marL="0" indent="0">
              <a:lnSpc>
                <a:spcPct val="120000"/>
              </a:lnSpc>
              <a:buNone/>
            </a:pPr>
            <a:r>
              <a:rPr lang="en-US" sz="900" dirty="0" smtClean="0"/>
              <a:t>Wilmington, CA 90744</a:t>
            </a:r>
          </a:p>
          <a:p>
            <a:pPr marL="0" indent="0">
              <a:lnSpc>
                <a:spcPct val="120000"/>
              </a:lnSpc>
              <a:buNone/>
            </a:pPr>
            <a:endParaRPr lang="en-US" sz="900" dirty="0"/>
          </a:p>
          <a:p>
            <a:pPr marL="0" indent="0">
              <a:lnSpc>
                <a:spcPct val="120000"/>
              </a:lnSpc>
              <a:buNone/>
            </a:pPr>
            <a:r>
              <a:rPr lang="en-US" sz="900" dirty="0" smtClean="0"/>
              <a:t>June 20, 20XX</a:t>
            </a:r>
          </a:p>
          <a:p>
            <a:pPr marL="0" indent="0">
              <a:lnSpc>
                <a:spcPct val="120000"/>
              </a:lnSpc>
              <a:buNone/>
            </a:pPr>
            <a:endParaRPr lang="en-US" sz="900" dirty="0" smtClean="0"/>
          </a:p>
          <a:p>
            <a:pPr marL="0" indent="0">
              <a:lnSpc>
                <a:spcPct val="120000"/>
              </a:lnSpc>
              <a:buNone/>
            </a:pPr>
            <a:r>
              <a:rPr lang="en-US" sz="900" dirty="0" smtClean="0"/>
              <a:t>Ms. Karen Fields</a:t>
            </a:r>
          </a:p>
          <a:p>
            <a:pPr marL="0" indent="0">
              <a:lnSpc>
                <a:spcPct val="120000"/>
              </a:lnSpc>
              <a:buNone/>
            </a:pPr>
            <a:r>
              <a:rPr lang="en-US" sz="900" dirty="0" smtClean="0"/>
              <a:t>Human Resources Director</a:t>
            </a:r>
          </a:p>
          <a:p>
            <a:pPr marL="0" indent="0">
              <a:lnSpc>
                <a:spcPct val="120000"/>
              </a:lnSpc>
              <a:buNone/>
            </a:pPr>
            <a:r>
              <a:rPr lang="en-US" sz="900" dirty="0" smtClean="0"/>
              <a:t>Kaiser Permanente</a:t>
            </a:r>
          </a:p>
          <a:p>
            <a:pPr marL="0" indent="0">
              <a:lnSpc>
                <a:spcPct val="120000"/>
              </a:lnSpc>
              <a:buNone/>
            </a:pPr>
            <a:r>
              <a:rPr lang="en-US" sz="900" dirty="0" smtClean="0"/>
              <a:t>2075 Palos Verdes Drive North</a:t>
            </a:r>
          </a:p>
          <a:p>
            <a:pPr marL="0" indent="0">
              <a:lnSpc>
                <a:spcPct val="120000"/>
              </a:lnSpc>
              <a:buNone/>
            </a:pPr>
            <a:r>
              <a:rPr lang="en-US" sz="900" dirty="0" smtClean="0"/>
              <a:t>Lomita, CA 90717</a:t>
            </a:r>
          </a:p>
          <a:p>
            <a:pPr marL="0" indent="0">
              <a:lnSpc>
                <a:spcPct val="120000"/>
              </a:lnSpc>
              <a:buNone/>
            </a:pPr>
            <a:endParaRPr lang="en-US" sz="900" dirty="0"/>
          </a:p>
          <a:p>
            <a:pPr marL="0" indent="0">
              <a:lnSpc>
                <a:spcPct val="120000"/>
              </a:lnSpc>
              <a:buNone/>
            </a:pPr>
            <a:r>
              <a:rPr lang="en-US" sz="900" dirty="0" smtClean="0"/>
              <a:t>Dear Ms. Fields:</a:t>
            </a:r>
          </a:p>
          <a:p>
            <a:pPr marL="0" indent="0">
              <a:lnSpc>
                <a:spcPct val="120000"/>
              </a:lnSpc>
              <a:buNone/>
            </a:pPr>
            <a:endParaRPr lang="en-US" sz="900" dirty="0"/>
          </a:p>
          <a:p>
            <a:pPr marL="0" indent="0">
              <a:lnSpc>
                <a:spcPct val="120000"/>
              </a:lnSpc>
              <a:buNone/>
            </a:pPr>
            <a:r>
              <a:rPr lang="en-US" sz="900" dirty="0" smtClean="0"/>
              <a:t>I am applying for the medical secretary position that you advertised through the Job Placement Center at Los Angeles Harbor College. My resume is enclosed.</a:t>
            </a:r>
          </a:p>
          <a:p>
            <a:pPr marL="0" indent="0">
              <a:lnSpc>
                <a:spcPct val="120000"/>
              </a:lnSpc>
              <a:buNone/>
            </a:pPr>
            <a:endParaRPr lang="en-US" sz="900" dirty="0"/>
          </a:p>
          <a:p>
            <a:pPr marL="0" indent="0">
              <a:lnSpc>
                <a:spcPct val="120000"/>
              </a:lnSpc>
              <a:buNone/>
            </a:pPr>
            <a:r>
              <a:rPr lang="en-US" sz="900" dirty="0" smtClean="0"/>
              <a:t>Your position requires skill in various accounting and medical software programs. My Associate in Science Degree, Option in Medical Office Assistant emphasized the understanding and use of Billing software and Intuit QuickBooks software. I have one year of experience working in an office setting with an increasing level of responsibility. My experience as a Program Assistant gave me the ability to work well in a busy office setting and the interpersonal skills to assist the public.</a:t>
            </a:r>
          </a:p>
          <a:p>
            <a:pPr marL="0" indent="0">
              <a:lnSpc>
                <a:spcPct val="120000"/>
              </a:lnSpc>
              <a:buNone/>
            </a:pPr>
            <a:endParaRPr lang="en-US" sz="900" dirty="0"/>
          </a:p>
          <a:p>
            <a:pPr marL="0" indent="0">
              <a:lnSpc>
                <a:spcPct val="120000"/>
              </a:lnSpc>
              <a:buNone/>
            </a:pPr>
            <a:r>
              <a:rPr lang="en-US" sz="900" dirty="0" smtClean="0"/>
              <a:t>My background and career goals match your job requirements well. Your company has an excellent reputation not only for its services but as an employer. I am confident I would make a lasting contribution to your organization.</a:t>
            </a:r>
          </a:p>
          <a:p>
            <a:pPr marL="0" indent="0">
              <a:lnSpc>
                <a:spcPct val="120000"/>
              </a:lnSpc>
              <a:buNone/>
            </a:pPr>
            <a:endParaRPr lang="en-US" sz="900" dirty="0" smtClean="0"/>
          </a:p>
          <a:p>
            <a:pPr marL="0" indent="0">
              <a:lnSpc>
                <a:spcPct val="120000"/>
              </a:lnSpc>
              <a:buNone/>
            </a:pPr>
            <a:r>
              <a:rPr lang="en-US" sz="900" dirty="0" smtClean="0"/>
              <a:t>Thank you for your consideration. To reach me for an interview, please contact me at (555) 555-5555 or </a:t>
            </a:r>
            <a:r>
              <a:rPr lang="en-US" sz="900" dirty="0" smtClean="0">
                <a:hlinkClick r:id="rId3"/>
              </a:rPr>
              <a:t>smithm@google.com</a:t>
            </a:r>
            <a:r>
              <a:rPr lang="en-US" sz="900" dirty="0" smtClean="0"/>
              <a:t>. I look forward to hearing from you.</a:t>
            </a:r>
          </a:p>
          <a:p>
            <a:pPr marL="0" indent="0">
              <a:lnSpc>
                <a:spcPct val="120000"/>
              </a:lnSpc>
              <a:buNone/>
            </a:pPr>
            <a:endParaRPr lang="en-US" sz="900" dirty="0"/>
          </a:p>
          <a:p>
            <a:pPr marL="0" indent="0">
              <a:lnSpc>
                <a:spcPct val="120000"/>
              </a:lnSpc>
              <a:buNone/>
            </a:pPr>
            <a:r>
              <a:rPr lang="en-US" sz="900" dirty="0" smtClean="0"/>
              <a:t>Sincerely,</a:t>
            </a:r>
          </a:p>
          <a:p>
            <a:pPr marL="0" indent="0">
              <a:lnSpc>
                <a:spcPct val="120000"/>
              </a:lnSpc>
              <a:buNone/>
            </a:pPr>
            <a:r>
              <a:rPr lang="en-US" sz="900" dirty="0" smtClean="0">
                <a:latin typeface="Blackadder ITC" pitchFamily="82" charset="0"/>
              </a:rPr>
              <a:t>Anita Job</a:t>
            </a:r>
            <a:endParaRPr lang="en-US" sz="900" dirty="0"/>
          </a:p>
          <a:p>
            <a:pPr marL="0" indent="0">
              <a:lnSpc>
                <a:spcPct val="120000"/>
              </a:lnSpc>
              <a:buNone/>
            </a:pPr>
            <a:r>
              <a:rPr lang="en-US" sz="900" dirty="0" smtClean="0"/>
              <a:t>Anita Job</a:t>
            </a:r>
            <a:endParaRPr lang="en-US" sz="900" dirty="0"/>
          </a:p>
        </p:txBody>
      </p:sp>
    </p:spTree>
    <p:extLst>
      <p:ext uri="{BB962C8B-B14F-4D97-AF65-F5344CB8AC3E}">
        <p14:creationId xmlns:p14="http://schemas.microsoft.com/office/powerpoint/2010/main" val="1659588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023" y="817583"/>
            <a:ext cx="6677377" cy="782618"/>
          </a:xfrm>
        </p:spPr>
        <p:txBody>
          <a:bodyPr>
            <a:noAutofit/>
          </a:bodyPr>
          <a:lstStyle/>
          <a:p>
            <a:r>
              <a:rPr lang="en-US" sz="2800" dirty="0" smtClean="0"/>
              <a:t>Disguising a Period of Unemployment</a:t>
            </a:r>
            <a:endParaRPr lang="en-US" sz="2800" dirty="0"/>
          </a:p>
        </p:txBody>
      </p:sp>
      <p:sp>
        <p:nvSpPr>
          <p:cNvPr id="3" name="Content Placeholder 2"/>
          <p:cNvSpPr>
            <a:spLocks noGrp="1"/>
          </p:cNvSpPr>
          <p:nvPr>
            <p:ph idx="1"/>
          </p:nvPr>
        </p:nvSpPr>
        <p:spPr>
          <a:xfrm>
            <a:off x="1447800" y="1524000"/>
            <a:ext cx="6196405" cy="4724400"/>
          </a:xfrm>
        </p:spPr>
        <p:txBody>
          <a:bodyPr>
            <a:normAutofit fontScale="92500" lnSpcReduction="20000"/>
          </a:bodyPr>
          <a:lstStyle/>
          <a:p>
            <a:pPr marL="0" indent="0">
              <a:buNone/>
            </a:pPr>
            <a:r>
              <a:rPr lang="en-US" dirty="0" smtClean="0"/>
              <a:t>1.       </a:t>
            </a:r>
            <a:r>
              <a:rPr lang="en-US" b="1" dirty="0" smtClean="0"/>
              <a:t>Include only years, not months. For example:</a:t>
            </a:r>
          </a:p>
          <a:p>
            <a:pPr marL="0" indent="0">
              <a:buNone/>
            </a:pPr>
            <a:r>
              <a:rPr lang="en-US" sz="1700" dirty="0"/>
              <a:t>11/06 – 4/09, Night Manager, Taco Bell, </a:t>
            </a:r>
            <a:r>
              <a:rPr lang="en-US" sz="1700" dirty="0" err="1"/>
              <a:t>Woodmont</a:t>
            </a:r>
            <a:r>
              <a:rPr lang="en-US" sz="1700" dirty="0"/>
              <a:t>, NY</a:t>
            </a:r>
            <a:br>
              <a:rPr lang="en-US" sz="1700" dirty="0"/>
            </a:br>
            <a:r>
              <a:rPr lang="en-US" sz="1700" dirty="0"/>
              <a:t>3/04 – 2/06, Day Manager, Denny’s Restaurant, Milpitas, CA </a:t>
            </a:r>
            <a:endParaRPr lang="en-US" sz="1700" dirty="0" smtClean="0"/>
          </a:p>
          <a:p>
            <a:pPr marL="0" indent="0">
              <a:buNone/>
            </a:pPr>
            <a:endParaRPr lang="en-US" sz="1700" dirty="0"/>
          </a:p>
          <a:p>
            <a:pPr marL="0" indent="0">
              <a:buNone/>
            </a:pPr>
            <a:r>
              <a:rPr lang="en-US" sz="1700" dirty="0"/>
              <a:t>If you use only years and eliminate the months, there is no apparent gap</a:t>
            </a:r>
            <a:r>
              <a:rPr lang="en-US" sz="1700" dirty="0" smtClean="0"/>
              <a:t>:</a:t>
            </a:r>
          </a:p>
          <a:p>
            <a:pPr marL="0" indent="0">
              <a:buNone/>
            </a:pPr>
            <a:endParaRPr lang="en-US" sz="1700" dirty="0"/>
          </a:p>
          <a:p>
            <a:pPr marL="0" indent="0">
              <a:buNone/>
            </a:pPr>
            <a:r>
              <a:rPr lang="en-US" sz="1700" dirty="0"/>
              <a:t>2006-2009, Night Manager, Taco Bell, </a:t>
            </a:r>
            <a:r>
              <a:rPr lang="en-US" sz="1700" dirty="0" err="1"/>
              <a:t>Woodmont</a:t>
            </a:r>
            <a:r>
              <a:rPr lang="en-US" sz="1700" dirty="0"/>
              <a:t>, NY</a:t>
            </a:r>
            <a:br>
              <a:rPr lang="en-US" sz="1700" dirty="0"/>
            </a:br>
            <a:r>
              <a:rPr lang="en-US" sz="1700" dirty="0"/>
              <a:t>2004-2006, Day Manager, Denny’s Restaurant, Milpitas, </a:t>
            </a:r>
            <a:r>
              <a:rPr lang="en-US" sz="1700" dirty="0" smtClean="0"/>
              <a:t>CA</a:t>
            </a:r>
          </a:p>
          <a:p>
            <a:pPr marL="0" indent="0">
              <a:buNone/>
            </a:pPr>
            <a:r>
              <a:rPr lang="en-US" dirty="0" smtClean="0"/>
              <a:t>2.       </a:t>
            </a:r>
            <a:r>
              <a:rPr lang="en-US" b="1" dirty="0" smtClean="0"/>
              <a:t>Explain the gap. For Example:</a:t>
            </a:r>
          </a:p>
          <a:p>
            <a:pPr marL="0" indent="0">
              <a:buNone/>
            </a:pPr>
            <a:r>
              <a:rPr lang="en-US" sz="1700" dirty="0"/>
              <a:t>Consider everything you were doing during that time </a:t>
            </a:r>
            <a:r>
              <a:rPr lang="en-US" sz="1700" dirty="0" smtClean="0"/>
              <a:t>and </a:t>
            </a:r>
            <a:r>
              <a:rPr lang="en-US" sz="1700" dirty="0"/>
              <a:t>if possible, present them in a way that is relevant to your job objective</a:t>
            </a:r>
            <a:r>
              <a:rPr lang="en-US" sz="1700" dirty="0" smtClean="0"/>
              <a:t>.</a:t>
            </a:r>
          </a:p>
          <a:p>
            <a:pPr marL="0" indent="0">
              <a:buNone/>
            </a:pPr>
            <a:endParaRPr lang="en-US" sz="1700" dirty="0" smtClean="0"/>
          </a:p>
          <a:p>
            <a:pPr marL="0" indent="0">
              <a:buNone/>
            </a:pPr>
            <a:r>
              <a:rPr lang="en-US" sz="1700" dirty="0"/>
              <a:t>2007-2009, Primary Home Care Provider for terminally ill </a:t>
            </a:r>
            <a:r>
              <a:rPr lang="en-US" sz="1700" dirty="0" smtClean="0"/>
              <a:t>relative</a:t>
            </a:r>
          </a:p>
          <a:p>
            <a:pPr marL="0" indent="0">
              <a:buNone/>
            </a:pPr>
            <a:r>
              <a:rPr lang="en-US" sz="1700" dirty="0"/>
              <a:t>2003-2008, Parent and Classroom Volunteer, Brio High School</a:t>
            </a:r>
            <a:endParaRPr lang="en-US" sz="1700" dirty="0" smtClean="0"/>
          </a:p>
          <a:p>
            <a:pPr marL="0" indent="0">
              <a:buNone/>
            </a:pPr>
            <a:r>
              <a:rPr lang="en-US" dirty="0" smtClean="0"/>
              <a:t>-</a:t>
            </a:r>
            <a:r>
              <a:rPr lang="en-US" sz="1900" dirty="0" smtClean="0"/>
              <a:t>Susan Ireland’s Resume Site</a:t>
            </a:r>
            <a:endParaRPr lang="en-US" sz="1900" dirty="0"/>
          </a:p>
        </p:txBody>
      </p:sp>
    </p:spTree>
    <p:extLst>
      <p:ext uri="{BB962C8B-B14F-4D97-AF65-F5344CB8AC3E}">
        <p14:creationId xmlns:p14="http://schemas.microsoft.com/office/powerpoint/2010/main" val="192210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a:t>
            </a:r>
            <a:endParaRPr lang="en-US" dirty="0"/>
          </a:p>
        </p:txBody>
      </p:sp>
      <p:sp>
        <p:nvSpPr>
          <p:cNvPr id="3" name="Content Placeholder 2"/>
          <p:cNvSpPr>
            <a:spLocks noGrp="1"/>
          </p:cNvSpPr>
          <p:nvPr>
            <p:ph idx="1"/>
          </p:nvPr>
        </p:nvSpPr>
        <p:spPr/>
        <p:txBody>
          <a:bodyPr/>
          <a:lstStyle/>
          <a:p>
            <a:pPr algn="ctr">
              <a:lnSpc>
                <a:spcPct val="200000"/>
              </a:lnSpc>
            </a:pPr>
            <a:r>
              <a:rPr lang="en-US" dirty="0" smtClean="0"/>
              <a:t>Know Yourself</a:t>
            </a:r>
          </a:p>
          <a:p>
            <a:pPr algn="ctr">
              <a:lnSpc>
                <a:spcPct val="200000"/>
              </a:lnSpc>
            </a:pPr>
            <a:r>
              <a:rPr lang="en-US" dirty="0" smtClean="0"/>
              <a:t>Know the Position</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4038600"/>
            <a:ext cx="1371600" cy="1371600"/>
          </a:xfrm>
          <a:prstGeom prst="rect">
            <a:avLst/>
          </a:prstGeom>
        </p:spPr>
      </p:pic>
    </p:spTree>
    <p:extLst>
      <p:ext uri="{BB962C8B-B14F-4D97-AF65-F5344CB8AC3E}">
        <p14:creationId xmlns:p14="http://schemas.microsoft.com/office/powerpoint/2010/main" val="20123078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6965245" cy="1202485"/>
          </a:xfrm>
        </p:spPr>
        <p:txBody>
          <a:bodyPr>
            <a:normAutofit/>
          </a:bodyPr>
          <a:lstStyle/>
          <a:p>
            <a:r>
              <a:rPr lang="en-US" sz="3600" dirty="0" smtClean="0"/>
              <a:t>…continued</a:t>
            </a:r>
            <a:endParaRPr lang="en-US" sz="3600" dirty="0"/>
          </a:p>
        </p:txBody>
      </p:sp>
      <p:sp>
        <p:nvSpPr>
          <p:cNvPr id="3" name="Content Placeholder 2"/>
          <p:cNvSpPr>
            <a:spLocks noGrp="1"/>
          </p:cNvSpPr>
          <p:nvPr>
            <p:ph idx="1"/>
          </p:nvPr>
        </p:nvSpPr>
        <p:spPr>
          <a:xfrm>
            <a:off x="1463040" y="1371600"/>
            <a:ext cx="6196405" cy="4648200"/>
          </a:xfrm>
        </p:spPr>
        <p:txBody>
          <a:bodyPr>
            <a:normAutofit fontScale="62500" lnSpcReduction="20000"/>
          </a:bodyPr>
          <a:lstStyle/>
          <a:p>
            <a:pPr marL="0" indent="0">
              <a:buNone/>
            </a:pPr>
            <a:r>
              <a:rPr lang="en-US" sz="2600" dirty="0" smtClean="0"/>
              <a:t>3.	</a:t>
            </a:r>
            <a:r>
              <a:rPr lang="en-US" sz="2900" dirty="0" smtClean="0"/>
              <a:t>Be </a:t>
            </a:r>
            <a:r>
              <a:rPr lang="en-US" sz="2900" dirty="0"/>
              <a:t>honest and maintain dignity. </a:t>
            </a:r>
            <a:endParaRPr lang="en-US" sz="2900" dirty="0" smtClean="0"/>
          </a:p>
          <a:p>
            <a:pPr marL="0" indent="0">
              <a:buNone/>
            </a:pPr>
            <a:r>
              <a:rPr lang="en-US" sz="2900" dirty="0" smtClean="0"/>
              <a:t>In </a:t>
            </a:r>
            <a:r>
              <a:rPr lang="en-US" sz="2900" dirty="0"/>
              <a:t>general, references to illness, </a:t>
            </a:r>
            <a:r>
              <a:rPr lang="en-US" sz="2900" dirty="0" smtClean="0"/>
              <a:t>unemployment, </a:t>
            </a:r>
            <a:r>
              <a:rPr lang="en-US" sz="2900" dirty="0"/>
              <a:t>and rehabilitation immediately raise red flags, so avoid those at all cost. Instead, write about something else that you were doing during that </a:t>
            </a:r>
            <a:r>
              <a:rPr lang="en-US" sz="2900" dirty="0" smtClean="0"/>
              <a:t>time. Following </a:t>
            </a:r>
            <a:r>
              <a:rPr lang="en-US" sz="2900" dirty="0"/>
              <a:t>are some suggested “job titles” for such gaps</a:t>
            </a:r>
            <a:r>
              <a:rPr lang="en-US" sz="2900" dirty="0" smtClean="0"/>
              <a:t>:</a:t>
            </a:r>
          </a:p>
          <a:p>
            <a:pPr marL="0" indent="0">
              <a:buNone/>
            </a:pPr>
            <a:endParaRPr lang="en-US" dirty="0"/>
          </a:p>
          <a:p>
            <a:pPr marL="0" indent="0">
              <a:buNone/>
            </a:pPr>
            <a:r>
              <a:rPr lang="en-US" dirty="0"/>
              <a:t>Full-time Student</a:t>
            </a:r>
            <a:br>
              <a:rPr lang="en-US" dirty="0"/>
            </a:br>
            <a:r>
              <a:rPr lang="en-US" dirty="0"/>
              <a:t>Independent Study</a:t>
            </a:r>
            <a:br>
              <a:rPr lang="en-US" dirty="0"/>
            </a:br>
            <a:r>
              <a:rPr lang="en-US" dirty="0"/>
              <a:t>Full-time Parent</a:t>
            </a:r>
            <a:br>
              <a:rPr lang="en-US" dirty="0"/>
            </a:br>
            <a:r>
              <a:rPr lang="en-US" dirty="0"/>
              <a:t>Family Management (or Home Management)</a:t>
            </a:r>
            <a:br>
              <a:rPr lang="en-US" dirty="0"/>
            </a:br>
            <a:r>
              <a:rPr lang="en-US" dirty="0"/>
              <a:t>Family Financial Management (or Estate Management)</a:t>
            </a:r>
            <a:br>
              <a:rPr lang="en-US" dirty="0"/>
            </a:br>
            <a:r>
              <a:rPr lang="en-US" dirty="0"/>
              <a:t>Adventure Travel (or Travels to …)</a:t>
            </a:r>
            <a:br>
              <a:rPr lang="en-US" dirty="0"/>
            </a:br>
            <a:r>
              <a:rPr lang="en-US" dirty="0"/>
              <a:t>Personal </a:t>
            </a:r>
            <a:r>
              <a:rPr lang="en-US" dirty="0" smtClean="0"/>
              <a:t>Travel</a:t>
            </a:r>
          </a:p>
          <a:p>
            <a:pPr marL="0" indent="0">
              <a:buNone/>
            </a:pPr>
            <a:endParaRPr lang="en-US" dirty="0"/>
          </a:p>
          <a:p>
            <a:pPr marL="0" indent="0">
              <a:buNone/>
            </a:pPr>
            <a:r>
              <a:rPr lang="en-US" dirty="0"/>
              <a:t>4.	</a:t>
            </a:r>
            <a:r>
              <a:rPr lang="en-US" sz="2900" dirty="0"/>
              <a:t>Unpaid experience</a:t>
            </a:r>
            <a:r>
              <a:rPr lang="en-US" dirty="0"/>
              <a:t>.</a:t>
            </a:r>
          </a:p>
          <a:p>
            <a:pPr marL="0" indent="0">
              <a:buNone/>
            </a:pPr>
            <a:r>
              <a:rPr lang="en-US" sz="2900" dirty="0"/>
              <a:t>If you include unpaid experience in your work history, be sure to use the title of Work History or History for this section, rather than Professional Experience or Employment </a:t>
            </a:r>
            <a:r>
              <a:rPr lang="en-US" sz="2900" dirty="0" smtClean="0"/>
              <a:t>History</a:t>
            </a:r>
          </a:p>
          <a:p>
            <a:pPr marL="0" indent="0">
              <a:buNone/>
            </a:pPr>
            <a:r>
              <a:rPr lang="en-US" sz="2600" dirty="0" smtClean="0"/>
              <a:t>-Susan Ireland’s Resume Site</a:t>
            </a:r>
            <a:endParaRPr lang="en-US" sz="2600" dirty="0"/>
          </a:p>
          <a:p>
            <a:endParaRPr lang="en-US" dirty="0"/>
          </a:p>
        </p:txBody>
      </p:sp>
    </p:spTree>
    <p:extLst>
      <p:ext uri="{BB962C8B-B14F-4D97-AF65-F5344CB8AC3E}">
        <p14:creationId xmlns:p14="http://schemas.microsoft.com/office/powerpoint/2010/main" val="10159077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Additional Resources</a:t>
            </a:r>
            <a:endParaRPr lang="en-US" sz="3600" dirty="0"/>
          </a:p>
        </p:txBody>
      </p:sp>
      <p:sp>
        <p:nvSpPr>
          <p:cNvPr id="3" name="Content Placeholder 2"/>
          <p:cNvSpPr>
            <a:spLocks noGrp="1"/>
          </p:cNvSpPr>
          <p:nvPr>
            <p:ph idx="1"/>
          </p:nvPr>
        </p:nvSpPr>
        <p:spPr/>
        <p:txBody>
          <a:bodyPr>
            <a:normAutofit/>
          </a:bodyPr>
          <a:lstStyle/>
          <a:p>
            <a:r>
              <a:rPr lang="en-US" dirty="0" smtClean="0"/>
              <a:t>Susan Ireland’s Resume Site</a:t>
            </a:r>
          </a:p>
          <a:p>
            <a:pPr marL="0" indent="0">
              <a:buNone/>
            </a:pPr>
            <a:r>
              <a:rPr lang="en-US" dirty="0" smtClean="0">
                <a:hlinkClick r:id="rId3"/>
              </a:rPr>
              <a:t>www.susanireland.com/resume</a:t>
            </a:r>
            <a:r>
              <a:rPr lang="en-US" dirty="0" smtClean="0"/>
              <a:t> </a:t>
            </a:r>
          </a:p>
          <a:p>
            <a:r>
              <a:rPr lang="en-US" dirty="0" smtClean="0"/>
              <a:t>Resume Resource</a:t>
            </a:r>
          </a:p>
          <a:p>
            <a:pPr marL="0" indent="0">
              <a:buNone/>
            </a:pPr>
            <a:r>
              <a:rPr lang="en-US" dirty="0" smtClean="0">
                <a:hlinkClick r:id="rId4"/>
              </a:rPr>
              <a:t>www.resume-resource.com</a:t>
            </a:r>
            <a:endParaRPr lang="en-US" dirty="0" smtClean="0"/>
          </a:p>
          <a:p>
            <a:r>
              <a:rPr lang="en-US" dirty="0" smtClean="0"/>
              <a:t>Sample Resumes</a:t>
            </a:r>
          </a:p>
          <a:p>
            <a:pPr marL="0" indent="0">
              <a:buNone/>
            </a:pPr>
            <a:r>
              <a:rPr lang="en-US" dirty="0" smtClean="0">
                <a:hlinkClick r:id="rId5"/>
              </a:rPr>
              <a:t>www.sampleresumes.com</a:t>
            </a:r>
            <a:r>
              <a:rPr lang="en-US" dirty="0" smtClean="0"/>
              <a:t> </a:t>
            </a:r>
          </a:p>
          <a:p>
            <a:r>
              <a:rPr lang="en-US" dirty="0" smtClean="0"/>
              <a:t>CalWORKs/Job Placement website</a:t>
            </a:r>
          </a:p>
          <a:p>
            <a:pPr marL="0" indent="0">
              <a:buNone/>
            </a:pPr>
            <a:r>
              <a:rPr lang="en-US" dirty="0" smtClean="0">
                <a:hlinkClick r:id="rId6"/>
              </a:rPr>
              <a:t>www.lahc.edu/studentservices/calworks/jobshome.html</a:t>
            </a:r>
            <a:r>
              <a:rPr lang="en-US" dirty="0" smtClean="0"/>
              <a:t> </a:t>
            </a:r>
            <a:endParaRPr lang="en-US" dirty="0"/>
          </a:p>
        </p:txBody>
      </p:sp>
    </p:spTree>
    <p:extLst>
      <p:ext uri="{BB962C8B-B14F-4D97-AF65-F5344CB8AC3E}">
        <p14:creationId xmlns:p14="http://schemas.microsoft.com/office/powerpoint/2010/main" val="31888613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1"/>
            <a:ext cx="6965245" cy="914400"/>
          </a:xfrm>
        </p:spPr>
        <p:txBody>
          <a:bodyPr/>
          <a:lstStyle/>
          <a:p>
            <a:r>
              <a:rPr lang="en-US" dirty="0" smtClean="0"/>
              <a:t>The End!</a:t>
            </a:r>
            <a:endParaRPr lang="en-US" dirty="0"/>
          </a:p>
        </p:txBody>
      </p:sp>
      <p:sp>
        <p:nvSpPr>
          <p:cNvPr id="3" name="Content Placeholder 2"/>
          <p:cNvSpPr>
            <a:spLocks noGrp="1"/>
          </p:cNvSpPr>
          <p:nvPr>
            <p:ph idx="1"/>
          </p:nvPr>
        </p:nvSpPr>
        <p:spPr>
          <a:xfrm>
            <a:off x="1463040" y="2119256"/>
            <a:ext cx="6196405" cy="3824343"/>
          </a:xfrm>
        </p:spPr>
        <p:txBody>
          <a:bodyPr>
            <a:normAutofit fontScale="92500"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r>
              <a:rPr lang="en-US" dirty="0" smtClean="0"/>
              <a:t>Thank you. Be sure to take advantage of services offered through Job Placement including tutoring and resume/cover letter writing assistance. Good luck on your job search!</a:t>
            </a:r>
            <a:endParaRPr lang="en-US" dirty="0"/>
          </a:p>
        </p:txBody>
      </p:sp>
      <p:pic>
        <p:nvPicPr>
          <p:cNvPr id="1028" name="Picture 4" descr="C:\Documents and Settings\lahc_eops\Local Settings\Temporary Internet Files\Content.IE5\YSHAXEW0\MP900424384[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1676400"/>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861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Know Yourself</a:t>
            </a:r>
            <a:endParaRPr lang="en-US" sz="3600" dirty="0"/>
          </a:p>
        </p:txBody>
      </p:sp>
      <p:sp>
        <p:nvSpPr>
          <p:cNvPr id="3" name="Content Placeholder 2"/>
          <p:cNvSpPr>
            <a:spLocks noGrp="1"/>
          </p:cNvSpPr>
          <p:nvPr>
            <p:ph idx="1"/>
          </p:nvPr>
        </p:nvSpPr>
        <p:spPr/>
        <p:txBody>
          <a:bodyPr/>
          <a:lstStyle/>
          <a:p>
            <a:pPr marL="0" indent="0">
              <a:buNone/>
            </a:pPr>
            <a:r>
              <a:rPr lang="en-US" dirty="0" smtClean="0"/>
              <a:t>Ask yourself…</a:t>
            </a:r>
          </a:p>
          <a:p>
            <a:r>
              <a:rPr lang="en-US" dirty="0" smtClean="0"/>
              <a:t>How can I target my resume to the company I am applying for?</a:t>
            </a:r>
          </a:p>
          <a:p>
            <a:pPr marL="0" indent="0">
              <a:buNone/>
            </a:pPr>
            <a:r>
              <a:rPr lang="en-US" dirty="0" smtClean="0"/>
              <a:t>Next…</a:t>
            </a:r>
          </a:p>
          <a:p>
            <a:r>
              <a:rPr lang="en-US" dirty="0" smtClean="0"/>
              <a:t>Prepare an inventory of your skills, accomplishments, education, goals, and experience.</a:t>
            </a:r>
            <a:endParaRPr lang="en-US" dirty="0"/>
          </a:p>
        </p:txBody>
      </p:sp>
    </p:spTree>
    <p:extLst>
      <p:ext uri="{BB962C8B-B14F-4D97-AF65-F5344CB8AC3E}">
        <p14:creationId xmlns:p14="http://schemas.microsoft.com/office/powerpoint/2010/main" val="35283911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Know the Position</a:t>
            </a:r>
            <a:endParaRPr lang="en-US" sz="3600" dirty="0"/>
          </a:p>
        </p:txBody>
      </p:sp>
      <p:sp>
        <p:nvSpPr>
          <p:cNvPr id="3" name="Content Placeholder 2"/>
          <p:cNvSpPr>
            <a:spLocks noGrp="1"/>
          </p:cNvSpPr>
          <p:nvPr>
            <p:ph idx="1"/>
          </p:nvPr>
        </p:nvSpPr>
        <p:spPr>
          <a:xfrm>
            <a:off x="1463040" y="1905000"/>
            <a:ext cx="6196405" cy="3818069"/>
          </a:xfrm>
        </p:spPr>
        <p:txBody>
          <a:bodyPr/>
          <a:lstStyle/>
          <a:p>
            <a:pPr marL="0" indent="0">
              <a:buNone/>
            </a:pPr>
            <a:r>
              <a:rPr lang="en-US" dirty="0" smtClean="0"/>
              <a:t>Do the research and tailor your resume to the position you are applying for.  The following is a list of what you should know:</a:t>
            </a:r>
          </a:p>
          <a:p>
            <a:r>
              <a:rPr lang="en-US" dirty="0" smtClean="0"/>
              <a:t>Necessary Skills.</a:t>
            </a:r>
          </a:p>
          <a:p>
            <a:r>
              <a:rPr lang="en-US" dirty="0" smtClean="0"/>
              <a:t>Desired Qualifications.</a:t>
            </a:r>
          </a:p>
          <a:p>
            <a:r>
              <a:rPr lang="en-US" dirty="0" smtClean="0"/>
              <a:t>Required Education and Work Experience.</a:t>
            </a:r>
          </a:p>
          <a:p>
            <a:r>
              <a:rPr lang="en-US" dirty="0" smtClean="0"/>
              <a:t>Key Values.</a:t>
            </a:r>
          </a:p>
          <a:p>
            <a:r>
              <a:rPr lang="en-US" dirty="0" smtClean="0"/>
              <a:t>Job Duties.</a:t>
            </a:r>
            <a:endParaRPr lang="en-US" dirty="0"/>
          </a:p>
        </p:txBody>
      </p:sp>
    </p:spTree>
    <p:extLst>
      <p:ext uri="{BB962C8B-B14F-4D97-AF65-F5344CB8AC3E}">
        <p14:creationId xmlns:p14="http://schemas.microsoft.com/office/powerpoint/2010/main" val="31173149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RESUMES</a:t>
            </a:r>
            <a:endParaRPr lang="en-US" dirty="0"/>
          </a:p>
        </p:txBody>
      </p:sp>
      <p:sp>
        <p:nvSpPr>
          <p:cNvPr id="3" name="Content Placeholder 2"/>
          <p:cNvSpPr>
            <a:spLocks noGrp="1"/>
          </p:cNvSpPr>
          <p:nvPr>
            <p:ph idx="1"/>
          </p:nvPr>
        </p:nvSpPr>
        <p:spPr/>
        <p:txBody>
          <a:bodyPr/>
          <a:lstStyle/>
          <a:p>
            <a:pPr algn="ctr">
              <a:lnSpc>
                <a:spcPct val="200000"/>
              </a:lnSpc>
            </a:pPr>
            <a:r>
              <a:rPr lang="en-US" dirty="0" smtClean="0"/>
              <a:t>Reverse Chronological Resumes</a:t>
            </a:r>
          </a:p>
          <a:p>
            <a:pPr algn="ctr">
              <a:lnSpc>
                <a:spcPct val="200000"/>
              </a:lnSpc>
            </a:pPr>
            <a:r>
              <a:rPr lang="en-US" dirty="0" smtClean="0"/>
              <a:t>Functional Resumes</a:t>
            </a:r>
          </a:p>
          <a:p>
            <a:pPr algn="ctr">
              <a:lnSpc>
                <a:spcPct val="200000"/>
              </a:lnSpc>
            </a:pPr>
            <a:r>
              <a:rPr lang="en-US" dirty="0" smtClean="0"/>
              <a:t>Targeted Resumes</a:t>
            </a:r>
          </a:p>
          <a:p>
            <a:pPr algn="ctr">
              <a:lnSpc>
                <a:spcPct val="200000"/>
              </a:lnSpc>
            </a:pPr>
            <a:r>
              <a:rPr lang="en-US" dirty="0" smtClean="0"/>
              <a:t>Combination Resumes</a:t>
            </a:r>
            <a:endParaRPr lang="en-US" dirty="0"/>
          </a:p>
        </p:txBody>
      </p:sp>
    </p:spTree>
    <p:extLst>
      <p:ext uri="{BB962C8B-B14F-4D97-AF65-F5344CB8AC3E}">
        <p14:creationId xmlns:p14="http://schemas.microsoft.com/office/powerpoint/2010/main" val="1682676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smtClean="0"/>
              <a:t>Reverse Chronological Resumes</a:t>
            </a:r>
            <a:endParaRPr lang="en-US" sz="3600" dirty="0"/>
          </a:p>
        </p:txBody>
      </p:sp>
      <p:sp>
        <p:nvSpPr>
          <p:cNvPr id="3" name="Content Placeholder 2"/>
          <p:cNvSpPr>
            <a:spLocks noGrp="1"/>
          </p:cNvSpPr>
          <p:nvPr>
            <p:ph idx="1"/>
          </p:nvPr>
        </p:nvSpPr>
        <p:spPr>
          <a:xfrm>
            <a:off x="1463040" y="1828800"/>
            <a:ext cx="6196405" cy="3894269"/>
          </a:xfrm>
        </p:spPr>
        <p:txBody>
          <a:bodyPr/>
          <a:lstStyle/>
          <a:p>
            <a:r>
              <a:rPr lang="en-US" dirty="0" smtClean="0"/>
              <a:t>This is the standard format most preferred by employers.</a:t>
            </a:r>
          </a:p>
          <a:p>
            <a:r>
              <a:rPr lang="en-US" dirty="0" smtClean="0"/>
              <a:t>It is date-oriented, provides a history education and experience, and lists most recent experience first.</a:t>
            </a:r>
          </a:p>
          <a:p>
            <a:r>
              <a:rPr lang="en-US" dirty="0" smtClean="0"/>
              <a:t>This type of resume highlights consistent work record.</a:t>
            </a:r>
          </a:p>
          <a:p>
            <a:r>
              <a:rPr lang="en-US" dirty="0" smtClean="0"/>
              <a:t>This type of resume illustrates experiences within job titles.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5029200"/>
            <a:ext cx="1276484" cy="1047750"/>
          </a:xfrm>
          <a:prstGeom prst="rect">
            <a:avLst/>
          </a:prstGeom>
        </p:spPr>
      </p:pic>
    </p:spTree>
    <p:extLst>
      <p:ext uri="{BB962C8B-B14F-4D97-AF65-F5344CB8AC3E}">
        <p14:creationId xmlns:p14="http://schemas.microsoft.com/office/powerpoint/2010/main" val="2092930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a:t>
            </a:r>
            <a:endParaRPr lang="en-US" dirty="0"/>
          </a:p>
        </p:txBody>
      </p:sp>
      <p:sp>
        <p:nvSpPr>
          <p:cNvPr id="3" name="Content Placeholder 2"/>
          <p:cNvSpPr>
            <a:spLocks noGrp="1"/>
          </p:cNvSpPr>
          <p:nvPr>
            <p:ph idx="1"/>
          </p:nvPr>
        </p:nvSpPr>
        <p:spPr/>
        <p:txBody>
          <a:bodyPr>
            <a:normAutofit/>
          </a:bodyPr>
          <a:lstStyle/>
          <a:p>
            <a:pPr algn="ctr">
              <a:lnSpc>
                <a:spcPct val="200000"/>
              </a:lnSpc>
            </a:pPr>
            <a:r>
              <a:rPr lang="en-US" dirty="0" smtClean="0"/>
              <a:t>Heading</a:t>
            </a:r>
          </a:p>
          <a:p>
            <a:pPr algn="ctr">
              <a:lnSpc>
                <a:spcPct val="200000"/>
              </a:lnSpc>
            </a:pPr>
            <a:r>
              <a:rPr lang="en-US" dirty="0" smtClean="0"/>
              <a:t>Objective</a:t>
            </a:r>
          </a:p>
          <a:p>
            <a:pPr algn="ctr">
              <a:lnSpc>
                <a:spcPct val="200000"/>
              </a:lnSpc>
            </a:pPr>
            <a:r>
              <a:rPr lang="en-US" dirty="0" smtClean="0"/>
              <a:t>Summary of Qualifications</a:t>
            </a:r>
          </a:p>
          <a:p>
            <a:pPr algn="ctr">
              <a:lnSpc>
                <a:spcPct val="200000"/>
              </a:lnSpc>
            </a:pPr>
            <a:r>
              <a:rPr lang="en-US" dirty="0" smtClean="0"/>
              <a:t>Education</a:t>
            </a:r>
          </a:p>
          <a:p>
            <a:pPr algn="ctr">
              <a:lnSpc>
                <a:spcPct val="200000"/>
              </a:lnSpc>
            </a:pPr>
            <a:r>
              <a:rPr lang="en-US" dirty="0" smtClean="0"/>
              <a:t>Experience</a:t>
            </a:r>
          </a:p>
          <a:p>
            <a:pPr marL="0" indent="0">
              <a:buNone/>
            </a:pPr>
            <a:endParaRPr lang="en-US" dirty="0" smtClean="0"/>
          </a:p>
          <a:p>
            <a:endParaRPr lang="en-US" dirty="0"/>
          </a:p>
        </p:txBody>
      </p:sp>
    </p:spTree>
    <p:extLst>
      <p:ext uri="{BB962C8B-B14F-4D97-AF65-F5344CB8AC3E}">
        <p14:creationId xmlns:p14="http://schemas.microsoft.com/office/powerpoint/2010/main" val="8000556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5523</TotalTime>
  <Words>1971</Words>
  <Application>Microsoft Office PowerPoint</Application>
  <PresentationFormat>On-screen Show (4:3)</PresentationFormat>
  <Paragraphs>381</Paragraphs>
  <Slides>42</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Blackadder ITC</vt:lpstr>
      <vt:lpstr>Calibri</vt:lpstr>
      <vt:lpstr>Script MT Bold</vt:lpstr>
      <vt:lpstr>Tw Cen MT</vt:lpstr>
      <vt:lpstr>Tw Cen MT Condensed</vt:lpstr>
      <vt:lpstr>Wingdings 3</vt:lpstr>
      <vt:lpstr>Integral</vt:lpstr>
      <vt:lpstr>Resume &amp; Cover Letter Writing  by Maria Fatima  Lecturer English</vt:lpstr>
      <vt:lpstr>What is a Resume?</vt:lpstr>
      <vt:lpstr>What is the Purpose of a Resume?</vt:lpstr>
      <vt:lpstr>PREPARATION</vt:lpstr>
      <vt:lpstr>Know Yourself</vt:lpstr>
      <vt:lpstr>Know the Position</vt:lpstr>
      <vt:lpstr>TYPES OF RESUMES</vt:lpstr>
      <vt:lpstr>Reverse Chronological Resumes</vt:lpstr>
      <vt:lpstr>FORMAT</vt:lpstr>
      <vt:lpstr>Employee Profile</vt:lpstr>
      <vt:lpstr>Heading</vt:lpstr>
      <vt:lpstr>PowerPoint Presentation</vt:lpstr>
      <vt:lpstr>Objective</vt:lpstr>
      <vt:lpstr>For Example</vt:lpstr>
      <vt:lpstr>Alternatives to the Objective Statement</vt:lpstr>
      <vt:lpstr>Summary of Qualifications</vt:lpstr>
      <vt:lpstr>PowerPoint Presentation</vt:lpstr>
      <vt:lpstr>Education</vt:lpstr>
      <vt:lpstr>PowerPoint Presentation</vt:lpstr>
      <vt:lpstr>EXPERIENCE</vt:lpstr>
      <vt:lpstr>What Counts as Experience?</vt:lpstr>
      <vt:lpstr>Emphasize vs. Minimize</vt:lpstr>
      <vt:lpstr>Quantifying your Experience</vt:lpstr>
      <vt:lpstr>Expand on Your Skills</vt:lpstr>
      <vt:lpstr>Format</vt:lpstr>
      <vt:lpstr>PowerPoint Presentation</vt:lpstr>
      <vt:lpstr>Other Sections</vt:lpstr>
      <vt:lpstr>References</vt:lpstr>
      <vt:lpstr>Resume Format</vt:lpstr>
      <vt:lpstr>PowerPoint Presentation</vt:lpstr>
      <vt:lpstr>Cover Letter</vt:lpstr>
      <vt:lpstr>Cover Letter Writing Tips</vt:lpstr>
      <vt:lpstr>Breaking it Down</vt:lpstr>
      <vt:lpstr>First Paragraph</vt:lpstr>
      <vt:lpstr>Middle Paragraph</vt:lpstr>
      <vt:lpstr>Final Paragraph</vt:lpstr>
      <vt:lpstr>Complimentary Close &amp; Signature</vt:lpstr>
      <vt:lpstr>PowerPoint Presentation</vt:lpstr>
      <vt:lpstr>Disguising a Period of Unemployment</vt:lpstr>
      <vt:lpstr>…continued</vt:lpstr>
      <vt:lpstr>Additional Resources</vt:lpstr>
      <vt:lpstr>The End!</vt:lpstr>
    </vt:vector>
  </TitlesOfParts>
  <Company>LAHC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LAHC EOPS</dc:creator>
  <cp:lastModifiedBy>Maria Fatima</cp:lastModifiedBy>
  <cp:revision>95</cp:revision>
  <dcterms:created xsi:type="dcterms:W3CDTF">2011-07-14T16:20:29Z</dcterms:created>
  <dcterms:modified xsi:type="dcterms:W3CDTF">2023-03-06T07:31:19Z</dcterms:modified>
</cp:coreProperties>
</file>