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3" r:id="rId2"/>
    <p:sldId id="265" r:id="rId3"/>
    <p:sldId id="264" r:id="rId4"/>
    <p:sldId id="268" r:id="rId5"/>
    <p:sldId id="269" r:id="rId6"/>
    <p:sldId id="270" r:id="rId7"/>
    <p:sldId id="271" r:id="rId8"/>
    <p:sldId id="272" r:id="rId9"/>
    <p:sldId id="276" r:id="rId10"/>
    <p:sldId id="277" r:id="rId11"/>
    <p:sldId id="278" r:id="rId12"/>
    <p:sldId id="279" r:id="rId13"/>
  </p:sldIdLst>
  <p:sldSz cx="18288000" cy="10287000"/>
  <p:notesSz cx="6858000" cy="9144000"/>
  <p:embeddedFontLst>
    <p:embeddedFont>
      <p:font typeface="Aileron Ultra-Bold" panose="020B0604020202020204" charset="0"/>
      <p:regular r:id="rId14"/>
    </p:embeddedFon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78622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Freeform 3"/>
          <p:cNvSpPr/>
          <p:nvPr/>
        </p:nvSpPr>
        <p:spPr>
          <a:xfrm>
            <a:off x="3818014" y="1620410"/>
            <a:ext cx="10651972" cy="7046180"/>
          </a:xfrm>
          <a:custGeom>
            <a:avLst/>
            <a:gdLst/>
            <a:ahLst/>
            <a:cxnLst/>
            <a:rect l="l" t="t" r="r" b="b"/>
            <a:pathLst>
              <a:path w="10651972" h="7046180">
                <a:moveTo>
                  <a:pt x="0" y="0"/>
                </a:moveTo>
                <a:lnTo>
                  <a:pt x="10651972" y="0"/>
                </a:lnTo>
                <a:lnTo>
                  <a:pt x="10651972" y="7046180"/>
                </a:lnTo>
                <a:lnTo>
                  <a:pt x="0" y="7046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44636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Data Flow, Fetch Cycle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024586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TextBox 3"/>
          <p:cNvSpPr txBox="1"/>
          <p:nvPr/>
        </p:nvSpPr>
        <p:spPr>
          <a:xfrm>
            <a:off x="1028700" y="698619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Types of hazards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9778" y="2644503"/>
            <a:ext cx="5367893" cy="78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4597" spc="229">
                <a:solidFill>
                  <a:srgbClr val="191919"/>
                </a:solidFill>
                <a:latin typeface="Aileron Bold"/>
              </a:rPr>
              <a:t>3) Control Hazard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8363" y="3578826"/>
            <a:ext cx="10301999" cy="228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3045" lvl="1" indent="-471522">
              <a:lnSpc>
                <a:spcPts val="6115"/>
              </a:lnSpc>
              <a:buFont typeface="Arial"/>
              <a:buChar char="•"/>
            </a:pPr>
            <a:r>
              <a:rPr lang="en-US" sz="4367" spc="218">
                <a:solidFill>
                  <a:srgbClr val="191919"/>
                </a:solidFill>
                <a:latin typeface="Aileron"/>
              </a:rPr>
              <a:t>The Control Hazard also known as a branch hazard.</a:t>
            </a:r>
          </a:p>
          <a:p>
            <a:pPr>
              <a:lnSpc>
                <a:spcPts val="6115"/>
              </a:lnSpc>
            </a:pPr>
            <a:endParaRPr lang="en-US" sz="4367" spc="218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363" y="6011055"/>
            <a:ext cx="12480459" cy="151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3045" lvl="1" indent="-471522">
              <a:lnSpc>
                <a:spcPts val="6115"/>
              </a:lnSpc>
              <a:buFont typeface="Arial"/>
              <a:buChar char="•"/>
            </a:pPr>
            <a:r>
              <a:rPr lang="en-US" sz="4367" spc="218">
                <a:solidFill>
                  <a:srgbClr val="191919"/>
                </a:solidFill>
                <a:latin typeface="Aileron"/>
              </a:rPr>
              <a:t>It occurs when the pipeline makes the wrong decision on a branch prediction.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Pipeline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7526000" cy="8343900"/>
          </a:xfrm>
        </p:spPr>
        <p:txBody>
          <a:bodyPr/>
          <a:lstStyle/>
          <a:p>
            <a:r>
              <a:rPr lang="en-US" dirty="0"/>
              <a:t>What is a pipeline in a CPU</a:t>
            </a:r>
            <a:r>
              <a:rPr lang="en-US" dirty="0" smtClean="0"/>
              <a:t>?</a:t>
            </a:r>
          </a:p>
          <a:p>
            <a:r>
              <a:rPr lang="en-US" dirty="0" smtClean="0"/>
              <a:t>Pipelining </a:t>
            </a:r>
            <a:r>
              <a:rPr lang="en-US" dirty="0"/>
              <a:t>is a technique for breaking down a sequential process into various sub-operations and executing each sub-operation in its own dedicated segment that runs in parallel with all other segments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US" dirty="0"/>
              <a:t>The dependencies in the pipeline are referred to as hazards since they put the execution at risk</a:t>
            </a:r>
            <a:r>
              <a:rPr lang="en-US" dirty="0" smtClean="0"/>
              <a:t>.</a:t>
            </a:r>
          </a:p>
          <a:p>
            <a:r>
              <a:rPr lang="en-US" dirty="0"/>
              <a:t>A hazard, in essence, prevents an instruction present in the pipe from being performed during the specified clock cycle. Since each of the instructions may be in a separate machine cycle, we use the term clock cycle</a:t>
            </a:r>
            <a:r>
              <a:rPr lang="en-US" dirty="0" smtClean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649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7526000" cy="8420100"/>
          </a:xfrm>
        </p:spPr>
        <p:txBody>
          <a:bodyPr/>
          <a:lstStyle/>
          <a:p>
            <a:r>
              <a:rPr lang="en-US" dirty="0"/>
              <a:t>Structural Hazard: Conflicts among pipeline instructions due to simultaneous resource usage, such as memory, registers, or </a:t>
            </a:r>
            <a:r>
              <a:rPr lang="en-US" dirty="0" smtClean="0"/>
              <a:t>ALU.</a:t>
            </a:r>
          </a:p>
          <a:p>
            <a:r>
              <a:rPr lang="en-US" dirty="0" smtClean="0"/>
              <a:t>Data </a:t>
            </a:r>
            <a:r>
              <a:rPr lang="en-US" dirty="0"/>
              <a:t>Hazards: Dependencies between instructions in a pipeline caused by incomplete execution of preceding 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Control </a:t>
            </a:r>
            <a:r>
              <a:rPr lang="en-US" dirty="0"/>
              <a:t>Hazards: Arise from branch instructions, impacting the flow of program execution in pipelined architectures</a:t>
            </a:r>
            <a:r>
              <a:rPr lang="en-US" dirty="0" smtClean="0"/>
              <a:t>.</a:t>
            </a:r>
            <a:endParaRPr lang="en-CA" dirty="0"/>
          </a:p>
          <a:p>
            <a:r>
              <a:rPr lang="en-US" dirty="0"/>
              <a:t>Design of a basic </a:t>
            </a:r>
            <a:r>
              <a:rPr lang="en-US" dirty="0" smtClean="0"/>
              <a:t>pipeline. In </a:t>
            </a:r>
            <a:r>
              <a:rPr lang="en-US" dirty="0"/>
              <a:t>a pipelined processor, a pipeline has two ends, the input end and the output end. Between these ends, there are multiple stages/segments such that the output of one stage is connected to the input of the next stage and each stage performs a specific </a:t>
            </a:r>
            <a:r>
              <a:rPr lang="en-US" dirty="0" err="1"/>
              <a:t>operation.Interface</a:t>
            </a:r>
            <a:r>
              <a:rPr lang="en-US" dirty="0"/>
              <a:t> registers are used to hold the intermediate output between two stages. These interface registers are also called latch or buffer</a:t>
            </a:r>
            <a:r>
              <a:rPr lang="en-US" dirty="0" smtClean="0"/>
              <a:t>. All </a:t>
            </a:r>
            <a:r>
              <a:rPr lang="en-US" dirty="0"/>
              <a:t>the stages in the pipeline along with the interface registers are controlled by a common clock.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683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78622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Freeform 3"/>
          <p:cNvSpPr/>
          <p:nvPr/>
        </p:nvSpPr>
        <p:spPr>
          <a:xfrm>
            <a:off x="2429178" y="1898514"/>
            <a:ext cx="12501888" cy="7359786"/>
          </a:xfrm>
          <a:custGeom>
            <a:avLst/>
            <a:gdLst/>
            <a:ahLst/>
            <a:cxnLst/>
            <a:rect l="l" t="t" r="r" b="b"/>
            <a:pathLst>
              <a:path w="12501888" h="7359786">
                <a:moveTo>
                  <a:pt x="0" y="0"/>
                </a:moveTo>
                <a:lnTo>
                  <a:pt x="12501888" y="0"/>
                </a:lnTo>
                <a:lnTo>
                  <a:pt x="12501888" y="7359786"/>
                </a:lnTo>
                <a:lnTo>
                  <a:pt x="0" y="7359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44636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Data Flow, Interrupt 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78622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Freeform 3"/>
          <p:cNvSpPr/>
          <p:nvPr/>
        </p:nvSpPr>
        <p:spPr>
          <a:xfrm>
            <a:off x="1937422" y="1898514"/>
            <a:ext cx="12561946" cy="7359786"/>
          </a:xfrm>
          <a:custGeom>
            <a:avLst/>
            <a:gdLst/>
            <a:ahLst/>
            <a:cxnLst/>
            <a:rect l="l" t="t" r="r" b="b"/>
            <a:pathLst>
              <a:path w="12561946" h="7359786">
                <a:moveTo>
                  <a:pt x="0" y="0"/>
                </a:moveTo>
                <a:lnTo>
                  <a:pt x="12561947" y="0"/>
                </a:lnTo>
                <a:lnTo>
                  <a:pt x="12561947" y="7359786"/>
                </a:lnTo>
                <a:lnTo>
                  <a:pt x="0" y="7359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24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44636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Data Flow, Indirect Cycle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8619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Additional Stages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2024586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4" name="TextBox 4"/>
          <p:cNvSpPr txBox="1"/>
          <p:nvPr/>
        </p:nvSpPr>
        <p:spPr>
          <a:xfrm>
            <a:off x="532492" y="2644503"/>
            <a:ext cx="7022466" cy="78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2542" lvl="1" indent="-496271" algn="ctr">
              <a:lnSpc>
                <a:spcPts val="6436"/>
              </a:lnSpc>
              <a:buFont typeface="Arial"/>
              <a:buChar char="•"/>
            </a:pPr>
            <a:r>
              <a:rPr lang="en-US" sz="4597" spc="229">
                <a:solidFill>
                  <a:srgbClr val="191919"/>
                </a:solidFill>
                <a:latin typeface="Aileron"/>
              </a:rPr>
              <a:t>Fetch instruction (FI)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2492" y="3966009"/>
            <a:ext cx="7382988" cy="75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0439" lvl="1" indent="-475220" algn="ctr">
              <a:lnSpc>
                <a:spcPts val="6163"/>
              </a:lnSpc>
              <a:buFont typeface="Arial"/>
              <a:buChar char="•"/>
            </a:pPr>
            <a:r>
              <a:rPr lang="en-US" sz="4402" spc="220">
                <a:solidFill>
                  <a:srgbClr val="191919"/>
                </a:solidFill>
                <a:latin typeface="Aileron"/>
              </a:rPr>
              <a:t>Decode instruction (DI)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2492" y="5048250"/>
            <a:ext cx="9144000" cy="78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2542" lvl="1" indent="-496271">
              <a:lnSpc>
                <a:spcPts val="6436"/>
              </a:lnSpc>
              <a:buFont typeface="Arial"/>
              <a:buChar char="•"/>
            </a:pPr>
            <a:r>
              <a:rPr lang="en-US" sz="4597" spc="229">
                <a:solidFill>
                  <a:srgbClr val="191919"/>
                </a:solidFill>
                <a:latin typeface="Aileron"/>
              </a:rPr>
              <a:t>Calculate operands (CO)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2492" y="6169730"/>
            <a:ext cx="6913325" cy="78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2542" lvl="1" indent="-496271" algn="ctr">
              <a:lnSpc>
                <a:spcPts val="6436"/>
              </a:lnSpc>
              <a:buFont typeface="Arial"/>
              <a:buChar char="•"/>
            </a:pPr>
            <a:r>
              <a:rPr lang="en-US" sz="4597" spc="229">
                <a:solidFill>
                  <a:srgbClr val="191919"/>
                </a:solidFill>
                <a:latin typeface="Aileron"/>
              </a:rPr>
              <a:t>Fetch operands (FO)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2492" y="7291211"/>
            <a:ext cx="7705567" cy="159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2542" lvl="1" indent="-496271">
              <a:lnSpc>
                <a:spcPts val="6436"/>
              </a:lnSpc>
              <a:buFont typeface="Arial"/>
              <a:buChar char="•"/>
            </a:pPr>
            <a:r>
              <a:rPr lang="en-US" sz="4597" spc="229">
                <a:solidFill>
                  <a:srgbClr val="191919"/>
                </a:solidFill>
                <a:latin typeface="Aileron"/>
              </a:rPr>
              <a:t>Execute instruction (EI)</a:t>
            </a:r>
          </a:p>
          <a:p>
            <a:pPr algn="ctr">
              <a:lnSpc>
                <a:spcPts val="6436"/>
              </a:lnSpc>
            </a:pPr>
            <a:endParaRPr lang="en-US" sz="4597" spc="229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2492" y="8415161"/>
            <a:ext cx="6742272" cy="1597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2542" lvl="1" indent="-496271" algn="ctr">
              <a:lnSpc>
                <a:spcPts val="6436"/>
              </a:lnSpc>
              <a:buFont typeface="Arial"/>
              <a:buChar char="•"/>
            </a:pPr>
            <a:r>
              <a:rPr lang="en-US" sz="4597" spc="229">
                <a:solidFill>
                  <a:srgbClr val="191919"/>
                </a:solidFill>
                <a:latin typeface="Aileron"/>
              </a:rPr>
              <a:t>Write operand (WO)</a:t>
            </a:r>
          </a:p>
          <a:p>
            <a:pPr algn="ctr">
              <a:lnSpc>
                <a:spcPts val="6436"/>
              </a:lnSpc>
            </a:pPr>
            <a:endParaRPr lang="en-US" sz="4597" spc="229">
              <a:solidFill>
                <a:srgbClr val="191919"/>
              </a:solidFill>
              <a:latin typeface="Aileron"/>
            </a:endParaRPr>
          </a:p>
        </p:txBody>
      </p:sp>
      <p:sp>
        <p:nvSpPr>
          <p:cNvPr id="10" name="Freeform 10"/>
          <p:cNvSpPr/>
          <p:nvPr/>
        </p:nvSpPr>
        <p:spPr>
          <a:xfrm rot="-10800000" flipV="1">
            <a:off x="10417549" y="3086181"/>
            <a:ext cx="9688547" cy="10151503"/>
          </a:xfrm>
          <a:custGeom>
            <a:avLst/>
            <a:gdLst/>
            <a:ahLst/>
            <a:cxnLst/>
            <a:rect l="l" t="t" r="r" b="b"/>
            <a:pathLst>
              <a:path w="9688547" h="10151503">
                <a:moveTo>
                  <a:pt x="0" y="10151504"/>
                </a:moveTo>
                <a:lnTo>
                  <a:pt x="9688547" y="10151504"/>
                </a:lnTo>
                <a:lnTo>
                  <a:pt x="9688547" y="0"/>
                </a:lnTo>
                <a:lnTo>
                  <a:pt x="0" y="0"/>
                </a:lnTo>
                <a:lnTo>
                  <a:pt x="0" y="1015150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5686"/>
            <a:ext cx="10285323" cy="143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Timing Diagram for Instruction Pipeline Operation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2024586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4" name="Freeform 4"/>
          <p:cNvSpPr/>
          <p:nvPr/>
        </p:nvSpPr>
        <p:spPr>
          <a:xfrm>
            <a:off x="2137499" y="2120628"/>
            <a:ext cx="13219592" cy="8166372"/>
          </a:xfrm>
          <a:custGeom>
            <a:avLst/>
            <a:gdLst/>
            <a:ahLst/>
            <a:cxnLst/>
            <a:rect l="l" t="t" r="r" b="b"/>
            <a:pathLst>
              <a:path w="13219592" h="8166372">
                <a:moveTo>
                  <a:pt x="0" y="0"/>
                </a:moveTo>
                <a:lnTo>
                  <a:pt x="13219592" y="0"/>
                </a:lnTo>
                <a:lnTo>
                  <a:pt x="13219592" y="8166372"/>
                </a:lnTo>
                <a:lnTo>
                  <a:pt x="0" y="8166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77" b="-20793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85686"/>
            <a:ext cx="10285323" cy="1438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The Effect of a Conditional Branch on Instruction Pipeline Operation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2024586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4" name="Freeform 4"/>
          <p:cNvSpPr/>
          <p:nvPr/>
        </p:nvSpPr>
        <p:spPr>
          <a:xfrm>
            <a:off x="2014299" y="2072607"/>
            <a:ext cx="13960048" cy="8214393"/>
          </a:xfrm>
          <a:custGeom>
            <a:avLst/>
            <a:gdLst/>
            <a:ahLst/>
            <a:cxnLst/>
            <a:rect l="l" t="t" r="r" b="b"/>
            <a:pathLst>
              <a:path w="13960048" h="8214393">
                <a:moveTo>
                  <a:pt x="0" y="0"/>
                </a:moveTo>
                <a:lnTo>
                  <a:pt x="13960048" y="0"/>
                </a:lnTo>
                <a:lnTo>
                  <a:pt x="13960048" y="8214393"/>
                </a:lnTo>
                <a:lnTo>
                  <a:pt x="0" y="8214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28" b="-17993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95982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Freeform 3"/>
          <p:cNvSpPr/>
          <p:nvPr/>
        </p:nvSpPr>
        <p:spPr>
          <a:xfrm>
            <a:off x="3245680" y="1295982"/>
            <a:ext cx="10208181" cy="8598618"/>
          </a:xfrm>
          <a:custGeom>
            <a:avLst/>
            <a:gdLst/>
            <a:ahLst/>
            <a:cxnLst/>
            <a:rect l="l" t="t" r="r" b="b"/>
            <a:pathLst>
              <a:path w="10208181" h="8598618">
                <a:moveTo>
                  <a:pt x="0" y="0"/>
                </a:moveTo>
                <a:lnTo>
                  <a:pt x="10208180" y="0"/>
                </a:lnTo>
                <a:lnTo>
                  <a:pt x="10208180" y="8598618"/>
                </a:lnTo>
                <a:lnTo>
                  <a:pt x="0" y="8598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153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18404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Alternative Pipeline Depiction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295982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Freeform 3"/>
          <p:cNvSpPr/>
          <p:nvPr/>
        </p:nvSpPr>
        <p:spPr>
          <a:xfrm>
            <a:off x="4303200" y="1456778"/>
            <a:ext cx="7429232" cy="8830222"/>
          </a:xfrm>
          <a:custGeom>
            <a:avLst/>
            <a:gdLst/>
            <a:ahLst/>
            <a:cxnLst/>
            <a:rect l="l" t="t" r="r" b="b"/>
            <a:pathLst>
              <a:path w="7429232" h="8830222">
                <a:moveTo>
                  <a:pt x="0" y="0"/>
                </a:moveTo>
                <a:lnTo>
                  <a:pt x="7429232" y="0"/>
                </a:lnTo>
                <a:lnTo>
                  <a:pt x="7429232" y="8830222"/>
                </a:lnTo>
                <a:lnTo>
                  <a:pt x="0" y="8830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45" b="-837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18404"/>
            <a:ext cx="14843719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Six Stage CPU Instruction Pipeline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024586"/>
            <a:ext cx="10285323" cy="96042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3" name="Freeform 3"/>
          <p:cNvSpPr/>
          <p:nvPr/>
        </p:nvSpPr>
        <p:spPr>
          <a:xfrm>
            <a:off x="10860361" y="2467056"/>
            <a:ext cx="6973977" cy="5001074"/>
          </a:xfrm>
          <a:custGeom>
            <a:avLst/>
            <a:gdLst/>
            <a:ahLst/>
            <a:cxnLst/>
            <a:rect l="l" t="t" r="r" b="b"/>
            <a:pathLst>
              <a:path w="6973977" h="5001074">
                <a:moveTo>
                  <a:pt x="0" y="0"/>
                </a:moveTo>
                <a:lnTo>
                  <a:pt x="6973977" y="0"/>
                </a:lnTo>
                <a:lnTo>
                  <a:pt x="6973977" y="5001074"/>
                </a:lnTo>
                <a:lnTo>
                  <a:pt x="0" y="5001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2" r="-53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698619"/>
            <a:ext cx="10285323" cy="71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74"/>
              </a:lnSpc>
            </a:pPr>
            <a:r>
              <a:rPr lang="en-US" sz="4441" spc="133">
                <a:solidFill>
                  <a:srgbClr val="191919"/>
                </a:solidFill>
                <a:latin typeface="Aileron Ultra-Bold"/>
              </a:rPr>
              <a:t>Types of hazards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82150" y="2025378"/>
            <a:ext cx="4489212" cy="78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sz="4597" spc="229">
                <a:solidFill>
                  <a:srgbClr val="191919"/>
                </a:solidFill>
                <a:latin typeface="Aileron Bold"/>
              </a:rPr>
              <a:t>2) Data Hazard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8363" y="3267593"/>
            <a:ext cx="10301999" cy="228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3045" lvl="1" indent="-471522">
              <a:lnSpc>
                <a:spcPts val="6115"/>
              </a:lnSpc>
              <a:buFont typeface="Arial"/>
              <a:buChar char="•"/>
            </a:pPr>
            <a:r>
              <a:rPr lang="en-US" sz="4367" spc="218">
                <a:solidFill>
                  <a:srgbClr val="191919"/>
                </a:solidFill>
                <a:latin typeface="Aileron"/>
              </a:rPr>
              <a:t>A Data Hazard occurs when there is a conflict in the access of an operannd location.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8363" y="6709471"/>
            <a:ext cx="10755661" cy="602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5239" lvl="1" indent="-422619">
              <a:lnSpc>
                <a:spcPts val="5480"/>
              </a:lnSpc>
              <a:buFont typeface="Arial"/>
              <a:buChar char="•"/>
            </a:pPr>
            <a:r>
              <a:rPr lang="en-US" sz="3914" spc="195">
                <a:solidFill>
                  <a:srgbClr val="191919"/>
                </a:solidFill>
                <a:latin typeface="Aileron"/>
              </a:rPr>
              <a:t>Three Types of Data Hazard</a:t>
            </a:r>
          </a:p>
          <a:p>
            <a:pPr>
              <a:lnSpc>
                <a:spcPts val="5229"/>
              </a:lnSpc>
            </a:pPr>
            <a:r>
              <a:rPr lang="en-US" sz="3735" spc="186">
                <a:solidFill>
                  <a:srgbClr val="191919"/>
                </a:solidFill>
                <a:latin typeface="Aileron"/>
              </a:rPr>
              <a:t>1)Read after write (RAW), or true dependency</a:t>
            </a:r>
          </a:p>
          <a:p>
            <a:pPr>
              <a:lnSpc>
                <a:spcPts val="5229"/>
              </a:lnSpc>
            </a:pPr>
            <a:r>
              <a:rPr lang="en-US" sz="3735" spc="186">
                <a:solidFill>
                  <a:srgbClr val="191919"/>
                </a:solidFill>
                <a:latin typeface="Aileron"/>
              </a:rPr>
              <a:t>2)Write after read (WAR), or anti dependency.</a:t>
            </a:r>
          </a:p>
          <a:p>
            <a:pPr>
              <a:lnSpc>
                <a:spcPts val="5229"/>
              </a:lnSpc>
            </a:pPr>
            <a:r>
              <a:rPr lang="en-US" sz="3735" spc="186">
                <a:solidFill>
                  <a:srgbClr val="191919"/>
                </a:solidFill>
                <a:latin typeface="Aileron"/>
              </a:rPr>
              <a:t>3)Write after write (WAW), or output dependency</a:t>
            </a:r>
          </a:p>
          <a:p>
            <a:pPr>
              <a:lnSpc>
                <a:spcPts val="5229"/>
              </a:lnSpc>
            </a:pPr>
            <a:endParaRPr lang="en-US" sz="3735" spc="186">
              <a:solidFill>
                <a:srgbClr val="191919"/>
              </a:solidFill>
              <a:latin typeface="Aileron"/>
            </a:endParaRPr>
          </a:p>
          <a:p>
            <a:pPr>
              <a:lnSpc>
                <a:spcPts val="5480"/>
              </a:lnSpc>
            </a:pPr>
            <a:endParaRPr lang="en-US" sz="3735" spc="186">
              <a:solidFill>
                <a:srgbClr val="191919"/>
              </a:solidFill>
              <a:latin typeface="Aileron"/>
            </a:endParaRPr>
          </a:p>
          <a:p>
            <a:pPr>
              <a:lnSpc>
                <a:spcPts val="5480"/>
              </a:lnSpc>
            </a:pPr>
            <a:endParaRPr lang="en-US" sz="3735" spc="186">
              <a:solidFill>
                <a:srgbClr val="191919"/>
              </a:solidFill>
              <a:latin typeface="Aileron"/>
            </a:endParaRPr>
          </a:p>
          <a:p>
            <a:pPr>
              <a:lnSpc>
                <a:spcPts val="5480"/>
              </a:lnSpc>
            </a:pPr>
            <a:endParaRPr lang="en-US" sz="3735" spc="186">
              <a:solidFill>
                <a:srgbClr val="191919"/>
              </a:solidFill>
              <a:latin typeface="Ailer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412</Words>
  <Application>Microsoft Office PowerPoint</Application>
  <PresentationFormat>Custom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Aileron Ultra-Bold</vt:lpstr>
      <vt:lpstr>Aileron</vt:lpstr>
      <vt:lpstr>Aileron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Decision Tree Chart Presentation</dc:title>
  <dc:creator>Sagar Chhabriya</dc:creator>
  <cp:lastModifiedBy>Microsoft account</cp:lastModifiedBy>
  <cp:revision>3</cp:revision>
  <dcterms:created xsi:type="dcterms:W3CDTF">2006-08-16T00:00:00Z</dcterms:created>
  <dcterms:modified xsi:type="dcterms:W3CDTF">2024-05-26T21:12:03Z</dcterms:modified>
  <dc:identifier>DAGDabZZiEc</dc:identifier>
</cp:coreProperties>
</file>