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27" r:id="rId3"/>
    <p:sldId id="329" r:id="rId4"/>
    <p:sldId id="330" r:id="rId5"/>
    <p:sldId id="331" r:id="rId6"/>
    <p:sldId id="332" r:id="rId7"/>
    <p:sldId id="283"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324" r:id="rId24"/>
    <p:sldId id="295" r:id="rId25"/>
    <p:sldId id="296" r:id="rId26"/>
    <p:sldId id="297" r:id="rId27"/>
    <p:sldId id="298" r:id="rId28"/>
    <p:sldId id="299" r:id="rId29"/>
    <p:sldId id="325" r:id="rId30"/>
    <p:sldId id="301" r:id="rId31"/>
    <p:sldId id="302" r:id="rId32"/>
    <p:sldId id="287" r:id="rId33"/>
    <p:sldId id="274" r:id="rId34"/>
    <p:sldId id="275" r:id="rId35"/>
    <p:sldId id="276" r:id="rId36"/>
    <p:sldId id="303" r:id="rId37"/>
    <p:sldId id="277" r:id="rId38"/>
    <p:sldId id="278" r:id="rId39"/>
    <p:sldId id="279" r:id="rId40"/>
    <p:sldId id="280" r:id="rId41"/>
    <p:sldId id="281" r:id="rId42"/>
    <p:sldId id="282" r:id="rId43"/>
    <p:sldId id="258" r:id="rId44"/>
    <p:sldId id="288" r:id="rId45"/>
    <p:sldId id="289" r:id="rId46"/>
    <p:sldId id="290" r:id="rId47"/>
    <p:sldId id="291" r:id="rId48"/>
    <p:sldId id="292" r:id="rId49"/>
    <p:sldId id="293" r:id="rId50"/>
    <p:sldId id="304" r:id="rId51"/>
    <p:sldId id="305" r:id="rId52"/>
    <p:sldId id="306" r:id="rId53"/>
    <p:sldId id="307" r:id="rId54"/>
    <p:sldId id="30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856C4-2A6B-4814-A5EA-22F9E0058358}" type="datetimeFigureOut">
              <a:rPr lang="en-US" smtClean="0"/>
              <a:t>8/23/2023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FE078-FDDE-451A-9F09-05820A287C7D}" type="slidenum">
              <a:rPr lang="en-US" smtClean="0"/>
              <a:t>‹#›</a:t>
            </a:fld>
            <a:endParaRPr lang="en-US"/>
          </a:p>
        </p:txBody>
      </p:sp>
    </p:spTree>
    <p:extLst>
      <p:ext uri="{BB962C8B-B14F-4D97-AF65-F5344CB8AC3E}">
        <p14:creationId xmlns:p14="http://schemas.microsoft.com/office/powerpoint/2010/main" val="2806941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884238" y="4635500"/>
            <a:ext cx="4860925" cy="4110038"/>
          </a:xfrm>
          <a:noFill/>
        </p:spPr>
        <p:txBody>
          <a:bodyPr lIns="89166" tIns="43801" rIns="89166" bIns="43801"/>
          <a:lstStyle/>
          <a:p>
            <a:endParaRPr lang="en-US" altLang="en-US" smtClean="0"/>
          </a:p>
        </p:txBody>
      </p:sp>
      <p:sp>
        <p:nvSpPr>
          <p:cNvPr id="8195" name="Rectangle 3"/>
          <p:cNvSpPr>
            <a:spLocks noGrp="1" noRot="1" noChangeAspect="1" noChangeArrowheads="1" noTextEdit="1"/>
          </p:cNvSpPr>
          <p:nvPr>
            <p:ph type="sldImg"/>
          </p:nvPr>
        </p:nvSpPr>
        <p:spPr>
          <a:xfrm>
            <a:off x="280988" y="852488"/>
            <a:ext cx="6067425" cy="3413125"/>
          </a:xfrm>
          <a:ln cap="flat"/>
        </p:spPr>
      </p:sp>
    </p:spTree>
    <p:extLst>
      <p:ext uri="{BB962C8B-B14F-4D97-AF65-F5344CB8AC3E}">
        <p14:creationId xmlns:p14="http://schemas.microsoft.com/office/powerpoint/2010/main" val="111019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884238" y="4635500"/>
            <a:ext cx="4860925" cy="4110038"/>
          </a:xfrm>
          <a:noFill/>
        </p:spPr>
        <p:txBody>
          <a:bodyPr lIns="89166" tIns="43801" rIns="89166" bIns="43801"/>
          <a:lstStyle/>
          <a:p>
            <a:endParaRPr lang="en-US" altLang="en-US" smtClean="0"/>
          </a:p>
        </p:txBody>
      </p:sp>
      <p:sp>
        <p:nvSpPr>
          <p:cNvPr id="10243" name="Rectangle 3"/>
          <p:cNvSpPr>
            <a:spLocks noGrp="1" noRot="1" noChangeAspect="1" noChangeArrowheads="1" noTextEdit="1"/>
          </p:cNvSpPr>
          <p:nvPr>
            <p:ph type="sldImg"/>
          </p:nvPr>
        </p:nvSpPr>
        <p:spPr>
          <a:xfrm>
            <a:off x="280988" y="852488"/>
            <a:ext cx="6067425" cy="3413125"/>
          </a:xfrm>
          <a:ln cap="flat"/>
        </p:spPr>
      </p:sp>
    </p:spTree>
    <p:extLst>
      <p:ext uri="{BB962C8B-B14F-4D97-AF65-F5344CB8AC3E}">
        <p14:creationId xmlns:p14="http://schemas.microsoft.com/office/powerpoint/2010/main" val="117332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821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0FCC68-35E8-4DCC-8B0B-B2CE725AC125}"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919672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FCC68-35E8-4DCC-8B0B-B2CE725AC125}"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9494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FCC68-35E8-4DCC-8B0B-B2CE725AC125}"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2892519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p>
            <a:r>
              <a:rPr lang="en-US" smtClean="0"/>
              <a:t>‹#›</a:t>
            </a:r>
            <a:endParaRPr lang="en-US"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812800" y="1752600"/>
            <a:ext cx="10871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52791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p>
            <a:r>
              <a:rPr lang="en-US" smtClean="0"/>
              <a:t>‹#›</a:t>
            </a:r>
            <a:endParaRPr lang="en-US"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812800" y="1752600"/>
            <a:ext cx="10871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8703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p>
            <a:r>
              <a:rPr lang="en-US" smtClean="0"/>
              <a:t>‹#›</a:t>
            </a:r>
            <a:endParaRPr lang="en-US"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812800" y="1752600"/>
            <a:ext cx="10871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87311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p>
            <a:r>
              <a:rPr lang="en-US" smtClean="0"/>
              <a:t>‹#›</a:t>
            </a:r>
            <a:endParaRPr lang="en-US"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812800" y="1752600"/>
            <a:ext cx="10871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04698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FCC68-35E8-4DCC-8B0B-B2CE725AC125}"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3039959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0FCC68-35E8-4DCC-8B0B-B2CE725AC125}"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282351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0FCC68-35E8-4DCC-8B0B-B2CE725AC125}"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9623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0FCC68-35E8-4DCC-8B0B-B2CE725AC125}"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251809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0FCC68-35E8-4DCC-8B0B-B2CE725AC125}"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237427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FCC68-35E8-4DCC-8B0B-B2CE725AC125}"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423259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FCC68-35E8-4DCC-8B0B-B2CE725AC125}"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278031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FCC68-35E8-4DCC-8B0B-B2CE725AC125}"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6025E2-BEB6-4CD5-8242-19B34D07FEC6}" type="slidenum">
              <a:rPr lang="en-US" smtClean="0"/>
              <a:t>‹#›</a:t>
            </a:fld>
            <a:endParaRPr lang="en-US"/>
          </a:p>
        </p:txBody>
      </p:sp>
    </p:spTree>
    <p:extLst>
      <p:ext uri="{BB962C8B-B14F-4D97-AF65-F5344CB8AC3E}">
        <p14:creationId xmlns:p14="http://schemas.microsoft.com/office/powerpoint/2010/main" val="39034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FCC68-35E8-4DCC-8B0B-B2CE725AC125}" type="datetimeFigureOut">
              <a:rPr lang="en-US" smtClean="0"/>
              <a:t>8/23/2023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025E2-BEB6-4CD5-8242-19B34D07FEC6}" type="slidenum">
              <a:rPr lang="en-US" smtClean="0"/>
              <a:t>‹#›</a:t>
            </a:fld>
            <a:endParaRPr lang="en-US"/>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522075" y="0"/>
            <a:ext cx="568325" cy="568325"/>
          </a:xfrm>
          <a:prstGeom prst="rect">
            <a:avLst/>
          </a:prstGeom>
        </p:spPr>
      </p:pic>
    </p:spTree>
    <p:extLst>
      <p:ext uri="{BB962C8B-B14F-4D97-AF65-F5344CB8AC3E}">
        <p14:creationId xmlns:p14="http://schemas.microsoft.com/office/powerpoint/2010/main" val="228813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3600" kern="1200">
          <a:solidFill>
            <a:srgbClr val="00206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82799"/>
            <a:ext cx="9144000" cy="741363"/>
          </a:xfrm>
        </p:spPr>
        <p:txBody>
          <a:bodyPr>
            <a:normAutofit/>
          </a:bodyPr>
          <a:lstStyle/>
          <a:p>
            <a:r>
              <a:rPr lang="en-US" sz="4400" u="sng" dirty="0" smtClean="0"/>
              <a:t>SOFTWARE ENGINEERING</a:t>
            </a:r>
            <a:endParaRPr lang="en-US" sz="4400" u="sng" dirty="0"/>
          </a:p>
        </p:txBody>
      </p:sp>
      <p:sp>
        <p:nvSpPr>
          <p:cNvPr id="3" name="Subtitle 2"/>
          <p:cNvSpPr>
            <a:spLocks noGrp="1"/>
          </p:cNvSpPr>
          <p:nvPr>
            <p:ph type="subTitle" idx="1"/>
          </p:nvPr>
        </p:nvSpPr>
        <p:spPr>
          <a:xfrm>
            <a:off x="1524000" y="3268662"/>
            <a:ext cx="9144000" cy="1655762"/>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SWE-211</a:t>
            </a:r>
          </a:p>
          <a:p>
            <a:r>
              <a:rPr lang="en-US" b="1" dirty="0">
                <a:solidFill>
                  <a:srgbClr val="002060"/>
                </a:solidFill>
                <a:latin typeface="Times New Roman" panose="02020603050405020304" pitchFamily="18" charset="0"/>
                <a:cs typeface="Times New Roman" panose="02020603050405020304" pitchFamily="18" charset="0"/>
              </a:rPr>
              <a:t>3+0 (Theory Credit Hour = 3, Lab Credit Hours = 0</a:t>
            </a:r>
            <a:r>
              <a:rPr lang="en-US" b="1" dirty="0" smtClean="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Times New Roman" panose="02020603050405020304" pitchFamily="18" charset="0"/>
              <a:cs typeface="Times New Roman" panose="02020603050405020304" pitchFamily="18" charset="0"/>
            </a:endParaRPr>
          </a:p>
          <a:p>
            <a:r>
              <a:rPr lang="en-US" b="1" dirty="0" smtClean="0">
                <a:solidFill>
                  <a:srgbClr val="002060"/>
                </a:solidFill>
                <a:latin typeface="Times New Roman" panose="02020603050405020304" pitchFamily="18" charset="0"/>
                <a:cs typeface="Times New Roman" panose="02020603050405020304" pitchFamily="18" charset="0"/>
              </a:rPr>
              <a:t>BS-CS-III</a:t>
            </a:r>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658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smtClean="0"/>
              <a:t>FAQs about software engineering</a:t>
            </a:r>
          </a:p>
        </p:txBody>
      </p:sp>
      <p:sp>
        <p:nvSpPr>
          <p:cNvPr id="11267" name="Rectangle 3"/>
          <p:cNvSpPr>
            <a:spLocks noGrp="1" noChangeArrowheads="1"/>
          </p:cNvSpPr>
          <p:nvPr>
            <p:ph type="body" idx="1"/>
          </p:nvPr>
        </p:nvSpPr>
        <p:spPr/>
        <p:txBody>
          <a:bodyPr/>
          <a:lstStyle/>
          <a:p>
            <a:r>
              <a:rPr lang="en-GB" altLang="en-US" dirty="0" smtClean="0">
                <a:latin typeface="Times New Roman" panose="02020603050405020304" pitchFamily="18" charset="0"/>
                <a:cs typeface="Times New Roman" panose="02020603050405020304" pitchFamily="18" charset="0"/>
              </a:rPr>
              <a:t>What is software?</a:t>
            </a:r>
          </a:p>
          <a:p>
            <a:r>
              <a:rPr lang="en-GB" altLang="en-US" dirty="0" smtClean="0">
                <a:latin typeface="Times New Roman" panose="02020603050405020304" pitchFamily="18" charset="0"/>
                <a:cs typeface="Times New Roman" panose="02020603050405020304" pitchFamily="18" charset="0"/>
              </a:rPr>
              <a:t>What is software engineering?</a:t>
            </a:r>
          </a:p>
          <a:p>
            <a:r>
              <a:rPr lang="en-GB" altLang="en-US" dirty="0" smtClean="0">
                <a:latin typeface="Times New Roman" panose="02020603050405020304" pitchFamily="18" charset="0"/>
                <a:cs typeface="Times New Roman" panose="02020603050405020304" pitchFamily="18" charset="0"/>
              </a:rPr>
              <a:t>What is the difference between software engineering and computer science?</a:t>
            </a:r>
          </a:p>
          <a:p>
            <a:r>
              <a:rPr lang="en-GB" altLang="en-US" dirty="0" smtClean="0">
                <a:latin typeface="Times New Roman" panose="02020603050405020304" pitchFamily="18" charset="0"/>
                <a:cs typeface="Times New Roman" panose="02020603050405020304" pitchFamily="18" charset="0"/>
              </a:rPr>
              <a:t>What is the difference between software engineering and system engineering?</a:t>
            </a:r>
          </a:p>
          <a:p>
            <a:r>
              <a:rPr lang="en-GB" altLang="en-US" dirty="0" smtClean="0">
                <a:latin typeface="Times New Roman" panose="02020603050405020304" pitchFamily="18" charset="0"/>
                <a:cs typeface="Times New Roman" panose="02020603050405020304" pitchFamily="18" charset="0"/>
              </a:rPr>
              <a:t>What is a software process?</a:t>
            </a:r>
          </a:p>
          <a:p>
            <a:r>
              <a:rPr lang="en-GB" altLang="en-US" dirty="0" smtClean="0">
                <a:latin typeface="Times New Roman" panose="02020603050405020304" pitchFamily="18" charset="0"/>
                <a:cs typeface="Times New Roman" panose="02020603050405020304" pitchFamily="18" charset="0"/>
              </a:rPr>
              <a:t>What is a software process model?</a:t>
            </a:r>
          </a:p>
        </p:txBody>
      </p:sp>
    </p:spTree>
    <p:extLst>
      <p:ext uri="{BB962C8B-B14F-4D97-AF65-F5344CB8AC3E}">
        <p14:creationId xmlns:p14="http://schemas.microsoft.com/office/powerpoint/2010/main" val="102736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smtClean="0"/>
              <a:t>FAQs about software engineering</a:t>
            </a:r>
          </a:p>
        </p:txBody>
      </p:sp>
      <p:sp>
        <p:nvSpPr>
          <p:cNvPr id="12291" name="Rectangle 3"/>
          <p:cNvSpPr>
            <a:spLocks noGrp="1" noChangeArrowheads="1"/>
          </p:cNvSpPr>
          <p:nvPr>
            <p:ph type="body" idx="1"/>
          </p:nvPr>
        </p:nvSpPr>
        <p:spPr/>
        <p:txBody>
          <a:bodyPr/>
          <a:lstStyle/>
          <a:p>
            <a:pPr>
              <a:lnSpc>
                <a:spcPct val="150000"/>
              </a:lnSpc>
            </a:pPr>
            <a:r>
              <a:rPr lang="en-GB" altLang="en-US" dirty="0" smtClean="0">
                <a:latin typeface="Times New Roman" panose="02020603050405020304" pitchFamily="18" charset="0"/>
                <a:cs typeface="Times New Roman" panose="02020603050405020304" pitchFamily="18" charset="0"/>
              </a:rPr>
              <a:t>What are the costs of software engineering?</a:t>
            </a:r>
          </a:p>
          <a:p>
            <a:pPr>
              <a:lnSpc>
                <a:spcPct val="150000"/>
              </a:lnSpc>
            </a:pPr>
            <a:r>
              <a:rPr lang="en-GB" altLang="en-US" dirty="0" smtClean="0">
                <a:latin typeface="Times New Roman" panose="02020603050405020304" pitchFamily="18" charset="0"/>
                <a:cs typeface="Times New Roman" panose="02020603050405020304" pitchFamily="18" charset="0"/>
              </a:rPr>
              <a:t>What are software engineering methods?</a:t>
            </a:r>
          </a:p>
          <a:p>
            <a:pPr>
              <a:lnSpc>
                <a:spcPct val="150000"/>
              </a:lnSpc>
            </a:pPr>
            <a:r>
              <a:rPr lang="en-GB" altLang="en-US" dirty="0" smtClean="0">
                <a:latin typeface="Times New Roman" panose="02020603050405020304" pitchFamily="18" charset="0"/>
                <a:cs typeface="Times New Roman" panose="02020603050405020304" pitchFamily="18" charset="0"/>
              </a:rPr>
              <a:t>What is CASE (Computer-Aided Software Engineering)</a:t>
            </a:r>
          </a:p>
          <a:p>
            <a:pPr>
              <a:lnSpc>
                <a:spcPct val="150000"/>
              </a:lnSpc>
            </a:pPr>
            <a:r>
              <a:rPr lang="en-GB" altLang="en-US" dirty="0" smtClean="0">
                <a:latin typeface="Times New Roman" panose="02020603050405020304" pitchFamily="18" charset="0"/>
                <a:cs typeface="Times New Roman" panose="02020603050405020304" pitchFamily="18" charset="0"/>
              </a:rPr>
              <a:t>What are the attributes of good software?</a:t>
            </a:r>
          </a:p>
          <a:p>
            <a:pPr>
              <a:lnSpc>
                <a:spcPct val="150000"/>
              </a:lnSpc>
            </a:pPr>
            <a:r>
              <a:rPr lang="en-GB" altLang="en-US" dirty="0" smtClean="0">
                <a:latin typeface="Times New Roman" panose="02020603050405020304" pitchFamily="18" charset="0"/>
                <a:cs typeface="Times New Roman" panose="02020603050405020304" pitchFamily="18" charset="0"/>
              </a:rPr>
              <a:t>What are the key challenges facing software engineering?</a:t>
            </a:r>
          </a:p>
        </p:txBody>
      </p:sp>
    </p:spTree>
    <p:extLst>
      <p:ext uri="{BB962C8B-B14F-4D97-AF65-F5344CB8AC3E}">
        <p14:creationId xmlns:p14="http://schemas.microsoft.com/office/powerpoint/2010/main" val="373105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sz="3613"/>
              <a:t>What is software?</a:t>
            </a:r>
            <a:endParaRPr lang="en-GB" altLang="en-US" smtClean="0"/>
          </a:p>
        </p:txBody>
      </p:sp>
      <p:sp>
        <p:nvSpPr>
          <p:cNvPr id="13315" name="Rectangle 3"/>
          <p:cNvSpPr>
            <a:spLocks noGrp="1" noChangeArrowheads="1"/>
          </p:cNvSpPr>
          <p:nvPr>
            <p:ph type="body" idx="1"/>
          </p:nvPr>
        </p:nvSpPr>
        <p:spPr/>
        <p:txBody>
          <a:bodyPr/>
          <a:lstStyle/>
          <a:p>
            <a:r>
              <a:rPr lang="en-GB" altLang="en-US" dirty="0" smtClean="0">
                <a:latin typeface="Times New Roman" panose="02020603050405020304" pitchFamily="18" charset="0"/>
                <a:cs typeface="Times New Roman" panose="02020603050405020304" pitchFamily="18" charset="0"/>
              </a:rPr>
              <a:t>Computer programs and associated documentation</a:t>
            </a:r>
          </a:p>
          <a:p>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Software products may be developed for a particular customer or may be developed for a general market</a:t>
            </a:r>
          </a:p>
          <a:p>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Software products may be</a:t>
            </a:r>
          </a:p>
          <a:p>
            <a:pPr lvl="1"/>
            <a:r>
              <a:rPr lang="en-GB" altLang="en-US" dirty="0" smtClean="0">
                <a:latin typeface="Times New Roman" panose="02020603050405020304" pitchFamily="18" charset="0"/>
                <a:cs typeface="Times New Roman" panose="02020603050405020304" pitchFamily="18" charset="0"/>
              </a:rPr>
              <a:t>Generic - developed to be sold to a range of different customers</a:t>
            </a:r>
          </a:p>
          <a:p>
            <a:pPr lvl="1"/>
            <a:r>
              <a:rPr lang="en-GB" altLang="en-US" dirty="0" smtClean="0">
                <a:latin typeface="Times New Roman" panose="02020603050405020304" pitchFamily="18" charset="0"/>
                <a:cs typeface="Times New Roman" panose="02020603050405020304" pitchFamily="18" charset="0"/>
              </a:rPr>
              <a:t>Bespoke (custom) - developed for a single customer according to their specification</a:t>
            </a:r>
          </a:p>
        </p:txBody>
      </p:sp>
    </p:spTree>
    <p:extLst>
      <p:ext uri="{BB962C8B-B14F-4D97-AF65-F5344CB8AC3E}">
        <p14:creationId xmlns:p14="http://schemas.microsoft.com/office/powerpoint/2010/main" val="275294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ltLang="en-US" sz="3613"/>
              <a:t>What is software engineering?</a:t>
            </a:r>
            <a:endParaRPr lang="en-GB" altLang="en-US" smtClean="0"/>
          </a:p>
        </p:txBody>
      </p:sp>
      <p:sp>
        <p:nvSpPr>
          <p:cNvPr id="14339" name="Rectangle 3"/>
          <p:cNvSpPr>
            <a:spLocks noGrp="1" noChangeArrowheads="1"/>
          </p:cNvSpPr>
          <p:nvPr>
            <p:ph type="body" idx="1"/>
          </p:nvPr>
        </p:nvSpPr>
        <p:spPr/>
        <p:txBody>
          <a:bodyPr/>
          <a:lstStyle/>
          <a:p>
            <a:r>
              <a:rPr lang="en-GB" altLang="en-US" dirty="0" smtClean="0">
                <a:latin typeface="Times New Roman" panose="02020603050405020304" pitchFamily="18" charset="0"/>
                <a:cs typeface="Times New Roman" panose="02020603050405020304" pitchFamily="18" charset="0"/>
              </a:rPr>
              <a:t>Software engineering is an engineering discipline which is concerned with all aspects of software production</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Software engineers should adopt a systematic and organised approach to their work and use appropriate tools and techniques depending on the problem to be solved, the development constraints and the resources available</a:t>
            </a:r>
          </a:p>
        </p:txBody>
      </p:sp>
    </p:spTree>
    <p:extLst>
      <p:ext uri="{BB962C8B-B14F-4D97-AF65-F5344CB8AC3E}">
        <p14:creationId xmlns:p14="http://schemas.microsoft.com/office/powerpoint/2010/main" val="3245104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sz="3613"/>
              <a:t>What is the difference between software engineering and computer science?</a:t>
            </a:r>
            <a:endParaRPr lang="en-GB" altLang="en-US" smtClean="0"/>
          </a:p>
        </p:txBody>
      </p:sp>
      <p:sp>
        <p:nvSpPr>
          <p:cNvPr id="15363" name="Rectangle 3"/>
          <p:cNvSpPr>
            <a:spLocks noGrp="1" noChangeArrowheads="1"/>
          </p:cNvSpPr>
          <p:nvPr>
            <p:ph type="body" idx="1"/>
          </p:nvPr>
        </p:nvSpPr>
        <p:spPr>
          <a:xfrm>
            <a:off x="838200" y="2209799"/>
            <a:ext cx="10515600" cy="3586163"/>
          </a:xfrm>
        </p:spPr>
        <p:txBody>
          <a:bodyPr/>
          <a:lstStyle/>
          <a:p>
            <a:r>
              <a:rPr lang="en-GB" altLang="en-US" dirty="0" smtClean="0">
                <a:latin typeface="Times New Roman" panose="02020603050405020304" pitchFamily="18" charset="0"/>
                <a:cs typeface="Times New Roman" panose="02020603050405020304" pitchFamily="18" charset="0"/>
              </a:rPr>
              <a:t>Computer science is concerned with theory and fundamentals; software engineering is concerned with the practicalities of developing and delivering useful software</a:t>
            </a:r>
          </a:p>
          <a:p>
            <a:endParaRPr lang="en-GB" altLang="en-US" dirty="0">
              <a:latin typeface="Times New Roman" panose="02020603050405020304" pitchFamily="18" charset="0"/>
              <a:cs typeface="Times New Roman" panose="02020603050405020304" pitchFamily="18" charset="0"/>
            </a:endParaRP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Computer science theories are currently insufficient to act as a complete underpinning for software engineering</a:t>
            </a:r>
          </a:p>
        </p:txBody>
      </p:sp>
    </p:spTree>
    <p:extLst>
      <p:ext uri="{BB962C8B-B14F-4D97-AF65-F5344CB8AC3E}">
        <p14:creationId xmlns:p14="http://schemas.microsoft.com/office/powerpoint/2010/main" val="394435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sz="3613"/>
              <a:t>What is the difference between software engineering and system engineering?</a:t>
            </a:r>
            <a:endParaRPr lang="en-GB" altLang="en-US" smtClean="0"/>
          </a:p>
        </p:txBody>
      </p:sp>
      <p:sp>
        <p:nvSpPr>
          <p:cNvPr id="16387" name="Rectangle 3"/>
          <p:cNvSpPr>
            <a:spLocks noGrp="1" noChangeArrowheads="1"/>
          </p:cNvSpPr>
          <p:nvPr>
            <p:ph type="body" idx="1"/>
          </p:nvPr>
        </p:nvSpPr>
        <p:spPr>
          <a:xfrm>
            <a:off x="838200" y="2387599"/>
            <a:ext cx="10515600" cy="3789363"/>
          </a:xfrm>
        </p:spPr>
        <p:txBody>
          <a:bodyPr/>
          <a:lstStyle/>
          <a:p>
            <a:r>
              <a:rPr lang="en-GB" altLang="en-US" dirty="0" smtClean="0">
                <a:latin typeface="Times New Roman" panose="02020603050405020304" pitchFamily="18" charset="0"/>
                <a:cs typeface="Times New Roman" panose="02020603050405020304" pitchFamily="18" charset="0"/>
              </a:rPr>
              <a:t>System engineering is concerned with all aspects of computer-based systems development including hardware, software and process engineering. Software engineering is part of this process</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System engineers are involved in system specification, architectural design, integration and deployment</a:t>
            </a:r>
          </a:p>
        </p:txBody>
      </p:sp>
    </p:spTree>
    <p:extLst>
      <p:ext uri="{BB962C8B-B14F-4D97-AF65-F5344CB8AC3E}">
        <p14:creationId xmlns:p14="http://schemas.microsoft.com/office/powerpoint/2010/main" val="1688889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z="3613"/>
              <a:t>What is a software process?</a:t>
            </a:r>
            <a:endParaRPr lang="en-GB" altLang="en-US" smtClean="0"/>
          </a:p>
        </p:txBody>
      </p:sp>
      <p:sp>
        <p:nvSpPr>
          <p:cNvPr id="17411" name="Rectangle 3"/>
          <p:cNvSpPr>
            <a:spLocks noGrp="1" noChangeArrowheads="1"/>
          </p:cNvSpPr>
          <p:nvPr>
            <p:ph type="body" idx="1"/>
          </p:nvPr>
        </p:nvSpPr>
        <p:spPr>
          <a:xfrm>
            <a:off x="711200" y="1533525"/>
            <a:ext cx="11036300" cy="4351338"/>
          </a:xfrm>
        </p:spPr>
        <p:txBody>
          <a:bodyPr/>
          <a:lstStyle/>
          <a:p>
            <a:r>
              <a:rPr lang="en-GB" altLang="en-US" dirty="0" smtClean="0">
                <a:latin typeface="Times New Roman" panose="02020603050405020304" pitchFamily="18" charset="0"/>
                <a:cs typeface="Times New Roman" panose="02020603050405020304" pitchFamily="18" charset="0"/>
              </a:rPr>
              <a:t>A set of activities whose goal is the development or evolution of software</a:t>
            </a:r>
          </a:p>
          <a:p>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Generic activities in all software processes are:</a:t>
            </a:r>
          </a:p>
          <a:p>
            <a:endParaRPr lang="en-GB" altLang="en-US" dirty="0" smtClean="0">
              <a:latin typeface="Times New Roman" panose="02020603050405020304" pitchFamily="18" charset="0"/>
              <a:cs typeface="Times New Roman" panose="02020603050405020304" pitchFamily="18" charset="0"/>
            </a:endParaRPr>
          </a:p>
          <a:p>
            <a:pPr lvl="1">
              <a:lnSpc>
                <a:spcPct val="100000"/>
              </a:lnSpc>
            </a:pPr>
            <a:r>
              <a:rPr lang="en-GB" altLang="en-US" dirty="0" smtClean="0">
                <a:latin typeface="Times New Roman" panose="02020603050405020304" pitchFamily="18" charset="0"/>
                <a:cs typeface="Times New Roman" panose="02020603050405020304" pitchFamily="18" charset="0"/>
              </a:rPr>
              <a:t>Specification - what the system should do and its development constraints</a:t>
            </a:r>
          </a:p>
          <a:p>
            <a:pPr lvl="1">
              <a:lnSpc>
                <a:spcPct val="100000"/>
              </a:lnSpc>
            </a:pPr>
            <a:r>
              <a:rPr lang="en-GB" altLang="en-US" dirty="0" smtClean="0">
                <a:latin typeface="Times New Roman" panose="02020603050405020304" pitchFamily="18" charset="0"/>
                <a:cs typeface="Times New Roman" panose="02020603050405020304" pitchFamily="18" charset="0"/>
              </a:rPr>
              <a:t>Development - production of the software system</a:t>
            </a:r>
          </a:p>
          <a:p>
            <a:pPr lvl="1">
              <a:lnSpc>
                <a:spcPct val="100000"/>
              </a:lnSpc>
            </a:pPr>
            <a:r>
              <a:rPr lang="en-GB" altLang="en-US" dirty="0" smtClean="0">
                <a:latin typeface="Times New Roman" panose="02020603050405020304" pitchFamily="18" charset="0"/>
                <a:cs typeface="Times New Roman" panose="02020603050405020304" pitchFamily="18" charset="0"/>
              </a:rPr>
              <a:t>Validation - checking that the software is what the customer wants</a:t>
            </a:r>
          </a:p>
          <a:p>
            <a:pPr lvl="1">
              <a:lnSpc>
                <a:spcPct val="100000"/>
              </a:lnSpc>
            </a:pPr>
            <a:r>
              <a:rPr lang="en-GB" altLang="en-US" dirty="0" smtClean="0">
                <a:latin typeface="Times New Roman" panose="02020603050405020304" pitchFamily="18" charset="0"/>
                <a:cs typeface="Times New Roman" panose="02020603050405020304" pitchFamily="18" charset="0"/>
              </a:rPr>
              <a:t>Evolution - changing the software in response to changing demands</a:t>
            </a:r>
          </a:p>
        </p:txBody>
      </p:sp>
    </p:spTree>
    <p:extLst>
      <p:ext uri="{BB962C8B-B14F-4D97-AF65-F5344CB8AC3E}">
        <p14:creationId xmlns:p14="http://schemas.microsoft.com/office/powerpoint/2010/main" val="127043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sz="3613"/>
              <a:t>What is a software process model?</a:t>
            </a:r>
            <a:endParaRPr lang="en-GB" altLang="en-US" smtClean="0"/>
          </a:p>
        </p:txBody>
      </p:sp>
      <p:sp>
        <p:nvSpPr>
          <p:cNvPr id="18435" name="Rectangle 3"/>
          <p:cNvSpPr>
            <a:spLocks noGrp="1" noChangeArrowheads="1"/>
          </p:cNvSpPr>
          <p:nvPr>
            <p:ph type="body" idx="1"/>
          </p:nvPr>
        </p:nvSpPr>
        <p:spPr>
          <a:xfrm>
            <a:off x="1008256" y="1690688"/>
            <a:ext cx="10116944" cy="4570412"/>
          </a:xfrm>
        </p:spPr>
        <p:txBody>
          <a:bodyPr>
            <a:normAutofit lnSpcReduction="10000"/>
          </a:bodyPr>
          <a:lstStyle/>
          <a:p>
            <a:r>
              <a:rPr lang="en-GB" altLang="en-US" dirty="0" smtClean="0">
                <a:latin typeface="Times New Roman" panose="02020603050405020304" pitchFamily="18" charset="0"/>
                <a:cs typeface="Times New Roman" panose="02020603050405020304" pitchFamily="18" charset="0"/>
              </a:rPr>
              <a:t>A simplified representation of a software process, presented from a specific perspective</a:t>
            </a:r>
          </a:p>
          <a:p>
            <a:r>
              <a:rPr lang="en-GB" altLang="en-US" dirty="0" smtClean="0">
                <a:latin typeface="Times New Roman" panose="02020603050405020304" pitchFamily="18" charset="0"/>
                <a:cs typeface="Times New Roman" panose="02020603050405020304" pitchFamily="18" charset="0"/>
              </a:rPr>
              <a:t>Examples of process perspectives are</a:t>
            </a:r>
          </a:p>
          <a:p>
            <a:pPr lvl="1"/>
            <a:r>
              <a:rPr lang="en-GB" altLang="en-US" dirty="0" smtClean="0">
                <a:latin typeface="Times New Roman" panose="02020603050405020304" pitchFamily="18" charset="0"/>
                <a:cs typeface="Times New Roman" panose="02020603050405020304" pitchFamily="18" charset="0"/>
              </a:rPr>
              <a:t>Workflow perspective - sequence of activities</a:t>
            </a:r>
          </a:p>
          <a:p>
            <a:pPr lvl="1"/>
            <a:r>
              <a:rPr lang="en-GB" altLang="en-US" dirty="0" smtClean="0">
                <a:latin typeface="Times New Roman" panose="02020603050405020304" pitchFamily="18" charset="0"/>
                <a:cs typeface="Times New Roman" panose="02020603050405020304" pitchFamily="18" charset="0"/>
              </a:rPr>
              <a:t>Data-flow perspective - information flow</a:t>
            </a:r>
          </a:p>
          <a:p>
            <a:pPr lvl="1"/>
            <a:r>
              <a:rPr lang="en-GB" altLang="en-US" dirty="0" smtClean="0">
                <a:latin typeface="Times New Roman" panose="02020603050405020304" pitchFamily="18" charset="0"/>
                <a:cs typeface="Times New Roman" panose="02020603050405020304" pitchFamily="18" charset="0"/>
              </a:rPr>
              <a:t>Role/action perspective - who does what</a:t>
            </a:r>
          </a:p>
          <a:p>
            <a:pPr marL="457200" lvl="1"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Generic process models	</a:t>
            </a:r>
          </a:p>
          <a:p>
            <a:pPr lvl="1"/>
            <a:r>
              <a:rPr lang="en-GB" altLang="en-US" dirty="0" smtClean="0">
                <a:latin typeface="Times New Roman" panose="02020603050405020304" pitchFamily="18" charset="0"/>
                <a:cs typeface="Times New Roman" panose="02020603050405020304" pitchFamily="18" charset="0"/>
              </a:rPr>
              <a:t>Waterfall</a:t>
            </a:r>
          </a:p>
          <a:p>
            <a:pPr lvl="1"/>
            <a:r>
              <a:rPr lang="en-GB" altLang="en-US" dirty="0" smtClean="0">
                <a:latin typeface="Times New Roman" panose="02020603050405020304" pitchFamily="18" charset="0"/>
                <a:cs typeface="Times New Roman" panose="02020603050405020304" pitchFamily="18" charset="0"/>
              </a:rPr>
              <a:t>Evolutionary development</a:t>
            </a:r>
          </a:p>
          <a:p>
            <a:pPr lvl="1"/>
            <a:r>
              <a:rPr lang="en-GB" altLang="en-US" dirty="0" smtClean="0">
                <a:latin typeface="Times New Roman" panose="02020603050405020304" pitchFamily="18" charset="0"/>
                <a:cs typeface="Times New Roman" panose="02020603050405020304" pitchFamily="18" charset="0"/>
              </a:rPr>
              <a:t>Formal transformation</a:t>
            </a:r>
          </a:p>
          <a:p>
            <a:pPr lvl="1"/>
            <a:r>
              <a:rPr lang="en-GB" altLang="en-US" dirty="0" smtClean="0">
                <a:latin typeface="Times New Roman" panose="02020603050405020304" pitchFamily="18" charset="0"/>
                <a:cs typeface="Times New Roman" panose="02020603050405020304" pitchFamily="18" charset="0"/>
              </a:rPr>
              <a:t>Integration from reusable components</a:t>
            </a:r>
          </a:p>
        </p:txBody>
      </p:sp>
    </p:spTree>
    <p:extLst>
      <p:ext uri="{BB962C8B-B14F-4D97-AF65-F5344CB8AC3E}">
        <p14:creationId xmlns:p14="http://schemas.microsoft.com/office/powerpoint/2010/main" val="160998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75048" y="364512"/>
            <a:ext cx="8414753" cy="1109007"/>
          </a:xfrm>
        </p:spPr>
        <p:txBody>
          <a:bodyPr/>
          <a:lstStyle/>
          <a:p>
            <a:r>
              <a:rPr lang="en-GB" altLang="en-US" sz="3613" dirty="0"/>
              <a:t>What are the costs of software engineering?</a:t>
            </a:r>
            <a:endParaRPr lang="en-GB" altLang="en-US" dirty="0" smtClean="0"/>
          </a:p>
        </p:txBody>
      </p:sp>
      <p:sp>
        <p:nvSpPr>
          <p:cNvPr id="19459" name="Rectangle 3"/>
          <p:cNvSpPr>
            <a:spLocks noGrp="1" noChangeArrowheads="1"/>
          </p:cNvSpPr>
          <p:nvPr>
            <p:ph type="body" idx="1"/>
          </p:nvPr>
        </p:nvSpPr>
        <p:spPr>
          <a:xfrm>
            <a:off x="675048" y="1733432"/>
            <a:ext cx="11059752" cy="4130097"/>
          </a:xfrm>
        </p:spPr>
        <p:txBody>
          <a:bodyPr/>
          <a:lstStyle/>
          <a:p>
            <a:r>
              <a:rPr lang="en-GB" altLang="en-US" dirty="0" smtClean="0">
                <a:latin typeface="Times New Roman" panose="02020603050405020304" pitchFamily="18" charset="0"/>
                <a:cs typeface="Times New Roman" panose="02020603050405020304" pitchFamily="18" charset="0"/>
              </a:rPr>
              <a:t>Roughly 60% of costs are development costs, 40% are testing costs. For custom software, evolution costs often exceed development costs</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Costs vary depending on the type of system being developed and the requirements of system attributes such as performance and system reliability</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Distribution of costs depends on the development model that is used</a:t>
            </a:r>
          </a:p>
        </p:txBody>
      </p:sp>
    </p:spTree>
    <p:extLst>
      <p:ext uri="{BB962C8B-B14F-4D97-AF65-F5344CB8AC3E}">
        <p14:creationId xmlns:p14="http://schemas.microsoft.com/office/powerpoint/2010/main" val="1396152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365125"/>
            <a:ext cx="10515600" cy="1019175"/>
          </a:xfrm>
        </p:spPr>
        <p:txBody>
          <a:bodyPr/>
          <a:lstStyle/>
          <a:p>
            <a:r>
              <a:rPr lang="en-GB" altLang="en-US" sz="3613" dirty="0"/>
              <a:t>What are software engineering methods?</a:t>
            </a:r>
            <a:endParaRPr lang="en-GB" altLang="en-US" dirty="0" smtClean="0"/>
          </a:p>
        </p:txBody>
      </p:sp>
      <p:sp>
        <p:nvSpPr>
          <p:cNvPr id="20483" name="Rectangle 3"/>
          <p:cNvSpPr>
            <a:spLocks noGrp="1" noChangeArrowheads="1"/>
          </p:cNvSpPr>
          <p:nvPr>
            <p:ph type="body" idx="1"/>
          </p:nvPr>
        </p:nvSpPr>
        <p:spPr>
          <a:xfrm>
            <a:off x="838200" y="1727200"/>
            <a:ext cx="10477500" cy="4381500"/>
          </a:xfrm>
        </p:spPr>
        <p:txBody>
          <a:bodyPr>
            <a:normAutofit fontScale="92500" lnSpcReduction="10000"/>
          </a:bodyPr>
          <a:lstStyle/>
          <a:p>
            <a:r>
              <a:rPr lang="en-GB" altLang="en-US" dirty="0" smtClean="0">
                <a:latin typeface="Times New Roman" panose="02020603050405020304" pitchFamily="18" charset="0"/>
                <a:cs typeface="Times New Roman" panose="02020603050405020304" pitchFamily="18" charset="0"/>
              </a:rPr>
              <a:t>Structured approaches to software development which include system models, notations, rules, design advice and process guidance</a:t>
            </a:r>
          </a:p>
          <a:p>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Model descriptions	</a:t>
            </a:r>
          </a:p>
          <a:p>
            <a:pPr lvl="1"/>
            <a:r>
              <a:rPr lang="en-GB" altLang="en-US" dirty="0" smtClean="0">
                <a:latin typeface="Times New Roman" panose="02020603050405020304" pitchFamily="18" charset="0"/>
                <a:cs typeface="Times New Roman" panose="02020603050405020304" pitchFamily="18" charset="0"/>
              </a:rPr>
              <a:t>Descriptions of graphical models which should be produced</a:t>
            </a:r>
          </a:p>
          <a:p>
            <a:r>
              <a:rPr lang="en-GB" altLang="en-US" dirty="0" smtClean="0">
                <a:latin typeface="Times New Roman" panose="02020603050405020304" pitchFamily="18" charset="0"/>
                <a:cs typeface="Times New Roman" panose="02020603050405020304" pitchFamily="18" charset="0"/>
              </a:rPr>
              <a:t>Rules</a:t>
            </a:r>
          </a:p>
          <a:p>
            <a:pPr lvl="1"/>
            <a:r>
              <a:rPr lang="en-GB" altLang="en-US" dirty="0" smtClean="0">
                <a:latin typeface="Times New Roman" panose="02020603050405020304" pitchFamily="18" charset="0"/>
                <a:cs typeface="Times New Roman" panose="02020603050405020304" pitchFamily="18" charset="0"/>
              </a:rPr>
              <a:t>Constraints applied to system models</a:t>
            </a:r>
          </a:p>
          <a:p>
            <a:r>
              <a:rPr lang="en-GB" altLang="en-US" dirty="0" smtClean="0">
                <a:latin typeface="Times New Roman" panose="02020603050405020304" pitchFamily="18" charset="0"/>
                <a:cs typeface="Times New Roman" panose="02020603050405020304" pitchFamily="18" charset="0"/>
              </a:rPr>
              <a:t>Recommendations</a:t>
            </a:r>
          </a:p>
          <a:p>
            <a:pPr lvl="1"/>
            <a:r>
              <a:rPr lang="en-GB" altLang="en-US" dirty="0" smtClean="0">
                <a:latin typeface="Times New Roman" panose="02020603050405020304" pitchFamily="18" charset="0"/>
                <a:cs typeface="Times New Roman" panose="02020603050405020304" pitchFamily="18" charset="0"/>
              </a:rPr>
              <a:t>Advice on good design practice</a:t>
            </a:r>
          </a:p>
          <a:p>
            <a:r>
              <a:rPr lang="en-GB" altLang="en-US" dirty="0" smtClean="0">
                <a:latin typeface="Times New Roman" panose="02020603050405020304" pitchFamily="18" charset="0"/>
                <a:cs typeface="Times New Roman" panose="02020603050405020304" pitchFamily="18" charset="0"/>
              </a:rPr>
              <a:t>Process guidance</a:t>
            </a:r>
          </a:p>
          <a:p>
            <a:pPr lvl="1"/>
            <a:r>
              <a:rPr lang="en-GB" altLang="en-US" dirty="0" smtClean="0">
                <a:latin typeface="Times New Roman" panose="02020603050405020304" pitchFamily="18" charset="0"/>
                <a:cs typeface="Times New Roman" panose="02020603050405020304" pitchFamily="18" charset="0"/>
              </a:rPr>
              <a:t>What activities to follow</a:t>
            </a:r>
          </a:p>
        </p:txBody>
      </p:sp>
    </p:spTree>
    <p:extLst>
      <p:ext uri="{BB962C8B-B14F-4D97-AF65-F5344CB8AC3E}">
        <p14:creationId xmlns:p14="http://schemas.microsoft.com/office/powerpoint/2010/main" val="44804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Slide Number Placeholder 2"/>
          <p:cNvSpPr>
            <a:spLocks noGrp="1"/>
          </p:cNvSpPr>
          <p:nvPr>
            <p:ph type="sldNum" sz="quarter" idx="12"/>
          </p:nvPr>
        </p:nvSpPr>
        <p:spPr/>
        <p:txBody>
          <a:bodyPr>
            <a:normAutofit/>
          </a:bodyPr>
          <a:lstStyle/>
          <a:p>
            <a:fld id="{1AD93096-5B34-4342-9326-69289CEAE4C2}" type="slidenum">
              <a:rPr lang="en-US" smtClean="0"/>
              <a:pPr/>
              <a:t>2</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Introduction</a:t>
            </a:r>
          </a:p>
          <a:p>
            <a:r>
              <a:rPr lang="en-US" dirty="0" smtClean="0"/>
              <a:t>Class rules</a:t>
            </a:r>
          </a:p>
          <a:p>
            <a:r>
              <a:rPr lang="en-US" dirty="0" smtClean="0"/>
              <a:t>Marks distribution</a:t>
            </a:r>
          </a:p>
          <a:p>
            <a:r>
              <a:rPr lang="en-US" dirty="0" smtClean="0"/>
              <a:t>Grading policy</a:t>
            </a:r>
          </a:p>
          <a:p>
            <a:r>
              <a:rPr lang="en-US" dirty="0" smtClean="0"/>
              <a:t>Course portal</a:t>
            </a:r>
          </a:p>
          <a:p>
            <a:r>
              <a:rPr lang="en-US" dirty="0" smtClean="0"/>
              <a:t>Course learning outcomes</a:t>
            </a:r>
          </a:p>
          <a:p>
            <a:r>
              <a:rPr lang="en-US" dirty="0" smtClean="0"/>
              <a:t>Basics </a:t>
            </a:r>
            <a:endParaRPr lang="en-US" dirty="0"/>
          </a:p>
          <a:p>
            <a:endParaRPr lang="en-US" dirty="0"/>
          </a:p>
        </p:txBody>
      </p:sp>
    </p:spTree>
    <p:extLst>
      <p:ext uri="{BB962C8B-B14F-4D97-AF65-F5344CB8AC3E}">
        <p14:creationId xmlns:p14="http://schemas.microsoft.com/office/powerpoint/2010/main" val="1394550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sz="3613" dirty="0"/>
              <a:t>What is CASE (</a:t>
            </a:r>
            <a:r>
              <a:rPr lang="en-GB" altLang="en-US" dirty="0"/>
              <a:t>Computer-Aided Software Engineering</a:t>
            </a:r>
            <a:r>
              <a:rPr lang="en-GB" altLang="en-US" sz="3613" dirty="0"/>
              <a:t>)</a:t>
            </a:r>
            <a:endParaRPr lang="en-GB" altLang="en-US" dirty="0" smtClean="0"/>
          </a:p>
        </p:txBody>
      </p:sp>
      <p:sp>
        <p:nvSpPr>
          <p:cNvPr id="21507" name="Rectangle 3"/>
          <p:cNvSpPr>
            <a:spLocks noGrp="1" noChangeArrowheads="1"/>
          </p:cNvSpPr>
          <p:nvPr>
            <p:ph type="body" idx="1"/>
          </p:nvPr>
        </p:nvSpPr>
        <p:spPr>
          <a:xfrm>
            <a:off x="838200" y="2019299"/>
            <a:ext cx="10515600" cy="4157663"/>
          </a:xfrm>
        </p:spPr>
        <p:txBody>
          <a:bodyPr/>
          <a:lstStyle/>
          <a:p>
            <a:r>
              <a:rPr lang="en-GB" altLang="en-US" dirty="0" smtClean="0">
                <a:latin typeface="Times New Roman" panose="02020603050405020304" pitchFamily="18" charset="0"/>
                <a:cs typeface="Times New Roman" panose="02020603050405020304" pitchFamily="18" charset="0"/>
              </a:rPr>
              <a:t>Software systems which are intended to provide automated support for software process activities. CASE systems are often used for method support</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Upper-Case</a:t>
            </a:r>
          </a:p>
          <a:p>
            <a:pPr lvl="1"/>
            <a:r>
              <a:rPr lang="en-GB" altLang="en-US" dirty="0" smtClean="0">
                <a:latin typeface="Times New Roman" panose="02020603050405020304" pitchFamily="18" charset="0"/>
                <a:cs typeface="Times New Roman" panose="02020603050405020304" pitchFamily="18" charset="0"/>
              </a:rPr>
              <a:t>Tools to support the early process activities of requirements and design</a:t>
            </a:r>
          </a:p>
          <a:p>
            <a:pPr marL="457200" lvl="1"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Lower-Case</a:t>
            </a:r>
          </a:p>
          <a:p>
            <a:pPr lvl="1"/>
            <a:r>
              <a:rPr lang="en-GB" altLang="en-US" dirty="0" smtClean="0">
                <a:latin typeface="Times New Roman" panose="02020603050405020304" pitchFamily="18" charset="0"/>
                <a:cs typeface="Times New Roman" panose="02020603050405020304" pitchFamily="18" charset="0"/>
              </a:rPr>
              <a:t>Tools to support later activities such as programming, debugging and testing</a:t>
            </a:r>
          </a:p>
        </p:txBody>
      </p:sp>
    </p:spTree>
    <p:extLst>
      <p:ext uri="{BB962C8B-B14F-4D97-AF65-F5344CB8AC3E}">
        <p14:creationId xmlns:p14="http://schemas.microsoft.com/office/powerpoint/2010/main" val="401739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65125"/>
            <a:ext cx="10515600" cy="1019175"/>
          </a:xfrm>
        </p:spPr>
        <p:txBody>
          <a:bodyPr/>
          <a:lstStyle/>
          <a:p>
            <a:r>
              <a:rPr lang="en-GB" altLang="en-US" sz="3613" dirty="0"/>
              <a:t>What are the attributes of good software?</a:t>
            </a:r>
            <a:endParaRPr lang="en-GB" altLang="en-US" dirty="0" smtClean="0"/>
          </a:p>
        </p:txBody>
      </p:sp>
      <p:sp>
        <p:nvSpPr>
          <p:cNvPr id="22531" name="Rectangle 3"/>
          <p:cNvSpPr>
            <a:spLocks noGrp="1" noChangeArrowheads="1"/>
          </p:cNvSpPr>
          <p:nvPr>
            <p:ph type="body" idx="1"/>
          </p:nvPr>
        </p:nvSpPr>
        <p:spPr>
          <a:xfrm>
            <a:off x="838200" y="1529665"/>
            <a:ext cx="10375900" cy="4845735"/>
          </a:xfrm>
        </p:spPr>
        <p:txBody>
          <a:bodyPr>
            <a:normAutofit fontScale="92500"/>
          </a:bodyPr>
          <a:lstStyle/>
          <a:p>
            <a:r>
              <a:rPr lang="en-GB" altLang="en-US" dirty="0" smtClean="0">
                <a:latin typeface="Times New Roman" panose="02020603050405020304" pitchFamily="18" charset="0"/>
                <a:cs typeface="Times New Roman" panose="02020603050405020304" pitchFamily="18" charset="0"/>
              </a:rPr>
              <a:t>The software should deliver the required functionality and performance to the user and should be maintainable, dependable and usable</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Maintainability</a:t>
            </a:r>
          </a:p>
          <a:p>
            <a:pPr lvl="1"/>
            <a:r>
              <a:rPr lang="en-GB" altLang="en-US" dirty="0" smtClean="0">
                <a:latin typeface="Times New Roman" panose="02020603050405020304" pitchFamily="18" charset="0"/>
                <a:cs typeface="Times New Roman" panose="02020603050405020304" pitchFamily="18" charset="0"/>
              </a:rPr>
              <a:t>Software must evolve to meet changing needs</a:t>
            </a:r>
          </a:p>
          <a:p>
            <a:r>
              <a:rPr lang="en-GB" altLang="en-US" dirty="0" smtClean="0">
                <a:latin typeface="Times New Roman" panose="02020603050405020304" pitchFamily="18" charset="0"/>
                <a:cs typeface="Times New Roman" panose="02020603050405020304" pitchFamily="18" charset="0"/>
              </a:rPr>
              <a:t>Dependability</a:t>
            </a:r>
          </a:p>
          <a:p>
            <a:pPr lvl="1"/>
            <a:r>
              <a:rPr lang="en-GB" altLang="en-US" dirty="0" smtClean="0">
                <a:latin typeface="Times New Roman" panose="02020603050405020304" pitchFamily="18" charset="0"/>
                <a:cs typeface="Times New Roman" panose="02020603050405020304" pitchFamily="18" charset="0"/>
              </a:rPr>
              <a:t>Software must be trustworthy</a:t>
            </a:r>
          </a:p>
          <a:p>
            <a:r>
              <a:rPr lang="en-GB" altLang="en-US" dirty="0" smtClean="0">
                <a:latin typeface="Times New Roman" panose="02020603050405020304" pitchFamily="18" charset="0"/>
                <a:cs typeface="Times New Roman" panose="02020603050405020304" pitchFamily="18" charset="0"/>
              </a:rPr>
              <a:t>Efficiency</a:t>
            </a:r>
          </a:p>
          <a:p>
            <a:pPr lvl="1"/>
            <a:r>
              <a:rPr lang="en-GB" altLang="en-US" dirty="0" smtClean="0">
                <a:latin typeface="Times New Roman" panose="02020603050405020304" pitchFamily="18" charset="0"/>
                <a:cs typeface="Times New Roman" panose="02020603050405020304" pitchFamily="18" charset="0"/>
              </a:rPr>
              <a:t>Software should not make wasteful use of system resources</a:t>
            </a:r>
          </a:p>
          <a:p>
            <a:r>
              <a:rPr lang="en-GB" altLang="en-US" dirty="0" smtClean="0">
                <a:latin typeface="Times New Roman" panose="02020603050405020304" pitchFamily="18" charset="0"/>
                <a:cs typeface="Times New Roman" panose="02020603050405020304" pitchFamily="18" charset="0"/>
              </a:rPr>
              <a:t>Usability</a:t>
            </a:r>
          </a:p>
          <a:p>
            <a:pPr lvl="1"/>
            <a:r>
              <a:rPr lang="en-GB" altLang="en-US" dirty="0" smtClean="0">
                <a:latin typeface="Times New Roman" panose="02020603050405020304" pitchFamily="18" charset="0"/>
                <a:cs typeface="Times New Roman" panose="02020603050405020304" pitchFamily="18" charset="0"/>
              </a:rPr>
              <a:t>Software must be usable by the users for which it was designed</a:t>
            </a:r>
          </a:p>
        </p:txBody>
      </p:sp>
    </p:spTree>
    <p:extLst>
      <p:ext uri="{BB962C8B-B14F-4D97-AF65-F5344CB8AC3E}">
        <p14:creationId xmlns:p14="http://schemas.microsoft.com/office/powerpoint/2010/main" val="1847579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327025"/>
            <a:ext cx="10960100" cy="1325563"/>
          </a:xfrm>
        </p:spPr>
        <p:txBody>
          <a:bodyPr/>
          <a:lstStyle/>
          <a:p>
            <a:r>
              <a:rPr lang="en-GB" altLang="en-US" sz="3613" dirty="0"/>
              <a:t>What are the key challenges facing software engineering?</a:t>
            </a:r>
            <a:endParaRPr lang="en-GB" altLang="en-US" dirty="0" smtClean="0"/>
          </a:p>
        </p:txBody>
      </p:sp>
      <p:sp>
        <p:nvSpPr>
          <p:cNvPr id="23555" name="Rectangle 3"/>
          <p:cNvSpPr>
            <a:spLocks noGrp="1" noChangeArrowheads="1"/>
          </p:cNvSpPr>
          <p:nvPr>
            <p:ph type="body" idx="1"/>
          </p:nvPr>
        </p:nvSpPr>
        <p:spPr/>
        <p:txBody>
          <a:bodyPr/>
          <a:lstStyle/>
          <a:p>
            <a:r>
              <a:rPr lang="en-GB" altLang="en-US" dirty="0" smtClean="0">
                <a:latin typeface="Times New Roman" panose="02020603050405020304" pitchFamily="18" charset="0"/>
                <a:cs typeface="Times New Roman" panose="02020603050405020304" pitchFamily="18" charset="0"/>
              </a:rPr>
              <a:t>Coping with legacy systems, coping with increasing diversity and coping with demands for reduced delivery times</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Legacy systems</a:t>
            </a:r>
          </a:p>
          <a:p>
            <a:pPr lvl="1"/>
            <a:r>
              <a:rPr lang="en-GB" altLang="en-US" dirty="0" smtClean="0">
                <a:latin typeface="Times New Roman" panose="02020603050405020304" pitchFamily="18" charset="0"/>
                <a:cs typeface="Times New Roman" panose="02020603050405020304" pitchFamily="18" charset="0"/>
              </a:rPr>
              <a:t>Old, valuable systems must be maintained and updated</a:t>
            </a:r>
          </a:p>
          <a:p>
            <a:r>
              <a:rPr lang="en-GB" altLang="en-US" dirty="0" smtClean="0">
                <a:latin typeface="Times New Roman" panose="02020603050405020304" pitchFamily="18" charset="0"/>
                <a:cs typeface="Times New Roman" panose="02020603050405020304" pitchFamily="18" charset="0"/>
              </a:rPr>
              <a:t>Heterogeneity</a:t>
            </a:r>
          </a:p>
          <a:p>
            <a:pPr lvl="1"/>
            <a:r>
              <a:rPr lang="en-GB" altLang="en-US" dirty="0" smtClean="0">
                <a:latin typeface="Times New Roman" panose="02020603050405020304" pitchFamily="18" charset="0"/>
                <a:cs typeface="Times New Roman" panose="02020603050405020304" pitchFamily="18" charset="0"/>
              </a:rPr>
              <a:t>Systems are distributed and include a mix of hardware and software</a:t>
            </a:r>
          </a:p>
          <a:p>
            <a:r>
              <a:rPr lang="en-GB" altLang="en-US" dirty="0" smtClean="0">
                <a:latin typeface="Times New Roman" panose="02020603050405020304" pitchFamily="18" charset="0"/>
                <a:cs typeface="Times New Roman" panose="02020603050405020304" pitchFamily="18" charset="0"/>
              </a:rPr>
              <a:t>Delivery</a:t>
            </a:r>
          </a:p>
          <a:p>
            <a:pPr lvl="1"/>
            <a:r>
              <a:rPr lang="en-GB" altLang="en-US" dirty="0" smtClean="0">
                <a:latin typeface="Times New Roman" panose="02020603050405020304" pitchFamily="18" charset="0"/>
                <a:cs typeface="Times New Roman" panose="02020603050405020304" pitchFamily="18" charset="0"/>
              </a:rPr>
              <a:t>There is increasing pressure for faster delivery of software</a:t>
            </a:r>
          </a:p>
        </p:txBody>
      </p:sp>
    </p:spTree>
    <p:extLst>
      <p:ext uri="{BB962C8B-B14F-4D97-AF65-F5344CB8AC3E}">
        <p14:creationId xmlns:p14="http://schemas.microsoft.com/office/powerpoint/2010/main" val="28009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2700">
              <a:spcBef>
                <a:spcPts val="100"/>
              </a:spcBef>
            </a:pPr>
            <a:r>
              <a:rPr lang="en-US" dirty="0" smtClean="0"/>
              <a:t>Software </a:t>
            </a:r>
            <a:r>
              <a:rPr lang="en-US" spc="-5" dirty="0" smtClean="0"/>
              <a:t>engineering</a:t>
            </a:r>
            <a:r>
              <a:rPr lang="en-US" spc="-35" dirty="0" smtClean="0"/>
              <a:t> </a:t>
            </a:r>
            <a:r>
              <a:rPr lang="en-US" spc="-5" dirty="0" smtClean="0"/>
              <a:t>diversity</a:t>
            </a:r>
            <a:endParaRPr lang="en-US" dirty="0"/>
          </a:p>
        </p:txBody>
      </p:sp>
      <p:sp>
        <p:nvSpPr>
          <p:cNvPr id="3" name="Content Placeholder 2"/>
          <p:cNvSpPr>
            <a:spLocks noGrp="1"/>
          </p:cNvSpPr>
          <p:nvPr>
            <p:ph idx="1"/>
          </p:nvPr>
        </p:nvSpPr>
        <p:spPr/>
        <p:txBody>
          <a:bodyPr>
            <a:normAutofit/>
          </a:bodyPr>
          <a:lstStyle/>
          <a:p>
            <a:pPr marL="469265" marR="234315" indent="-457200">
              <a:spcBef>
                <a:spcPts val="1750"/>
              </a:spcBef>
              <a:tabLst>
                <a:tab pos="356235" algn="l"/>
              </a:tabLst>
            </a:pPr>
            <a:r>
              <a:rPr lang="en-US" sz="2400" spc="-5" dirty="0" smtClean="0">
                <a:latin typeface="Times New Roman" panose="02020603050405020304" pitchFamily="18" charset="0"/>
                <a:cs typeface="Times New Roman" panose="02020603050405020304" pitchFamily="18" charset="0"/>
              </a:rPr>
              <a:t>There </a:t>
            </a:r>
            <a:r>
              <a:rPr lang="en-US" sz="2400" dirty="0" smtClean="0">
                <a:latin typeface="Times New Roman" panose="02020603050405020304" pitchFamily="18" charset="0"/>
                <a:cs typeface="Times New Roman" panose="02020603050405020304" pitchFamily="18" charset="0"/>
              </a:rPr>
              <a:t>are many </a:t>
            </a:r>
            <a:r>
              <a:rPr lang="en-US" sz="2400" spc="-10" dirty="0" smtClean="0">
                <a:latin typeface="Times New Roman" panose="02020603050405020304" pitchFamily="18" charset="0"/>
                <a:cs typeface="Times New Roman" panose="02020603050405020304" pitchFamily="18" charset="0"/>
              </a:rPr>
              <a:t>different </a:t>
            </a:r>
            <a:r>
              <a:rPr lang="en-US" sz="2400" spc="-5" dirty="0" smtClean="0">
                <a:latin typeface="Times New Roman" panose="02020603050405020304" pitchFamily="18" charset="0"/>
                <a:cs typeface="Times New Roman" panose="02020603050405020304" pitchFamily="18" charset="0"/>
              </a:rPr>
              <a:t>types </a:t>
            </a:r>
            <a:r>
              <a:rPr lang="en-US" sz="2400" dirty="0" smtClean="0">
                <a:latin typeface="Times New Roman" panose="02020603050405020304" pitchFamily="18" charset="0"/>
                <a:cs typeface="Times New Roman" panose="02020603050405020304" pitchFamily="18" charset="0"/>
              </a:rPr>
              <a:t>of software system that their </a:t>
            </a:r>
            <a:r>
              <a:rPr lang="en-US" sz="2400" spc="-10" dirty="0" smtClean="0">
                <a:latin typeface="Times New Roman" panose="02020603050405020304" pitchFamily="18" charset="0"/>
                <a:cs typeface="Times New Roman" panose="02020603050405020304" pitchFamily="18" charset="0"/>
              </a:rPr>
              <a:t>is </a:t>
            </a:r>
            <a:r>
              <a:rPr lang="en-US" sz="2400" spc="-5" dirty="0" smtClean="0">
                <a:latin typeface="Times New Roman" panose="02020603050405020304" pitchFamily="18" charset="0"/>
                <a:cs typeface="Times New Roman" panose="02020603050405020304" pitchFamily="18" charset="0"/>
              </a:rPr>
              <a:t>no universal </a:t>
            </a:r>
            <a:r>
              <a:rPr lang="en-US" sz="2400" dirty="0" smtClean="0">
                <a:latin typeface="Times New Roman" panose="02020603050405020304" pitchFamily="18" charset="0"/>
                <a:cs typeface="Times New Roman" panose="02020603050405020304" pitchFamily="18" charset="0"/>
              </a:rPr>
              <a:t>set </a:t>
            </a:r>
            <a:r>
              <a:rPr lang="en-US" sz="2400" spc="-5" dirty="0" smtClean="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software </a:t>
            </a:r>
            <a:r>
              <a:rPr lang="en-US" sz="2400" spc="-5" dirty="0" smtClean="0">
                <a:latin typeface="Times New Roman" panose="02020603050405020304" pitchFamily="18" charset="0"/>
                <a:cs typeface="Times New Roman" panose="02020603050405020304" pitchFamily="18" charset="0"/>
              </a:rPr>
              <a:t>techniques </a:t>
            </a:r>
            <a:r>
              <a:rPr lang="en-US" sz="2400" dirty="0" smtClean="0">
                <a:latin typeface="Times New Roman" panose="02020603050405020304" pitchFamily="18" charset="0"/>
                <a:cs typeface="Times New Roman" panose="02020603050405020304" pitchFamily="18" charset="0"/>
              </a:rPr>
              <a:t>that </a:t>
            </a:r>
            <a:r>
              <a:rPr lang="en-US" sz="2400" spc="-10" dirty="0" smtClean="0">
                <a:latin typeface="Times New Roman" panose="02020603050405020304" pitchFamily="18" charset="0"/>
                <a:cs typeface="Times New Roman" panose="02020603050405020304" pitchFamily="18" charset="0"/>
              </a:rPr>
              <a:t>is  </a:t>
            </a:r>
            <a:r>
              <a:rPr lang="en-US" sz="2400" spc="-5" dirty="0" smtClean="0">
                <a:latin typeface="Times New Roman" panose="02020603050405020304" pitchFamily="18" charset="0"/>
                <a:cs typeface="Times New Roman" panose="02020603050405020304" pitchFamily="18" charset="0"/>
              </a:rPr>
              <a:t>applicable </a:t>
            </a:r>
            <a:r>
              <a:rPr lang="en-US" sz="2400" dirty="0" smtClean="0">
                <a:latin typeface="Times New Roman" panose="02020603050405020304" pitchFamily="18" charset="0"/>
                <a:cs typeface="Times New Roman" panose="02020603050405020304" pitchFamily="18" charset="0"/>
              </a:rPr>
              <a:t>to </a:t>
            </a:r>
            <a:r>
              <a:rPr lang="en-US" sz="2400" spc="-5" dirty="0" smtClean="0">
                <a:latin typeface="Times New Roman" panose="02020603050405020304" pitchFamily="18" charset="0"/>
                <a:cs typeface="Times New Roman" panose="02020603050405020304" pitchFamily="18" charset="0"/>
              </a:rPr>
              <a:t>all </a:t>
            </a:r>
            <a:r>
              <a:rPr lang="en-US" sz="2400" dirty="0" smtClean="0">
                <a:latin typeface="Times New Roman" panose="02020603050405020304" pitchFamily="18" charset="0"/>
                <a:cs typeface="Times New Roman" panose="02020603050405020304" pitchFamily="18" charset="0"/>
              </a:rPr>
              <a:t>of</a:t>
            </a:r>
            <a:r>
              <a:rPr lang="en-US" sz="2400" spc="5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these.</a:t>
            </a:r>
          </a:p>
          <a:p>
            <a:pPr marL="469265" marR="234315" indent="-457200">
              <a:spcBef>
                <a:spcPts val="1750"/>
              </a:spcBef>
              <a:tabLst>
                <a:tab pos="356235" algn="l"/>
              </a:tabLst>
            </a:pPr>
            <a:endParaRPr lang="en-US" sz="2400" dirty="0" smtClean="0">
              <a:latin typeface="Times New Roman" panose="02020603050405020304" pitchFamily="18" charset="0"/>
              <a:cs typeface="Times New Roman" panose="02020603050405020304" pitchFamily="18" charset="0"/>
            </a:endParaRPr>
          </a:p>
          <a:p>
            <a:pPr marL="12065" marR="234315" indent="0">
              <a:spcBef>
                <a:spcPts val="1750"/>
              </a:spcBef>
              <a:buNone/>
              <a:tabLst>
                <a:tab pos="356235" algn="l"/>
              </a:tabLst>
            </a:pPr>
            <a:endParaRPr lang="en-US" sz="2400" dirty="0" smtClean="0">
              <a:latin typeface="Times New Roman" panose="02020603050405020304" pitchFamily="18" charset="0"/>
              <a:cs typeface="Times New Roman" panose="02020603050405020304" pitchFamily="18" charset="0"/>
            </a:endParaRPr>
          </a:p>
          <a:p>
            <a:pPr marL="469265" marR="5080" indent="-457200">
              <a:spcBef>
                <a:spcPts val="1205"/>
              </a:spcBef>
              <a:tabLst>
                <a:tab pos="356235" algn="l"/>
              </a:tabLst>
            </a:pPr>
            <a:r>
              <a:rPr lang="en-US" sz="2400" dirty="0" smtClean="0">
                <a:latin typeface="Times New Roman" panose="02020603050405020304" pitchFamily="18" charset="0"/>
                <a:cs typeface="Times New Roman" panose="02020603050405020304" pitchFamily="18" charset="0"/>
              </a:rPr>
              <a:t>The </a:t>
            </a:r>
            <a:r>
              <a:rPr lang="en-US" sz="2400" spc="-5" dirty="0" smtClean="0">
                <a:latin typeface="Times New Roman" panose="02020603050405020304" pitchFamily="18" charset="0"/>
                <a:cs typeface="Times New Roman" panose="02020603050405020304" pitchFamily="18" charset="0"/>
              </a:rPr>
              <a:t>software engineering methods and tools used  depend </a:t>
            </a:r>
            <a:r>
              <a:rPr lang="en-US" sz="2400" dirty="0" smtClean="0">
                <a:latin typeface="Times New Roman" panose="02020603050405020304" pitchFamily="18" charset="0"/>
                <a:cs typeface="Times New Roman" panose="02020603050405020304" pitchFamily="18" charset="0"/>
              </a:rPr>
              <a:t>on the type of </a:t>
            </a:r>
            <a:r>
              <a:rPr lang="en-US" sz="2400" spc="-5" dirty="0" smtClean="0">
                <a:latin typeface="Times New Roman" panose="02020603050405020304" pitchFamily="18" charset="0"/>
                <a:cs typeface="Times New Roman" panose="02020603050405020304" pitchFamily="18" charset="0"/>
              </a:rPr>
              <a:t>application being developed, </a:t>
            </a:r>
            <a:r>
              <a:rPr lang="en-US" sz="2400" dirty="0" smtClean="0">
                <a:latin typeface="Times New Roman" panose="02020603050405020304" pitchFamily="18" charset="0"/>
                <a:cs typeface="Times New Roman" panose="02020603050405020304" pitchFamily="18" charset="0"/>
              </a:rPr>
              <a:t>the  </a:t>
            </a:r>
            <a:r>
              <a:rPr lang="en-US" sz="2400" spc="-5" dirty="0" smtClean="0">
                <a:latin typeface="Times New Roman" panose="02020603050405020304" pitchFamily="18" charset="0"/>
                <a:cs typeface="Times New Roman" panose="02020603050405020304" pitchFamily="18" charset="0"/>
              </a:rPr>
              <a:t>requirements </a:t>
            </a:r>
            <a:r>
              <a:rPr lang="en-US" sz="2400" dirty="0" smtClean="0">
                <a:latin typeface="Times New Roman" panose="02020603050405020304" pitchFamily="18" charset="0"/>
                <a:cs typeface="Times New Roman" panose="02020603050405020304" pitchFamily="18" charset="0"/>
              </a:rPr>
              <a:t>of the customer </a:t>
            </a:r>
            <a:r>
              <a:rPr lang="en-US" sz="2400" spc="-5" dirty="0" smtClean="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the </a:t>
            </a:r>
            <a:r>
              <a:rPr lang="en-US" sz="2400" spc="-5" dirty="0" smtClean="0">
                <a:latin typeface="Times New Roman" panose="02020603050405020304" pitchFamily="18" charset="0"/>
                <a:cs typeface="Times New Roman" panose="02020603050405020304" pitchFamily="18" charset="0"/>
              </a:rPr>
              <a:t>background </a:t>
            </a:r>
            <a:r>
              <a:rPr lang="en-US" sz="2400" dirty="0" smtClean="0">
                <a:latin typeface="Times New Roman" panose="02020603050405020304" pitchFamily="18" charset="0"/>
                <a:cs typeface="Times New Roman" panose="02020603050405020304" pitchFamily="18" charset="0"/>
              </a:rPr>
              <a:t>of the  </a:t>
            </a:r>
            <a:r>
              <a:rPr lang="en-US" sz="2400" spc="-5" dirty="0" smtClean="0">
                <a:latin typeface="Times New Roman" panose="02020603050405020304" pitchFamily="18" charset="0"/>
                <a:cs typeface="Times New Roman" panose="02020603050405020304" pitchFamily="18" charset="0"/>
              </a:rPr>
              <a:t>development</a:t>
            </a:r>
            <a:r>
              <a:rPr lang="en-US" sz="2400" spc="2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team.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60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600" y="390324"/>
            <a:ext cx="4429759" cy="566822"/>
          </a:xfrm>
          <a:prstGeom prst="rect">
            <a:avLst/>
          </a:prstGeom>
        </p:spPr>
        <p:txBody>
          <a:bodyPr vert="horz" wrap="square" lIns="0" tIns="12700" rIns="0" bIns="0" rtlCol="0" anchor="ctr">
            <a:spAutoFit/>
          </a:bodyPr>
          <a:lstStyle/>
          <a:p>
            <a:pPr marL="12700">
              <a:lnSpc>
                <a:spcPct val="100000"/>
              </a:lnSpc>
              <a:spcBef>
                <a:spcPts val="100"/>
              </a:spcBef>
            </a:pPr>
            <a:r>
              <a:rPr spc="-5" dirty="0"/>
              <a:t>Application</a:t>
            </a:r>
            <a:r>
              <a:rPr spc="-45" dirty="0"/>
              <a:t> </a:t>
            </a:r>
            <a:r>
              <a:rPr spc="-10" dirty="0"/>
              <a:t>types</a:t>
            </a:r>
          </a:p>
        </p:txBody>
      </p:sp>
      <p:sp>
        <p:nvSpPr>
          <p:cNvPr id="3" name="object 3"/>
          <p:cNvSpPr txBox="1"/>
          <p:nvPr/>
        </p:nvSpPr>
        <p:spPr>
          <a:xfrm>
            <a:off x="1155700" y="1094441"/>
            <a:ext cx="10223500" cy="5613460"/>
          </a:xfrm>
          <a:prstGeom prst="rect">
            <a:avLst/>
          </a:prstGeom>
        </p:spPr>
        <p:txBody>
          <a:bodyPr vert="horz" wrap="square" lIns="0" tIns="150495" rIns="0" bIns="0" rtlCol="0">
            <a:spAutoFit/>
          </a:bodyPr>
          <a:lstStyle/>
          <a:p>
            <a:pPr marL="354965" indent="-342900">
              <a:lnSpc>
                <a:spcPct val="90000"/>
              </a:lnSpc>
              <a:spcBef>
                <a:spcPts val="1185"/>
              </a:spcBef>
              <a:buFont typeface="Arial" panose="020B0604020202020204" pitchFamily="34" charset="0"/>
              <a:buChar char="•"/>
              <a:tabLst>
                <a:tab pos="356235" algn="l"/>
              </a:tabLst>
            </a:pPr>
            <a:r>
              <a:rPr sz="2400" b="1" spc="-5" dirty="0">
                <a:latin typeface="Times New Roman" panose="02020603050405020304" pitchFamily="18" charset="0"/>
                <a:cs typeface="Times New Roman" panose="02020603050405020304" pitchFamily="18" charset="0"/>
              </a:rPr>
              <a:t>Stand-alone applications</a:t>
            </a:r>
          </a:p>
          <a:p>
            <a:pPr marL="812165" marR="5080" lvl="1" indent="-342900">
              <a:lnSpc>
                <a:spcPct val="90000"/>
              </a:lnSpc>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These are application systems that run on a local computer,  such as a PC. They include all necessary functionality and do  not need to be connected to a network</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a:p>
            <a:pPr marL="812165" marR="5080" lvl="1" indent="-342900">
              <a:lnSpc>
                <a:spcPct val="90000"/>
              </a:lnSpc>
              <a:spcBef>
                <a:spcPts val="905"/>
              </a:spcBef>
              <a:buFont typeface="Arial" panose="020B0604020202020204" pitchFamily="34" charset="0"/>
              <a:buChar char="•"/>
              <a:tabLst>
                <a:tab pos="356235" algn="l"/>
              </a:tabLst>
            </a:pPr>
            <a:endParaRPr sz="2400" spc="-5" dirty="0">
              <a:latin typeface="Times New Roman" panose="02020603050405020304" pitchFamily="18" charset="0"/>
              <a:cs typeface="Times New Roman" panose="02020603050405020304" pitchFamily="18" charset="0"/>
            </a:endParaRPr>
          </a:p>
          <a:p>
            <a:pPr marL="354965" indent="-342900">
              <a:lnSpc>
                <a:spcPct val="90000"/>
              </a:lnSpc>
              <a:spcBef>
                <a:spcPts val="894"/>
              </a:spcBef>
              <a:buFont typeface="Arial" panose="020B0604020202020204" pitchFamily="34" charset="0"/>
              <a:buChar char="•"/>
              <a:tabLst>
                <a:tab pos="356235" algn="l"/>
              </a:tabLst>
            </a:pPr>
            <a:r>
              <a:rPr sz="2400" b="1" spc="-5" dirty="0">
                <a:latin typeface="Times New Roman" panose="02020603050405020304" pitchFamily="18" charset="0"/>
                <a:cs typeface="Times New Roman" panose="02020603050405020304" pitchFamily="18" charset="0"/>
              </a:rPr>
              <a:t>Interactive transaction-based applications</a:t>
            </a:r>
          </a:p>
          <a:p>
            <a:pPr marL="812165" marR="233679" lvl="1" indent="-342900">
              <a:lnSpc>
                <a:spcPct val="90000"/>
              </a:lnSpc>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Applications that execute on a remote computer and are  accessed by users from their own PCs or terminals. These  include web applications such as e-commerce applications</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a:p>
            <a:pPr marL="812165" marR="233679" lvl="1" indent="-342900">
              <a:lnSpc>
                <a:spcPct val="90000"/>
              </a:lnSpc>
              <a:spcBef>
                <a:spcPts val="905"/>
              </a:spcBef>
              <a:buFont typeface="Arial" panose="020B0604020202020204" pitchFamily="34" charset="0"/>
              <a:buChar char="•"/>
              <a:tabLst>
                <a:tab pos="356235" algn="l"/>
              </a:tabLst>
            </a:pPr>
            <a:endParaRPr sz="2400" spc="-5" dirty="0">
              <a:latin typeface="Times New Roman" panose="02020603050405020304" pitchFamily="18" charset="0"/>
              <a:cs typeface="Times New Roman" panose="02020603050405020304" pitchFamily="18" charset="0"/>
            </a:endParaRPr>
          </a:p>
          <a:p>
            <a:pPr marL="354965" indent="-342900">
              <a:lnSpc>
                <a:spcPct val="90000"/>
              </a:lnSpc>
              <a:spcBef>
                <a:spcPts val="900"/>
              </a:spcBef>
              <a:buFont typeface="Arial" panose="020B0604020202020204" pitchFamily="34" charset="0"/>
              <a:buChar char="•"/>
              <a:tabLst>
                <a:tab pos="356235" algn="l"/>
              </a:tabLst>
            </a:pPr>
            <a:r>
              <a:rPr sz="2400" b="1" spc="-5" dirty="0">
                <a:latin typeface="Times New Roman" panose="02020603050405020304" pitchFamily="18" charset="0"/>
                <a:cs typeface="Times New Roman" panose="02020603050405020304" pitchFamily="18" charset="0"/>
              </a:rPr>
              <a:t>Embedded control systems</a:t>
            </a:r>
          </a:p>
          <a:p>
            <a:pPr marL="812165" marR="90805" lvl="1" indent="-342900">
              <a:lnSpc>
                <a:spcPct val="90000"/>
              </a:lnSpc>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These are software control systems that control and manage  hardware devices. Numerically, there are probably more  embedded systems than any other type of system.</a:t>
            </a:r>
          </a:p>
        </p:txBody>
      </p:sp>
    </p:spTree>
    <p:extLst>
      <p:ext uri="{BB962C8B-B14F-4D97-AF65-F5344CB8AC3E}">
        <p14:creationId xmlns:p14="http://schemas.microsoft.com/office/powerpoint/2010/main" val="4239523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201" y="250624"/>
            <a:ext cx="4226559" cy="566822"/>
          </a:xfrm>
          <a:prstGeom prst="rect">
            <a:avLst/>
          </a:prstGeom>
        </p:spPr>
        <p:txBody>
          <a:bodyPr vert="horz" wrap="square" lIns="0" tIns="12700" rIns="0" bIns="0" rtlCol="0" anchor="ctr">
            <a:spAutoFit/>
          </a:bodyPr>
          <a:lstStyle/>
          <a:p>
            <a:pPr marL="12700">
              <a:lnSpc>
                <a:spcPct val="100000"/>
              </a:lnSpc>
              <a:spcBef>
                <a:spcPts val="100"/>
              </a:spcBef>
            </a:pPr>
            <a:r>
              <a:rPr spc="-5" dirty="0"/>
              <a:t>Application</a:t>
            </a:r>
            <a:r>
              <a:rPr spc="-45" dirty="0"/>
              <a:t> </a:t>
            </a:r>
            <a:r>
              <a:rPr spc="-10" dirty="0"/>
              <a:t>types</a:t>
            </a:r>
          </a:p>
        </p:txBody>
      </p:sp>
      <p:sp>
        <p:nvSpPr>
          <p:cNvPr id="3" name="object 3"/>
          <p:cNvSpPr txBox="1"/>
          <p:nvPr/>
        </p:nvSpPr>
        <p:spPr>
          <a:xfrm>
            <a:off x="609599" y="1107141"/>
            <a:ext cx="10871201" cy="5396477"/>
          </a:xfrm>
          <a:prstGeom prst="rect">
            <a:avLst/>
          </a:prstGeom>
        </p:spPr>
        <p:txBody>
          <a:bodyPr vert="horz" wrap="square" lIns="0" tIns="150495" rIns="0" bIns="0" rtlCol="0">
            <a:spAutoFit/>
          </a:bodyPr>
          <a:lstStyle/>
          <a:p>
            <a:pPr marL="354965" indent="-342900">
              <a:lnSpc>
                <a:spcPct val="90000"/>
              </a:lnSpc>
              <a:spcBef>
                <a:spcPts val="1185"/>
              </a:spcBef>
              <a:buFont typeface="Arial" panose="020B0604020202020204" pitchFamily="34" charset="0"/>
              <a:buChar char="•"/>
              <a:tabLst>
                <a:tab pos="356235" algn="l"/>
              </a:tabLst>
            </a:pPr>
            <a:r>
              <a:rPr sz="2400" b="1" spc="-5" dirty="0">
                <a:latin typeface="Times New Roman" panose="02020603050405020304" pitchFamily="18" charset="0"/>
                <a:cs typeface="Times New Roman" panose="02020603050405020304" pitchFamily="18" charset="0"/>
              </a:rPr>
              <a:t>Batch processing systems</a:t>
            </a:r>
          </a:p>
          <a:p>
            <a:pPr marL="812165" marR="160020" lvl="1" indent="-342900">
              <a:lnSpc>
                <a:spcPct val="90000"/>
              </a:lnSpc>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These are business systems that are designed to process data  in large batches. They process large numbers of individual  inputs to create corresponding outputs</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a:p>
            <a:pPr marL="812165" marR="160020" lvl="1" indent="-342900">
              <a:lnSpc>
                <a:spcPct val="90000"/>
              </a:lnSpc>
              <a:spcBef>
                <a:spcPts val="905"/>
              </a:spcBef>
              <a:buFont typeface="Arial" panose="020B0604020202020204" pitchFamily="34" charset="0"/>
              <a:buChar char="•"/>
              <a:tabLst>
                <a:tab pos="356235" algn="l"/>
              </a:tabLst>
            </a:pPr>
            <a:r>
              <a:rPr lang="en-US" sz="2400" spc="-5" dirty="0" smtClean="0">
                <a:latin typeface="Times New Roman" panose="02020603050405020304" pitchFamily="18" charset="0"/>
                <a:cs typeface="Times New Roman" panose="02020603050405020304" pitchFamily="18" charset="0"/>
              </a:rPr>
              <a:t>Like Dairy Products , </a:t>
            </a:r>
            <a:r>
              <a:rPr lang="en-US" sz="2400" spc="-5" dirty="0" smtClean="0">
                <a:latin typeface="Times New Roman" panose="02020603050405020304" pitchFamily="18" charset="0"/>
                <a:cs typeface="Times New Roman" panose="02020603050405020304" pitchFamily="18" charset="0"/>
              </a:rPr>
              <a:t>Manufacturing (like: packing </a:t>
            </a:r>
            <a:r>
              <a:rPr lang="en-US" sz="2400" spc="-5" smtClean="0">
                <a:latin typeface="Times New Roman" panose="02020603050405020304" pitchFamily="18" charset="0"/>
                <a:cs typeface="Times New Roman" panose="02020603050405020304" pitchFamily="18" charset="0"/>
              </a:rPr>
              <a:t>of  products)</a:t>
            </a:r>
            <a:endParaRPr lang="en-US" sz="2400" spc="-5" dirty="0" smtClean="0">
              <a:latin typeface="Times New Roman" panose="02020603050405020304" pitchFamily="18" charset="0"/>
              <a:cs typeface="Times New Roman" panose="02020603050405020304" pitchFamily="18" charset="0"/>
            </a:endParaRPr>
          </a:p>
          <a:p>
            <a:pPr marL="812165" marR="160020" lvl="1" indent="-342900">
              <a:lnSpc>
                <a:spcPct val="90000"/>
              </a:lnSpc>
              <a:spcBef>
                <a:spcPts val="905"/>
              </a:spcBef>
              <a:buFont typeface="Arial" panose="020B0604020202020204" pitchFamily="34" charset="0"/>
              <a:buChar char="•"/>
              <a:tabLst>
                <a:tab pos="356235" algn="l"/>
              </a:tabLst>
            </a:pPr>
            <a:endParaRPr sz="2400" spc="-5" dirty="0">
              <a:latin typeface="Times New Roman" panose="02020603050405020304" pitchFamily="18" charset="0"/>
              <a:cs typeface="Times New Roman" panose="02020603050405020304" pitchFamily="18" charset="0"/>
            </a:endParaRPr>
          </a:p>
          <a:p>
            <a:pPr marL="354965" indent="-342900">
              <a:lnSpc>
                <a:spcPct val="90000"/>
              </a:lnSpc>
              <a:spcBef>
                <a:spcPts val="894"/>
              </a:spcBef>
              <a:buFont typeface="Arial" panose="020B0604020202020204" pitchFamily="34" charset="0"/>
              <a:buChar char="•"/>
              <a:tabLst>
                <a:tab pos="356235" algn="l"/>
              </a:tabLst>
            </a:pPr>
            <a:r>
              <a:rPr sz="2400" b="1" spc="-5" dirty="0">
                <a:latin typeface="Times New Roman" panose="02020603050405020304" pitchFamily="18" charset="0"/>
                <a:cs typeface="Times New Roman" panose="02020603050405020304" pitchFamily="18" charset="0"/>
              </a:rPr>
              <a:t>Entertainment systems</a:t>
            </a:r>
          </a:p>
          <a:p>
            <a:pPr marL="812165" marR="5080" lvl="1" indent="-342900">
              <a:lnSpc>
                <a:spcPct val="90000"/>
              </a:lnSpc>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These are systems that are primarily for personal use and which  are intended to entertain the user</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a:p>
            <a:pPr marL="812165" marR="5080" lvl="1" indent="-342900">
              <a:lnSpc>
                <a:spcPct val="90000"/>
              </a:lnSpc>
              <a:spcBef>
                <a:spcPts val="905"/>
              </a:spcBef>
              <a:buFont typeface="Arial" panose="020B0604020202020204" pitchFamily="34" charset="0"/>
              <a:buChar char="•"/>
              <a:tabLst>
                <a:tab pos="356235" algn="l"/>
              </a:tabLst>
            </a:pPr>
            <a:endParaRPr sz="2400" spc="-5" dirty="0">
              <a:latin typeface="Times New Roman" panose="02020603050405020304" pitchFamily="18" charset="0"/>
              <a:cs typeface="Times New Roman" panose="02020603050405020304" pitchFamily="18" charset="0"/>
            </a:endParaRPr>
          </a:p>
          <a:p>
            <a:pPr marL="354965" indent="-342900">
              <a:lnSpc>
                <a:spcPct val="90000"/>
              </a:lnSpc>
              <a:spcBef>
                <a:spcPts val="900"/>
              </a:spcBef>
              <a:buFont typeface="Arial" panose="020B0604020202020204" pitchFamily="34" charset="0"/>
              <a:buChar char="•"/>
              <a:tabLst>
                <a:tab pos="356235" algn="l"/>
              </a:tabLst>
            </a:pPr>
            <a:r>
              <a:rPr sz="2400" b="1" spc="-5" dirty="0">
                <a:latin typeface="Times New Roman" panose="02020603050405020304" pitchFamily="18" charset="0"/>
                <a:cs typeface="Times New Roman" panose="02020603050405020304" pitchFamily="18" charset="0"/>
              </a:rPr>
              <a:t>Systems for modeling and simulation</a:t>
            </a:r>
          </a:p>
          <a:p>
            <a:pPr marL="812165" marR="607060" lvl="1" indent="-342900">
              <a:lnSpc>
                <a:spcPct val="90000"/>
              </a:lnSpc>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These are systems that are developed by scientists and  engineers to model physical processes or situations, which  include many, separate, interacting objects.</a:t>
            </a:r>
          </a:p>
        </p:txBody>
      </p:sp>
    </p:spTree>
    <p:extLst>
      <p:ext uri="{BB962C8B-B14F-4D97-AF65-F5344CB8AC3E}">
        <p14:creationId xmlns:p14="http://schemas.microsoft.com/office/powerpoint/2010/main" val="3493895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841" y="491924"/>
            <a:ext cx="3985259" cy="566822"/>
          </a:xfrm>
          <a:prstGeom prst="rect">
            <a:avLst/>
          </a:prstGeom>
        </p:spPr>
        <p:txBody>
          <a:bodyPr vert="horz" wrap="square" lIns="0" tIns="12700" rIns="0" bIns="0" rtlCol="0" anchor="ctr">
            <a:spAutoFit/>
          </a:bodyPr>
          <a:lstStyle/>
          <a:p>
            <a:pPr marL="12700">
              <a:lnSpc>
                <a:spcPct val="100000"/>
              </a:lnSpc>
              <a:spcBef>
                <a:spcPts val="100"/>
              </a:spcBef>
            </a:pPr>
            <a:r>
              <a:rPr spc="-5" dirty="0"/>
              <a:t>Application</a:t>
            </a:r>
            <a:r>
              <a:rPr spc="-45" dirty="0"/>
              <a:t> </a:t>
            </a:r>
            <a:r>
              <a:rPr spc="-10" dirty="0"/>
              <a:t>types</a:t>
            </a:r>
          </a:p>
        </p:txBody>
      </p:sp>
      <p:sp>
        <p:nvSpPr>
          <p:cNvPr id="3" name="object 3"/>
          <p:cNvSpPr txBox="1"/>
          <p:nvPr/>
        </p:nvSpPr>
        <p:spPr>
          <a:xfrm>
            <a:off x="749301" y="1729442"/>
            <a:ext cx="10261600" cy="4053033"/>
          </a:xfrm>
          <a:prstGeom prst="rect">
            <a:avLst/>
          </a:prstGeom>
        </p:spPr>
        <p:txBody>
          <a:bodyPr vert="horz" wrap="square" lIns="0" tIns="150495" rIns="0" bIns="0" rtlCol="0">
            <a:spAutoFit/>
          </a:bodyPr>
          <a:lstStyle/>
          <a:p>
            <a:pPr marL="354965" indent="-342900">
              <a:lnSpc>
                <a:spcPct val="90000"/>
              </a:lnSpc>
              <a:spcBef>
                <a:spcPts val="1185"/>
              </a:spcBef>
              <a:buFont typeface="Arial" panose="020B0604020202020204" pitchFamily="34" charset="0"/>
              <a:buChar char="•"/>
              <a:tabLst>
                <a:tab pos="356235" algn="l"/>
              </a:tabLst>
            </a:pPr>
            <a:r>
              <a:rPr sz="2400" b="1" spc="-5" dirty="0">
                <a:latin typeface="Times New Roman" panose="02020603050405020304" pitchFamily="18" charset="0"/>
                <a:cs typeface="Times New Roman" panose="02020603050405020304" pitchFamily="18" charset="0"/>
              </a:rPr>
              <a:t>Data collection systems</a:t>
            </a:r>
          </a:p>
          <a:p>
            <a:pPr marL="812165" marR="5080" lvl="1" indent="-342900">
              <a:lnSpc>
                <a:spcPct val="90000"/>
              </a:lnSpc>
              <a:spcBef>
                <a:spcPts val="905"/>
              </a:spcBef>
              <a:buFont typeface="Arial" panose="020B0604020202020204" pitchFamily="34" charset="0"/>
              <a:buChar char="•"/>
              <a:tabLst>
                <a:tab pos="356235" algn="l"/>
              </a:tabLst>
            </a:pPr>
            <a:r>
              <a:rPr sz="2400" spc="-5" dirty="0" smtClean="0">
                <a:latin typeface="Times New Roman" panose="02020603050405020304" pitchFamily="18" charset="0"/>
                <a:cs typeface="Times New Roman" panose="02020603050405020304" pitchFamily="18" charset="0"/>
              </a:rPr>
              <a:t>These are systems that collect data from their environment using  a set of sensors and send that data to other systems for  processing.</a:t>
            </a:r>
            <a:r>
              <a:rPr lang="en-US" sz="2400" spc="-5" dirty="0" smtClean="0">
                <a:latin typeface="Times New Roman" panose="02020603050405020304" pitchFamily="18" charset="0"/>
                <a:cs typeface="Times New Roman" panose="02020603050405020304" pitchFamily="18" charset="0"/>
              </a:rPr>
              <a:t> Like Exam, Survey.</a:t>
            </a:r>
          </a:p>
          <a:p>
            <a:pPr marL="812165" marR="5080" lvl="1" indent="-342900">
              <a:lnSpc>
                <a:spcPct val="90000"/>
              </a:lnSpc>
              <a:spcBef>
                <a:spcPts val="905"/>
              </a:spcBef>
              <a:buFont typeface="Arial" panose="020B0604020202020204" pitchFamily="34" charset="0"/>
              <a:buChar char="•"/>
              <a:tabLst>
                <a:tab pos="356235" algn="l"/>
              </a:tabLst>
            </a:pPr>
            <a:endParaRPr sz="2400" spc="-5" dirty="0">
              <a:latin typeface="Times New Roman" panose="02020603050405020304" pitchFamily="18" charset="0"/>
              <a:cs typeface="Times New Roman" panose="02020603050405020304" pitchFamily="18" charset="0"/>
            </a:endParaRPr>
          </a:p>
          <a:p>
            <a:pPr marL="354965" indent="-342900">
              <a:lnSpc>
                <a:spcPct val="90000"/>
              </a:lnSpc>
              <a:spcBef>
                <a:spcPts val="894"/>
              </a:spcBef>
              <a:buFont typeface="Arial" panose="020B0604020202020204" pitchFamily="34" charset="0"/>
              <a:buChar char="•"/>
              <a:tabLst>
                <a:tab pos="356235" algn="l"/>
              </a:tabLst>
            </a:pPr>
            <a:r>
              <a:rPr sz="2400" b="1" spc="-5" dirty="0">
                <a:latin typeface="Times New Roman" panose="02020603050405020304" pitchFamily="18" charset="0"/>
                <a:cs typeface="Times New Roman" panose="02020603050405020304" pitchFamily="18" charset="0"/>
              </a:rPr>
              <a:t>Systems of systems</a:t>
            </a:r>
          </a:p>
          <a:p>
            <a:pPr marL="812165" marR="614045" lvl="1" indent="-342900">
              <a:lnSpc>
                <a:spcPct val="90000"/>
              </a:lnSpc>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These are systems that are composed of a number of other  software systems</a:t>
            </a:r>
            <a:r>
              <a:rPr sz="2400" spc="-5" dirty="0" smtClean="0">
                <a:latin typeface="Times New Roman" panose="02020603050405020304" pitchFamily="18" charset="0"/>
                <a:cs typeface="Times New Roman" panose="02020603050405020304" pitchFamily="18" charset="0"/>
              </a:rPr>
              <a:t>.</a:t>
            </a:r>
            <a:r>
              <a:rPr lang="en-US" sz="2400" spc="-5" dirty="0" smtClean="0">
                <a:latin typeface="Times New Roman" panose="02020603050405020304" pitchFamily="18" charset="0"/>
                <a:cs typeface="Times New Roman" panose="02020603050405020304" pitchFamily="18" charset="0"/>
              </a:rPr>
              <a:t> Like </a:t>
            </a:r>
            <a:r>
              <a:rPr lang="en-US" sz="2400" dirty="0">
                <a:latin typeface="Times New Roman" panose="02020603050405020304" pitchFamily="18" charset="0"/>
                <a:cs typeface="Times New Roman" panose="02020603050405020304" pitchFamily="18" charset="0"/>
              </a:rPr>
              <a:t>Energy - smart grid, smart houses, and integrated production/consumption,</a:t>
            </a:r>
          </a:p>
          <a:p>
            <a:pPr marL="812165" marR="614045" lvl="1" indent="-342900">
              <a:lnSpc>
                <a:spcPct val="90000"/>
              </a:lnSpc>
              <a:spcBef>
                <a:spcPts val="905"/>
              </a:spcBef>
              <a:buFont typeface="Arial" panose="020B0604020202020204" pitchFamily="34" charset="0"/>
              <a:buChar char="•"/>
              <a:tabLst>
                <a:tab pos="356235" algn="l"/>
              </a:tabLst>
            </a:pPr>
            <a:endParaRPr sz="24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014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1" y="669724"/>
            <a:ext cx="7426959" cy="566822"/>
          </a:xfrm>
          <a:prstGeom prst="rect">
            <a:avLst/>
          </a:prstGeom>
        </p:spPr>
        <p:txBody>
          <a:bodyPr vert="horz" wrap="square" lIns="0" tIns="12700" rIns="0" bIns="0" rtlCol="0" anchor="ctr">
            <a:spAutoFit/>
          </a:bodyPr>
          <a:lstStyle/>
          <a:p>
            <a:pPr marL="12700">
              <a:lnSpc>
                <a:spcPct val="100000"/>
              </a:lnSpc>
              <a:spcBef>
                <a:spcPts val="100"/>
              </a:spcBef>
            </a:pPr>
            <a:r>
              <a:rPr dirty="0"/>
              <a:t>Software </a:t>
            </a:r>
            <a:r>
              <a:rPr spc="-5" dirty="0"/>
              <a:t>engineering</a:t>
            </a:r>
            <a:r>
              <a:rPr spc="-25" dirty="0"/>
              <a:t> </a:t>
            </a:r>
            <a:r>
              <a:rPr spc="-5" dirty="0"/>
              <a:t>fundamentals</a:t>
            </a:r>
          </a:p>
        </p:txBody>
      </p:sp>
      <p:sp>
        <p:nvSpPr>
          <p:cNvPr id="3" name="object 3"/>
          <p:cNvSpPr txBox="1"/>
          <p:nvPr/>
        </p:nvSpPr>
        <p:spPr>
          <a:xfrm>
            <a:off x="622300" y="1625550"/>
            <a:ext cx="11150599" cy="4398640"/>
          </a:xfrm>
          <a:prstGeom prst="rect">
            <a:avLst/>
          </a:prstGeom>
        </p:spPr>
        <p:txBody>
          <a:bodyPr vert="horz" wrap="square" lIns="0" tIns="12700" rIns="0" bIns="0" rtlCol="0">
            <a:spAutoFit/>
          </a:bodyPr>
          <a:lstStyle/>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Some fundamental principles apply to all types of  software system, irrespective of the development  techniques used</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a:p>
            <a:pPr marL="812165" marR="614045" lvl="1" indent="-342900">
              <a:spcBef>
                <a:spcPts val="905"/>
              </a:spcBef>
              <a:buFont typeface="Arial" panose="020B0604020202020204" pitchFamily="34" charset="0"/>
              <a:buChar char="•"/>
              <a:tabLst>
                <a:tab pos="356235" algn="l"/>
              </a:tabLst>
            </a:pPr>
            <a:endParaRPr sz="2400" spc="-5" dirty="0">
              <a:latin typeface="Times New Roman" panose="02020603050405020304" pitchFamily="18" charset="0"/>
              <a:cs typeface="Times New Roman" panose="02020603050405020304" pitchFamily="18" charset="0"/>
            </a:endParaRPr>
          </a:p>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Systems should be developed using a managed and understood  development process. Of course, different processes are used  for different types of software</a:t>
            </a:r>
            <a:r>
              <a:rPr sz="2400" spc="-5" dirty="0" smtClean="0">
                <a:latin typeface="Times New Roman" panose="02020603050405020304" pitchFamily="18" charset="0"/>
                <a:cs typeface="Times New Roman" panose="02020603050405020304" pitchFamily="18" charset="0"/>
              </a:rPr>
              <a:t>.</a:t>
            </a:r>
            <a:endParaRPr sz="2400" spc="-5" dirty="0">
              <a:latin typeface="Times New Roman" panose="02020603050405020304" pitchFamily="18" charset="0"/>
              <a:cs typeface="Times New Roman" panose="02020603050405020304" pitchFamily="18" charset="0"/>
            </a:endParaRPr>
          </a:p>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Dependability and performance are important for all types of  system.</a:t>
            </a:r>
          </a:p>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Understanding and managing the software specification and</a:t>
            </a:r>
          </a:p>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requirements (what the software should do) are important.</a:t>
            </a:r>
          </a:p>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Where appropriate, you should reuse software that has already  been developed rather than write new software</a:t>
            </a:r>
            <a:r>
              <a:rPr sz="2400" spc="-5" dirty="0" smtClean="0">
                <a:latin typeface="Times New Roman" panose="02020603050405020304" pitchFamily="18" charset="0"/>
                <a:cs typeface="Times New Roman" panose="02020603050405020304" pitchFamily="18" charset="0"/>
              </a:rPr>
              <a:t>.</a:t>
            </a:r>
            <a:endParaRPr lang="en-US" sz="2400" spc="-5"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174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1" y="580824"/>
            <a:ext cx="6169659" cy="566822"/>
          </a:xfrm>
          <a:prstGeom prst="rect">
            <a:avLst/>
          </a:prstGeom>
        </p:spPr>
        <p:txBody>
          <a:bodyPr vert="horz" wrap="square" lIns="0" tIns="12700" rIns="0" bIns="0" rtlCol="0" anchor="ctr">
            <a:spAutoFit/>
          </a:bodyPr>
          <a:lstStyle/>
          <a:p>
            <a:pPr marL="12700">
              <a:lnSpc>
                <a:spcPct val="100000"/>
              </a:lnSpc>
              <a:spcBef>
                <a:spcPts val="100"/>
              </a:spcBef>
            </a:pPr>
            <a:r>
              <a:rPr dirty="0"/>
              <a:t>Internet software</a:t>
            </a:r>
            <a:r>
              <a:rPr spc="-70" dirty="0"/>
              <a:t> </a:t>
            </a:r>
            <a:r>
              <a:rPr spc="-5" dirty="0"/>
              <a:t>engineering</a:t>
            </a:r>
          </a:p>
        </p:txBody>
      </p:sp>
      <p:sp>
        <p:nvSpPr>
          <p:cNvPr id="3" name="object 3"/>
          <p:cNvSpPr txBox="1"/>
          <p:nvPr/>
        </p:nvSpPr>
        <p:spPr>
          <a:xfrm>
            <a:off x="685800" y="1625549"/>
            <a:ext cx="10553699" cy="2575064"/>
          </a:xfrm>
          <a:prstGeom prst="rect">
            <a:avLst/>
          </a:prstGeom>
        </p:spPr>
        <p:txBody>
          <a:bodyPr vert="horz" wrap="square" lIns="0" tIns="12700" rIns="0" bIns="0" rtlCol="0">
            <a:spAutoFit/>
          </a:bodyPr>
          <a:lstStyle/>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The Web is now a platform for running application and  organizations are increasingly developing web-based  systems rather than local systems.</a:t>
            </a:r>
          </a:p>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Web services </a:t>
            </a:r>
            <a:r>
              <a:rPr sz="2400" spc="-5" dirty="0" smtClean="0">
                <a:latin typeface="Times New Roman" panose="02020603050405020304" pitchFamily="18" charset="0"/>
                <a:cs typeface="Times New Roman" panose="02020603050405020304" pitchFamily="18" charset="0"/>
              </a:rPr>
              <a:t>allow  </a:t>
            </a:r>
            <a:r>
              <a:rPr sz="2400" spc="-5" dirty="0">
                <a:latin typeface="Times New Roman" panose="02020603050405020304" pitchFamily="18" charset="0"/>
                <a:cs typeface="Times New Roman" panose="02020603050405020304" pitchFamily="18" charset="0"/>
              </a:rPr>
              <a:t>application functionality to be accessed over the web.</a:t>
            </a:r>
          </a:p>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Cloud computing is an approach to the provision of  computer services where applications run remotely on  the ‘cloud’.</a:t>
            </a:r>
          </a:p>
          <a:p>
            <a:pPr marL="812165" marR="614045" lvl="1" indent="-342900">
              <a:spcBef>
                <a:spcPts val="905"/>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Users do not buy software buy pay according to use.</a:t>
            </a:r>
          </a:p>
        </p:txBody>
      </p:sp>
    </p:spTree>
    <p:extLst>
      <p:ext uri="{BB962C8B-B14F-4D97-AF65-F5344CB8AC3E}">
        <p14:creationId xmlns:p14="http://schemas.microsoft.com/office/powerpoint/2010/main" val="1364069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a:t>Web-based </a:t>
            </a:r>
            <a:r>
              <a:rPr lang="en-US" dirty="0"/>
              <a:t>software</a:t>
            </a:r>
            <a:r>
              <a:rPr lang="en-US" spc="-25" dirty="0"/>
              <a:t> </a:t>
            </a:r>
            <a:r>
              <a:rPr lang="en-US" spc="-5" dirty="0"/>
              <a:t>engineering</a:t>
            </a:r>
            <a:r>
              <a:rPr lang="en-US" dirty="0"/>
              <a:t/>
            </a:r>
            <a:br>
              <a:rPr lang="en-US" dirty="0"/>
            </a:br>
            <a:endParaRPr lang="en-US" dirty="0"/>
          </a:p>
        </p:txBody>
      </p:sp>
      <p:sp>
        <p:nvSpPr>
          <p:cNvPr id="3" name="Content Placeholder 2"/>
          <p:cNvSpPr>
            <a:spLocks noGrp="1"/>
          </p:cNvSpPr>
          <p:nvPr>
            <p:ph idx="1"/>
          </p:nvPr>
        </p:nvSpPr>
        <p:spPr/>
        <p:txBody>
          <a:bodyPr/>
          <a:lstStyle/>
          <a:p>
            <a:pPr marL="354965" marR="145415" indent="-342900">
              <a:spcBef>
                <a:spcPts val="1750"/>
              </a:spcBef>
              <a:tabLst>
                <a:tab pos="356235" algn="l"/>
              </a:tabLst>
            </a:pPr>
            <a:r>
              <a:rPr lang="en-US" spc="-5" dirty="0" smtClean="0">
                <a:latin typeface="Times New Roman" panose="02020603050405020304" pitchFamily="18" charset="0"/>
                <a:cs typeface="Times New Roman" panose="02020603050405020304" pitchFamily="18" charset="0"/>
              </a:rPr>
              <a:t>Web-based systems are complex distributed systems  but the fundamental principles of software engineering  discussed previously are as applicable to them as they  are to any other types of system.</a:t>
            </a:r>
          </a:p>
          <a:p>
            <a:pPr marL="354965" marR="145415" indent="-342900">
              <a:spcBef>
                <a:spcPts val="1750"/>
              </a:spcBef>
              <a:tabLst>
                <a:tab pos="356235" algn="l"/>
              </a:tabLst>
            </a:pPr>
            <a:endParaRPr lang="en-US" spc="-5" dirty="0" smtClean="0">
              <a:latin typeface="Times New Roman" panose="02020603050405020304" pitchFamily="18" charset="0"/>
              <a:cs typeface="Times New Roman" panose="02020603050405020304" pitchFamily="18" charset="0"/>
            </a:endParaRPr>
          </a:p>
          <a:p>
            <a:pPr marL="354965" marR="5080" indent="-342900">
              <a:spcBef>
                <a:spcPts val="1205"/>
              </a:spcBef>
              <a:tabLst>
                <a:tab pos="356235" algn="l"/>
              </a:tabLst>
            </a:pPr>
            <a:r>
              <a:rPr lang="en-US" spc="-5" dirty="0" smtClean="0">
                <a:latin typeface="Times New Roman" panose="02020603050405020304" pitchFamily="18" charset="0"/>
                <a:cs typeface="Times New Roman" panose="02020603050405020304" pitchFamily="18" charset="0"/>
              </a:rPr>
              <a:t>The fundamental ideas of software engineering apply to  web-based software in the same way that they apply to  other types of software system.</a:t>
            </a:r>
            <a:endParaRPr lang="en-US"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16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Rules [1/2]</a:t>
            </a:r>
            <a:endParaRPr lang="en-US" dirty="0"/>
          </a:p>
        </p:txBody>
      </p:sp>
      <p:sp>
        <p:nvSpPr>
          <p:cNvPr id="3" name="Slide Number Placeholder 2"/>
          <p:cNvSpPr>
            <a:spLocks noGrp="1"/>
          </p:cNvSpPr>
          <p:nvPr>
            <p:ph type="sldNum" sz="quarter" idx="12"/>
          </p:nvPr>
        </p:nvSpPr>
        <p:spPr/>
        <p:txBody>
          <a:bodyPr>
            <a:normAutofit/>
          </a:bodyPr>
          <a:lstStyle/>
          <a:p>
            <a:fld id="{1AD93096-5B34-4342-9326-69289CEAE4C2}" type="slidenum">
              <a:rPr lang="en-US" smtClean="0"/>
              <a:pPr/>
              <a:t>3</a:t>
            </a:fld>
            <a:endParaRPr lang="en-US" dirty="0">
              <a:solidFill>
                <a:srgbClr val="FFFFFF"/>
              </a:solidFill>
            </a:endParaRPr>
          </a:p>
        </p:txBody>
      </p:sp>
      <p:sp>
        <p:nvSpPr>
          <p:cNvPr id="4" name="Content Placeholder 3"/>
          <p:cNvSpPr>
            <a:spLocks noGrp="1"/>
          </p:cNvSpPr>
          <p:nvPr>
            <p:ph sz="quarter" idx="1"/>
          </p:nvPr>
        </p:nvSpPr>
        <p:spPr/>
        <p:txBody>
          <a:bodyPr>
            <a:normAutofit/>
          </a:bodyPr>
          <a:lstStyle/>
          <a:p>
            <a:r>
              <a:rPr lang="en-US" dirty="0" smtClean="0"/>
              <a:t>Be punctual</a:t>
            </a:r>
          </a:p>
          <a:p>
            <a:pPr lvl="1"/>
            <a:r>
              <a:rPr lang="en-US" dirty="0" smtClean="0"/>
              <a:t>Late comers are not allowed</a:t>
            </a:r>
          </a:p>
          <a:p>
            <a:pPr lvl="1"/>
            <a:r>
              <a:rPr lang="en-US" dirty="0" smtClean="0"/>
              <a:t>85% attendance</a:t>
            </a:r>
          </a:p>
          <a:p>
            <a:r>
              <a:rPr lang="en-US" dirty="0" smtClean="0"/>
              <a:t>Be attentive</a:t>
            </a:r>
          </a:p>
          <a:p>
            <a:pPr lvl="1"/>
            <a:r>
              <a:rPr lang="en-US" dirty="0" smtClean="0"/>
              <a:t>You pay to listen</a:t>
            </a:r>
          </a:p>
          <a:p>
            <a:pPr lvl="1"/>
            <a:r>
              <a:rPr lang="en-US" dirty="0" smtClean="0"/>
              <a:t>I get paid to speak</a:t>
            </a:r>
          </a:p>
          <a:p>
            <a:r>
              <a:rPr lang="en-US" dirty="0"/>
              <a:t>Be prompt</a:t>
            </a:r>
          </a:p>
          <a:p>
            <a:pPr lvl="1"/>
            <a:r>
              <a:rPr lang="en-US" dirty="0"/>
              <a:t>Be always ready to </a:t>
            </a:r>
            <a:r>
              <a:rPr lang="en-US" dirty="0" smtClean="0"/>
              <a:t>learn</a:t>
            </a:r>
          </a:p>
          <a:p>
            <a:pPr lvl="1"/>
            <a:r>
              <a:rPr lang="en-US" dirty="0"/>
              <a:t>Class participation is important</a:t>
            </a:r>
          </a:p>
          <a:p>
            <a:pPr lvl="1"/>
            <a:r>
              <a:rPr lang="en-US" dirty="0" smtClean="0"/>
              <a:t>Surprised quizzes</a:t>
            </a:r>
          </a:p>
        </p:txBody>
      </p:sp>
    </p:spTree>
    <p:extLst>
      <p:ext uri="{BB962C8B-B14F-4D97-AF65-F5344CB8AC3E}">
        <p14:creationId xmlns:p14="http://schemas.microsoft.com/office/powerpoint/2010/main" val="13146858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440" y="669724"/>
            <a:ext cx="5318760" cy="566822"/>
          </a:xfrm>
          <a:prstGeom prst="rect">
            <a:avLst/>
          </a:prstGeom>
        </p:spPr>
        <p:txBody>
          <a:bodyPr vert="horz" wrap="square" lIns="0" tIns="12700" rIns="0" bIns="0" rtlCol="0" anchor="ctr">
            <a:spAutoFit/>
          </a:bodyPr>
          <a:lstStyle/>
          <a:p>
            <a:pPr marL="12700">
              <a:lnSpc>
                <a:spcPct val="100000"/>
              </a:lnSpc>
              <a:spcBef>
                <a:spcPts val="100"/>
              </a:spcBef>
            </a:pPr>
            <a:r>
              <a:rPr spc="-20" dirty="0"/>
              <a:t>Web </a:t>
            </a:r>
            <a:r>
              <a:rPr dirty="0"/>
              <a:t>software</a:t>
            </a:r>
            <a:r>
              <a:rPr spc="-35" dirty="0"/>
              <a:t> </a:t>
            </a:r>
            <a:r>
              <a:rPr spc="-5" dirty="0"/>
              <a:t>engineering</a:t>
            </a:r>
          </a:p>
        </p:txBody>
      </p:sp>
      <p:sp>
        <p:nvSpPr>
          <p:cNvPr id="3" name="object 3"/>
          <p:cNvSpPr txBox="1"/>
          <p:nvPr/>
        </p:nvSpPr>
        <p:spPr>
          <a:xfrm>
            <a:off x="939800" y="1447629"/>
            <a:ext cx="10858500" cy="4799391"/>
          </a:xfrm>
          <a:prstGeom prst="rect">
            <a:avLst/>
          </a:prstGeom>
        </p:spPr>
        <p:txBody>
          <a:bodyPr vert="horz" wrap="square" lIns="0" tIns="150495" rIns="0" bIns="0" rtlCol="0">
            <a:spAutoFit/>
          </a:bodyPr>
          <a:lstStyle/>
          <a:p>
            <a:pPr marL="354965" marR="5080" indent="-342900">
              <a:lnSpc>
                <a:spcPct val="90000"/>
              </a:lnSpc>
              <a:spcBef>
                <a:spcPts val="1205"/>
              </a:spcBef>
              <a:buFont typeface="Arial" panose="020B0604020202020204" pitchFamily="34" charset="0"/>
              <a:buChar char="•"/>
              <a:tabLst>
                <a:tab pos="356235" algn="l"/>
              </a:tabLst>
            </a:pPr>
            <a:r>
              <a:rPr sz="2800" b="1" spc="-5" dirty="0">
                <a:latin typeface="Times New Roman" panose="02020603050405020304" pitchFamily="18" charset="0"/>
                <a:cs typeface="Times New Roman" panose="02020603050405020304" pitchFamily="18" charset="0"/>
              </a:rPr>
              <a:t>Software reuse</a:t>
            </a:r>
          </a:p>
          <a:p>
            <a:pPr marL="354965" marR="5080" lvl="1" indent="-342900">
              <a:lnSpc>
                <a:spcPct val="90000"/>
              </a:lnSpc>
              <a:spcBef>
                <a:spcPts val="1205"/>
              </a:spcBef>
              <a:buFont typeface="Arial" panose="020B0604020202020204" pitchFamily="34" charset="0"/>
              <a:buChar char="•"/>
              <a:tabLst>
                <a:tab pos="356235" algn="l"/>
              </a:tabLst>
            </a:pPr>
            <a:r>
              <a:rPr sz="2800" spc="-5" dirty="0">
                <a:latin typeface="Times New Roman" panose="02020603050405020304" pitchFamily="18" charset="0"/>
                <a:cs typeface="Times New Roman" panose="02020603050405020304" pitchFamily="18" charset="0"/>
              </a:rPr>
              <a:t>Software reuse is the dominant approach for constructing web-  based systems.	When building these systems, you think about how  you can assemble them from pre-existing software components and  systems</a:t>
            </a:r>
            <a:r>
              <a:rPr sz="2800" spc="-5" dirty="0" smtClean="0">
                <a:latin typeface="Times New Roman" panose="02020603050405020304" pitchFamily="18" charset="0"/>
                <a:cs typeface="Times New Roman" panose="02020603050405020304" pitchFamily="18" charset="0"/>
              </a:rPr>
              <a:t>.</a:t>
            </a:r>
            <a:endParaRPr lang="en-US" sz="2800" spc="-5" dirty="0" smtClean="0">
              <a:latin typeface="Times New Roman" panose="02020603050405020304" pitchFamily="18" charset="0"/>
              <a:cs typeface="Times New Roman" panose="02020603050405020304" pitchFamily="18" charset="0"/>
            </a:endParaRPr>
          </a:p>
          <a:p>
            <a:pPr marL="12065" marR="5080" lvl="1">
              <a:lnSpc>
                <a:spcPct val="90000"/>
              </a:lnSpc>
              <a:spcBef>
                <a:spcPts val="1205"/>
              </a:spcBef>
              <a:tabLst>
                <a:tab pos="356235" algn="l"/>
              </a:tabLst>
            </a:pPr>
            <a:endParaRPr sz="2800" spc="-5" dirty="0">
              <a:latin typeface="Times New Roman" panose="02020603050405020304" pitchFamily="18" charset="0"/>
              <a:cs typeface="Times New Roman" panose="02020603050405020304" pitchFamily="18" charset="0"/>
            </a:endParaRPr>
          </a:p>
          <a:p>
            <a:pPr marL="354965" marR="5080" indent="-342900">
              <a:lnSpc>
                <a:spcPct val="90000"/>
              </a:lnSpc>
              <a:spcBef>
                <a:spcPts val="1205"/>
              </a:spcBef>
              <a:buFont typeface="Arial" panose="020B0604020202020204" pitchFamily="34" charset="0"/>
              <a:buChar char="•"/>
              <a:tabLst>
                <a:tab pos="356235" algn="l"/>
              </a:tabLst>
            </a:pPr>
            <a:r>
              <a:rPr sz="2800" spc="-5" dirty="0">
                <a:latin typeface="Times New Roman" panose="02020603050405020304" pitchFamily="18" charset="0"/>
                <a:cs typeface="Times New Roman" panose="02020603050405020304" pitchFamily="18" charset="0"/>
              </a:rPr>
              <a:t>Incremental and agile </a:t>
            </a:r>
            <a:r>
              <a:rPr sz="2800" spc="-5" dirty="0" smtClean="0">
                <a:latin typeface="Times New Roman" panose="02020603050405020304" pitchFamily="18" charset="0"/>
                <a:cs typeface="Times New Roman" panose="02020603050405020304" pitchFamily="18" charset="0"/>
              </a:rPr>
              <a:t>development</a:t>
            </a:r>
            <a:endParaRPr lang="en-US" sz="2800" spc="-5" dirty="0" smtClean="0">
              <a:latin typeface="Times New Roman" panose="02020603050405020304" pitchFamily="18" charset="0"/>
              <a:cs typeface="Times New Roman" panose="02020603050405020304" pitchFamily="18" charset="0"/>
            </a:endParaRPr>
          </a:p>
          <a:p>
            <a:pPr marL="354965" marR="5080" indent="-342900">
              <a:lnSpc>
                <a:spcPct val="90000"/>
              </a:lnSpc>
              <a:spcBef>
                <a:spcPts val="1205"/>
              </a:spcBef>
              <a:buFont typeface="Arial" panose="020B0604020202020204" pitchFamily="34" charset="0"/>
              <a:buChar char="•"/>
              <a:tabLst>
                <a:tab pos="356235" algn="l"/>
              </a:tabLst>
            </a:pPr>
            <a:endParaRPr sz="2800" spc="-5" dirty="0">
              <a:latin typeface="Times New Roman" panose="02020603050405020304" pitchFamily="18" charset="0"/>
              <a:cs typeface="Times New Roman" panose="02020603050405020304" pitchFamily="18" charset="0"/>
            </a:endParaRPr>
          </a:p>
          <a:p>
            <a:pPr marL="354965" marR="5080" lvl="1" indent="-342900">
              <a:lnSpc>
                <a:spcPct val="90000"/>
              </a:lnSpc>
              <a:spcBef>
                <a:spcPts val="1205"/>
              </a:spcBef>
              <a:buFont typeface="Arial" panose="020B0604020202020204" pitchFamily="34" charset="0"/>
              <a:buChar char="•"/>
              <a:tabLst>
                <a:tab pos="356235" algn="l"/>
              </a:tabLst>
            </a:pPr>
            <a:r>
              <a:rPr sz="2800" spc="-5" dirty="0">
                <a:latin typeface="Times New Roman" panose="02020603050405020304" pitchFamily="18" charset="0"/>
                <a:cs typeface="Times New Roman" panose="02020603050405020304" pitchFamily="18" charset="0"/>
              </a:rPr>
              <a:t>Web-based systems should be developed and delivered  incrementally. It is now generally recognized that it is impractical to  specify all the requirements for such systems in advance.</a:t>
            </a:r>
          </a:p>
        </p:txBody>
      </p:sp>
    </p:spTree>
    <p:extLst>
      <p:ext uri="{BB962C8B-B14F-4D97-AF65-F5344CB8AC3E}">
        <p14:creationId xmlns:p14="http://schemas.microsoft.com/office/powerpoint/2010/main" val="1757089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40" y="568124"/>
            <a:ext cx="5775960" cy="566822"/>
          </a:xfrm>
          <a:prstGeom prst="rect">
            <a:avLst/>
          </a:prstGeom>
        </p:spPr>
        <p:txBody>
          <a:bodyPr vert="horz" wrap="square" lIns="0" tIns="12700" rIns="0" bIns="0" rtlCol="0" anchor="ctr">
            <a:spAutoFit/>
          </a:bodyPr>
          <a:lstStyle/>
          <a:p>
            <a:pPr marL="12700">
              <a:lnSpc>
                <a:spcPct val="100000"/>
              </a:lnSpc>
              <a:spcBef>
                <a:spcPts val="100"/>
              </a:spcBef>
            </a:pPr>
            <a:r>
              <a:rPr spc="-20" dirty="0"/>
              <a:t>Web </a:t>
            </a:r>
            <a:r>
              <a:rPr dirty="0"/>
              <a:t>software</a:t>
            </a:r>
            <a:r>
              <a:rPr spc="-35" dirty="0"/>
              <a:t> </a:t>
            </a:r>
            <a:r>
              <a:rPr spc="-5" dirty="0"/>
              <a:t>engineering</a:t>
            </a:r>
          </a:p>
        </p:txBody>
      </p:sp>
      <p:sp>
        <p:nvSpPr>
          <p:cNvPr id="3" name="object 3"/>
          <p:cNvSpPr txBox="1"/>
          <p:nvPr/>
        </p:nvSpPr>
        <p:spPr>
          <a:xfrm>
            <a:off x="1143001" y="1488142"/>
            <a:ext cx="10363200" cy="4257704"/>
          </a:xfrm>
          <a:prstGeom prst="rect">
            <a:avLst/>
          </a:prstGeom>
        </p:spPr>
        <p:txBody>
          <a:bodyPr vert="horz" wrap="square" lIns="0" tIns="150495" rIns="0" bIns="0" rtlCol="0">
            <a:spAutoFit/>
          </a:bodyPr>
          <a:lstStyle/>
          <a:p>
            <a:pPr marL="354965" marR="5080" lvl="1" indent="-342900">
              <a:lnSpc>
                <a:spcPct val="90000"/>
              </a:lnSpc>
              <a:spcBef>
                <a:spcPts val="1205"/>
              </a:spcBef>
              <a:buFont typeface="Arial" panose="020B0604020202020204" pitchFamily="34" charset="0"/>
              <a:buChar char="•"/>
              <a:tabLst>
                <a:tab pos="356235" algn="l"/>
              </a:tabLst>
            </a:pPr>
            <a:r>
              <a:rPr sz="2800" b="1" spc="-5" dirty="0">
                <a:latin typeface="Times New Roman" panose="02020603050405020304" pitchFamily="18" charset="0"/>
                <a:cs typeface="Times New Roman" panose="02020603050405020304" pitchFamily="18" charset="0"/>
              </a:rPr>
              <a:t>Service-oriented systems</a:t>
            </a:r>
          </a:p>
          <a:p>
            <a:pPr marL="354965" marR="5080" lvl="1" indent="-342900">
              <a:lnSpc>
                <a:spcPct val="90000"/>
              </a:lnSpc>
              <a:spcBef>
                <a:spcPts val="1205"/>
              </a:spcBef>
              <a:buFont typeface="Arial" panose="020B0604020202020204" pitchFamily="34" charset="0"/>
              <a:buChar char="•"/>
              <a:tabLst>
                <a:tab pos="356235" algn="l"/>
              </a:tabLst>
            </a:pPr>
            <a:r>
              <a:rPr sz="2800" spc="-5" dirty="0">
                <a:latin typeface="Times New Roman" panose="02020603050405020304" pitchFamily="18" charset="0"/>
                <a:cs typeface="Times New Roman" panose="02020603050405020304" pitchFamily="18" charset="0"/>
              </a:rPr>
              <a:t>Software may be implemented using service-oriented software  engineering, where the software components are stand-alone  web services</a:t>
            </a:r>
            <a:r>
              <a:rPr sz="2800" spc="-5" dirty="0" smtClean="0">
                <a:latin typeface="Times New Roman" panose="02020603050405020304" pitchFamily="18" charset="0"/>
                <a:cs typeface="Times New Roman" panose="02020603050405020304" pitchFamily="18" charset="0"/>
              </a:rPr>
              <a:t>.</a:t>
            </a:r>
            <a:endParaRPr lang="en-US" sz="2800" spc="-5" dirty="0" smtClean="0">
              <a:latin typeface="Times New Roman" panose="02020603050405020304" pitchFamily="18" charset="0"/>
              <a:cs typeface="Times New Roman" panose="02020603050405020304" pitchFamily="18" charset="0"/>
            </a:endParaRPr>
          </a:p>
          <a:p>
            <a:pPr marL="354965" marR="5080" lvl="1" indent="-342900">
              <a:lnSpc>
                <a:spcPct val="90000"/>
              </a:lnSpc>
              <a:spcBef>
                <a:spcPts val="1205"/>
              </a:spcBef>
              <a:buFont typeface="Arial" panose="020B0604020202020204" pitchFamily="34" charset="0"/>
              <a:buChar char="•"/>
              <a:tabLst>
                <a:tab pos="356235" algn="l"/>
              </a:tabLst>
            </a:pPr>
            <a:endParaRPr sz="2800" spc="-5" dirty="0">
              <a:latin typeface="Times New Roman" panose="02020603050405020304" pitchFamily="18" charset="0"/>
              <a:cs typeface="Times New Roman" panose="02020603050405020304" pitchFamily="18" charset="0"/>
            </a:endParaRPr>
          </a:p>
          <a:p>
            <a:pPr marL="354965" marR="5080" lvl="1" indent="-342900">
              <a:lnSpc>
                <a:spcPct val="90000"/>
              </a:lnSpc>
              <a:spcBef>
                <a:spcPts val="1205"/>
              </a:spcBef>
              <a:buFont typeface="Arial" panose="020B0604020202020204" pitchFamily="34" charset="0"/>
              <a:buChar char="•"/>
              <a:tabLst>
                <a:tab pos="356235" algn="l"/>
              </a:tabLst>
            </a:pPr>
            <a:r>
              <a:rPr sz="2800" b="1" spc="-5" dirty="0">
                <a:latin typeface="Times New Roman" panose="02020603050405020304" pitchFamily="18" charset="0"/>
                <a:cs typeface="Times New Roman" panose="02020603050405020304" pitchFamily="18" charset="0"/>
              </a:rPr>
              <a:t>Rich interfaces</a:t>
            </a:r>
          </a:p>
          <a:p>
            <a:pPr marL="354965" marR="5080" lvl="1" indent="-342900">
              <a:lnSpc>
                <a:spcPct val="90000"/>
              </a:lnSpc>
              <a:spcBef>
                <a:spcPts val="1205"/>
              </a:spcBef>
              <a:buFont typeface="Arial" panose="020B0604020202020204" pitchFamily="34" charset="0"/>
              <a:buChar char="•"/>
              <a:tabLst>
                <a:tab pos="356235" algn="l"/>
              </a:tabLst>
            </a:pPr>
            <a:r>
              <a:rPr sz="2800" spc="-5" dirty="0">
                <a:latin typeface="Times New Roman" panose="02020603050405020304" pitchFamily="18" charset="0"/>
                <a:cs typeface="Times New Roman" panose="02020603050405020304" pitchFamily="18" charset="0"/>
              </a:rPr>
              <a:t>Interface development technologies such as AJAX and HTML5  have emerged that support the creation of rich interfaces within a  web browser.</a:t>
            </a:r>
          </a:p>
        </p:txBody>
      </p:sp>
    </p:spTree>
    <p:extLst>
      <p:ext uri="{BB962C8B-B14F-4D97-AF65-F5344CB8AC3E}">
        <p14:creationId xmlns:p14="http://schemas.microsoft.com/office/powerpoint/2010/main" val="2210803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300" y="457200"/>
            <a:ext cx="10515600" cy="1131888"/>
          </a:xfrm>
        </p:spPr>
        <p:txBody>
          <a:bodyPr/>
          <a:lstStyle/>
          <a:p>
            <a:r>
              <a:rPr lang="en-US" dirty="0" smtClean="0"/>
              <a:t>Software Engineering Ethics</a:t>
            </a:r>
            <a:endParaRPr lang="en-US" dirty="0"/>
          </a:p>
        </p:txBody>
      </p:sp>
      <p:sp>
        <p:nvSpPr>
          <p:cNvPr id="3" name="Content Placeholder 2"/>
          <p:cNvSpPr>
            <a:spLocks noGrp="1"/>
          </p:cNvSpPr>
          <p:nvPr>
            <p:ph idx="1"/>
          </p:nvPr>
        </p:nvSpPr>
        <p:spPr>
          <a:xfrm>
            <a:off x="838200" y="1825625"/>
            <a:ext cx="11112500" cy="4351338"/>
          </a:xfrm>
        </p:spPr>
        <p:txBody>
          <a:bodyPr>
            <a:normAutofit/>
          </a:bodyPr>
          <a:lstStyle/>
          <a:p>
            <a:pPr marL="354965" marR="5080" lvl="1" indent="-342900">
              <a:spcBef>
                <a:spcPts val="1205"/>
              </a:spcBef>
              <a:tabLst>
                <a:tab pos="356235" algn="l"/>
              </a:tabLst>
            </a:pPr>
            <a:r>
              <a:rPr lang="en-US" sz="2800" spc="-5" dirty="0">
                <a:latin typeface="Times New Roman" panose="02020603050405020304" pitchFamily="18" charset="0"/>
                <a:cs typeface="Times New Roman" panose="02020603050405020304" pitchFamily="18" charset="0"/>
              </a:rPr>
              <a:t>Software engineering involves wider responsibilities than</a:t>
            </a:r>
          </a:p>
          <a:p>
            <a:pPr marL="354965" marR="5080" lvl="1" indent="-342900">
              <a:spcBef>
                <a:spcPts val="1205"/>
              </a:spcBef>
              <a:tabLst>
                <a:tab pos="356235" algn="l"/>
              </a:tabLst>
            </a:pPr>
            <a:r>
              <a:rPr lang="en-US" sz="2800" spc="-5" dirty="0">
                <a:latin typeface="Times New Roman" panose="02020603050405020304" pitchFamily="18" charset="0"/>
                <a:cs typeface="Times New Roman" panose="02020603050405020304" pitchFamily="18" charset="0"/>
              </a:rPr>
              <a:t>simply the application of technical skills.</a:t>
            </a:r>
          </a:p>
          <a:p>
            <a:pPr marL="354965" marR="5080" lvl="1" indent="-342900">
              <a:spcBef>
                <a:spcPts val="1205"/>
              </a:spcBef>
              <a:tabLst>
                <a:tab pos="356235" algn="l"/>
              </a:tabLst>
            </a:pPr>
            <a:r>
              <a:rPr lang="en-US" sz="2800" spc="-5" dirty="0">
                <a:latin typeface="Times New Roman" panose="02020603050405020304" pitchFamily="18" charset="0"/>
                <a:cs typeface="Times New Roman" panose="02020603050405020304" pitchFamily="18" charset="0"/>
              </a:rPr>
              <a:t>Software engineers must behave in an honest and  ethically responsible way if they are to be respected as  professionals.</a:t>
            </a:r>
          </a:p>
          <a:p>
            <a:pPr marL="354965" marR="5080" lvl="1" indent="-342900">
              <a:spcBef>
                <a:spcPts val="1205"/>
              </a:spcBef>
              <a:tabLst>
                <a:tab pos="356235" algn="l"/>
              </a:tabLst>
            </a:pPr>
            <a:r>
              <a:rPr lang="en-US" sz="2800" spc="-5" dirty="0">
                <a:latin typeface="Times New Roman" panose="02020603050405020304" pitchFamily="18" charset="0"/>
                <a:cs typeface="Times New Roman" panose="02020603050405020304" pitchFamily="18" charset="0"/>
              </a:rPr>
              <a:t>Ethical </a:t>
            </a:r>
            <a:r>
              <a:rPr lang="en-US" sz="2800" spc="-5" dirty="0" smtClean="0">
                <a:latin typeface="Times New Roman" panose="02020603050405020304" pitchFamily="18" charset="0"/>
                <a:cs typeface="Times New Roman" panose="02020603050405020304" pitchFamily="18" charset="0"/>
              </a:rPr>
              <a:t>behavior </a:t>
            </a:r>
            <a:r>
              <a:rPr lang="en-US" sz="2800" spc="-5" dirty="0">
                <a:latin typeface="Times New Roman" panose="02020603050405020304" pitchFamily="18" charset="0"/>
                <a:cs typeface="Times New Roman" panose="02020603050405020304" pitchFamily="18" charset="0"/>
              </a:rPr>
              <a:t>is more than simply upholding the law  but involves following a set of principles that are morally  correct.</a:t>
            </a:r>
          </a:p>
        </p:txBody>
      </p:sp>
    </p:spTree>
    <p:extLst>
      <p:ext uri="{BB962C8B-B14F-4D97-AF65-F5344CB8AC3E}">
        <p14:creationId xmlns:p14="http://schemas.microsoft.com/office/powerpoint/2010/main" val="3981895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sz="3613"/>
              <a:t>Professional and ethical responsibility</a:t>
            </a:r>
            <a:endParaRPr lang="en-GB" altLang="en-US" smtClean="0"/>
          </a:p>
        </p:txBody>
      </p:sp>
      <p:sp>
        <p:nvSpPr>
          <p:cNvPr id="24579" name="Rectangle 3"/>
          <p:cNvSpPr>
            <a:spLocks noGrp="1" noChangeArrowheads="1"/>
          </p:cNvSpPr>
          <p:nvPr>
            <p:ph type="body" idx="1"/>
          </p:nvPr>
        </p:nvSpPr>
        <p:spPr/>
        <p:txBody>
          <a:bodyPr/>
          <a:lstStyle/>
          <a:p>
            <a:r>
              <a:rPr lang="en-GB" altLang="en-US" dirty="0" smtClean="0">
                <a:latin typeface="Times New Roman" panose="02020603050405020304" pitchFamily="18" charset="0"/>
                <a:cs typeface="Times New Roman" panose="02020603050405020304" pitchFamily="18" charset="0"/>
              </a:rPr>
              <a:t>Software engineering involves wider responsibilities than simply the application of technical skills</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Software engineers must behave in an honest and ethically responsible way if they are to be respected as professionals</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Ethical behaviour is more than simply upholding the law.</a:t>
            </a:r>
          </a:p>
        </p:txBody>
      </p:sp>
    </p:spTree>
    <p:extLst>
      <p:ext uri="{BB962C8B-B14F-4D97-AF65-F5344CB8AC3E}">
        <p14:creationId xmlns:p14="http://schemas.microsoft.com/office/powerpoint/2010/main" val="1809033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ltLang="en-US" sz="3613"/>
              <a:t>Issues of professional responsibility</a:t>
            </a:r>
            <a:endParaRPr lang="en-GB" altLang="en-US" smtClean="0"/>
          </a:p>
        </p:txBody>
      </p:sp>
      <p:sp>
        <p:nvSpPr>
          <p:cNvPr id="25603" name="Rectangle 3"/>
          <p:cNvSpPr>
            <a:spLocks noGrp="1" noChangeArrowheads="1"/>
          </p:cNvSpPr>
          <p:nvPr>
            <p:ph type="body" idx="1"/>
          </p:nvPr>
        </p:nvSpPr>
        <p:spPr/>
        <p:txBody>
          <a:bodyPr/>
          <a:lstStyle/>
          <a:p>
            <a:pPr algn="just"/>
            <a:r>
              <a:rPr lang="en-GB" altLang="en-US" i="1" dirty="0" smtClean="0">
                <a:latin typeface="Times New Roman" panose="02020603050405020304" pitchFamily="18" charset="0"/>
                <a:cs typeface="Times New Roman" panose="02020603050405020304" pitchFamily="18" charset="0"/>
              </a:rPr>
              <a:t>Confidentiality</a:t>
            </a:r>
            <a:r>
              <a:rPr lang="en-GB" altLang="en-US" dirty="0" smtClean="0">
                <a:latin typeface="Times New Roman" panose="02020603050405020304" pitchFamily="18" charset="0"/>
                <a:cs typeface="Times New Roman" panose="02020603050405020304" pitchFamily="18" charset="0"/>
              </a:rPr>
              <a:t> </a:t>
            </a:r>
          </a:p>
          <a:p>
            <a:pPr lvl="1" algn="just"/>
            <a:r>
              <a:rPr lang="en-GB" altLang="en-US" dirty="0" smtClean="0">
                <a:latin typeface="Times New Roman" panose="02020603050405020304" pitchFamily="18" charset="0"/>
                <a:cs typeface="Times New Roman" panose="02020603050405020304" pitchFamily="18" charset="0"/>
              </a:rPr>
              <a:t>Engineers should normally respect the confidentiality of their employers or clients irrespective of whether or not a formal confidentiality agreement has been signed.</a:t>
            </a:r>
          </a:p>
          <a:p>
            <a:pPr marL="457200" lvl="1" indent="0" algn="just">
              <a:buNone/>
            </a:pPr>
            <a:endParaRPr lang="en-GB" altLang="en-US" dirty="0" smtClean="0">
              <a:latin typeface="Times New Roman" panose="02020603050405020304" pitchFamily="18" charset="0"/>
              <a:cs typeface="Times New Roman" panose="02020603050405020304" pitchFamily="18" charset="0"/>
            </a:endParaRPr>
          </a:p>
          <a:p>
            <a:pPr algn="just"/>
            <a:r>
              <a:rPr lang="en-GB" altLang="en-US" i="1" dirty="0" smtClean="0">
                <a:latin typeface="Times New Roman" panose="02020603050405020304" pitchFamily="18" charset="0"/>
                <a:cs typeface="Times New Roman" panose="02020603050405020304" pitchFamily="18" charset="0"/>
              </a:rPr>
              <a:t>Competence</a:t>
            </a:r>
            <a:r>
              <a:rPr lang="en-GB" altLang="en-US" dirty="0" smtClean="0">
                <a:latin typeface="Times New Roman" panose="02020603050405020304" pitchFamily="18" charset="0"/>
                <a:cs typeface="Times New Roman" panose="02020603050405020304" pitchFamily="18" charset="0"/>
              </a:rPr>
              <a:t> </a:t>
            </a:r>
          </a:p>
          <a:p>
            <a:pPr lvl="1" algn="just">
              <a:spcBef>
                <a:spcPts val="602"/>
              </a:spcBef>
              <a:spcAft>
                <a:spcPts val="602"/>
              </a:spcAft>
            </a:pPr>
            <a:r>
              <a:rPr lang="en-GB" altLang="en-US" dirty="0" smtClean="0">
                <a:latin typeface="Times New Roman" panose="02020603050405020304" pitchFamily="18" charset="0"/>
                <a:cs typeface="Times New Roman" panose="02020603050405020304" pitchFamily="18" charset="0"/>
              </a:rPr>
              <a:t>Engineers should not misrepresent their level of competence. They should not knowingly accept work which is </a:t>
            </a:r>
            <a:r>
              <a:rPr lang="en-GB" altLang="en-US" dirty="0" err="1" smtClean="0">
                <a:latin typeface="Times New Roman" panose="02020603050405020304" pitchFamily="18" charset="0"/>
                <a:cs typeface="Times New Roman" panose="02020603050405020304" pitchFamily="18" charset="0"/>
              </a:rPr>
              <a:t>outwith</a:t>
            </a:r>
            <a:r>
              <a:rPr lang="en-GB" altLang="en-US" dirty="0" smtClean="0">
                <a:latin typeface="Times New Roman" panose="02020603050405020304" pitchFamily="18" charset="0"/>
                <a:cs typeface="Times New Roman" panose="02020603050405020304" pitchFamily="18" charset="0"/>
              </a:rPr>
              <a:t> their competence.</a:t>
            </a:r>
          </a:p>
          <a:p>
            <a:endParaRPr lang="en-GB" altLang="en-US" dirty="0" smtClean="0"/>
          </a:p>
        </p:txBody>
      </p:sp>
    </p:spTree>
    <p:extLst>
      <p:ext uri="{BB962C8B-B14F-4D97-AF65-F5344CB8AC3E}">
        <p14:creationId xmlns:p14="http://schemas.microsoft.com/office/powerpoint/2010/main" val="3456635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ltLang="en-US" sz="4015"/>
              <a:t>Issues of professional responsibility</a:t>
            </a:r>
            <a:endParaRPr lang="en-GB" altLang="en-US" smtClean="0"/>
          </a:p>
        </p:txBody>
      </p:sp>
      <p:sp>
        <p:nvSpPr>
          <p:cNvPr id="26627" name="Rectangle 3"/>
          <p:cNvSpPr>
            <a:spLocks noGrp="1" noChangeArrowheads="1"/>
          </p:cNvSpPr>
          <p:nvPr>
            <p:ph type="body" idx="1"/>
          </p:nvPr>
        </p:nvSpPr>
        <p:spPr>
          <a:xfrm>
            <a:off x="838200" y="1825625"/>
            <a:ext cx="10718800" cy="4351338"/>
          </a:xfrm>
        </p:spPr>
        <p:txBody>
          <a:bodyPr/>
          <a:lstStyle/>
          <a:p>
            <a:pPr algn="just">
              <a:spcAft>
                <a:spcPts val="602"/>
              </a:spcAft>
            </a:pPr>
            <a:r>
              <a:rPr lang="en-GB" altLang="en-US" i="1" dirty="0" smtClean="0">
                <a:latin typeface="Times New Roman" panose="02020603050405020304" pitchFamily="18" charset="0"/>
                <a:cs typeface="Times New Roman" panose="02020603050405020304" pitchFamily="18" charset="0"/>
              </a:rPr>
              <a:t>Intellectual property rights</a:t>
            </a:r>
            <a:r>
              <a:rPr lang="en-GB" altLang="en-US" dirty="0" smtClean="0">
                <a:latin typeface="Times New Roman" panose="02020603050405020304" pitchFamily="18" charset="0"/>
                <a:cs typeface="Times New Roman" panose="02020603050405020304" pitchFamily="18" charset="0"/>
              </a:rPr>
              <a:t> </a:t>
            </a:r>
          </a:p>
          <a:p>
            <a:pPr lvl="1" algn="just">
              <a:spcAft>
                <a:spcPts val="602"/>
              </a:spcAft>
            </a:pPr>
            <a:r>
              <a:rPr lang="en-GB" altLang="en-US" dirty="0" smtClean="0">
                <a:latin typeface="Times New Roman" panose="02020603050405020304" pitchFamily="18" charset="0"/>
                <a:cs typeface="Times New Roman" panose="02020603050405020304" pitchFamily="18" charset="0"/>
              </a:rPr>
              <a:t>Engineers should be aware of local laws governing the use of intellectual property such as patents, copyright, etc. They should be careful to ensure that the intellectual property of employers and clients is protected.</a:t>
            </a:r>
          </a:p>
          <a:p>
            <a:pPr marL="457200" lvl="1" indent="0" algn="just">
              <a:spcAft>
                <a:spcPts val="602"/>
              </a:spcAft>
              <a:buNone/>
            </a:pPr>
            <a:endParaRPr lang="en-GB" altLang="en-US" dirty="0" smtClean="0">
              <a:latin typeface="Times New Roman" panose="02020603050405020304" pitchFamily="18" charset="0"/>
              <a:cs typeface="Times New Roman" panose="02020603050405020304" pitchFamily="18" charset="0"/>
            </a:endParaRPr>
          </a:p>
          <a:p>
            <a:pPr algn="just"/>
            <a:r>
              <a:rPr lang="en-GB" altLang="en-US" i="1" dirty="0" smtClean="0">
                <a:latin typeface="Times New Roman" panose="02020603050405020304" pitchFamily="18" charset="0"/>
                <a:cs typeface="Times New Roman" panose="02020603050405020304" pitchFamily="18" charset="0"/>
              </a:rPr>
              <a:t>Computer misuse</a:t>
            </a:r>
            <a:r>
              <a:rPr lang="en-GB" altLang="en-US" dirty="0" smtClean="0">
                <a:latin typeface="Times New Roman" panose="02020603050405020304" pitchFamily="18" charset="0"/>
                <a:cs typeface="Times New Roman" panose="02020603050405020304" pitchFamily="18" charset="0"/>
              </a:rPr>
              <a:t> </a:t>
            </a:r>
          </a:p>
          <a:p>
            <a:pPr lvl="1" algn="just"/>
            <a:r>
              <a:rPr lang="en-GB" altLang="en-US" dirty="0" smtClean="0">
                <a:latin typeface="Times New Roman" panose="02020603050405020304" pitchFamily="18" charset="0"/>
                <a:cs typeface="Times New Roman" panose="02020603050405020304" pitchFamily="18" charset="0"/>
              </a:rPr>
              <a:t>Software engineers should not use their technical skills to misuse other people’s computers. Computer misuse ranges from relatively trivial (game playing on an employer’s machine, say) to extremely serious (dissemination of viruses). </a:t>
            </a:r>
          </a:p>
        </p:txBody>
      </p:sp>
    </p:spTree>
    <p:extLst>
      <p:ext uri="{BB962C8B-B14F-4D97-AF65-F5344CB8AC3E}">
        <p14:creationId xmlns:p14="http://schemas.microsoft.com/office/powerpoint/2010/main" val="2907253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401" y="555424"/>
            <a:ext cx="5833746" cy="566822"/>
          </a:xfrm>
          <a:prstGeom prst="rect">
            <a:avLst/>
          </a:prstGeom>
        </p:spPr>
        <p:txBody>
          <a:bodyPr vert="horz" wrap="square" lIns="0" tIns="12700" rIns="0" bIns="0" rtlCol="0" anchor="ctr">
            <a:spAutoFit/>
          </a:bodyPr>
          <a:lstStyle/>
          <a:p>
            <a:pPr marL="12700">
              <a:lnSpc>
                <a:spcPct val="100000"/>
              </a:lnSpc>
              <a:spcBef>
                <a:spcPts val="100"/>
              </a:spcBef>
            </a:pPr>
            <a:r>
              <a:rPr spc="-5" dirty="0"/>
              <a:t>Rationale for the code </a:t>
            </a:r>
            <a:r>
              <a:rPr dirty="0"/>
              <a:t>of </a:t>
            </a:r>
            <a:r>
              <a:rPr spc="-5" dirty="0"/>
              <a:t>ethics</a:t>
            </a:r>
          </a:p>
        </p:txBody>
      </p:sp>
      <p:sp>
        <p:nvSpPr>
          <p:cNvPr id="3" name="object 3"/>
          <p:cNvSpPr txBox="1"/>
          <p:nvPr/>
        </p:nvSpPr>
        <p:spPr>
          <a:xfrm>
            <a:off x="787401" y="1625549"/>
            <a:ext cx="10782299" cy="4178708"/>
          </a:xfrm>
          <a:prstGeom prst="rect">
            <a:avLst/>
          </a:prstGeom>
        </p:spPr>
        <p:txBody>
          <a:bodyPr vert="horz" wrap="square" lIns="0" tIns="13335" rIns="0" bIns="0" rtlCol="0">
            <a:spAutoFit/>
          </a:bodyPr>
          <a:lstStyle/>
          <a:p>
            <a:pPr marL="299085" marR="16510" indent="-287020">
              <a:spcBef>
                <a:spcPts val="105"/>
              </a:spcBef>
              <a:buFont typeface="Wingdings"/>
              <a:buChar char=""/>
              <a:tabLst>
                <a:tab pos="299085" algn="l"/>
                <a:tab pos="299720" algn="l"/>
              </a:tabLst>
            </a:pPr>
            <a:r>
              <a:rPr sz="2400" dirty="0">
                <a:solidFill>
                  <a:srgbClr val="46424D"/>
                </a:solidFill>
                <a:latin typeface="Times New Roman" panose="02020603050405020304" pitchFamily="18" charset="0"/>
                <a:cs typeface="Times New Roman" panose="02020603050405020304" pitchFamily="18" charset="0"/>
              </a:rPr>
              <a:t>Computers have a central and growing role in commerce,  </a:t>
            </a:r>
            <a:r>
              <a:rPr sz="2400" spc="-15" dirty="0">
                <a:solidFill>
                  <a:srgbClr val="46424D"/>
                </a:solidFill>
                <a:latin typeface="Times New Roman" panose="02020603050405020304" pitchFamily="18" charset="0"/>
                <a:cs typeface="Times New Roman" panose="02020603050405020304" pitchFamily="18" charset="0"/>
              </a:rPr>
              <a:t>industry, </a:t>
            </a:r>
            <a:r>
              <a:rPr sz="2400" dirty="0">
                <a:solidFill>
                  <a:srgbClr val="46424D"/>
                </a:solidFill>
                <a:latin typeface="Times New Roman" panose="02020603050405020304" pitchFamily="18" charset="0"/>
                <a:cs typeface="Times New Roman" panose="02020603050405020304" pitchFamily="18" charset="0"/>
              </a:rPr>
              <a:t>government, medicine, education, entertainment and  society at large. Software engineers are those who contribute</a:t>
            </a:r>
            <a:r>
              <a:rPr sz="2400" spc="-245" dirty="0">
                <a:solidFill>
                  <a:srgbClr val="46424D"/>
                </a:solidFill>
                <a:latin typeface="Times New Roman" panose="02020603050405020304" pitchFamily="18" charset="0"/>
                <a:cs typeface="Times New Roman" panose="02020603050405020304" pitchFamily="18" charset="0"/>
              </a:rPr>
              <a:t> </a:t>
            </a:r>
            <a:r>
              <a:rPr sz="2400" dirty="0">
                <a:solidFill>
                  <a:srgbClr val="46424D"/>
                </a:solidFill>
                <a:latin typeface="Times New Roman" panose="02020603050405020304" pitchFamily="18" charset="0"/>
                <a:cs typeface="Times New Roman" panose="02020603050405020304" pitchFamily="18" charset="0"/>
              </a:rPr>
              <a:t>by  direct participation or by teaching, to the analysis, specification,  design, development, certification, maintenance and testing of  software</a:t>
            </a:r>
            <a:r>
              <a:rPr sz="2400" spc="-45" dirty="0">
                <a:solidFill>
                  <a:srgbClr val="46424D"/>
                </a:solidFill>
                <a:latin typeface="Times New Roman" panose="02020603050405020304" pitchFamily="18" charset="0"/>
                <a:cs typeface="Times New Roman" panose="02020603050405020304" pitchFamily="18" charset="0"/>
              </a:rPr>
              <a:t> </a:t>
            </a:r>
            <a:r>
              <a:rPr sz="2400" dirty="0">
                <a:solidFill>
                  <a:srgbClr val="46424D"/>
                </a:solidFill>
                <a:latin typeface="Times New Roman" panose="02020603050405020304" pitchFamily="18" charset="0"/>
                <a:cs typeface="Times New Roman" panose="02020603050405020304" pitchFamily="18" charset="0"/>
              </a:rPr>
              <a:t>systems</a:t>
            </a:r>
            <a:r>
              <a:rPr sz="2400" dirty="0" smtClean="0">
                <a:solidFill>
                  <a:srgbClr val="46424D"/>
                </a:solidFill>
                <a:latin typeface="Times New Roman" panose="02020603050405020304" pitchFamily="18" charset="0"/>
                <a:cs typeface="Times New Roman" panose="02020603050405020304" pitchFamily="18" charset="0"/>
              </a:rPr>
              <a:t>.</a:t>
            </a:r>
            <a:endParaRPr lang="en-US" sz="2400" dirty="0" smtClean="0">
              <a:solidFill>
                <a:srgbClr val="46424D"/>
              </a:solidFill>
              <a:latin typeface="Times New Roman" panose="02020603050405020304" pitchFamily="18" charset="0"/>
              <a:cs typeface="Times New Roman" panose="02020603050405020304" pitchFamily="18" charset="0"/>
            </a:endParaRPr>
          </a:p>
          <a:p>
            <a:pPr marL="299085" marR="16510" indent="-287020">
              <a:spcBef>
                <a:spcPts val="105"/>
              </a:spcBef>
              <a:buFont typeface="Wingdings"/>
              <a:buChar char=""/>
              <a:tabLst>
                <a:tab pos="299085" algn="l"/>
                <a:tab pos="299720" algn="l"/>
              </a:tabLst>
            </a:pPr>
            <a:endParaRPr lang="en-US" sz="2400" dirty="0">
              <a:solidFill>
                <a:srgbClr val="46424D"/>
              </a:solidFill>
              <a:latin typeface="Times New Roman" panose="02020603050405020304" pitchFamily="18" charset="0"/>
              <a:cs typeface="Times New Roman" panose="02020603050405020304" pitchFamily="18" charset="0"/>
            </a:endParaRPr>
          </a:p>
          <a:p>
            <a:pPr marL="12065" marR="16510">
              <a:spcBef>
                <a:spcPts val="105"/>
              </a:spcBef>
              <a:tabLst>
                <a:tab pos="299085" algn="l"/>
                <a:tab pos="299720" algn="l"/>
              </a:tabLst>
            </a:pPr>
            <a:endParaRPr sz="2400" dirty="0">
              <a:latin typeface="Times New Roman" panose="02020603050405020304" pitchFamily="18" charset="0"/>
              <a:cs typeface="Times New Roman" panose="02020603050405020304" pitchFamily="18" charset="0"/>
            </a:endParaRPr>
          </a:p>
          <a:p>
            <a:pPr marL="299085" marR="5080" indent="-287020">
              <a:spcBef>
                <a:spcPts val="605"/>
              </a:spcBef>
              <a:buFont typeface="Wingdings"/>
              <a:buChar char=""/>
              <a:tabLst>
                <a:tab pos="299085" algn="l"/>
                <a:tab pos="299720" algn="l"/>
              </a:tabLst>
            </a:pPr>
            <a:r>
              <a:rPr sz="2400" dirty="0">
                <a:solidFill>
                  <a:srgbClr val="46424D"/>
                </a:solidFill>
                <a:latin typeface="Times New Roman" panose="02020603050405020304" pitchFamily="18" charset="0"/>
                <a:cs typeface="Times New Roman" panose="02020603050405020304" pitchFamily="18" charset="0"/>
              </a:rPr>
              <a:t>Because of their roles in developing software systems, software  engineers have significant opportunities to do good or cause  </a:t>
            </a:r>
            <a:r>
              <a:rPr sz="2400" spc="-5" dirty="0">
                <a:solidFill>
                  <a:srgbClr val="46424D"/>
                </a:solidFill>
                <a:latin typeface="Times New Roman" panose="02020603050405020304" pitchFamily="18" charset="0"/>
                <a:cs typeface="Times New Roman" panose="02020603050405020304" pitchFamily="18" charset="0"/>
              </a:rPr>
              <a:t>harm, </a:t>
            </a:r>
            <a:r>
              <a:rPr sz="2400" dirty="0">
                <a:solidFill>
                  <a:srgbClr val="46424D"/>
                </a:solidFill>
                <a:latin typeface="Times New Roman" panose="02020603050405020304" pitchFamily="18" charset="0"/>
                <a:cs typeface="Times New Roman" panose="02020603050405020304" pitchFamily="18" charset="0"/>
              </a:rPr>
              <a:t>to enable others to do good or cause </a:t>
            </a:r>
            <a:r>
              <a:rPr sz="2400" spc="-5" dirty="0">
                <a:solidFill>
                  <a:srgbClr val="46424D"/>
                </a:solidFill>
                <a:latin typeface="Times New Roman" panose="02020603050405020304" pitchFamily="18" charset="0"/>
                <a:cs typeface="Times New Roman" panose="02020603050405020304" pitchFamily="18" charset="0"/>
              </a:rPr>
              <a:t>harm, </a:t>
            </a:r>
            <a:r>
              <a:rPr sz="2400" dirty="0">
                <a:solidFill>
                  <a:srgbClr val="46424D"/>
                </a:solidFill>
                <a:latin typeface="Times New Roman" panose="02020603050405020304" pitchFamily="18" charset="0"/>
                <a:cs typeface="Times New Roman" panose="02020603050405020304" pitchFamily="18" charset="0"/>
              </a:rPr>
              <a:t>or to</a:t>
            </a:r>
            <a:r>
              <a:rPr sz="2400" spc="-210" dirty="0">
                <a:solidFill>
                  <a:srgbClr val="46424D"/>
                </a:solidFill>
                <a:latin typeface="Times New Roman" panose="02020603050405020304" pitchFamily="18" charset="0"/>
                <a:cs typeface="Times New Roman" panose="02020603050405020304" pitchFamily="18" charset="0"/>
              </a:rPr>
              <a:t> </a:t>
            </a:r>
            <a:r>
              <a:rPr sz="2400" dirty="0">
                <a:solidFill>
                  <a:srgbClr val="46424D"/>
                </a:solidFill>
                <a:latin typeface="Times New Roman" panose="02020603050405020304" pitchFamily="18" charset="0"/>
                <a:cs typeface="Times New Roman" panose="02020603050405020304" pitchFamily="18" charset="0"/>
              </a:rPr>
              <a:t>influence  others to do good or cause </a:t>
            </a:r>
            <a:r>
              <a:rPr sz="2400" spc="-5" dirty="0">
                <a:solidFill>
                  <a:srgbClr val="46424D"/>
                </a:solidFill>
                <a:latin typeface="Times New Roman" panose="02020603050405020304" pitchFamily="18" charset="0"/>
                <a:cs typeface="Times New Roman" panose="02020603050405020304" pitchFamily="18" charset="0"/>
              </a:rPr>
              <a:t>harm. </a:t>
            </a:r>
            <a:r>
              <a:rPr sz="2400" spc="-95" dirty="0">
                <a:solidFill>
                  <a:srgbClr val="46424D"/>
                </a:solidFill>
                <a:latin typeface="Times New Roman" panose="02020603050405020304" pitchFamily="18" charset="0"/>
                <a:cs typeface="Times New Roman" panose="02020603050405020304" pitchFamily="18" charset="0"/>
              </a:rPr>
              <a:t>To </a:t>
            </a:r>
            <a:r>
              <a:rPr sz="2400" dirty="0">
                <a:solidFill>
                  <a:srgbClr val="46424D"/>
                </a:solidFill>
                <a:latin typeface="Times New Roman" panose="02020603050405020304" pitchFamily="18" charset="0"/>
                <a:cs typeface="Times New Roman" panose="02020603050405020304" pitchFamily="18" charset="0"/>
              </a:rPr>
              <a:t>ensure, as </a:t>
            </a:r>
            <a:r>
              <a:rPr sz="2400" spc="-5" dirty="0">
                <a:solidFill>
                  <a:srgbClr val="46424D"/>
                </a:solidFill>
                <a:latin typeface="Times New Roman" panose="02020603050405020304" pitchFamily="18" charset="0"/>
                <a:cs typeface="Times New Roman" panose="02020603050405020304" pitchFamily="18" charset="0"/>
              </a:rPr>
              <a:t>much </a:t>
            </a:r>
            <a:r>
              <a:rPr sz="2400" dirty="0">
                <a:solidFill>
                  <a:srgbClr val="46424D"/>
                </a:solidFill>
                <a:latin typeface="Times New Roman" panose="02020603050405020304" pitchFamily="18" charset="0"/>
                <a:cs typeface="Times New Roman" panose="02020603050405020304" pitchFamily="18" charset="0"/>
              </a:rPr>
              <a:t>as  possible, that their efforts will be used for good, software  engineers </a:t>
            </a:r>
            <a:r>
              <a:rPr sz="2400" spc="-5" dirty="0">
                <a:solidFill>
                  <a:srgbClr val="46424D"/>
                </a:solidFill>
                <a:latin typeface="Times New Roman" panose="02020603050405020304" pitchFamily="18" charset="0"/>
                <a:cs typeface="Times New Roman" panose="02020603050405020304" pitchFamily="18" charset="0"/>
              </a:rPr>
              <a:t>must commit </a:t>
            </a:r>
            <a:r>
              <a:rPr sz="2400" dirty="0">
                <a:solidFill>
                  <a:srgbClr val="46424D"/>
                </a:solidFill>
                <a:latin typeface="Times New Roman" panose="02020603050405020304" pitchFamily="18" charset="0"/>
                <a:cs typeface="Times New Roman" panose="02020603050405020304" pitchFamily="18" charset="0"/>
              </a:rPr>
              <a:t>themselves to making software  engineering a beneficial and respected</a:t>
            </a:r>
            <a:r>
              <a:rPr sz="2400" spc="-135" dirty="0">
                <a:solidFill>
                  <a:srgbClr val="46424D"/>
                </a:solidFill>
                <a:latin typeface="Times New Roman" panose="02020603050405020304" pitchFamily="18" charset="0"/>
                <a:cs typeface="Times New Roman" panose="02020603050405020304" pitchFamily="18" charset="0"/>
              </a:rPr>
              <a:t> </a:t>
            </a:r>
            <a:r>
              <a:rPr sz="2400" dirty="0">
                <a:solidFill>
                  <a:srgbClr val="46424D"/>
                </a:solidFill>
                <a:latin typeface="Times New Roman" panose="02020603050405020304" pitchFamily="18" charset="0"/>
                <a:cs typeface="Times New Roman" panose="02020603050405020304" pitchFamily="18" charset="0"/>
              </a:rPr>
              <a:t>profession.</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831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ltLang="en-US" smtClean="0"/>
              <a:t>ACM/IEEE Code of Ethics</a:t>
            </a:r>
          </a:p>
        </p:txBody>
      </p:sp>
      <p:sp>
        <p:nvSpPr>
          <p:cNvPr id="27651" name="Rectangle 3"/>
          <p:cNvSpPr>
            <a:spLocks noGrp="1" noChangeArrowheads="1"/>
          </p:cNvSpPr>
          <p:nvPr>
            <p:ph type="body" idx="1"/>
          </p:nvPr>
        </p:nvSpPr>
        <p:spPr>
          <a:xfrm>
            <a:off x="558800" y="1800225"/>
            <a:ext cx="10795000" cy="4351338"/>
          </a:xfrm>
        </p:spPr>
        <p:txBody>
          <a:bodyPr>
            <a:normAutofit lnSpcReduction="10000"/>
          </a:bodyPr>
          <a:lstStyle/>
          <a:p>
            <a:r>
              <a:rPr lang="en-GB" altLang="en-US" dirty="0" smtClean="0">
                <a:latin typeface="Times New Roman" panose="02020603050405020304" pitchFamily="18" charset="0"/>
                <a:cs typeface="Times New Roman" panose="02020603050405020304" pitchFamily="18" charset="0"/>
              </a:rPr>
              <a:t>The professional societies in the US have cooperated to produce a code of ethical practice.</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Members of these organisations sign up to the code of practice when they join.</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The Code contains eight Principles related to the behaviour of and decisions made by professional software engineers, including practitioners, educators, managers, supervisors and policy makers, as well as trainees and students of the profession.</a:t>
            </a:r>
            <a:r>
              <a:rPr lang="en-GB" altLang="en-US" i="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73989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smtClean="0"/>
              <a:t>Code of ethics - preamble</a:t>
            </a:r>
          </a:p>
        </p:txBody>
      </p:sp>
      <p:sp>
        <p:nvSpPr>
          <p:cNvPr id="28675" name="Rectangle 3"/>
          <p:cNvSpPr>
            <a:spLocks noGrp="1" noChangeArrowheads="1"/>
          </p:cNvSpPr>
          <p:nvPr>
            <p:ph type="body" idx="1"/>
          </p:nvPr>
        </p:nvSpPr>
        <p:spPr>
          <a:xfrm>
            <a:off x="838200" y="1682632"/>
            <a:ext cx="10426700" cy="4130097"/>
          </a:xfrm>
        </p:spPr>
        <p:txBody>
          <a:bodyPr/>
          <a:lstStyle/>
          <a:p>
            <a:pPr algn="just">
              <a:spcBef>
                <a:spcPts val="803"/>
              </a:spcBef>
            </a:pPr>
            <a:r>
              <a:rPr lang="en-GB" altLang="en-US" sz="3200" b="1" dirty="0" smtClean="0">
                <a:solidFill>
                  <a:srgbClr val="000000"/>
                </a:solidFill>
                <a:latin typeface="Times New Roman" panose="02020603050405020304" pitchFamily="18" charset="0"/>
                <a:cs typeface="Times New Roman" panose="02020603050405020304" pitchFamily="18" charset="0"/>
              </a:rPr>
              <a:t>Preamble</a:t>
            </a:r>
            <a:endParaRPr lang="en-GB" altLang="en-US" sz="3200" dirty="0" smtClean="0">
              <a:solidFill>
                <a:srgbClr val="000000"/>
              </a:solidFill>
              <a:latin typeface="Times New Roman" panose="02020603050405020304" pitchFamily="18" charset="0"/>
              <a:cs typeface="Times New Roman" panose="02020603050405020304" pitchFamily="18" charset="0"/>
            </a:endParaRPr>
          </a:p>
          <a:p>
            <a:pPr lvl="1" algn="just">
              <a:spcBef>
                <a:spcPts val="803"/>
              </a:spcBef>
            </a:pPr>
            <a:r>
              <a:rPr lang="en-GB" altLang="en-US" sz="2000" dirty="0">
                <a:solidFill>
                  <a:srgbClr val="000000"/>
                </a:solidFill>
                <a:latin typeface="Times New Roman" panose="02020603050405020304" pitchFamily="18" charset="0"/>
                <a:cs typeface="Times New Roman" panose="02020603050405020304" pitchFamily="18" charset="0"/>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r>
              <a:rPr lang="en-GB" altLang="en-US" sz="2000" dirty="0" smtClean="0">
                <a:solidFill>
                  <a:srgbClr val="000000"/>
                </a:solidFill>
                <a:latin typeface="Times New Roman" panose="02020603050405020304" pitchFamily="18" charset="0"/>
                <a:cs typeface="Times New Roman" panose="02020603050405020304" pitchFamily="18" charset="0"/>
              </a:rPr>
              <a:t>.</a:t>
            </a:r>
          </a:p>
          <a:p>
            <a:pPr marL="457200" lvl="1" indent="0" algn="just">
              <a:spcBef>
                <a:spcPts val="803"/>
              </a:spcBef>
              <a:buNone/>
            </a:pPr>
            <a:endParaRPr lang="en-GB" altLang="en-US" sz="2000" dirty="0">
              <a:solidFill>
                <a:srgbClr val="000000"/>
              </a:solidFill>
              <a:latin typeface="Times New Roman" panose="02020603050405020304" pitchFamily="18" charset="0"/>
              <a:cs typeface="Times New Roman" panose="02020603050405020304" pitchFamily="18" charset="0"/>
            </a:endParaRPr>
          </a:p>
          <a:p>
            <a:pPr lvl="1" algn="just"/>
            <a:r>
              <a:rPr lang="en-GB" altLang="en-US" sz="2000" dirty="0">
                <a:solidFill>
                  <a:srgbClr val="000000"/>
                </a:solidFill>
                <a:latin typeface="Times New Roman" panose="02020603050405020304" pitchFamily="18" charset="0"/>
                <a:cs typeface="Times New Roman" panose="02020603050405020304" pitchFamily="18" charset="0"/>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altLang="en-US" sz="2800" dirty="0" smtClean="0">
              <a:solidFill>
                <a:srgbClr val="000000"/>
              </a:solidFill>
              <a:latin typeface="Times New Roman" panose="02020603050405020304" pitchFamily="18" charset="0"/>
              <a:cs typeface="Times New Roman" panose="02020603050405020304" pitchFamily="18" charset="0"/>
            </a:endParaRPr>
          </a:p>
          <a:p>
            <a:endParaRPr lang="en-GB" altLang="en-US" dirty="0" smtClean="0"/>
          </a:p>
        </p:txBody>
      </p:sp>
    </p:spTree>
    <p:extLst>
      <p:ext uri="{BB962C8B-B14F-4D97-AF65-F5344CB8AC3E}">
        <p14:creationId xmlns:p14="http://schemas.microsoft.com/office/powerpoint/2010/main" val="70003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ltLang="en-US" smtClean="0"/>
              <a:t>Code of ethics - principles</a:t>
            </a:r>
          </a:p>
        </p:txBody>
      </p:sp>
      <p:sp>
        <p:nvSpPr>
          <p:cNvPr id="29699" name="Rectangle 3"/>
          <p:cNvSpPr>
            <a:spLocks noGrp="1" noChangeArrowheads="1"/>
          </p:cNvSpPr>
          <p:nvPr>
            <p:ph type="body" idx="1"/>
          </p:nvPr>
        </p:nvSpPr>
        <p:spPr>
          <a:xfrm>
            <a:off x="838200" y="1606149"/>
            <a:ext cx="10820400" cy="4130097"/>
          </a:xfrm>
        </p:spPr>
        <p:txBody>
          <a:bodyPr>
            <a:normAutofit/>
          </a:bodyPr>
          <a:lstStyle/>
          <a:p>
            <a:pPr algn="just">
              <a:spcAft>
                <a:spcPts val="602"/>
              </a:spcAft>
            </a:pPr>
            <a:r>
              <a:rPr lang="en-GB" altLang="en-US" dirty="0" smtClean="0">
                <a:solidFill>
                  <a:srgbClr val="000000"/>
                </a:solidFill>
                <a:latin typeface="Arial" panose="020B0604020202020204" pitchFamily="34" charset="0"/>
              </a:rPr>
              <a:t>1. </a:t>
            </a:r>
            <a:r>
              <a:rPr lang="en-GB" altLang="en-US" dirty="0" smtClean="0">
                <a:solidFill>
                  <a:srgbClr val="000000"/>
                </a:solidFill>
                <a:latin typeface="Times New Roman" panose="02020603050405020304" pitchFamily="18" charset="0"/>
                <a:cs typeface="Times New Roman" panose="02020603050405020304" pitchFamily="18" charset="0"/>
              </a:rPr>
              <a:t>PUBLIC  </a:t>
            </a:r>
          </a:p>
          <a:p>
            <a:pPr lvl="1"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Software engineers shall act consistently with the public interest.</a:t>
            </a:r>
          </a:p>
          <a:p>
            <a:pPr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2. CLIENT AND EMPLOYER </a:t>
            </a:r>
          </a:p>
          <a:p>
            <a:pPr lvl="1"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Software engineers shall act in a manner that is in the best interests of their client and employer consistent with the public interest.</a:t>
            </a:r>
          </a:p>
          <a:p>
            <a:pPr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3. PRODUCT </a:t>
            </a:r>
          </a:p>
          <a:p>
            <a:pPr lvl="1"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Software engineers shall ensure that their products and related modifications meet the highest professional standards possible.</a:t>
            </a:r>
          </a:p>
        </p:txBody>
      </p:sp>
    </p:spTree>
    <p:extLst>
      <p:ext uri="{BB962C8B-B14F-4D97-AF65-F5344CB8AC3E}">
        <p14:creationId xmlns:p14="http://schemas.microsoft.com/office/powerpoint/2010/main" val="234234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r>
              <a:rPr lang="en-US" dirty="0"/>
              <a:t>Rules </a:t>
            </a:r>
            <a:r>
              <a:rPr lang="en-US" dirty="0" smtClean="0"/>
              <a:t>[2/2</a:t>
            </a:r>
            <a:r>
              <a:rPr lang="en-US" dirty="0"/>
              <a:t>]</a:t>
            </a:r>
          </a:p>
        </p:txBody>
      </p:sp>
      <p:sp>
        <p:nvSpPr>
          <p:cNvPr id="3" name="Slide Number Placeholder 2"/>
          <p:cNvSpPr>
            <a:spLocks noGrp="1"/>
          </p:cNvSpPr>
          <p:nvPr>
            <p:ph type="sldNum" sz="quarter" idx="12"/>
          </p:nvPr>
        </p:nvSpPr>
        <p:spPr/>
        <p:txBody>
          <a:bodyPr>
            <a:normAutofit/>
          </a:bodyPr>
          <a:lstStyle/>
          <a:p>
            <a:fld id="{1AD93096-5B34-4342-9326-69289CEAE4C2}" type="slidenum">
              <a:rPr lang="en-US" smtClean="0"/>
              <a:pPr/>
              <a:t>4</a:t>
            </a:fld>
            <a:endParaRPr lang="en-US" dirty="0">
              <a:solidFill>
                <a:srgbClr val="FFFFFF"/>
              </a:solidFill>
            </a:endParaRPr>
          </a:p>
        </p:txBody>
      </p:sp>
      <p:sp>
        <p:nvSpPr>
          <p:cNvPr id="4" name="Content Placeholder 3"/>
          <p:cNvSpPr>
            <a:spLocks noGrp="1"/>
          </p:cNvSpPr>
          <p:nvPr>
            <p:ph sz="quarter" idx="1"/>
          </p:nvPr>
        </p:nvSpPr>
        <p:spPr/>
        <p:txBody>
          <a:bodyPr>
            <a:normAutofit lnSpcReduction="10000"/>
          </a:bodyPr>
          <a:lstStyle/>
          <a:p>
            <a:r>
              <a:rPr lang="en-US" dirty="0"/>
              <a:t>Be polite</a:t>
            </a:r>
          </a:p>
          <a:p>
            <a:pPr lvl="1"/>
            <a:r>
              <a:rPr lang="en-US" dirty="0"/>
              <a:t>Be a soft-spoken </a:t>
            </a:r>
            <a:r>
              <a:rPr lang="en-US" dirty="0" smtClean="0"/>
              <a:t>person</a:t>
            </a:r>
          </a:p>
          <a:p>
            <a:pPr lvl="1"/>
            <a:r>
              <a:rPr lang="en-US" dirty="0" smtClean="0"/>
              <a:t>Do not laugh on fellow’s questions</a:t>
            </a:r>
            <a:endParaRPr lang="en-US" dirty="0"/>
          </a:p>
          <a:p>
            <a:r>
              <a:rPr lang="en-US" dirty="0" smtClean="0"/>
              <a:t>Be </a:t>
            </a:r>
            <a:r>
              <a:rPr lang="en-US" dirty="0"/>
              <a:t>honest</a:t>
            </a:r>
          </a:p>
          <a:p>
            <a:pPr lvl="1"/>
            <a:r>
              <a:rPr lang="en-US" dirty="0"/>
              <a:t>Do your work by yourself </a:t>
            </a:r>
            <a:endParaRPr lang="en-US" dirty="0" smtClean="0"/>
          </a:p>
          <a:p>
            <a:pPr lvl="1"/>
            <a:r>
              <a:rPr lang="en-US" dirty="0" smtClean="0"/>
              <a:t>Do properly </a:t>
            </a:r>
            <a:r>
              <a:rPr lang="en-US" dirty="0"/>
              <a:t>credit other’s </a:t>
            </a:r>
            <a:r>
              <a:rPr lang="en-US" dirty="0" smtClean="0"/>
              <a:t>work</a:t>
            </a:r>
          </a:p>
          <a:p>
            <a:pPr lvl="1"/>
            <a:r>
              <a:rPr lang="en-US" dirty="0" smtClean="0"/>
              <a:t>Cheating is an academic offense (zero marks)</a:t>
            </a:r>
          </a:p>
          <a:p>
            <a:pPr lvl="1"/>
            <a:r>
              <a:rPr lang="en-US" dirty="0" smtClean="0"/>
              <a:t>Do not waste others’ time</a:t>
            </a:r>
            <a:endParaRPr lang="en-US" dirty="0"/>
          </a:p>
          <a:p>
            <a:r>
              <a:rPr lang="en-US" dirty="0" smtClean="0"/>
              <a:t>Be responsible</a:t>
            </a:r>
          </a:p>
          <a:p>
            <a:pPr lvl="1"/>
            <a:r>
              <a:rPr lang="en-US" dirty="0" smtClean="0"/>
              <a:t>Switch off your cell phone</a:t>
            </a:r>
          </a:p>
          <a:p>
            <a:pPr lvl="1"/>
            <a:r>
              <a:rPr lang="en-US" dirty="0" smtClean="0"/>
              <a:t>Penalty: treat for the whole class</a:t>
            </a:r>
            <a:endParaRPr lang="en-US" dirty="0"/>
          </a:p>
        </p:txBody>
      </p:sp>
    </p:spTree>
    <p:extLst>
      <p:ext uri="{BB962C8B-B14F-4D97-AF65-F5344CB8AC3E}">
        <p14:creationId xmlns:p14="http://schemas.microsoft.com/office/powerpoint/2010/main" val="2280343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ltLang="en-US" smtClean="0"/>
              <a:t>Code of ethics - principles</a:t>
            </a:r>
          </a:p>
        </p:txBody>
      </p:sp>
      <p:sp>
        <p:nvSpPr>
          <p:cNvPr id="30723" name="Rectangle 3"/>
          <p:cNvSpPr>
            <a:spLocks noGrp="1" noChangeArrowheads="1"/>
          </p:cNvSpPr>
          <p:nvPr>
            <p:ph type="body" idx="1"/>
          </p:nvPr>
        </p:nvSpPr>
        <p:spPr/>
        <p:txBody>
          <a:bodyPr/>
          <a:lstStyle/>
          <a:p>
            <a:r>
              <a:rPr lang="en-GB" altLang="en-US" dirty="0" smtClean="0">
                <a:solidFill>
                  <a:srgbClr val="000000"/>
                </a:solidFill>
                <a:latin typeface="Times New Roman" panose="02020603050405020304" pitchFamily="18" charset="0"/>
                <a:cs typeface="Times New Roman" panose="02020603050405020304" pitchFamily="18" charset="0"/>
              </a:rPr>
              <a:t>JUDGMENT </a:t>
            </a:r>
          </a:p>
          <a:p>
            <a:pPr lvl="1"/>
            <a:r>
              <a:rPr lang="en-GB" altLang="en-US" dirty="0" smtClean="0">
                <a:solidFill>
                  <a:srgbClr val="000000"/>
                </a:solidFill>
                <a:latin typeface="Times New Roman" panose="02020603050405020304" pitchFamily="18" charset="0"/>
                <a:cs typeface="Times New Roman" panose="02020603050405020304" pitchFamily="18" charset="0"/>
              </a:rPr>
              <a:t>Software engineers shall maintain integrity and independence in their professional judgment.</a:t>
            </a:r>
          </a:p>
          <a:p>
            <a:pPr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5. 	MANAGEMENT </a:t>
            </a:r>
          </a:p>
          <a:p>
            <a:pPr lvl="1"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Software engineering managers and leaders shall subscribe to and promote an ethical approach to the management of software development and maintenance.</a:t>
            </a:r>
          </a:p>
          <a:p>
            <a:pPr algn="just"/>
            <a:r>
              <a:rPr lang="en-GB" altLang="en-US" dirty="0" smtClean="0">
                <a:solidFill>
                  <a:srgbClr val="000000"/>
                </a:solidFill>
                <a:latin typeface="Times New Roman" panose="02020603050405020304" pitchFamily="18" charset="0"/>
                <a:cs typeface="Times New Roman" panose="02020603050405020304" pitchFamily="18" charset="0"/>
              </a:rPr>
              <a:t>6. PROFESSION </a:t>
            </a:r>
          </a:p>
          <a:p>
            <a:pPr lvl="1" algn="just"/>
            <a:r>
              <a:rPr lang="en-GB" altLang="en-US" dirty="0" smtClean="0">
                <a:solidFill>
                  <a:srgbClr val="000000"/>
                </a:solidFill>
                <a:latin typeface="Times New Roman" panose="02020603050405020304" pitchFamily="18" charset="0"/>
                <a:cs typeface="Times New Roman" panose="02020603050405020304" pitchFamily="18" charset="0"/>
              </a:rPr>
              <a:t>Software engineers shall advance the integrity and reputation of the profession consistent with the public interest.</a:t>
            </a:r>
          </a:p>
          <a:p>
            <a:endParaRPr lang="en-GB" altLang="en-US" dirty="0" smtClean="0"/>
          </a:p>
        </p:txBody>
      </p:sp>
    </p:spTree>
    <p:extLst>
      <p:ext uri="{BB962C8B-B14F-4D97-AF65-F5344CB8AC3E}">
        <p14:creationId xmlns:p14="http://schemas.microsoft.com/office/powerpoint/2010/main" val="3990911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ltLang="en-US" smtClean="0"/>
              <a:t>Code of ethics - principles</a:t>
            </a:r>
          </a:p>
        </p:txBody>
      </p:sp>
      <p:sp>
        <p:nvSpPr>
          <p:cNvPr id="31747" name="Rectangle 3"/>
          <p:cNvSpPr>
            <a:spLocks noGrp="1" noChangeArrowheads="1"/>
          </p:cNvSpPr>
          <p:nvPr>
            <p:ph type="body" idx="1"/>
          </p:nvPr>
        </p:nvSpPr>
        <p:spPr/>
        <p:txBody>
          <a:bodyPr/>
          <a:lstStyle/>
          <a:p>
            <a:pPr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7. 	COLLEAGUES </a:t>
            </a:r>
          </a:p>
          <a:p>
            <a:pPr lvl="1" algn="just">
              <a:spcAft>
                <a:spcPts val="602"/>
              </a:spcAft>
            </a:pPr>
            <a:r>
              <a:rPr lang="en-GB" altLang="en-US" dirty="0" smtClean="0">
                <a:solidFill>
                  <a:srgbClr val="000000"/>
                </a:solidFill>
                <a:latin typeface="Times New Roman" panose="02020603050405020304" pitchFamily="18" charset="0"/>
                <a:cs typeface="Times New Roman" panose="02020603050405020304" pitchFamily="18" charset="0"/>
              </a:rPr>
              <a:t>Software engineers shall be fair to and supportive of their colleagues.</a:t>
            </a:r>
          </a:p>
          <a:p>
            <a:pPr marL="457200" lvl="1" indent="0" algn="just">
              <a:spcAft>
                <a:spcPts val="602"/>
              </a:spcAft>
              <a:buNone/>
            </a:pPr>
            <a:endParaRPr lang="en-GB" altLang="en-US" dirty="0" smtClean="0">
              <a:solidFill>
                <a:srgbClr val="000000"/>
              </a:solidFill>
              <a:latin typeface="Times New Roman" panose="02020603050405020304" pitchFamily="18" charset="0"/>
              <a:cs typeface="Times New Roman" panose="02020603050405020304" pitchFamily="18" charset="0"/>
            </a:endParaRPr>
          </a:p>
          <a:p>
            <a:pPr algn="just"/>
            <a:r>
              <a:rPr lang="en-GB" altLang="en-US" dirty="0" smtClean="0">
                <a:solidFill>
                  <a:srgbClr val="000000"/>
                </a:solidFill>
                <a:latin typeface="Times New Roman" panose="02020603050405020304" pitchFamily="18" charset="0"/>
                <a:cs typeface="Times New Roman" panose="02020603050405020304" pitchFamily="18" charset="0"/>
              </a:rPr>
              <a:t>8. SELF </a:t>
            </a:r>
          </a:p>
          <a:p>
            <a:pPr lvl="1" algn="just"/>
            <a:r>
              <a:rPr lang="en-GB" altLang="en-US" dirty="0" smtClean="0">
                <a:solidFill>
                  <a:srgbClr val="000000"/>
                </a:solidFill>
                <a:latin typeface="Times New Roman" panose="02020603050405020304" pitchFamily="18" charset="0"/>
                <a:cs typeface="Times New Roman" panose="02020603050405020304" pitchFamily="18" charset="0"/>
              </a:rPr>
              <a:t>Software engineers shall participate in lifelong learning regarding the practice of their profession and shall promote an ethical approach to the practice of the profession.</a:t>
            </a:r>
          </a:p>
        </p:txBody>
      </p:sp>
    </p:spTree>
    <p:extLst>
      <p:ext uri="{BB962C8B-B14F-4D97-AF65-F5344CB8AC3E}">
        <p14:creationId xmlns:p14="http://schemas.microsoft.com/office/powerpoint/2010/main" val="2736078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ltLang="en-US" smtClean="0"/>
              <a:t>Ethical dilemmas</a:t>
            </a:r>
          </a:p>
        </p:txBody>
      </p:sp>
      <p:sp>
        <p:nvSpPr>
          <p:cNvPr id="32771" name="Rectangle 3"/>
          <p:cNvSpPr>
            <a:spLocks noGrp="1" noChangeArrowheads="1"/>
          </p:cNvSpPr>
          <p:nvPr>
            <p:ph type="body" idx="1"/>
          </p:nvPr>
        </p:nvSpPr>
        <p:spPr/>
        <p:txBody>
          <a:bodyPr/>
          <a:lstStyle/>
          <a:p>
            <a:r>
              <a:rPr lang="en-GB" altLang="en-US" dirty="0" smtClean="0">
                <a:latin typeface="Times New Roman" panose="02020603050405020304" pitchFamily="18" charset="0"/>
                <a:cs typeface="Times New Roman" panose="02020603050405020304" pitchFamily="18" charset="0"/>
              </a:rPr>
              <a:t>Disagreement in principle with the policies of senior management</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Your employer acts in an unethical way and releases a safety-critical system without finishing the testing of the system</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Participation in the development of military weapons systems or nuclear systems</a:t>
            </a:r>
          </a:p>
          <a:p>
            <a:endParaRPr lang="en-GB" altLang="en-US" dirty="0" smtClean="0"/>
          </a:p>
        </p:txBody>
      </p:sp>
    </p:spTree>
    <p:extLst>
      <p:ext uri="{BB962C8B-B14F-4D97-AF65-F5344CB8AC3E}">
        <p14:creationId xmlns:p14="http://schemas.microsoft.com/office/powerpoint/2010/main" val="2646468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CASE STUDIES </a:t>
            </a:r>
            <a:endParaRPr lang="en-US" dirty="0"/>
          </a:p>
        </p:txBody>
      </p:sp>
      <p:sp>
        <p:nvSpPr>
          <p:cNvPr id="3" name="Content Placeholder 2"/>
          <p:cNvSpPr>
            <a:spLocks noGrp="1"/>
          </p:cNvSpPr>
          <p:nvPr>
            <p:ph idx="1"/>
          </p:nvPr>
        </p:nvSpPr>
        <p:spPr>
          <a:xfrm>
            <a:off x="469900" y="1054894"/>
            <a:ext cx="10756900" cy="3325812"/>
          </a:xfrm>
        </p:spPr>
        <p:txBody>
          <a:bodyPr>
            <a:normAutofit/>
          </a:bodyPr>
          <a:lstStyle/>
          <a:p>
            <a:pPr marL="0" lvl="0" indent="0">
              <a:lnSpc>
                <a:spcPct val="150000"/>
              </a:lnSpc>
              <a:buNone/>
            </a:pPr>
            <a:endParaRPr lang="en-US" sz="3600" dirty="0">
              <a:latin typeface="Times New Roman" panose="02020603050405020304" pitchFamily="18" charset="0"/>
              <a:cs typeface="Times New Roman" panose="02020603050405020304" pitchFamily="18" charset="0"/>
            </a:endParaRPr>
          </a:p>
          <a:p>
            <a:pPr lvl="1">
              <a:lnSpc>
                <a:spcPct val="150000"/>
              </a:lnSpc>
            </a:pPr>
            <a:r>
              <a:rPr lang="en-US" sz="3200" dirty="0">
                <a:latin typeface="Times New Roman" panose="02020603050405020304" pitchFamily="18" charset="0"/>
                <a:cs typeface="Times New Roman" panose="02020603050405020304" pitchFamily="18" charset="0"/>
              </a:rPr>
              <a:t>An Insulin pump control system</a:t>
            </a:r>
          </a:p>
          <a:p>
            <a:pPr lvl="1">
              <a:lnSpc>
                <a:spcPct val="150000"/>
              </a:lnSpc>
            </a:pPr>
            <a:r>
              <a:rPr lang="en-US" sz="3200" dirty="0">
                <a:latin typeface="Times New Roman" panose="02020603050405020304" pitchFamily="18" charset="0"/>
                <a:cs typeface="Times New Roman" panose="02020603050405020304" pitchFamily="18" charset="0"/>
              </a:rPr>
              <a:t>A patient Information System for Mental Health Care</a:t>
            </a:r>
          </a:p>
          <a:p>
            <a:pPr lvl="1">
              <a:lnSpc>
                <a:spcPct val="150000"/>
              </a:lnSpc>
            </a:pPr>
            <a:r>
              <a:rPr lang="en-US" sz="3200" dirty="0">
                <a:latin typeface="Times New Roman" panose="02020603050405020304" pitchFamily="18" charset="0"/>
                <a:cs typeface="Times New Roman" panose="02020603050405020304" pitchFamily="18" charset="0"/>
              </a:rPr>
              <a:t>A wilderness weather station</a:t>
            </a:r>
          </a:p>
        </p:txBody>
      </p:sp>
    </p:spTree>
    <p:extLst>
      <p:ext uri="{BB962C8B-B14F-4D97-AF65-F5344CB8AC3E}">
        <p14:creationId xmlns:p14="http://schemas.microsoft.com/office/powerpoint/2010/main" val="4027398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00" y="531969"/>
            <a:ext cx="6487159" cy="689932"/>
          </a:xfrm>
          <a:prstGeom prst="rect">
            <a:avLst/>
          </a:prstGeom>
        </p:spPr>
        <p:txBody>
          <a:bodyPr vert="horz" wrap="square" lIns="0" tIns="12700" rIns="0" bIns="0" rtlCol="0" anchor="ctr">
            <a:spAutoFit/>
          </a:bodyPr>
          <a:lstStyle/>
          <a:p>
            <a:pPr marL="12700">
              <a:lnSpc>
                <a:spcPct val="100000"/>
              </a:lnSpc>
              <a:spcBef>
                <a:spcPts val="100"/>
              </a:spcBef>
            </a:pPr>
            <a:r>
              <a:rPr dirty="0"/>
              <a:t>Software </a:t>
            </a:r>
            <a:r>
              <a:rPr spc="-5" dirty="0"/>
              <a:t>project</a:t>
            </a:r>
            <a:r>
              <a:rPr spc="-45" dirty="0"/>
              <a:t> </a:t>
            </a:r>
            <a:r>
              <a:rPr spc="-5" dirty="0"/>
              <a:t>failure</a:t>
            </a:r>
          </a:p>
        </p:txBody>
      </p:sp>
      <p:sp>
        <p:nvSpPr>
          <p:cNvPr id="3" name="object 3"/>
          <p:cNvSpPr txBox="1"/>
          <p:nvPr/>
        </p:nvSpPr>
        <p:spPr>
          <a:xfrm>
            <a:off x="508000" y="1488141"/>
            <a:ext cx="11087099" cy="4122282"/>
          </a:xfrm>
          <a:prstGeom prst="rect">
            <a:avLst/>
          </a:prstGeom>
        </p:spPr>
        <p:txBody>
          <a:bodyPr vert="horz" wrap="square" lIns="0" tIns="150495" rIns="0" bIns="0" rtlCol="0">
            <a:spAutoFit/>
          </a:bodyPr>
          <a:lstStyle/>
          <a:p>
            <a:pPr marL="354965" indent="-342900">
              <a:spcBef>
                <a:spcPts val="1185"/>
              </a:spcBef>
              <a:buFont typeface="Arial" panose="020B0604020202020204" pitchFamily="34" charset="0"/>
              <a:buChar char="•"/>
              <a:tabLst>
                <a:tab pos="356235" algn="l"/>
              </a:tabLst>
            </a:pPr>
            <a:r>
              <a:rPr sz="2400" i="1" spc="-5" dirty="0">
                <a:latin typeface="Times New Roman" panose="02020603050405020304" pitchFamily="18" charset="0"/>
                <a:cs typeface="Times New Roman" panose="02020603050405020304" pitchFamily="18" charset="0"/>
              </a:rPr>
              <a:t>Increasing </a:t>
            </a:r>
            <a:r>
              <a:rPr sz="2400" i="1" dirty="0">
                <a:latin typeface="Times New Roman" panose="02020603050405020304" pitchFamily="18" charset="0"/>
                <a:cs typeface="Times New Roman" panose="02020603050405020304" pitchFamily="18" charset="0"/>
              </a:rPr>
              <a:t>system</a:t>
            </a:r>
            <a:r>
              <a:rPr sz="2400" i="1" spc="-5" dirty="0">
                <a:latin typeface="Times New Roman" panose="02020603050405020304" pitchFamily="18" charset="0"/>
                <a:cs typeface="Times New Roman" panose="02020603050405020304" pitchFamily="18" charset="0"/>
              </a:rPr>
              <a:t> complexity</a:t>
            </a:r>
            <a:endParaRPr sz="2400" dirty="0">
              <a:latin typeface="Times New Roman" panose="02020603050405020304" pitchFamily="18" charset="0"/>
              <a:cs typeface="Times New Roman" panose="02020603050405020304" pitchFamily="18" charset="0"/>
            </a:endParaRPr>
          </a:p>
          <a:p>
            <a:pPr marL="812165" marR="141605" lvl="1" indent="-342900">
              <a:spcBef>
                <a:spcPts val="905"/>
              </a:spcBef>
              <a:buFont typeface="Arial" panose="020B0604020202020204" pitchFamily="34" charset="0"/>
              <a:buChar char="•"/>
              <a:tabLst>
                <a:tab pos="756285" algn="l"/>
                <a:tab pos="756920" algn="l"/>
              </a:tabLst>
            </a:pPr>
            <a:r>
              <a:rPr sz="2000" dirty="0">
                <a:latin typeface="Times New Roman" panose="02020603050405020304" pitchFamily="18" charset="0"/>
                <a:cs typeface="Times New Roman" panose="02020603050405020304" pitchFamily="18" charset="0"/>
              </a:rPr>
              <a:t>As new software engineering techniques help us to build</a:t>
            </a:r>
            <a:r>
              <a:rPr sz="2000" spc="-18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larger,  </a:t>
            </a:r>
            <a:r>
              <a:rPr sz="2000" dirty="0">
                <a:latin typeface="Times New Roman" panose="02020603050405020304" pitchFamily="18" charset="0"/>
                <a:cs typeface="Times New Roman" panose="02020603050405020304" pitchFamily="18" charset="0"/>
              </a:rPr>
              <a:t>more complex systems, the demands change. Systems have</a:t>
            </a:r>
            <a:r>
              <a:rPr sz="2000" spc="-2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  be built and delivered more quickly; </a:t>
            </a:r>
            <a:r>
              <a:rPr sz="2000" spc="-15" dirty="0">
                <a:latin typeface="Times New Roman" panose="02020603050405020304" pitchFamily="18" charset="0"/>
                <a:cs typeface="Times New Roman" panose="02020603050405020304" pitchFamily="18" charset="0"/>
              </a:rPr>
              <a:t>larger, </a:t>
            </a:r>
            <a:r>
              <a:rPr sz="2000" dirty="0">
                <a:latin typeface="Times New Roman" panose="02020603050405020304" pitchFamily="18" charset="0"/>
                <a:cs typeface="Times New Roman" panose="02020603050405020304" pitchFamily="18" charset="0"/>
              </a:rPr>
              <a:t>even more complex  systems are required; systems have to have new capabilities  that were previously thought to be</a:t>
            </a:r>
            <a:r>
              <a:rPr sz="2000" spc="-1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impossible</a:t>
            </a:r>
            <a:r>
              <a:rPr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812165" marR="141605" lvl="1" indent="-342900">
              <a:spcBef>
                <a:spcPts val="905"/>
              </a:spcBef>
              <a:buFont typeface="Arial" panose="020B0604020202020204" pitchFamily="34" charset="0"/>
              <a:buChar char="•"/>
              <a:tabLst>
                <a:tab pos="756285" algn="l"/>
                <a:tab pos="756920" algn="l"/>
              </a:tabLst>
            </a:pPr>
            <a:endParaRPr sz="2000" dirty="0">
              <a:latin typeface="Times New Roman" panose="02020603050405020304" pitchFamily="18" charset="0"/>
              <a:cs typeface="Times New Roman" panose="02020603050405020304" pitchFamily="18" charset="0"/>
            </a:endParaRPr>
          </a:p>
          <a:p>
            <a:pPr marL="354965" indent="-342900">
              <a:spcBef>
                <a:spcPts val="900"/>
              </a:spcBef>
              <a:buFont typeface="Arial" panose="020B0604020202020204" pitchFamily="34" charset="0"/>
              <a:buChar char="•"/>
              <a:tabLst>
                <a:tab pos="356235" algn="l"/>
              </a:tabLst>
            </a:pPr>
            <a:r>
              <a:rPr sz="2400" i="1" spc="-5" dirty="0">
                <a:latin typeface="Times New Roman" panose="02020603050405020304" pitchFamily="18" charset="0"/>
                <a:cs typeface="Times New Roman" panose="02020603050405020304" pitchFamily="18" charset="0"/>
              </a:rPr>
              <a:t>Failure to use software engineering</a:t>
            </a:r>
            <a:r>
              <a:rPr sz="2400" i="1" spc="90"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methods</a:t>
            </a:r>
            <a:endParaRPr sz="2400" dirty="0">
              <a:latin typeface="Times New Roman" panose="02020603050405020304" pitchFamily="18" charset="0"/>
              <a:cs typeface="Times New Roman" panose="02020603050405020304" pitchFamily="18" charset="0"/>
            </a:endParaRPr>
          </a:p>
          <a:p>
            <a:pPr marL="812165" marR="5080" lvl="1" indent="-342900">
              <a:spcBef>
                <a:spcPts val="900"/>
              </a:spcBef>
              <a:buFont typeface="Arial" panose="020B0604020202020204" pitchFamily="34" charset="0"/>
              <a:buChar char="•"/>
              <a:tabLst>
                <a:tab pos="756285" algn="l"/>
                <a:tab pos="756920" algn="l"/>
              </a:tabLst>
            </a:pPr>
            <a:r>
              <a:rPr sz="2000" spc="-5" dirty="0">
                <a:latin typeface="Times New Roman" panose="02020603050405020304" pitchFamily="18" charset="0"/>
                <a:cs typeface="Times New Roman" panose="02020603050405020304" pitchFamily="18" charset="0"/>
              </a:rPr>
              <a:t>It </a:t>
            </a:r>
            <a:r>
              <a:rPr sz="2000" dirty="0">
                <a:latin typeface="Times New Roman" panose="02020603050405020304" pitchFamily="18" charset="0"/>
                <a:cs typeface="Times New Roman" panose="02020603050405020304" pitchFamily="18" charset="0"/>
              </a:rPr>
              <a:t>is fairly easy to write computer programs without using  software engineering methods and techniques. Many</a:t>
            </a:r>
            <a:r>
              <a:rPr sz="2000" spc="-1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companies  have </a:t>
            </a:r>
            <a:r>
              <a:rPr sz="2000" spc="-5" dirty="0">
                <a:latin typeface="Times New Roman" panose="02020603050405020304" pitchFamily="18" charset="0"/>
                <a:cs typeface="Times New Roman" panose="02020603050405020304" pitchFamily="18" charset="0"/>
              </a:rPr>
              <a:t>drifted </a:t>
            </a:r>
            <a:r>
              <a:rPr sz="2000" dirty="0">
                <a:latin typeface="Times New Roman" panose="02020603050405020304" pitchFamily="18" charset="0"/>
                <a:cs typeface="Times New Roman" panose="02020603050405020304" pitchFamily="18" charset="0"/>
              </a:rPr>
              <a:t>into software development as their products and  services have evolved. They do not use software engineering  methods in </a:t>
            </a:r>
            <a:r>
              <a:rPr sz="2000" spc="-5" dirty="0">
                <a:latin typeface="Times New Roman" panose="02020603050405020304" pitchFamily="18" charset="0"/>
                <a:cs typeface="Times New Roman" panose="02020603050405020304" pitchFamily="18" charset="0"/>
              </a:rPr>
              <a:t>their </a:t>
            </a:r>
            <a:r>
              <a:rPr sz="2000" dirty="0">
                <a:latin typeface="Times New Roman" panose="02020603050405020304" pitchFamily="18" charset="0"/>
                <a:cs typeface="Times New Roman" panose="02020603050405020304" pitchFamily="18" charset="0"/>
              </a:rPr>
              <a:t>everyday work. </a:t>
            </a:r>
            <a:r>
              <a:rPr sz="2000" spc="-10" dirty="0">
                <a:latin typeface="Times New Roman" panose="02020603050405020304" pitchFamily="18" charset="0"/>
                <a:cs typeface="Times New Roman" panose="02020603050405020304" pitchFamily="18" charset="0"/>
              </a:rPr>
              <a:t>Consequently, </a:t>
            </a:r>
            <a:r>
              <a:rPr sz="2000" dirty="0">
                <a:latin typeface="Times New Roman" panose="02020603050405020304" pitchFamily="18" charset="0"/>
                <a:cs typeface="Times New Roman" panose="02020603050405020304" pitchFamily="18" charset="0"/>
              </a:rPr>
              <a:t>their software is  </a:t>
            </a:r>
            <a:r>
              <a:rPr sz="2000" spc="-5" dirty="0">
                <a:latin typeface="Times New Roman" panose="02020603050405020304" pitchFamily="18" charset="0"/>
                <a:cs typeface="Times New Roman" panose="02020603050405020304" pitchFamily="18" charset="0"/>
              </a:rPr>
              <a:t>often </a:t>
            </a:r>
            <a:r>
              <a:rPr sz="2000" dirty="0">
                <a:latin typeface="Times New Roman" panose="02020603050405020304" pitchFamily="18" charset="0"/>
                <a:cs typeface="Times New Roman" panose="02020603050405020304" pitchFamily="18" charset="0"/>
              </a:rPr>
              <a:t>more expensive and less reliable </a:t>
            </a:r>
            <a:r>
              <a:rPr sz="2000" spc="-5" dirty="0">
                <a:latin typeface="Times New Roman" panose="02020603050405020304" pitchFamily="18" charset="0"/>
                <a:cs typeface="Times New Roman" panose="02020603050405020304" pitchFamily="18" charset="0"/>
              </a:rPr>
              <a:t>than </a:t>
            </a:r>
            <a:r>
              <a:rPr sz="2000" dirty="0">
                <a:latin typeface="Times New Roman" panose="02020603050405020304" pitchFamily="18" charset="0"/>
                <a:cs typeface="Times New Roman" panose="02020603050405020304" pitchFamily="18" charset="0"/>
              </a:rPr>
              <a:t>it should</a:t>
            </a:r>
            <a:r>
              <a:rPr sz="2000" spc="-1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be.</a:t>
            </a:r>
          </a:p>
        </p:txBody>
      </p:sp>
    </p:spTree>
    <p:extLst>
      <p:ext uri="{BB962C8B-B14F-4D97-AF65-F5344CB8AC3E}">
        <p14:creationId xmlns:p14="http://schemas.microsoft.com/office/powerpoint/2010/main" val="3034976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390196"/>
            <a:ext cx="10337799" cy="566822"/>
          </a:xfrm>
          <a:prstGeom prst="rect">
            <a:avLst/>
          </a:prstGeom>
        </p:spPr>
        <p:txBody>
          <a:bodyPr vert="horz" wrap="square" lIns="0" tIns="12700" rIns="0" bIns="0" rtlCol="0" anchor="ctr">
            <a:spAutoFit/>
          </a:bodyPr>
          <a:lstStyle/>
          <a:p>
            <a:pPr marL="12700" marR="5080">
              <a:lnSpc>
                <a:spcPct val="100000"/>
              </a:lnSpc>
              <a:spcBef>
                <a:spcPts val="100"/>
              </a:spcBef>
            </a:pPr>
            <a:r>
              <a:rPr spc="-5" dirty="0"/>
              <a:t>Frequently asked questions about </a:t>
            </a:r>
            <a:r>
              <a:rPr dirty="0"/>
              <a:t>software  </a:t>
            </a:r>
            <a:r>
              <a:rPr spc="-5" dirty="0"/>
              <a:t>engineering</a:t>
            </a:r>
          </a:p>
        </p:txBody>
      </p:sp>
      <p:graphicFrame>
        <p:nvGraphicFramePr>
          <p:cNvPr id="3" name="object 3"/>
          <p:cNvGraphicFramePr>
            <a:graphicFrameLocks noGrp="1"/>
          </p:cNvGraphicFramePr>
          <p:nvPr>
            <p:extLst>
              <p:ext uri="{D42A27DB-BD31-4B8C-83A1-F6EECF244321}">
                <p14:modId xmlns:p14="http://schemas.microsoft.com/office/powerpoint/2010/main" val="2312910547"/>
              </p:ext>
            </p:extLst>
          </p:nvPr>
        </p:nvGraphicFramePr>
        <p:xfrm>
          <a:off x="1339850" y="1496556"/>
          <a:ext cx="8743950" cy="4512385"/>
        </p:xfrm>
        <a:graphic>
          <a:graphicData uri="http://schemas.openxmlformats.org/drawingml/2006/table">
            <a:tbl>
              <a:tblPr firstRow="1" bandRow="1">
                <a:tableStyleId>{2D5ABB26-0587-4C30-8999-92F81FD0307C}</a:tableStyleId>
              </a:tblPr>
              <a:tblGrid>
                <a:gridCol w="3746328"/>
                <a:gridCol w="4997622"/>
              </a:tblGrid>
              <a:tr h="473849">
                <a:tc>
                  <a:txBody>
                    <a:bodyPr/>
                    <a:lstStyle/>
                    <a:p>
                      <a:pPr marL="73025">
                        <a:lnSpc>
                          <a:spcPct val="100000"/>
                        </a:lnSpc>
                        <a:spcBef>
                          <a:spcPts val="535"/>
                        </a:spcBef>
                      </a:pPr>
                      <a:r>
                        <a:rPr sz="1400" b="1" spc="-5" dirty="0">
                          <a:solidFill>
                            <a:srgbClr val="FFFFFF"/>
                          </a:solidFill>
                          <a:latin typeface="Arial"/>
                          <a:cs typeface="Arial"/>
                        </a:rPr>
                        <a:t>Question</a:t>
                      </a:r>
                      <a:endParaRPr sz="1400" dirty="0">
                        <a:latin typeface="Arial"/>
                        <a:cs typeface="Arial"/>
                      </a:endParaRPr>
                    </a:p>
                  </a:txBody>
                  <a:tcPr marL="0" marR="0" marT="67945" marB="0">
                    <a:solidFill>
                      <a:srgbClr val="4F81BC"/>
                    </a:solidFill>
                  </a:tcPr>
                </a:tc>
                <a:tc>
                  <a:txBody>
                    <a:bodyPr/>
                    <a:lstStyle/>
                    <a:p>
                      <a:pPr marL="71755">
                        <a:lnSpc>
                          <a:spcPct val="100000"/>
                        </a:lnSpc>
                        <a:spcBef>
                          <a:spcPts val="535"/>
                        </a:spcBef>
                      </a:pPr>
                      <a:r>
                        <a:rPr sz="1400" b="1" spc="-5" dirty="0">
                          <a:solidFill>
                            <a:srgbClr val="FFFFFF"/>
                          </a:solidFill>
                          <a:latin typeface="Arial"/>
                          <a:cs typeface="Arial"/>
                        </a:rPr>
                        <a:t>Answer</a:t>
                      </a:r>
                      <a:endParaRPr sz="1400">
                        <a:latin typeface="Arial"/>
                        <a:cs typeface="Arial"/>
                      </a:endParaRPr>
                    </a:p>
                  </a:txBody>
                  <a:tcPr marL="0" marR="0" marT="67945" marB="0">
                    <a:solidFill>
                      <a:srgbClr val="4F81BC"/>
                    </a:solidFill>
                  </a:tcPr>
                </a:tc>
              </a:tr>
              <a:tr h="708660">
                <a:tc>
                  <a:txBody>
                    <a:bodyPr/>
                    <a:lstStyle/>
                    <a:p>
                      <a:pPr marL="73025">
                        <a:lnSpc>
                          <a:spcPts val="1639"/>
                        </a:lnSpc>
                      </a:pPr>
                      <a:r>
                        <a:rPr sz="1400" spc="5" dirty="0">
                          <a:latin typeface="Arial"/>
                          <a:cs typeface="Arial"/>
                        </a:rPr>
                        <a:t>What </a:t>
                      </a:r>
                      <a:r>
                        <a:rPr sz="1400" dirty="0">
                          <a:latin typeface="Arial"/>
                          <a:cs typeface="Arial"/>
                        </a:rPr>
                        <a:t>is</a:t>
                      </a:r>
                      <a:r>
                        <a:rPr sz="1400" spc="-45" dirty="0">
                          <a:latin typeface="Arial"/>
                          <a:cs typeface="Arial"/>
                        </a:rPr>
                        <a:t> </a:t>
                      </a:r>
                      <a:r>
                        <a:rPr sz="1400" spc="-5" dirty="0">
                          <a:latin typeface="Arial"/>
                          <a:cs typeface="Arial"/>
                        </a:rPr>
                        <a:t>software?</a:t>
                      </a:r>
                      <a:endParaRPr sz="1400">
                        <a:latin typeface="Arial"/>
                        <a:cs typeface="Arial"/>
                      </a:endParaRPr>
                    </a:p>
                  </a:txBody>
                  <a:tcPr marL="0" marR="0" marT="0" marB="0">
                    <a:lnL w="12700">
                      <a:solidFill>
                        <a:srgbClr val="4F81BC"/>
                      </a:solidFill>
                      <a:prstDash val="solid"/>
                    </a:lnL>
                    <a:lnB w="12700">
                      <a:solidFill>
                        <a:srgbClr val="4F81BC"/>
                      </a:solidFill>
                      <a:prstDash val="solid"/>
                    </a:lnB>
                    <a:solidFill>
                      <a:srgbClr val="E9ECF4"/>
                    </a:solidFill>
                  </a:tcPr>
                </a:tc>
                <a:tc>
                  <a:txBody>
                    <a:bodyPr/>
                    <a:lstStyle/>
                    <a:p>
                      <a:pPr marL="71755" marR="64769" algn="just">
                        <a:lnSpc>
                          <a:spcPts val="1680"/>
                        </a:lnSpc>
                        <a:spcBef>
                          <a:spcPts val="15"/>
                        </a:spcBef>
                      </a:pPr>
                      <a:r>
                        <a:rPr sz="1400" spc="-5" dirty="0">
                          <a:latin typeface="Arial"/>
                          <a:cs typeface="Arial"/>
                        </a:rPr>
                        <a:t>Computer programs and associated documentation.  Software products </a:t>
                      </a:r>
                      <a:r>
                        <a:rPr sz="1400" dirty="0">
                          <a:latin typeface="Arial"/>
                          <a:cs typeface="Arial"/>
                        </a:rPr>
                        <a:t>may </a:t>
                      </a:r>
                      <a:r>
                        <a:rPr sz="1400" spc="-5" dirty="0">
                          <a:latin typeface="Arial"/>
                          <a:cs typeface="Arial"/>
                        </a:rPr>
                        <a:t>be developed for </a:t>
                      </a:r>
                      <a:r>
                        <a:rPr sz="1400" dirty="0">
                          <a:latin typeface="Arial"/>
                          <a:cs typeface="Arial"/>
                        </a:rPr>
                        <a:t>a </a:t>
                      </a:r>
                      <a:r>
                        <a:rPr sz="1400" spc="-5" dirty="0">
                          <a:latin typeface="Arial"/>
                          <a:cs typeface="Arial"/>
                        </a:rPr>
                        <a:t>particular  </a:t>
                      </a:r>
                      <a:r>
                        <a:rPr sz="1400" dirty="0">
                          <a:latin typeface="Arial"/>
                          <a:cs typeface="Arial"/>
                        </a:rPr>
                        <a:t>customer </a:t>
                      </a:r>
                      <a:r>
                        <a:rPr sz="1400" spc="-5" dirty="0">
                          <a:latin typeface="Arial"/>
                          <a:cs typeface="Arial"/>
                        </a:rPr>
                        <a:t>or may </a:t>
                      </a:r>
                      <a:r>
                        <a:rPr sz="1400" dirty="0">
                          <a:latin typeface="Arial"/>
                          <a:cs typeface="Arial"/>
                        </a:rPr>
                        <a:t>be </a:t>
                      </a:r>
                      <a:r>
                        <a:rPr sz="1400" spc="-5" dirty="0">
                          <a:latin typeface="Arial"/>
                          <a:cs typeface="Arial"/>
                        </a:rPr>
                        <a:t>developed </a:t>
                      </a:r>
                      <a:r>
                        <a:rPr sz="1400" dirty="0">
                          <a:latin typeface="Arial"/>
                          <a:cs typeface="Arial"/>
                        </a:rPr>
                        <a:t>for a general</a:t>
                      </a:r>
                      <a:r>
                        <a:rPr sz="1400" spc="-160" dirty="0">
                          <a:latin typeface="Arial"/>
                          <a:cs typeface="Arial"/>
                        </a:rPr>
                        <a:t> </a:t>
                      </a:r>
                      <a:r>
                        <a:rPr sz="1400" dirty="0">
                          <a:latin typeface="Arial"/>
                          <a:cs typeface="Arial"/>
                        </a:rPr>
                        <a:t>market.</a:t>
                      </a:r>
                      <a:endParaRPr sz="1400">
                        <a:latin typeface="Arial"/>
                        <a:cs typeface="Arial"/>
                      </a:endParaRPr>
                    </a:p>
                  </a:txBody>
                  <a:tcPr marL="0" marR="0" marT="1905" marB="0">
                    <a:lnR w="12700">
                      <a:solidFill>
                        <a:srgbClr val="4F81BC"/>
                      </a:solidFill>
                      <a:prstDash val="solid"/>
                    </a:lnR>
                    <a:lnB w="12700">
                      <a:solidFill>
                        <a:srgbClr val="4F81BC"/>
                      </a:solidFill>
                      <a:prstDash val="solid"/>
                    </a:lnB>
                    <a:solidFill>
                      <a:srgbClr val="E9ECF4"/>
                    </a:solidFill>
                  </a:tcPr>
                </a:tc>
              </a:tr>
              <a:tr h="708660">
                <a:tc>
                  <a:txBody>
                    <a:bodyPr/>
                    <a:lstStyle/>
                    <a:p>
                      <a:pPr marL="73025">
                        <a:lnSpc>
                          <a:spcPts val="1639"/>
                        </a:lnSpc>
                      </a:pPr>
                      <a:r>
                        <a:rPr sz="1400" spc="5" dirty="0">
                          <a:latin typeface="Arial"/>
                          <a:cs typeface="Arial"/>
                        </a:rPr>
                        <a:t>What </a:t>
                      </a:r>
                      <a:r>
                        <a:rPr sz="1400" dirty="0">
                          <a:latin typeface="Arial"/>
                          <a:cs typeface="Arial"/>
                        </a:rPr>
                        <a:t>are the attributes </a:t>
                      </a:r>
                      <a:r>
                        <a:rPr sz="1400" spc="-5" dirty="0">
                          <a:latin typeface="Arial"/>
                          <a:cs typeface="Arial"/>
                        </a:rPr>
                        <a:t>of good</a:t>
                      </a:r>
                      <a:r>
                        <a:rPr sz="1400" spc="-160" dirty="0">
                          <a:latin typeface="Arial"/>
                          <a:cs typeface="Arial"/>
                        </a:rPr>
                        <a:t> </a:t>
                      </a:r>
                      <a:r>
                        <a:rPr sz="1400" spc="-5" dirty="0">
                          <a:latin typeface="Arial"/>
                          <a:cs typeface="Arial"/>
                        </a:rPr>
                        <a:t>software?</a:t>
                      </a:r>
                      <a:endParaRPr sz="1400">
                        <a:latin typeface="Arial"/>
                        <a:cs typeface="Arial"/>
                      </a:endParaRPr>
                    </a:p>
                  </a:txBody>
                  <a:tcPr marL="0" marR="0" marT="0" marB="0">
                    <a:lnL w="12700">
                      <a:solidFill>
                        <a:srgbClr val="4F81BC"/>
                      </a:solidFill>
                      <a:prstDash val="solid"/>
                    </a:lnL>
                    <a:lnT w="12700">
                      <a:solidFill>
                        <a:srgbClr val="4F81BC"/>
                      </a:solidFill>
                      <a:prstDash val="solid"/>
                    </a:lnT>
                    <a:lnB w="12700">
                      <a:solidFill>
                        <a:srgbClr val="4F81BC"/>
                      </a:solidFill>
                      <a:prstDash val="solid"/>
                    </a:lnB>
                  </a:tcPr>
                </a:tc>
                <a:tc>
                  <a:txBody>
                    <a:bodyPr/>
                    <a:lstStyle/>
                    <a:p>
                      <a:pPr marL="71755" marR="62865" algn="just">
                        <a:lnSpc>
                          <a:spcPts val="1680"/>
                        </a:lnSpc>
                        <a:spcBef>
                          <a:spcPts val="15"/>
                        </a:spcBef>
                      </a:pPr>
                      <a:r>
                        <a:rPr sz="1400" spc="-5" dirty="0">
                          <a:latin typeface="Arial"/>
                          <a:cs typeface="Arial"/>
                        </a:rPr>
                        <a:t>Good software should deliver the required functionality  and performance </a:t>
                      </a:r>
                      <a:r>
                        <a:rPr sz="1400" dirty="0">
                          <a:latin typeface="Arial"/>
                          <a:cs typeface="Arial"/>
                        </a:rPr>
                        <a:t>to the </a:t>
                      </a:r>
                      <a:r>
                        <a:rPr sz="1400" spc="-10" dirty="0">
                          <a:latin typeface="Arial"/>
                          <a:cs typeface="Arial"/>
                        </a:rPr>
                        <a:t>user </a:t>
                      </a:r>
                      <a:r>
                        <a:rPr sz="1400" dirty="0">
                          <a:latin typeface="Arial"/>
                          <a:cs typeface="Arial"/>
                        </a:rPr>
                        <a:t>and </a:t>
                      </a:r>
                      <a:r>
                        <a:rPr sz="1400" spc="-5" dirty="0">
                          <a:latin typeface="Arial"/>
                          <a:cs typeface="Arial"/>
                        </a:rPr>
                        <a:t>should be  maintainable, dependable and</a:t>
                      </a:r>
                      <a:r>
                        <a:rPr sz="1400" spc="-85" dirty="0">
                          <a:latin typeface="Arial"/>
                          <a:cs typeface="Arial"/>
                        </a:rPr>
                        <a:t> </a:t>
                      </a:r>
                      <a:r>
                        <a:rPr sz="1400" dirty="0">
                          <a:latin typeface="Arial"/>
                          <a:cs typeface="Arial"/>
                        </a:rPr>
                        <a:t>usable.</a:t>
                      </a:r>
                    </a:p>
                  </a:txBody>
                  <a:tcPr marL="0" marR="0" marT="1905" marB="0">
                    <a:lnR w="12700">
                      <a:solidFill>
                        <a:srgbClr val="4F81BC"/>
                      </a:solidFill>
                      <a:prstDash val="solid"/>
                    </a:lnR>
                    <a:lnT w="12700">
                      <a:solidFill>
                        <a:srgbClr val="4F81BC"/>
                      </a:solidFill>
                      <a:prstDash val="solid"/>
                    </a:lnT>
                    <a:lnB w="12700">
                      <a:solidFill>
                        <a:srgbClr val="4F81BC"/>
                      </a:solidFill>
                      <a:prstDash val="solid"/>
                    </a:lnB>
                  </a:tcPr>
                </a:tc>
              </a:tr>
              <a:tr h="495300">
                <a:tc>
                  <a:txBody>
                    <a:bodyPr/>
                    <a:lstStyle/>
                    <a:p>
                      <a:pPr marL="73025">
                        <a:lnSpc>
                          <a:spcPts val="1639"/>
                        </a:lnSpc>
                      </a:pPr>
                      <a:r>
                        <a:rPr sz="1400" spc="5" dirty="0">
                          <a:latin typeface="Arial"/>
                          <a:cs typeface="Arial"/>
                        </a:rPr>
                        <a:t>What </a:t>
                      </a:r>
                      <a:r>
                        <a:rPr sz="1400" dirty="0">
                          <a:latin typeface="Arial"/>
                          <a:cs typeface="Arial"/>
                        </a:rPr>
                        <a:t>is </a:t>
                      </a:r>
                      <a:r>
                        <a:rPr sz="1400" spc="-5" dirty="0">
                          <a:latin typeface="Arial"/>
                          <a:cs typeface="Arial"/>
                        </a:rPr>
                        <a:t>software</a:t>
                      </a:r>
                      <a:r>
                        <a:rPr sz="1400" spc="-75" dirty="0">
                          <a:latin typeface="Arial"/>
                          <a:cs typeface="Arial"/>
                        </a:rPr>
                        <a:t> </a:t>
                      </a:r>
                      <a:r>
                        <a:rPr sz="1400" spc="-5" dirty="0">
                          <a:latin typeface="Arial"/>
                          <a:cs typeface="Arial"/>
                        </a:rPr>
                        <a:t>engineering?</a:t>
                      </a:r>
                      <a:endParaRPr sz="1400">
                        <a:latin typeface="Arial"/>
                        <a:cs typeface="Arial"/>
                      </a:endParaRPr>
                    </a:p>
                  </a:txBody>
                  <a:tcPr marL="0" marR="0" marT="0" marB="0">
                    <a:lnL w="12700">
                      <a:solidFill>
                        <a:srgbClr val="4F81BC"/>
                      </a:solidFill>
                      <a:prstDash val="solid"/>
                    </a:lnL>
                    <a:lnT w="12700">
                      <a:solidFill>
                        <a:srgbClr val="4F81BC"/>
                      </a:solidFill>
                      <a:prstDash val="solid"/>
                    </a:lnT>
                    <a:lnB w="12700">
                      <a:solidFill>
                        <a:srgbClr val="4F81BC"/>
                      </a:solidFill>
                      <a:prstDash val="solid"/>
                    </a:lnB>
                    <a:solidFill>
                      <a:srgbClr val="E9ECF4"/>
                    </a:solidFill>
                  </a:tcPr>
                </a:tc>
                <a:tc>
                  <a:txBody>
                    <a:bodyPr/>
                    <a:lstStyle/>
                    <a:p>
                      <a:pPr marL="71755">
                        <a:lnSpc>
                          <a:spcPts val="1639"/>
                        </a:lnSpc>
                      </a:pPr>
                      <a:r>
                        <a:rPr sz="1400" spc="-5" dirty="0">
                          <a:latin typeface="Arial"/>
                          <a:cs typeface="Arial"/>
                        </a:rPr>
                        <a:t>Software engineering </a:t>
                      </a:r>
                      <a:r>
                        <a:rPr sz="1400" spc="-10" dirty="0">
                          <a:latin typeface="Arial"/>
                          <a:cs typeface="Arial"/>
                        </a:rPr>
                        <a:t>is </a:t>
                      </a:r>
                      <a:r>
                        <a:rPr sz="1400" spc="-5" dirty="0">
                          <a:latin typeface="Arial"/>
                          <a:cs typeface="Arial"/>
                        </a:rPr>
                        <a:t>an engineering discipline </a:t>
                      </a:r>
                      <a:r>
                        <a:rPr sz="1400" spc="-10" dirty="0">
                          <a:latin typeface="Arial"/>
                          <a:cs typeface="Arial"/>
                        </a:rPr>
                        <a:t>that</a:t>
                      </a:r>
                      <a:r>
                        <a:rPr sz="1400" spc="85" dirty="0">
                          <a:latin typeface="Arial"/>
                          <a:cs typeface="Arial"/>
                        </a:rPr>
                        <a:t> </a:t>
                      </a:r>
                      <a:r>
                        <a:rPr sz="1400" dirty="0">
                          <a:latin typeface="Arial"/>
                          <a:cs typeface="Arial"/>
                        </a:rPr>
                        <a:t>is</a:t>
                      </a:r>
                      <a:endParaRPr sz="1400">
                        <a:latin typeface="Arial"/>
                        <a:cs typeface="Arial"/>
                      </a:endParaRPr>
                    </a:p>
                    <a:p>
                      <a:pPr marL="71755">
                        <a:lnSpc>
                          <a:spcPct val="100000"/>
                        </a:lnSpc>
                      </a:pPr>
                      <a:r>
                        <a:rPr sz="1400" dirty="0">
                          <a:latin typeface="Arial"/>
                          <a:cs typeface="Arial"/>
                        </a:rPr>
                        <a:t>concerned </a:t>
                      </a:r>
                      <a:r>
                        <a:rPr sz="1400" spc="-5" dirty="0">
                          <a:latin typeface="Arial"/>
                          <a:cs typeface="Arial"/>
                        </a:rPr>
                        <a:t>with </a:t>
                      </a:r>
                      <a:r>
                        <a:rPr sz="1400" dirty="0">
                          <a:latin typeface="Arial"/>
                          <a:cs typeface="Arial"/>
                        </a:rPr>
                        <a:t>all aspects of software</a:t>
                      </a:r>
                      <a:r>
                        <a:rPr sz="1400" spc="-140" dirty="0">
                          <a:latin typeface="Arial"/>
                          <a:cs typeface="Arial"/>
                        </a:rPr>
                        <a:t> </a:t>
                      </a:r>
                      <a:r>
                        <a:rPr sz="1400" dirty="0">
                          <a:latin typeface="Arial"/>
                          <a:cs typeface="Arial"/>
                        </a:rPr>
                        <a:t>production.</a:t>
                      </a:r>
                      <a:endParaRPr sz="1400">
                        <a:latin typeface="Arial"/>
                        <a:cs typeface="Arial"/>
                      </a:endParaRPr>
                    </a:p>
                  </a:txBody>
                  <a:tcPr marL="0" marR="0" marT="0" marB="0">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r>
              <a:tr h="495300">
                <a:tc>
                  <a:txBody>
                    <a:bodyPr/>
                    <a:lstStyle/>
                    <a:p>
                      <a:pPr marL="73025" marR="64135">
                        <a:lnSpc>
                          <a:spcPts val="1680"/>
                        </a:lnSpc>
                        <a:spcBef>
                          <a:spcPts val="20"/>
                        </a:spcBef>
                        <a:tabLst>
                          <a:tab pos="677545" algn="l"/>
                          <a:tab pos="1121410" algn="l"/>
                          <a:tab pos="1557655" algn="l"/>
                          <a:tab pos="2721610" algn="l"/>
                        </a:tabLst>
                      </a:pPr>
                      <a:r>
                        <a:rPr sz="1400" spc="5" dirty="0">
                          <a:latin typeface="Arial"/>
                          <a:cs typeface="Arial"/>
                        </a:rPr>
                        <a:t>W</a:t>
                      </a:r>
                      <a:r>
                        <a:rPr sz="1400" dirty="0">
                          <a:latin typeface="Arial"/>
                          <a:cs typeface="Arial"/>
                        </a:rPr>
                        <a:t>h</a:t>
                      </a:r>
                      <a:r>
                        <a:rPr sz="1400" spc="-15" dirty="0">
                          <a:latin typeface="Arial"/>
                          <a:cs typeface="Arial"/>
                        </a:rPr>
                        <a:t>a</a:t>
                      </a:r>
                      <a:r>
                        <a:rPr sz="1400" dirty="0">
                          <a:latin typeface="Arial"/>
                          <a:cs typeface="Arial"/>
                        </a:rPr>
                        <a:t>t	</a:t>
                      </a:r>
                      <a:r>
                        <a:rPr sz="1400" spc="-15" dirty="0">
                          <a:latin typeface="Arial"/>
                          <a:cs typeface="Arial"/>
                        </a:rPr>
                        <a:t>a</a:t>
                      </a:r>
                      <a:r>
                        <a:rPr sz="1400" dirty="0">
                          <a:latin typeface="Arial"/>
                          <a:cs typeface="Arial"/>
                        </a:rPr>
                        <a:t>re	t</a:t>
                      </a:r>
                      <a:r>
                        <a:rPr sz="1400" spc="-15" dirty="0">
                          <a:latin typeface="Arial"/>
                          <a:cs typeface="Arial"/>
                        </a:rPr>
                        <a:t>h</a:t>
                      </a:r>
                      <a:r>
                        <a:rPr sz="1400" dirty="0">
                          <a:latin typeface="Arial"/>
                          <a:cs typeface="Arial"/>
                        </a:rPr>
                        <a:t>e	</a:t>
                      </a:r>
                      <a:r>
                        <a:rPr sz="1400" spc="-10" dirty="0">
                          <a:latin typeface="Arial"/>
                          <a:cs typeface="Arial"/>
                        </a:rPr>
                        <a:t>f</a:t>
                      </a:r>
                      <a:r>
                        <a:rPr sz="1400" dirty="0">
                          <a:latin typeface="Arial"/>
                          <a:cs typeface="Arial"/>
                        </a:rPr>
                        <a:t>un</a:t>
                      </a:r>
                      <a:r>
                        <a:rPr sz="1400" spc="-15" dirty="0">
                          <a:latin typeface="Arial"/>
                          <a:cs typeface="Arial"/>
                        </a:rPr>
                        <a:t>d</a:t>
                      </a:r>
                      <a:r>
                        <a:rPr sz="1400" dirty="0">
                          <a:latin typeface="Arial"/>
                          <a:cs typeface="Arial"/>
                        </a:rPr>
                        <a:t>a</a:t>
                      </a:r>
                      <a:r>
                        <a:rPr sz="1400" spc="-10" dirty="0">
                          <a:latin typeface="Arial"/>
                          <a:cs typeface="Arial"/>
                        </a:rPr>
                        <a:t>m</a:t>
                      </a:r>
                      <a:r>
                        <a:rPr sz="1400" spc="-15" dirty="0">
                          <a:latin typeface="Arial"/>
                          <a:cs typeface="Arial"/>
                        </a:rPr>
                        <a:t>e</a:t>
                      </a:r>
                      <a:r>
                        <a:rPr sz="1400" dirty="0">
                          <a:latin typeface="Arial"/>
                          <a:cs typeface="Arial"/>
                        </a:rPr>
                        <a:t>n</a:t>
                      </a:r>
                      <a:r>
                        <a:rPr sz="1400" spc="-10" dirty="0">
                          <a:latin typeface="Arial"/>
                          <a:cs typeface="Arial"/>
                        </a:rPr>
                        <a:t>t</a:t>
                      </a:r>
                      <a:r>
                        <a:rPr sz="1400" dirty="0">
                          <a:latin typeface="Arial"/>
                          <a:cs typeface="Arial"/>
                        </a:rPr>
                        <a:t>al	so</a:t>
                      </a:r>
                      <a:r>
                        <a:rPr sz="1400" spc="-10" dirty="0">
                          <a:latin typeface="Arial"/>
                          <a:cs typeface="Arial"/>
                        </a:rPr>
                        <a:t>f</a:t>
                      </a:r>
                      <a:r>
                        <a:rPr sz="1400" dirty="0">
                          <a:latin typeface="Arial"/>
                          <a:cs typeface="Arial"/>
                        </a:rPr>
                        <a:t>t</a:t>
                      </a:r>
                      <a:r>
                        <a:rPr sz="1400" spc="-20" dirty="0">
                          <a:latin typeface="Arial"/>
                          <a:cs typeface="Arial"/>
                        </a:rPr>
                        <a:t>w</a:t>
                      </a:r>
                      <a:r>
                        <a:rPr sz="1400" dirty="0">
                          <a:latin typeface="Arial"/>
                          <a:cs typeface="Arial"/>
                        </a:rPr>
                        <a:t>are  </a:t>
                      </a:r>
                      <a:r>
                        <a:rPr sz="1400" spc="-5" dirty="0">
                          <a:latin typeface="Arial"/>
                          <a:cs typeface="Arial"/>
                        </a:rPr>
                        <a:t>engineering</a:t>
                      </a:r>
                      <a:r>
                        <a:rPr sz="1400" spc="-45" dirty="0">
                          <a:latin typeface="Arial"/>
                          <a:cs typeface="Arial"/>
                        </a:rPr>
                        <a:t> </a:t>
                      </a:r>
                      <a:r>
                        <a:rPr sz="1400" dirty="0">
                          <a:latin typeface="Arial"/>
                          <a:cs typeface="Arial"/>
                        </a:rPr>
                        <a:t>activities?</a:t>
                      </a:r>
                      <a:endParaRPr sz="1400">
                        <a:latin typeface="Arial"/>
                        <a:cs typeface="Arial"/>
                      </a:endParaRPr>
                    </a:p>
                  </a:txBody>
                  <a:tcPr marL="0" marR="0" marT="2540" marB="0">
                    <a:lnL w="12700">
                      <a:solidFill>
                        <a:srgbClr val="4F81BC"/>
                      </a:solidFill>
                      <a:prstDash val="solid"/>
                    </a:lnL>
                    <a:lnT w="12700">
                      <a:solidFill>
                        <a:srgbClr val="4F81BC"/>
                      </a:solidFill>
                      <a:prstDash val="solid"/>
                    </a:lnT>
                    <a:lnB w="12700">
                      <a:solidFill>
                        <a:srgbClr val="4F81BC"/>
                      </a:solidFill>
                      <a:prstDash val="solid"/>
                    </a:lnB>
                  </a:tcPr>
                </a:tc>
                <a:tc>
                  <a:txBody>
                    <a:bodyPr/>
                    <a:lstStyle/>
                    <a:p>
                      <a:pPr marL="71755" marR="63500">
                        <a:lnSpc>
                          <a:spcPts val="1680"/>
                        </a:lnSpc>
                        <a:spcBef>
                          <a:spcPts val="20"/>
                        </a:spcBef>
                      </a:pPr>
                      <a:r>
                        <a:rPr sz="1400" spc="-5" dirty="0">
                          <a:latin typeface="Arial"/>
                          <a:cs typeface="Arial"/>
                        </a:rPr>
                        <a:t>Software specification, software development, software  validation and software</a:t>
                      </a:r>
                      <a:r>
                        <a:rPr sz="1400" spc="-55" dirty="0">
                          <a:latin typeface="Arial"/>
                          <a:cs typeface="Arial"/>
                        </a:rPr>
                        <a:t> </a:t>
                      </a:r>
                      <a:r>
                        <a:rPr sz="1400" spc="-5" dirty="0">
                          <a:latin typeface="Arial"/>
                          <a:cs typeface="Arial"/>
                        </a:rPr>
                        <a:t>evolution.</a:t>
                      </a:r>
                      <a:endParaRPr sz="1400">
                        <a:latin typeface="Arial"/>
                        <a:cs typeface="Arial"/>
                      </a:endParaRPr>
                    </a:p>
                  </a:txBody>
                  <a:tcPr marL="0" marR="0" marT="2540" marB="0">
                    <a:lnR w="12700">
                      <a:solidFill>
                        <a:srgbClr val="4F81BC"/>
                      </a:solidFill>
                      <a:prstDash val="solid"/>
                    </a:lnR>
                    <a:lnT w="12700">
                      <a:solidFill>
                        <a:srgbClr val="4F81BC"/>
                      </a:solidFill>
                      <a:prstDash val="solid"/>
                    </a:lnT>
                    <a:lnB w="12700">
                      <a:solidFill>
                        <a:srgbClr val="4F81BC"/>
                      </a:solidFill>
                      <a:prstDash val="solid"/>
                    </a:lnB>
                  </a:tcPr>
                </a:tc>
              </a:tr>
              <a:tr h="708660">
                <a:tc>
                  <a:txBody>
                    <a:bodyPr/>
                    <a:lstStyle/>
                    <a:p>
                      <a:pPr marL="73025" marR="64135">
                        <a:lnSpc>
                          <a:spcPts val="1680"/>
                        </a:lnSpc>
                        <a:spcBef>
                          <a:spcPts val="20"/>
                        </a:spcBef>
                      </a:pPr>
                      <a:r>
                        <a:rPr sz="1400" spc="-5" dirty="0">
                          <a:latin typeface="Arial"/>
                          <a:cs typeface="Arial"/>
                        </a:rPr>
                        <a:t>What </a:t>
                      </a:r>
                      <a:r>
                        <a:rPr sz="1400" dirty="0">
                          <a:latin typeface="Arial"/>
                          <a:cs typeface="Arial"/>
                        </a:rPr>
                        <a:t>is </a:t>
                      </a:r>
                      <a:r>
                        <a:rPr sz="1400" spc="-5" dirty="0">
                          <a:latin typeface="Arial"/>
                          <a:cs typeface="Arial"/>
                        </a:rPr>
                        <a:t>the </a:t>
                      </a:r>
                      <a:r>
                        <a:rPr sz="1400" spc="-10" dirty="0">
                          <a:latin typeface="Arial"/>
                          <a:cs typeface="Arial"/>
                        </a:rPr>
                        <a:t>difference </a:t>
                      </a:r>
                      <a:r>
                        <a:rPr sz="1400" spc="-5" dirty="0">
                          <a:latin typeface="Arial"/>
                          <a:cs typeface="Arial"/>
                        </a:rPr>
                        <a:t>between software  engineering </a:t>
                      </a:r>
                      <a:r>
                        <a:rPr sz="1400" dirty="0">
                          <a:latin typeface="Arial"/>
                          <a:cs typeface="Arial"/>
                        </a:rPr>
                        <a:t>and </a:t>
                      </a:r>
                      <a:r>
                        <a:rPr sz="1400" spc="-5" dirty="0">
                          <a:latin typeface="Arial"/>
                          <a:cs typeface="Arial"/>
                        </a:rPr>
                        <a:t>computer</a:t>
                      </a:r>
                      <a:r>
                        <a:rPr sz="1400" spc="-105" dirty="0">
                          <a:latin typeface="Arial"/>
                          <a:cs typeface="Arial"/>
                        </a:rPr>
                        <a:t> </a:t>
                      </a:r>
                      <a:r>
                        <a:rPr sz="1400" dirty="0">
                          <a:latin typeface="Arial"/>
                          <a:cs typeface="Arial"/>
                        </a:rPr>
                        <a:t>science?</a:t>
                      </a:r>
                      <a:endParaRPr sz="1400">
                        <a:latin typeface="Arial"/>
                        <a:cs typeface="Arial"/>
                      </a:endParaRPr>
                    </a:p>
                  </a:txBody>
                  <a:tcPr marL="0" marR="0" marT="2540" marB="0">
                    <a:lnL w="12700">
                      <a:solidFill>
                        <a:srgbClr val="4F81BC"/>
                      </a:solidFill>
                      <a:prstDash val="solid"/>
                    </a:lnL>
                    <a:lnT w="12700">
                      <a:solidFill>
                        <a:srgbClr val="4F81BC"/>
                      </a:solidFill>
                      <a:prstDash val="solid"/>
                    </a:lnT>
                    <a:lnB w="12700">
                      <a:solidFill>
                        <a:srgbClr val="4F81BC"/>
                      </a:solidFill>
                      <a:prstDash val="solid"/>
                    </a:lnB>
                    <a:solidFill>
                      <a:srgbClr val="E9ECF4"/>
                    </a:solidFill>
                  </a:tcPr>
                </a:tc>
                <a:tc>
                  <a:txBody>
                    <a:bodyPr/>
                    <a:lstStyle/>
                    <a:p>
                      <a:pPr marL="71755" marR="63500" algn="just">
                        <a:lnSpc>
                          <a:spcPts val="1680"/>
                        </a:lnSpc>
                        <a:spcBef>
                          <a:spcPts val="20"/>
                        </a:spcBef>
                      </a:pPr>
                      <a:r>
                        <a:rPr sz="1400" spc="-5" dirty="0">
                          <a:latin typeface="Arial"/>
                          <a:cs typeface="Arial"/>
                        </a:rPr>
                        <a:t>Computer science focuses on theory and fundamentals;  software engineering </a:t>
                      </a:r>
                      <a:r>
                        <a:rPr sz="1400" spc="-10" dirty="0">
                          <a:latin typeface="Arial"/>
                          <a:cs typeface="Arial"/>
                        </a:rPr>
                        <a:t>is </a:t>
                      </a:r>
                      <a:r>
                        <a:rPr sz="1400" spc="-5" dirty="0">
                          <a:latin typeface="Arial"/>
                          <a:cs typeface="Arial"/>
                        </a:rPr>
                        <a:t>concerned with the practicalities  of developing and delivering </a:t>
                      </a:r>
                      <a:r>
                        <a:rPr sz="1400" dirty="0">
                          <a:latin typeface="Arial"/>
                          <a:cs typeface="Arial"/>
                        </a:rPr>
                        <a:t>useful</a:t>
                      </a:r>
                      <a:r>
                        <a:rPr sz="1400" spc="-80" dirty="0">
                          <a:latin typeface="Arial"/>
                          <a:cs typeface="Arial"/>
                        </a:rPr>
                        <a:t> </a:t>
                      </a:r>
                      <a:r>
                        <a:rPr sz="1400" dirty="0">
                          <a:latin typeface="Arial"/>
                          <a:cs typeface="Arial"/>
                        </a:rPr>
                        <a:t>software.</a:t>
                      </a:r>
                      <a:endParaRPr sz="1400">
                        <a:latin typeface="Arial"/>
                        <a:cs typeface="Arial"/>
                      </a:endParaRPr>
                    </a:p>
                  </a:txBody>
                  <a:tcPr marL="0" marR="0" marT="2540" marB="0">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r>
              <a:tr h="921956">
                <a:tc>
                  <a:txBody>
                    <a:bodyPr/>
                    <a:lstStyle/>
                    <a:p>
                      <a:pPr marL="73025">
                        <a:lnSpc>
                          <a:spcPts val="1645"/>
                        </a:lnSpc>
                      </a:pPr>
                      <a:r>
                        <a:rPr sz="1400" spc="-5" dirty="0">
                          <a:latin typeface="Arial"/>
                          <a:cs typeface="Arial"/>
                        </a:rPr>
                        <a:t>What</a:t>
                      </a:r>
                      <a:r>
                        <a:rPr sz="1400" spc="260" dirty="0">
                          <a:latin typeface="Arial"/>
                          <a:cs typeface="Arial"/>
                        </a:rPr>
                        <a:t> </a:t>
                      </a:r>
                      <a:r>
                        <a:rPr sz="1400" spc="-5" dirty="0">
                          <a:latin typeface="Arial"/>
                          <a:cs typeface="Arial"/>
                        </a:rPr>
                        <a:t>is</a:t>
                      </a:r>
                      <a:r>
                        <a:rPr sz="1400" spc="245" dirty="0">
                          <a:latin typeface="Arial"/>
                          <a:cs typeface="Arial"/>
                        </a:rPr>
                        <a:t> </a:t>
                      </a:r>
                      <a:r>
                        <a:rPr sz="1400" spc="-5" dirty="0">
                          <a:latin typeface="Arial"/>
                          <a:cs typeface="Arial"/>
                        </a:rPr>
                        <a:t>the</a:t>
                      </a:r>
                      <a:r>
                        <a:rPr sz="1400" spc="254" dirty="0">
                          <a:latin typeface="Arial"/>
                          <a:cs typeface="Arial"/>
                        </a:rPr>
                        <a:t> </a:t>
                      </a:r>
                      <a:r>
                        <a:rPr sz="1400" spc="-5" dirty="0">
                          <a:latin typeface="Arial"/>
                          <a:cs typeface="Arial"/>
                        </a:rPr>
                        <a:t>difference</a:t>
                      </a:r>
                      <a:r>
                        <a:rPr sz="1400" spc="254" dirty="0">
                          <a:latin typeface="Arial"/>
                          <a:cs typeface="Arial"/>
                        </a:rPr>
                        <a:t> </a:t>
                      </a:r>
                      <a:r>
                        <a:rPr sz="1400" spc="-5" dirty="0">
                          <a:latin typeface="Arial"/>
                          <a:cs typeface="Arial"/>
                        </a:rPr>
                        <a:t>between</a:t>
                      </a:r>
                      <a:r>
                        <a:rPr sz="1400" spc="245" dirty="0">
                          <a:latin typeface="Arial"/>
                          <a:cs typeface="Arial"/>
                        </a:rPr>
                        <a:t> </a:t>
                      </a:r>
                      <a:r>
                        <a:rPr sz="1400" spc="-5" dirty="0">
                          <a:latin typeface="Arial"/>
                          <a:cs typeface="Arial"/>
                        </a:rPr>
                        <a:t>software</a:t>
                      </a:r>
                      <a:endParaRPr sz="1400">
                        <a:latin typeface="Arial"/>
                        <a:cs typeface="Arial"/>
                      </a:endParaRPr>
                    </a:p>
                    <a:p>
                      <a:pPr marL="73025">
                        <a:lnSpc>
                          <a:spcPct val="100000"/>
                        </a:lnSpc>
                      </a:pPr>
                      <a:r>
                        <a:rPr sz="1400" spc="-5" dirty="0">
                          <a:latin typeface="Arial"/>
                          <a:cs typeface="Arial"/>
                        </a:rPr>
                        <a:t>engineering </a:t>
                      </a:r>
                      <a:r>
                        <a:rPr sz="1400" dirty="0">
                          <a:latin typeface="Arial"/>
                          <a:cs typeface="Arial"/>
                        </a:rPr>
                        <a:t>and </a:t>
                      </a:r>
                      <a:r>
                        <a:rPr sz="1400" spc="-5" dirty="0">
                          <a:latin typeface="Arial"/>
                          <a:cs typeface="Arial"/>
                        </a:rPr>
                        <a:t>system</a:t>
                      </a:r>
                      <a:r>
                        <a:rPr sz="1400" spc="-90" dirty="0">
                          <a:latin typeface="Arial"/>
                          <a:cs typeface="Arial"/>
                        </a:rPr>
                        <a:t> </a:t>
                      </a:r>
                      <a:r>
                        <a:rPr sz="1400" spc="-5" dirty="0">
                          <a:latin typeface="Arial"/>
                          <a:cs typeface="Arial"/>
                        </a:rPr>
                        <a:t>engineering?</a:t>
                      </a:r>
                      <a:endParaRPr sz="1400">
                        <a:latin typeface="Arial"/>
                        <a:cs typeface="Arial"/>
                      </a:endParaRPr>
                    </a:p>
                  </a:txBody>
                  <a:tcPr marL="0" marR="0" marT="0" marB="0">
                    <a:lnL w="12700">
                      <a:solidFill>
                        <a:srgbClr val="4F81BC"/>
                      </a:solidFill>
                      <a:prstDash val="solid"/>
                    </a:lnL>
                    <a:lnT w="12700">
                      <a:solidFill>
                        <a:srgbClr val="4F81BC"/>
                      </a:solidFill>
                      <a:prstDash val="solid"/>
                    </a:lnT>
                    <a:lnB w="12700">
                      <a:solidFill>
                        <a:srgbClr val="4F81BC"/>
                      </a:solidFill>
                      <a:prstDash val="solid"/>
                    </a:lnB>
                  </a:tcPr>
                </a:tc>
                <a:tc>
                  <a:txBody>
                    <a:bodyPr/>
                    <a:lstStyle/>
                    <a:p>
                      <a:pPr marL="71755" algn="just">
                        <a:lnSpc>
                          <a:spcPts val="1645"/>
                        </a:lnSpc>
                      </a:pPr>
                      <a:r>
                        <a:rPr sz="1400" spc="-5" dirty="0">
                          <a:latin typeface="Arial"/>
                          <a:cs typeface="Arial"/>
                        </a:rPr>
                        <a:t>System</a:t>
                      </a:r>
                      <a:r>
                        <a:rPr sz="1400" spc="70" dirty="0">
                          <a:latin typeface="Arial"/>
                          <a:cs typeface="Arial"/>
                        </a:rPr>
                        <a:t> </a:t>
                      </a:r>
                      <a:r>
                        <a:rPr sz="1400" spc="-5" dirty="0">
                          <a:latin typeface="Arial"/>
                          <a:cs typeface="Arial"/>
                        </a:rPr>
                        <a:t>engineering</a:t>
                      </a:r>
                      <a:r>
                        <a:rPr sz="1400" spc="80" dirty="0">
                          <a:latin typeface="Arial"/>
                          <a:cs typeface="Arial"/>
                        </a:rPr>
                        <a:t> </a:t>
                      </a:r>
                      <a:r>
                        <a:rPr sz="1400" spc="-10" dirty="0">
                          <a:latin typeface="Arial"/>
                          <a:cs typeface="Arial"/>
                        </a:rPr>
                        <a:t>is</a:t>
                      </a:r>
                      <a:r>
                        <a:rPr sz="1400" spc="75" dirty="0">
                          <a:latin typeface="Arial"/>
                          <a:cs typeface="Arial"/>
                        </a:rPr>
                        <a:t> </a:t>
                      </a:r>
                      <a:r>
                        <a:rPr sz="1400" spc="-5" dirty="0">
                          <a:latin typeface="Arial"/>
                          <a:cs typeface="Arial"/>
                        </a:rPr>
                        <a:t>concerned</a:t>
                      </a:r>
                      <a:r>
                        <a:rPr sz="1400" spc="70" dirty="0">
                          <a:latin typeface="Arial"/>
                          <a:cs typeface="Arial"/>
                        </a:rPr>
                        <a:t> </a:t>
                      </a:r>
                      <a:r>
                        <a:rPr sz="1400" spc="-5" dirty="0">
                          <a:latin typeface="Arial"/>
                          <a:cs typeface="Arial"/>
                        </a:rPr>
                        <a:t>with</a:t>
                      </a:r>
                      <a:r>
                        <a:rPr sz="1400" spc="70" dirty="0">
                          <a:latin typeface="Arial"/>
                          <a:cs typeface="Arial"/>
                        </a:rPr>
                        <a:t> </a:t>
                      </a:r>
                      <a:r>
                        <a:rPr sz="1400" dirty="0">
                          <a:latin typeface="Arial"/>
                          <a:cs typeface="Arial"/>
                        </a:rPr>
                        <a:t>all</a:t>
                      </a:r>
                      <a:r>
                        <a:rPr sz="1400" spc="60" dirty="0">
                          <a:latin typeface="Arial"/>
                          <a:cs typeface="Arial"/>
                        </a:rPr>
                        <a:t> </a:t>
                      </a:r>
                      <a:r>
                        <a:rPr sz="1400" spc="-5" dirty="0">
                          <a:latin typeface="Arial"/>
                          <a:cs typeface="Arial"/>
                        </a:rPr>
                        <a:t>aspects</a:t>
                      </a:r>
                      <a:r>
                        <a:rPr sz="1400" spc="70" dirty="0">
                          <a:latin typeface="Arial"/>
                          <a:cs typeface="Arial"/>
                        </a:rPr>
                        <a:t> </a:t>
                      </a:r>
                      <a:r>
                        <a:rPr sz="1400" spc="-15" dirty="0">
                          <a:latin typeface="Arial"/>
                          <a:cs typeface="Arial"/>
                        </a:rPr>
                        <a:t>of</a:t>
                      </a:r>
                      <a:endParaRPr sz="1400" dirty="0">
                        <a:latin typeface="Arial"/>
                        <a:cs typeface="Arial"/>
                      </a:endParaRPr>
                    </a:p>
                    <a:p>
                      <a:pPr marL="71755" marR="62865" algn="just">
                        <a:lnSpc>
                          <a:spcPct val="100000"/>
                        </a:lnSpc>
                      </a:pPr>
                      <a:r>
                        <a:rPr sz="1400" spc="-5" dirty="0">
                          <a:latin typeface="Arial"/>
                          <a:cs typeface="Arial"/>
                        </a:rPr>
                        <a:t>computer-based systems development including  hardware, software and process engineering. Software  engineering </a:t>
                      </a:r>
                      <a:r>
                        <a:rPr sz="1400" dirty="0">
                          <a:latin typeface="Arial"/>
                          <a:cs typeface="Arial"/>
                        </a:rPr>
                        <a:t>is part </a:t>
                      </a:r>
                      <a:r>
                        <a:rPr sz="1400" spc="-5" dirty="0">
                          <a:latin typeface="Arial"/>
                          <a:cs typeface="Arial"/>
                        </a:rPr>
                        <a:t>of </a:t>
                      </a:r>
                      <a:r>
                        <a:rPr sz="1400" dirty="0">
                          <a:latin typeface="Arial"/>
                          <a:cs typeface="Arial"/>
                        </a:rPr>
                        <a:t>this </a:t>
                      </a:r>
                      <a:r>
                        <a:rPr sz="1400" spc="-5" dirty="0">
                          <a:latin typeface="Arial"/>
                          <a:cs typeface="Arial"/>
                        </a:rPr>
                        <a:t>more </a:t>
                      </a:r>
                      <a:r>
                        <a:rPr sz="1400" dirty="0">
                          <a:latin typeface="Arial"/>
                          <a:cs typeface="Arial"/>
                        </a:rPr>
                        <a:t>general</a:t>
                      </a:r>
                      <a:r>
                        <a:rPr sz="1400" spc="-150" dirty="0">
                          <a:latin typeface="Arial"/>
                          <a:cs typeface="Arial"/>
                        </a:rPr>
                        <a:t> </a:t>
                      </a:r>
                      <a:r>
                        <a:rPr sz="1400" dirty="0">
                          <a:latin typeface="Arial"/>
                          <a:cs typeface="Arial"/>
                        </a:rPr>
                        <a:t>process.</a:t>
                      </a:r>
                    </a:p>
                  </a:txBody>
                  <a:tcPr marL="0" marR="0" marT="0" marB="0">
                    <a:lnR w="12700">
                      <a:solidFill>
                        <a:srgbClr val="4F81BC"/>
                      </a:solidFill>
                      <a:prstDash val="solid"/>
                    </a:lnR>
                    <a:lnT w="12700">
                      <a:solidFill>
                        <a:srgbClr val="4F81BC"/>
                      </a:solidFill>
                      <a:prstDash val="solid"/>
                    </a:lnT>
                    <a:lnB w="12700">
                      <a:solidFill>
                        <a:srgbClr val="4F81BC"/>
                      </a:solidFill>
                      <a:prstDash val="solid"/>
                    </a:lnB>
                  </a:tcPr>
                </a:tc>
              </a:tr>
            </a:tbl>
          </a:graphicData>
        </a:graphic>
      </p:graphicFrame>
    </p:spTree>
    <p:extLst>
      <p:ext uri="{BB962C8B-B14F-4D97-AF65-F5344CB8AC3E}">
        <p14:creationId xmlns:p14="http://schemas.microsoft.com/office/powerpoint/2010/main" val="1667031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55424"/>
            <a:ext cx="10502899" cy="566822"/>
          </a:xfrm>
          <a:prstGeom prst="rect">
            <a:avLst/>
          </a:prstGeom>
        </p:spPr>
        <p:txBody>
          <a:bodyPr vert="horz" wrap="square" lIns="0" tIns="12700" rIns="0" bIns="0" rtlCol="0" anchor="ctr">
            <a:spAutoFit/>
          </a:bodyPr>
          <a:lstStyle/>
          <a:p>
            <a:pPr marL="12700" marR="5080">
              <a:lnSpc>
                <a:spcPct val="100000"/>
              </a:lnSpc>
              <a:spcBef>
                <a:spcPts val="100"/>
              </a:spcBef>
            </a:pPr>
            <a:r>
              <a:rPr spc="-5" dirty="0"/>
              <a:t>Frequently asked questions about </a:t>
            </a:r>
            <a:r>
              <a:rPr dirty="0"/>
              <a:t>software  </a:t>
            </a:r>
            <a:r>
              <a:rPr spc="-5" dirty="0"/>
              <a:t>engineering</a:t>
            </a:r>
          </a:p>
        </p:txBody>
      </p:sp>
      <p:graphicFrame>
        <p:nvGraphicFramePr>
          <p:cNvPr id="3" name="object 3"/>
          <p:cNvGraphicFramePr>
            <a:graphicFrameLocks noGrp="1"/>
          </p:cNvGraphicFramePr>
          <p:nvPr>
            <p:extLst>
              <p:ext uri="{D42A27DB-BD31-4B8C-83A1-F6EECF244321}">
                <p14:modId xmlns:p14="http://schemas.microsoft.com/office/powerpoint/2010/main" val="1580198304"/>
              </p:ext>
            </p:extLst>
          </p:nvPr>
        </p:nvGraphicFramePr>
        <p:xfrm>
          <a:off x="679450" y="1576577"/>
          <a:ext cx="8985249" cy="4485613"/>
        </p:xfrm>
        <a:graphic>
          <a:graphicData uri="http://schemas.openxmlformats.org/drawingml/2006/table">
            <a:tbl>
              <a:tblPr firstRow="1" bandRow="1">
                <a:tableStyleId>{2D5ABB26-0587-4C30-8999-92F81FD0307C}</a:tableStyleId>
              </a:tblPr>
              <a:tblGrid>
                <a:gridCol w="3808331"/>
                <a:gridCol w="5176918"/>
              </a:tblGrid>
              <a:tr h="370839">
                <a:tc>
                  <a:txBody>
                    <a:bodyPr/>
                    <a:lstStyle/>
                    <a:p>
                      <a:pPr marL="91440">
                        <a:lnSpc>
                          <a:spcPct val="100000"/>
                        </a:lnSpc>
                        <a:spcBef>
                          <a:spcPts val="320"/>
                        </a:spcBef>
                      </a:pPr>
                      <a:r>
                        <a:rPr sz="1400" b="1" spc="-5" dirty="0">
                          <a:solidFill>
                            <a:srgbClr val="FFFFFF"/>
                          </a:solidFill>
                          <a:latin typeface="Arial"/>
                          <a:cs typeface="Arial"/>
                        </a:rPr>
                        <a:t>Question</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320"/>
                        </a:spcBef>
                      </a:pPr>
                      <a:r>
                        <a:rPr sz="1400" b="1" spc="-5" dirty="0">
                          <a:solidFill>
                            <a:srgbClr val="FFFFFF"/>
                          </a:solidFill>
                          <a:latin typeface="Arial"/>
                          <a:cs typeface="Arial"/>
                        </a:rPr>
                        <a:t>Answer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r>
              <a:tr h="495300">
                <a:tc>
                  <a:txBody>
                    <a:bodyPr/>
                    <a:lstStyle/>
                    <a:p>
                      <a:pPr marL="73025" marR="64135">
                        <a:lnSpc>
                          <a:spcPts val="1680"/>
                        </a:lnSpc>
                        <a:spcBef>
                          <a:spcPts val="15"/>
                        </a:spcBef>
                        <a:tabLst>
                          <a:tab pos="653415" algn="l"/>
                          <a:tab pos="1073785" algn="l"/>
                          <a:tab pos="1487170" algn="l"/>
                          <a:tab pos="1927860" algn="l"/>
                          <a:tab pos="2943225" algn="l"/>
                        </a:tabLst>
                      </a:pPr>
                      <a:r>
                        <a:rPr sz="1400" spc="5" dirty="0">
                          <a:latin typeface="Arial"/>
                          <a:cs typeface="Arial"/>
                        </a:rPr>
                        <a:t>W</a:t>
                      </a:r>
                      <a:r>
                        <a:rPr sz="1400" dirty="0">
                          <a:latin typeface="Arial"/>
                          <a:cs typeface="Arial"/>
                        </a:rPr>
                        <a:t>h</a:t>
                      </a:r>
                      <a:r>
                        <a:rPr sz="1400" spc="-15" dirty="0">
                          <a:latin typeface="Arial"/>
                          <a:cs typeface="Arial"/>
                        </a:rPr>
                        <a:t>a</a:t>
                      </a:r>
                      <a:r>
                        <a:rPr sz="1400" dirty="0">
                          <a:latin typeface="Arial"/>
                          <a:cs typeface="Arial"/>
                        </a:rPr>
                        <a:t>t	a</a:t>
                      </a:r>
                      <a:r>
                        <a:rPr sz="1400" spc="-15" dirty="0">
                          <a:latin typeface="Arial"/>
                          <a:cs typeface="Arial"/>
                        </a:rPr>
                        <a:t>r</a:t>
                      </a:r>
                      <a:r>
                        <a:rPr sz="1400" dirty="0">
                          <a:latin typeface="Arial"/>
                          <a:cs typeface="Arial"/>
                        </a:rPr>
                        <a:t>e	the	</a:t>
                      </a:r>
                      <a:r>
                        <a:rPr sz="1400" spc="-10" dirty="0">
                          <a:latin typeface="Arial"/>
                          <a:cs typeface="Arial"/>
                        </a:rPr>
                        <a:t>k</a:t>
                      </a:r>
                      <a:r>
                        <a:rPr sz="1400" dirty="0">
                          <a:latin typeface="Arial"/>
                          <a:cs typeface="Arial"/>
                        </a:rPr>
                        <a:t>ey	chall</a:t>
                      </a:r>
                      <a:r>
                        <a:rPr sz="1400" spc="-15" dirty="0">
                          <a:latin typeface="Arial"/>
                          <a:cs typeface="Arial"/>
                        </a:rPr>
                        <a:t>e</a:t>
                      </a:r>
                      <a:r>
                        <a:rPr sz="1400" dirty="0">
                          <a:latin typeface="Arial"/>
                          <a:cs typeface="Arial"/>
                        </a:rPr>
                        <a:t>ng</a:t>
                      </a:r>
                      <a:r>
                        <a:rPr sz="1400" spc="-15" dirty="0">
                          <a:latin typeface="Arial"/>
                          <a:cs typeface="Arial"/>
                        </a:rPr>
                        <a:t>e</a:t>
                      </a:r>
                      <a:r>
                        <a:rPr sz="1400" dirty="0">
                          <a:latin typeface="Arial"/>
                          <a:cs typeface="Arial"/>
                        </a:rPr>
                        <a:t>s	f</a:t>
                      </a:r>
                      <a:r>
                        <a:rPr sz="1400" spc="-15" dirty="0">
                          <a:latin typeface="Arial"/>
                          <a:cs typeface="Arial"/>
                        </a:rPr>
                        <a:t>a</a:t>
                      </a:r>
                      <a:r>
                        <a:rPr sz="1400" dirty="0">
                          <a:latin typeface="Arial"/>
                          <a:cs typeface="Arial"/>
                        </a:rPr>
                        <a:t>ci</a:t>
                      </a:r>
                      <a:r>
                        <a:rPr sz="1400" spc="-15" dirty="0">
                          <a:latin typeface="Arial"/>
                          <a:cs typeface="Arial"/>
                        </a:rPr>
                        <a:t>n</a:t>
                      </a:r>
                      <a:r>
                        <a:rPr sz="1400" dirty="0">
                          <a:latin typeface="Arial"/>
                          <a:cs typeface="Arial"/>
                        </a:rPr>
                        <a:t>g  </a:t>
                      </a:r>
                      <a:r>
                        <a:rPr sz="1400" spc="-5" dirty="0">
                          <a:latin typeface="Arial"/>
                          <a:cs typeface="Arial"/>
                        </a:rPr>
                        <a:t>software</a:t>
                      </a:r>
                      <a:r>
                        <a:rPr sz="1400" spc="-35" dirty="0">
                          <a:latin typeface="Arial"/>
                          <a:cs typeface="Arial"/>
                        </a:rPr>
                        <a:t> </a:t>
                      </a:r>
                      <a:r>
                        <a:rPr sz="1400" spc="-5" dirty="0">
                          <a:latin typeface="Arial"/>
                          <a:cs typeface="Arial"/>
                        </a:rPr>
                        <a:t>engineering?</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73025" marR="62230">
                        <a:lnSpc>
                          <a:spcPts val="1680"/>
                        </a:lnSpc>
                        <a:spcBef>
                          <a:spcPts val="15"/>
                        </a:spcBef>
                      </a:pPr>
                      <a:r>
                        <a:rPr sz="1400" dirty="0">
                          <a:latin typeface="Arial"/>
                          <a:cs typeface="Arial"/>
                        </a:rPr>
                        <a:t>Coping </a:t>
                      </a:r>
                      <a:r>
                        <a:rPr sz="1400" spc="-5" dirty="0">
                          <a:latin typeface="Arial"/>
                          <a:cs typeface="Arial"/>
                        </a:rPr>
                        <a:t>with increasing </a:t>
                      </a:r>
                      <a:r>
                        <a:rPr sz="1400" spc="-15" dirty="0">
                          <a:latin typeface="Arial"/>
                          <a:cs typeface="Arial"/>
                        </a:rPr>
                        <a:t>diversity, </a:t>
                      </a:r>
                      <a:r>
                        <a:rPr sz="1400" spc="-10" dirty="0">
                          <a:latin typeface="Arial"/>
                          <a:cs typeface="Arial"/>
                        </a:rPr>
                        <a:t>demands </a:t>
                      </a:r>
                      <a:r>
                        <a:rPr sz="1400" spc="-5" dirty="0">
                          <a:latin typeface="Arial"/>
                          <a:cs typeface="Arial"/>
                        </a:rPr>
                        <a:t>for reduced  delivery times and developing trustworthy</a:t>
                      </a:r>
                      <a:r>
                        <a:rPr sz="1400" spc="-45" dirty="0">
                          <a:latin typeface="Arial"/>
                          <a:cs typeface="Arial"/>
                        </a:rPr>
                        <a:t> </a:t>
                      </a:r>
                      <a:r>
                        <a:rPr sz="1400" spc="-5" dirty="0">
                          <a:latin typeface="Arial"/>
                          <a:cs typeface="Arial"/>
                        </a:rPr>
                        <a:t>software.</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r>
              <a:tr h="708660">
                <a:tc>
                  <a:txBody>
                    <a:bodyPr/>
                    <a:lstStyle/>
                    <a:p>
                      <a:pPr marL="73025" marR="63500">
                        <a:lnSpc>
                          <a:spcPts val="1680"/>
                        </a:lnSpc>
                        <a:spcBef>
                          <a:spcPts val="15"/>
                        </a:spcBef>
                        <a:tabLst>
                          <a:tab pos="726440" algn="l"/>
                          <a:tab pos="1220470" algn="l"/>
                          <a:tab pos="1704975" algn="l"/>
                          <a:tab pos="2359025" algn="l"/>
                          <a:tab pos="2744470" algn="l"/>
                        </a:tabLst>
                      </a:pPr>
                      <a:r>
                        <a:rPr sz="1400" spc="5" dirty="0">
                          <a:latin typeface="Arial"/>
                          <a:cs typeface="Arial"/>
                        </a:rPr>
                        <a:t>W</a:t>
                      </a:r>
                      <a:r>
                        <a:rPr sz="1400" dirty="0">
                          <a:latin typeface="Arial"/>
                          <a:cs typeface="Arial"/>
                        </a:rPr>
                        <a:t>h</a:t>
                      </a:r>
                      <a:r>
                        <a:rPr sz="1400" spc="-15" dirty="0">
                          <a:latin typeface="Arial"/>
                          <a:cs typeface="Arial"/>
                        </a:rPr>
                        <a:t>a</a:t>
                      </a:r>
                      <a:r>
                        <a:rPr sz="1400" dirty="0">
                          <a:latin typeface="Arial"/>
                          <a:cs typeface="Arial"/>
                        </a:rPr>
                        <a:t>t	a</a:t>
                      </a:r>
                      <a:r>
                        <a:rPr sz="1400" spc="-15" dirty="0">
                          <a:latin typeface="Arial"/>
                          <a:cs typeface="Arial"/>
                        </a:rPr>
                        <a:t>r</a:t>
                      </a:r>
                      <a:r>
                        <a:rPr sz="1400" dirty="0">
                          <a:latin typeface="Arial"/>
                          <a:cs typeface="Arial"/>
                        </a:rPr>
                        <a:t>e	t</a:t>
                      </a:r>
                      <a:r>
                        <a:rPr sz="1400" spc="-15" dirty="0">
                          <a:latin typeface="Arial"/>
                          <a:cs typeface="Arial"/>
                        </a:rPr>
                        <a:t>h</a:t>
                      </a:r>
                      <a:r>
                        <a:rPr sz="1400" dirty="0">
                          <a:latin typeface="Arial"/>
                          <a:cs typeface="Arial"/>
                        </a:rPr>
                        <a:t>e	c</a:t>
                      </a:r>
                      <a:r>
                        <a:rPr sz="1400" spc="-15" dirty="0">
                          <a:latin typeface="Arial"/>
                          <a:cs typeface="Arial"/>
                        </a:rPr>
                        <a:t>o</a:t>
                      </a:r>
                      <a:r>
                        <a:rPr sz="1400" spc="-10" dirty="0">
                          <a:latin typeface="Arial"/>
                          <a:cs typeface="Arial"/>
                        </a:rPr>
                        <a:t>s</a:t>
                      </a:r>
                      <a:r>
                        <a:rPr sz="1400" dirty="0">
                          <a:latin typeface="Arial"/>
                          <a:cs typeface="Arial"/>
                        </a:rPr>
                        <a:t>ts	</a:t>
                      </a:r>
                      <a:r>
                        <a:rPr sz="1400" spc="-15" dirty="0">
                          <a:latin typeface="Arial"/>
                          <a:cs typeface="Arial"/>
                        </a:rPr>
                        <a:t>o</a:t>
                      </a:r>
                      <a:r>
                        <a:rPr sz="1400" dirty="0">
                          <a:latin typeface="Arial"/>
                          <a:cs typeface="Arial"/>
                        </a:rPr>
                        <a:t>f	</a:t>
                      </a:r>
                      <a:r>
                        <a:rPr sz="1400" spc="5" dirty="0">
                          <a:latin typeface="Arial"/>
                          <a:cs typeface="Arial"/>
                        </a:rPr>
                        <a:t>s</a:t>
                      </a:r>
                      <a:r>
                        <a:rPr sz="1400" spc="-10" dirty="0">
                          <a:latin typeface="Arial"/>
                          <a:cs typeface="Arial"/>
                        </a:rPr>
                        <a:t>of</a:t>
                      </a:r>
                      <a:r>
                        <a:rPr sz="1400" dirty="0">
                          <a:latin typeface="Arial"/>
                          <a:cs typeface="Arial"/>
                        </a:rPr>
                        <a:t>t</a:t>
                      </a:r>
                      <a:r>
                        <a:rPr sz="1400" spc="-20" dirty="0">
                          <a:latin typeface="Arial"/>
                          <a:cs typeface="Arial"/>
                        </a:rPr>
                        <a:t>w</a:t>
                      </a:r>
                      <a:r>
                        <a:rPr sz="1400" dirty="0">
                          <a:latin typeface="Arial"/>
                          <a:cs typeface="Arial"/>
                        </a:rPr>
                        <a:t>are  </a:t>
                      </a:r>
                      <a:r>
                        <a:rPr sz="1400" spc="-5" dirty="0">
                          <a:latin typeface="Arial"/>
                          <a:cs typeface="Arial"/>
                        </a:rPr>
                        <a:t>engineering?</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3025" marR="62865" algn="just">
                        <a:lnSpc>
                          <a:spcPts val="1680"/>
                        </a:lnSpc>
                        <a:spcBef>
                          <a:spcPts val="15"/>
                        </a:spcBef>
                      </a:pPr>
                      <a:r>
                        <a:rPr sz="1400" dirty="0">
                          <a:latin typeface="Arial"/>
                          <a:cs typeface="Arial"/>
                        </a:rPr>
                        <a:t>Roughly </a:t>
                      </a:r>
                      <a:r>
                        <a:rPr sz="1400" spc="-5" dirty="0">
                          <a:latin typeface="Arial"/>
                          <a:cs typeface="Arial"/>
                        </a:rPr>
                        <a:t>60% </a:t>
                      </a:r>
                      <a:r>
                        <a:rPr sz="1400" spc="-10" dirty="0">
                          <a:latin typeface="Arial"/>
                          <a:cs typeface="Arial"/>
                        </a:rPr>
                        <a:t>of </a:t>
                      </a:r>
                      <a:r>
                        <a:rPr sz="1400" spc="-5" dirty="0">
                          <a:latin typeface="Arial"/>
                          <a:cs typeface="Arial"/>
                        </a:rPr>
                        <a:t>software costs are development costs,  40% are testing costs. </a:t>
                      </a:r>
                      <a:r>
                        <a:rPr sz="1400" spc="-10" dirty="0">
                          <a:latin typeface="Arial"/>
                          <a:cs typeface="Arial"/>
                        </a:rPr>
                        <a:t>For </a:t>
                      </a:r>
                      <a:r>
                        <a:rPr sz="1400" spc="-5" dirty="0">
                          <a:latin typeface="Arial"/>
                          <a:cs typeface="Arial"/>
                        </a:rPr>
                        <a:t>custom software, evolution  </a:t>
                      </a:r>
                      <a:r>
                        <a:rPr sz="1400" dirty="0">
                          <a:latin typeface="Arial"/>
                          <a:cs typeface="Arial"/>
                        </a:rPr>
                        <a:t>costs often </a:t>
                      </a:r>
                      <a:r>
                        <a:rPr sz="1400" spc="-5" dirty="0">
                          <a:latin typeface="Arial"/>
                          <a:cs typeface="Arial"/>
                        </a:rPr>
                        <a:t>exceed development</a:t>
                      </a:r>
                      <a:r>
                        <a:rPr sz="1400" spc="-100" dirty="0">
                          <a:latin typeface="Arial"/>
                          <a:cs typeface="Arial"/>
                        </a:rPr>
                        <a:t> </a:t>
                      </a:r>
                      <a:r>
                        <a:rPr sz="1400" dirty="0">
                          <a:latin typeface="Arial"/>
                          <a:cs typeface="Arial"/>
                        </a:rPr>
                        <a:t>costs.</a:t>
                      </a:r>
                      <a:endParaRPr sz="140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r h="1775460">
                <a:tc>
                  <a:txBody>
                    <a:bodyPr/>
                    <a:lstStyle/>
                    <a:p>
                      <a:pPr marL="73025">
                        <a:lnSpc>
                          <a:spcPts val="1639"/>
                        </a:lnSpc>
                      </a:pPr>
                      <a:r>
                        <a:rPr sz="1400" spc="-5" dirty="0">
                          <a:latin typeface="Arial"/>
                          <a:cs typeface="Arial"/>
                        </a:rPr>
                        <a:t>What </a:t>
                      </a:r>
                      <a:r>
                        <a:rPr sz="1400" dirty="0">
                          <a:latin typeface="Arial"/>
                          <a:cs typeface="Arial"/>
                        </a:rPr>
                        <a:t>are </a:t>
                      </a:r>
                      <a:r>
                        <a:rPr sz="1400" spc="-5" dirty="0">
                          <a:latin typeface="Arial"/>
                          <a:cs typeface="Arial"/>
                        </a:rPr>
                        <a:t>the best software</a:t>
                      </a:r>
                      <a:r>
                        <a:rPr sz="1400" spc="370" dirty="0">
                          <a:latin typeface="Arial"/>
                          <a:cs typeface="Arial"/>
                        </a:rPr>
                        <a:t> </a:t>
                      </a:r>
                      <a:r>
                        <a:rPr sz="1400" spc="-5" dirty="0">
                          <a:latin typeface="Arial"/>
                          <a:cs typeface="Arial"/>
                        </a:rPr>
                        <a:t>engineering</a:t>
                      </a:r>
                      <a:endParaRPr sz="1400">
                        <a:latin typeface="Arial"/>
                        <a:cs typeface="Arial"/>
                      </a:endParaRPr>
                    </a:p>
                    <a:p>
                      <a:pPr marL="73025">
                        <a:lnSpc>
                          <a:spcPct val="100000"/>
                        </a:lnSpc>
                      </a:pPr>
                      <a:r>
                        <a:rPr sz="1400" dirty="0">
                          <a:latin typeface="Arial"/>
                          <a:cs typeface="Arial"/>
                        </a:rPr>
                        <a:t>techniques and</a:t>
                      </a:r>
                      <a:r>
                        <a:rPr sz="1400" spc="-65" dirty="0">
                          <a:latin typeface="Arial"/>
                          <a:cs typeface="Arial"/>
                        </a:rPr>
                        <a:t> </a:t>
                      </a:r>
                      <a:r>
                        <a:rPr sz="1400" dirty="0">
                          <a:latin typeface="Arial"/>
                          <a:cs typeface="Arial"/>
                        </a:rPr>
                        <a:t>methods?</a:t>
                      </a:r>
                      <a:endParaRPr sz="14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3025" marR="63500" algn="just">
                        <a:lnSpc>
                          <a:spcPts val="1680"/>
                        </a:lnSpc>
                        <a:spcBef>
                          <a:spcPts val="15"/>
                        </a:spcBef>
                      </a:pPr>
                      <a:r>
                        <a:rPr sz="1400" dirty="0">
                          <a:latin typeface="Arial"/>
                          <a:cs typeface="Arial"/>
                        </a:rPr>
                        <a:t>While all </a:t>
                      </a:r>
                      <a:r>
                        <a:rPr sz="1400" spc="-5" dirty="0">
                          <a:latin typeface="Arial"/>
                          <a:cs typeface="Arial"/>
                        </a:rPr>
                        <a:t>software projects </a:t>
                      </a:r>
                      <a:r>
                        <a:rPr sz="1400" spc="-10" dirty="0">
                          <a:latin typeface="Arial"/>
                          <a:cs typeface="Arial"/>
                        </a:rPr>
                        <a:t>have </a:t>
                      </a:r>
                      <a:r>
                        <a:rPr sz="1400" spc="-5" dirty="0">
                          <a:latin typeface="Arial"/>
                          <a:cs typeface="Arial"/>
                        </a:rPr>
                        <a:t>to be professionally  managed and developed, </a:t>
                      </a:r>
                      <a:r>
                        <a:rPr sz="1400" spc="-10" dirty="0">
                          <a:latin typeface="Arial"/>
                          <a:cs typeface="Arial"/>
                        </a:rPr>
                        <a:t>different </a:t>
                      </a:r>
                      <a:r>
                        <a:rPr sz="1400" spc="-5" dirty="0">
                          <a:latin typeface="Arial"/>
                          <a:cs typeface="Arial"/>
                        </a:rPr>
                        <a:t>techniques are  appropriate </a:t>
                      </a:r>
                      <a:r>
                        <a:rPr sz="1400" dirty="0">
                          <a:latin typeface="Arial"/>
                          <a:cs typeface="Arial"/>
                        </a:rPr>
                        <a:t>for </a:t>
                      </a:r>
                      <a:r>
                        <a:rPr sz="1400" spc="-10" dirty="0">
                          <a:latin typeface="Arial"/>
                          <a:cs typeface="Arial"/>
                        </a:rPr>
                        <a:t>different </a:t>
                      </a:r>
                      <a:r>
                        <a:rPr sz="1400" spc="-5" dirty="0">
                          <a:latin typeface="Arial"/>
                          <a:cs typeface="Arial"/>
                        </a:rPr>
                        <a:t>types of system. For example,</a:t>
                      </a:r>
                      <a:endParaRPr sz="1400" dirty="0">
                        <a:latin typeface="Arial"/>
                        <a:cs typeface="Arial"/>
                      </a:endParaRPr>
                    </a:p>
                    <a:p>
                      <a:pPr marL="73025" marR="62865" algn="just">
                        <a:lnSpc>
                          <a:spcPts val="1680"/>
                        </a:lnSpc>
                      </a:pPr>
                      <a:r>
                        <a:rPr sz="1400" spc="-5" dirty="0">
                          <a:latin typeface="Arial"/>
                          <a:cs typeface="Arial"/>
                        </a:rPr>
                        <a:t>games should always </a:t>
                      </a:r>
                      <a:r>
                        <a:rPr sz="1400" spc="-10" dirty="0">
                          <a:latin typeface="Arial"/>
                          <a:cs typeface="Arial"/>
                        </a:rPr>
                        <a:t>be </a:t>
                      </a:r>
                      <a:r>
                        <a:rPr sz="1400" spc="-5" dirty="0">
                          <a:latin typeface="Arial"/>
                          <a:cs typeface="Arial"/>
                        </a:rPr>
                        <a:t>developed using </a:t>
                      </a:r>
                      <a:r>
                        <a:rPr sz="1400" dirty="0">
                          <a:latin typeface="Arial"/>
                          <a:cs typeface="Arial"/>
                        </a:rPr>
                        <a:t>a </a:t>
                      </a:r>
                      <a:r>
                        <a:rPr sz="1400" spc="-5" dirty="0">
                          <a:latin typeface="Arial"/>
                          <a:cs typeface="Arial"/>
                        </a:rPr>
                        <a:t>series </a:t>
                      </a:r>
                      <a:r>
                        <a:rPr sz="1400" spc="-15" dirty="0">
                          <a:latin typeface="Arial"/>
                          <a:cs typeface="Arial"/>
                        </a:rPr>
                        <a:t>of  </a:t>
                      </a:r>
                      <a:r>
                        <a:rPr sz="1400" spc="-5" dirty="0">
                          <a:latin typeface="Arial"/>
                          <a:cs typeface="Arial"/>
                        </a:rPr>
                        <a:t>prototypes </a:t>
                      </a:r>
                      <a:r>
                        <a:rPr sz="1400" spc="-10" dirty="0">
                          <a:latin typeface="Arial"/>
                          <a:cs typeface="Arial"/>
                        </a:rPr>
                        <a:t>whereas </a:t>
                      </a:r>
                      <a:r>
                        <a:rPr sz="1400" spc="-5" dirty="0">
                          <a:latin typeface="Arial"/>
                          <a:cs typeface="Arial"/>
                        </a:rPr>
                        <a:t>safety critical control systems require  </a:t>
                      </a:r>
                      <a:r>
                        <a:rPr sz="1400" dirty="0">
                          <a:latin typeface="Arial"/>
                          <a:cs typeface="Arial"/>
                        </a:rPr>
                        <a:t>a </a:t>
                      </a:r>
                      <a:r>
                        <a:rPr sz="1400" spc="-5" dirty="0">
                          <a:latin typeface="Arial"/>
                          <a:cs typeface="Arial"/>
                        </a:rPr>
                        <a:t>complete and analyzable specification </a:t>
                      </a:r>
                      <a:r>
                        <a:rPr sz="1400" dirty="0">
                          <a:latin typeface="Arial"/>
                          <a:cs typeface="Arial"/>
                        </a:rPr>
                        <a:t>to </a:t>
                      </a:r>
                      <a:r>
                        <a:rPr sz="1400" spc="-5" dirty="0">
                          <a:latin typeface="Arial"/>
                          <a:cs typeface="Arial"/>
                        </a:rPr>
                        <a:t>be developed.  </a:t>
                      </a:r>
                      <a:r>
                        <a:rPr sz="1400" spc="-50" dirty="0">
                          <a:latin typeface="Arial"/>
                          <a:cs typeface="Arial"/>
                        </a:rPr>
                        <a:t>You </a:t>
                      </a:r>
                      <a:r>
                        <a:rPr sz="1400" spc="-5" dirty="0">
                          <a:latin typeface="Arial"/>
                          <a:cs typeface="Arial"/>
                        </a:rPr>
                        <a:t>can’t, therefore, </a:t>
                      </a:r>
                      <a:r>
                        <a:rPr sz="1400" dirty="0">
                          <a:latin typeface="Arial"/>
                          <a:cs typeface="Arial"/>
                        </a:rPr>
                        <a:t>say </a:t>
                      </a:r>
                      <a:r>
                        <a:rPr sz="1400" spc="-5" dirty="0">
                          <a:latin typeface="Arial"/>
                          <a:cs typeface="Arial"/>
                        </a:rPr>
                        <a:t>that one method </a:t>
                      </a:r>
                      <a:r>
                        <a:rPr sz="1400" spc="-10" dirty="0">
                          <a:latin typeface="Arial"/>
                          <a:cs typeface="Arial"/>
                        </a:rPr>
                        <a:t>is </a:t>
                      </a:r>
                      <a:r>
                        <a:rPr sz="1400" spc="-5" dirty="0">
                          <a:latin typeface="Arial"/>
                          <a:cs typeface="Arial"/>
                        </a:rPr>
                        <a:t>better </a:t>
                      </a:r>
                      <a:r>
                        <a:rPr sz="1400" spc="-10" dirty="0">
                          <a:latin typeface="Arial"/>
                          <a:cs typeface="Arial"/>
                        </a:rPr>
                        <a:t>than  another.</a:t>
                      </a:r>
                      <a:endParaRPr sz="1400" dirty="0">
                        <a:latin typeface="Arial"/>
                        <a:cs typeface="Arial"/>
                      </a:endParaRPr>
                    </a:p>
                  </a:txBody>
                  <a:tcPr marL="0" marR="0" marT="19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r>
              <a:tr h="1135354">
                <a:tc>
                  <a:txBody>
                    <a:bodyPr/>
                    <a:lstStyle/>
                    <a:p>
                      <a:pPr marL="73025" marR="62230">
                        <a:lnSpc>
                          <a:spcPts val="1680"/>
                        </a:lnSpc>
                        <a:spcBef>
                          <a:spcPts val="20"/>
                        </a:spcBef>
                      </a:pPr>
                      <a:r>
                        <a:rPr sz="1400" spc="-5" dirty="0">
                          <a:latin typeface="Arial"/>
                          <a:cs typeface="Arial"/>
                        </a:rPr>
                        <a:t>What </a:t>
                      </a:r>
                      <a:r>
                        <a:rPr sz="1400" spc="-10" dirty="0">
                          <a:latin typeface="Arial"/>
                          <a:cs typeface="Arial"/>
                        </a:rPr>
                        <a:t>differences </a:t>
                      </a:r>
                      <a:r>
                        <a:rPr sz="1400" spc="-5" dirty="0">
                          <a:latin typeface="Arial"/>
                          <a:cs typeface="Arial"/>
                        </a:rPr>
                        <a:t>has the web made </a:t>
                      </a:r>
                      <a:r>
                        <a:rPr sz="1400" spc="5" dirty="0">
                          <a:latin typeface="Arial"/>
                          <a:cs typeface="Arial"/>
                        </a:rPr>
                        <a:t>to  </a:t>
                      </a:r>
                      <a:r>
                        <a:rPr sz="1400" spc="-5" dirty="0">
                          <a:latin typeface="Arial"/>
                          <a:cs typeface="Arial"/>
                        </a:rPr>
                        <a:t>software</a:t>
                      </a:r>
                      <a:r>
                        <a:rPr sz="1400" spc="-35" dirty="0">
                          <a:latin typeface="Arial"/>
                          <a:cs typeface="Arial"/>
                        </a:rPr>
                        <a:t> </a:t>
                      </a:r>
                      <a:r>
                        <a:rPr sz="1400" spc="-5" dirty="0">
                          <a:latin typeface="Arial"/>
                          <a:cs typeface="Arial"/>
                        </a:rPr>
                        <a:t>engineering?</a:t>
                      </a:r>
                      <a:endParaRPr sz="1400">
                        <a:latin typeface="Arial"/>
                        <a:cs typeface="Arial"/>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3025" marR="62230" algn="just">
                        <a:lnSpc>
                          <a:spcPts val="1680"/>
                        </a:lnSpc>
                        <a:spcBef>
                          <a:spcPts val="20"/>
                        </a:spcBef>
                      </a:pPr>
                      <a:r>
                        <a:rPr sz="1400" spc="-5" dirty="0">
                          <a:latin typeface="Arial"/>
                          <a:cs typeface="Arial"/>
                        </a:rPr>
                        <a:t>The web has led to the availability </a:t>
                      </a:r>
                      <a:r>
                        <a:rPr sz="1400" spc="-10" dirty="0">
                          <a:latin typeface="Arial"/>
                          <a:cs typeface="Arial"/>
                        </a:rPr>
                        <a:t>of </a:t>
                      </a:r>
                      <a:r>
                        <a:rPr sz="1400" spc="-5" dirty="0">
                          <a:latin typeface="Arial"/>
                          <a:cs typeface="Arial"/>
                        </a:rPr>
                        <a:t>software services  and the possibility of developing highly distributed service-  based systems. </a:t>
                      </a:r>
                      <a:r>
                        <a:rPr sz="1400" spc="-10" dirty="0">
                          <a:latin typeface="Arial"/>
                          <a:cs typeface="Arial"/>
                        </a:rPr>
                        <a:t>Web-based </a:t>
                      </a:r>
                      <a:r>
                        <a:rPr sz="1400" spc="-5" dirty="0">
                          <a:latin typeface="Arial"/>
                          <a:cs typeface="Arial"/>
                        </a:rPr>
                        <a:t>systems development has led  </a:t>
                      </a:r>
                      <a:r>
                        <a:rPr sz="1400" dirty="0">
                          <a:latin typeface="Arial"/>
                          <a:cs typeface="Arial"/>
                        </a:rPr>
                        <a:t>to </a:t>
                      </a:r>
                      <a:r>
                        <a:rPr sz="1400" spc="-10" dirty="0">
                          <a:latin typeface="Arial"/>
                          <a:cs typeface="Arial"/>
                        </a:rPr>
                        <a:t>important </a:t>
                      </a:r>
                      <a:r>
                        <a:rPr sz="1400" spc="-5" dirty="0">
                          <a:latin typeface="Arial"/>
                          <a:cs typeface="Arial"/>
                        </a:rPr>
                        <a:t>advances </a:t>
                      </a:r>
                      <a:r>
                        <a:rPr sz="1400" spc="-10" dirty="0">
                          <a:latin typeface="Arial"/>
                          <a:cs typeface="Arial"/>
                        </a:rPr>
                        <a:t>in </a:t>
                      </a:r>
                      <a:r>
                        <a:rPr sz="1400" spc="-5" dirty="0">
                          <a:latin typeface="Arial"/>
                          <a:cs typeface="Arial"/>
                        </a:rPr>
                        <a:t>programming languages </a:t>
                      </a:r>
                      <a:r>
                        <a:rPr sz="1400" spc="-15" dirty="0">
                          <a:latin typeface="Arial"/>
                          <a:cs typeface="Arial"/>
                        </a:rPr>
                        <a:t>and  </a:t>
                      </a:r>
                      <a:r>
                        <a:rPr sz="1400" spc="-5" dirty="0">
                          <a:latin typeface="Arial"/>
                          <a:cs typeface="Arial"/>
                        </a:rPr>
                        <a:t>software</a:t>
                      </a:r>
                      <a:r>
                        <a:rPr sz="1400" spc="-30" dirty="0">
                          <a:latin typeface="Arial"/>
                          <a:cs typeface="Arial"/>
                        </a:rPr>
                        <a:t> </a:t>
                      </a:r>
                      <a:r>
                        <a:rPr sz="1400" dirty="0">
                          <a:latin typeface="Arial"/>
                          <a:cs typeface="Arial"/>
                        </a:rPr>
                        <a:t>reuse.</a:t>
                      </a: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r>
            </a:tbl>
          </a:graphicData>
        </a:graphic>
      </p:graphicFrame>
    </p:spTree>
    <p:extLst>
      <p:ext uri="{BB962C8B-B14F-4D97-AF65-F5344CB8AC3E}">
        <p14:creationId xmlns:p14="http://schemas.microsoft.com/office/powerpoint/2010/main" val="3090353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240" y="468469"/>
            <a:ext cx="4404360" cy="689932"/>
          </a:xfrm>
          <a:prstGeom prst="rect">
            <a:avLst/>
          </a:prstGeom>
        </p:spPr>
        <p:txBody>
          <a:bodyPr vert="horz" wrap="square" lIns="0" tIns="12700" rIns="0" bIns="0" rtlCol="0" anchor="ctr">
            <a:spAutoFit/>
          </a:bodyPr>
          <a:lstStyle/>
          <a:p>
            <a:pPr marL="12700">
              <a:lnSpc>
                <a:spcPct val="100000"/>
              </a:lnSpc>
              <a:spcBef>
                <a:spcPts val="100"/>
              </a:spcBef>
            </a:pPr>
            <a:r>
              <a:rPr dirty="0"/>
              <a:t>Software</a:t>
            </a:r>
            <a:r>
              <a:rPr spc="-75" dirty="0"/>
              <a:t> </a:t>
            </a:r>
            <a:r>
              <a:rPr spc="-5" dirty="0"/>
              <a:t>products</a:t>
            </a:r>
          </a:p>
        </p:txBody>
      </p:sp>
      <p:sp>
        <p:nvSpPr>
          <p:cNvPr id="3" name="object 3"/>
          <p:cNvSpPr txBox="1"/>
          <p:nvPr/>
        </p:nvSpPr>
        <p:spPr>
          <a:xfrm>
            <a:off x="635000" y="1488141"/>
            <a:ext cx="11264900" cy="4914807"/>
          </a:xfrm>
          <a:prstGeom prst="rect">
            <a:avLst/>
          </a:prstGeom>
        </p:spPr>
        <p:txBody>
          <a:bodyPr vert="horz" wrap="square" lIns="0" tIns="150495" rIns="0" bIns="0" rtlCol="0">
            <a:spAutoFit/>
          </a:bodyPr>
          <a:lstStyle/>
          <a:p>
            <a:pPr marL="355600" indent="-343535">
              <a:spcBef>
                <a:spcPts val="1185"/>
              </a:spcBef>
              <a:buFont typeface="Wingdings"/>
              <a:buChar char=""/>
              <a:tabLst>
                <a:tab pos="356235" algn="l"/>
              </a:tabLst>
            </a:pPr>
            <a:r>
              <a:rPr sz="2800" spc="-5" dirty="0">
                <a:latin typeface="Times New Roman" panose="02020603050405020304" pitchFamily="18" charset="0"/>
                <a:cs typeface="Times New Roman" panose="02020603050405020304" pitchFamily="18" charset="0"/>
              </a:rPr>
              <a:t>Generic products</a:t>
            </a:r>
            <a:endParaRPr sz="2800" dirty="0">
              <a:latin typeface="Times New Roman" panose="02020603050405020304" pitchFamily="18" charset="0"/>
              <a:cs typeface="Times New Roman" panose="02020603050405020304" pitchFamily="18" charset="0"/>
            </a:endParaRPr>
          </a:p>
          <a:p>
            <a:pPr marL="756285" marR="940435" lvl="1" indent="-287020">
              <a:spcBef>
                <a:spcPts val="905"/>
              </a:spcBef>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Stand-alone systems that are marketed and sold to</a:t>
            </a:r>
            <a:r>
              <a:rPr sz="2400" spc="-2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any  customer who wishes to buy</a:t>
            </a:r>
            <a:r>
              <a:rPr sz="2400" spc="-10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them.</a:t>
            </a:r>
          </a:p>
          <a:p>
            <a:pPr marL="756285" marR="5080" lvl="1" indent="-287020">
              <a:spcBef>
                <a:spcPts val="600"/>
              </a:spcBef>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Examples – PC software such as graphics programs, project  management tools; CAD software; software for specific</a:t>
            </a:r>
            <a:r>
              <a:rPr sz="2400" spc="-18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markets  such as appointments systems for</a:t>
            </a:r>
            <a:r>
              <a:rPr sz="2400" spc="-1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dentists</a:t>
            </a:r>
            <a:r>
              <a:rPr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756285" marR="5080" lvl="1" indent="-287020">
              <a:spcBef>
                <a:spcPts val="600"/>
              </a:spcBef>
              <a:buFont typeface="Wingdings"/>
              <a:buChar char=""/>
              <a:tabLst>
                <a:tab pos="756285" algn="l"/>
                <a:tab pos="756920" algn="l"/>
              </a:tabLst>
            </a:pPr>
            <a:endParaRPr sz="2400" dirty="0">
              <a:latin typeface="Times New Roman" panose="02020603050405020304" pitchFamily="18" charset="0"/>
              <a:cs typeface="Times New Roman" panose="02020603050405020304" pitchFamily="18" charset="0"/>
            </a:endParaRPr>
          </a:p>
          <a:p>
            <a:pPr marL="355600" indent="-343535">
              <a:spcBef>
                <a:spcPts val="900"/>
              </a:spcBef>
              <a:buFont typeface="Wingdings"/>
              <a:buChar char=""/>
              <a:tabLst>
                <a:tab pos="356235" algn="l"/>
              </a:tabLst>
            </a:pPr>
            <a:r>
              <a:rPr sz="2800" spc="-5" dirty="0">
                <a:latin typeface="Times New Roman" panose="02020603050405020304" pitchFamily="18" charset="0"/>
                <a:cs typeface="Times New Roman" panose="02020603050405020304" pitchFamily="18" charset="0"/>
              </a:rPr>
              <a:t>Customized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products</a:t>
            </a:r>
            <a:endParaRPr sz="2800" dirty="0">
              <a:latin typeface="Times New Roman" panose="02020603050405020304" pitchFamily="18" charset="0"/>
              <a:cs typeface="Times New Roman" panose="02020603050405020304" pitchFamily="18" charset="0"/>
            </a:endParaRPr>
          </a:p>
          <a:p>
            <a:pPr marL="756285" lvl="1" indent="-287020">
              <a:spcBef>
                <a:spcPts val="900"/>
              </a:spcBef>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Software that is commissioned by a specific customer to</a:t>
            </a:r>
            <a:r>
              <a:rPr sz="2400" spc="-20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meet</a:t>
            </a:r>
          </a:p>
          <a:p>
            <a:pPr marL="756285"/>
            <a:r>
              <a:rPr sz="2400" dirty="0">
                <a:latin typeface="Times New Roman" panose="02020603050405020304" pitchFamily="18" charset="0"/>
                <a:cs typeface="Times New Roman" panose="02020603050405020304" pitchFamily="18" charset="0"/>
              </a:rPr>
              <a:t>their own</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needs.</a:t>
            </a:r>
          </a:p>
          <a:p>
            <a:pPr marL="756285" marR="786130" lvl="1" indent="-287020">
              <a:spcBef>
                <a:spcPts val="605"/>
              </a:spcBef>
              <a:buFont typeface="Wingdings"/>
              <a:buChar char=""/>
              <a:tabLst>
                <a:tab pos="756285" algn="l"/>
                <a:tab pos="756920" algn="l"/>
              </a:tabLst>
            </a:pPr>
            <a:r>
              <a:rPr sz="2400" dirty="0">
                <a:latin typeface="Times New Roman" panose="02020603050405020304" pitchFamily="18" charset="0"/>
                <a:cs typeface="Times New Roman" panose="02020603050405020304" pitchFamily="18" charset="0"/>
              </a:rPr>
              <a:t>Examples – embedded control systems, air </a:t>
            </a:r>
            <a:r>
              <a:rPr sz="2400" spc="-5" dirty="0">
                <a:latin typeface="Times New Roman" panose="02020603050405020304" pitchFamily="18" charset="0"/>
                <a:cs typeface="Times New Roman" panose="02020603050405020304" pitchFamily="18" charset="0"/>
              </a:rPr>
              <a:t>traffic</a:t>
            </a:r>
            <a:r>
              <a:rPr sz="2400" spc="-1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control  software, </a:t>
            </a:r>
            <a:r>
              <a:rPr sz="2400" spc="-5" dirty="0">
                <a:latin typeface="Times New Roman" panose="02020603050405020304" pitchFamily="18" charset="0"/>
                <a:cs typeface="Times New Roman" panose="02020603050405020304" pitchFamily="18" charset="0"/>
              </a:rPr>
              <a:t>traffic </a:t>
            </a:r>
            <a:r>
              <a:rPr sz="2400" dirty="0">
                <a:latin typeface="Times New Roman" panose="02020603050405020304" pitchFamily="18" charset="0"/>
                <a:cs typeface="Times New Roman" panose="02020603050405020304" pitchFamily="18" charset="0"/>
              </a:rPr>
              <a:t>monitoring</a:t>
            </a:r>
            <a:r>
              <a:rPr sz="2400" spc="-1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systems.</a:t>
            </a:r>
          </a:p>
        </p:txBody>
      </p:sp>
    </p:spTree>
    <p:extLst>
      <p:ext uri="{BB962C8B-B14F-4D97-AF65-F5344CB8AC3E}">
        <p14:creationId xmlns:p14="http://schemas.microsoft.com/office/powerpoint/2010/main" val="4229923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841" y="121101"/>
            <a:ext cx="4353559" cy="1367041"/>
          </a:xfrm>
          <a:prstGeom prst="rect">
            <a:avLst/>
          </a:prstGeom>
        </p:spPr>
        <p:txBody>
          <a:bodyPr vert="horz" wrap="square" lIns="0" tIns="12700" rIns="0" bIns="0" rtlCol="0" anchor="ctr">
            <a:spAutoFit/>
          </a:bodyPr>
          <a:lstStyle/>
          <a:p>
            <a:pPr marL="12700">
              <a:lnSpc>
                <a:spcPct val="100000"/>
              </a:lnSpc>
              <a:spcBef>
                <a:spcPts val="100"/>
              </a:spcBef>
            </a:pPr>
            <a:r>
              <a:rPr spc="-5" dirty="0"/>
              <a:t>Product</a:t>
            </a:r>
            <a:r>
              <a:rPr spc="-30" dirty="0"/>
              <a:t> </a:t>
            </a:r>
            <a:r>
              <a:rPr spc="-5" dirty="0"/>
              <a:t>specification</a:t>
            </a:r>
          </a:p>
        </p:txBody>
      </p:sp>
      <p:sp>
        <p:nvSpPr>
          <p:cNvPr id="3" name="object 3"/>
          <p:cNvSpPr txBox="1"/>
          <p:nvPr/>
        </p:nvSpPr>
        <p:spPr>
          <a:xfrm>
            <a:off x="876300" y="1488142"/>
            <a:ext cx="10147300" cy="4176143"/>
          </a:xfrm>
          <a:prstGeom prst="rect">
            <a:avLst/>
          </a:prstGeom>
        </p:spPr>
        <p:txBody>
          <a:bodyPr vert="horz" wrap="square" lIns="0" tIns="150495" rIns="0" bIns="0" rtlCol="0">
            <a:spAutoFit/>
          </a:bodyPr>
          <a:lstStyle/>
          <a:p>
            <a:pPr marL="469265" indent="-457200" algn="just">
              <a:spcBef>
                <a:spcPts val="1185"/>
              </a:spcBef>
              <a:buFont typeface="Arial" panose="020B0604020202020204" pitchFamily="34" charset="0"/>
              <a:buChar char="•"/>
              <a:tabLst>
                <a:tab pos="356235" algn="l"/>
              </a:tabLst>
            </a:pPr>
            <a:r>
              <a:rPr sz="2800" spc="-5" dirty="0">
                <a:latin typeface="Times New Roman" panose="02020603050405020304" pitchFamily="18" charset="0"/>
                <a:cs typeface="Times New Roman" panose="02020603050405020304" pitchFamily="18" charset="0"/>
              </a:rPr>
              <a:t>Generic products</a:t>
            </a:r>
            <a:endParaRPr sz="2800" dirty="0">
              <a:latin typeface="Times New Roman" panose="02020603050405020304" pitchFamily="18" charset="0"/>
              <a:cs typeface="Times New Roman" panose="02020603050405020304" pitchFamily="18" charset="0"/>
            </a:endParaRPr>
          </a:p>
          <a:p>
            <a:pPr marL="812165" marR="5080" lvl="1" indent="-342900" algn="just">
              <a:spcBef>
                <a:spcPts val="905"/>
              </a:spcBef>
              <a:buFont typeface="Arial" panose="020B0604020202020204" pitchFamily="34" charset="0"/>
              <a:buChar char="•"/>
              <a:tabLst>
                <a:tab pos="756920" algn="l"/>
              </a:tabLst>
            </a:pPr>
            <a:r>
              <a:rPr sz="2400" dirty="0">
                <a:latin typeface="Times New Roman" panose="02020603050405020304" pitchFamily="18" charset="0"/>
                <a:cs typeface="Times New Roman" panose="02020603050405020304" pitchFamily="18" charset="0"/>
              </a:rPr>
              <a:t>The specification of what the software should do is owned by</a:t>
            </a:r>
            <a:r>
              <a:rPr sz="2400" spc="-2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software developer and decisions on software change are made  by the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developer</a:t>
            </a:r>
            <a:r>
              <a:rPr sz="2400" spc="-10" dirty="0" smtClean="0">
                <a:latin typeface="Times New Roman" panose="02020603050405020304" pitchFamily="18" charset="0"/>
                <a:cs typeface="Times New Roman" panose="02020603050405020304" pitchFamily="18" charset="0"/>
              </a:rPr>
              <a:t>.</a:t>
            </a:r>
            <a:endParaRPr lang="en-US" sz="2400" spc="-10" dirty="0" smtClean="0">
              <a:latin typeface="Times New Roman" panose="02020603050405020304" pitchFamily="18" charset="0"/>
              <a:cs typeface="Times New Roman" panose="02020603050405020304" pitchFamily="18" charset="0"/>
            </a:endParaRPr>
          </a:p>
          <a:p>
            <a:pPr marL="812165" marR="5080" lvl="1" indent="-342900" algn="just">
              <a:spcBef>
                <a:spcPts val="905"/>
              </a:spcBef>
              <a:buFont typeface="Arial" panose="020B0604020202020204" pitchFamily="34" charset="0"/>
              <a:buChar char="•"/>
              <a:tabLst>
                <a:tab pos="756920" algn="l"/>
              </a:tabLst>
            </a:pPr>
            <a:endParaRPr lang="en-US" sz="2400" spc="-10" dirty="0">
              <a:latin typeface="Times New Roman" panose="02020603050405020304" pitchFamily="18" charset="0"/>
              <a:cs typeface="Times New Roman" panose="02020603050405020304" pitchFamily="18" charset="0"/>
            </a:endParaRPr>
          </a:p>
          <a:p>
            <a:pPr marL="812165" marR="5080" lvl="1" indent="-342900" algn="just">
              <a:spcBef>
                <a:spcPts val="905"/>
              </a:spcBef>
              <a:buFont typeface="Arial" panose="020B0604020202020204" pitchFamily="34" charset="0"/>
              <a:buChar char="•"/>
              <a:tabLst>
                <a:tab pos="756920" algn="l"/>
              </a:tabLst>
            </a:pPr>
            <a:endParaRPr sz="2400" dirty="0">
              <a:latin typeface="Times New Roman" panose="02020603050405020304" pitchFamily="18" charset="0"/>
              <a:cs typeface="Times New Roman" panose="02020603050405020304" pitchFamily="18" charset="0"/>
            </a:endParaRPr>
          </a:p>
          <a:p>
            <a:pPr marL="469265" indent="-457200" algn="just">
              <a:spcBef>
                <a:spcPts val="894"/>
              </a:spcBef>
              <a:buFont typeface="Arial" panose="020B0604020202020204" pitchFamily="34" charset="0"/>
              <a:buChar char="•"/>
              <a:tabLst>
                <a:tab pos="356235" algn="l"/>
              </a:tabLst>
            </a:pPr>
            <a:r>
              <a:rPr sz="2800" spc="-5" dirty="0">
                <a:latin typeface="Times New Roman" panose="02020603050405020304" pitchFamily="18" charset="0"/>
                <a:cs typeface="Times New Roman" panose="02020603050405020304" pitchFamily="18" charset="0"/>
              </a:rPr>
              <a:t>Customized</a:t>
            </a:r>
            <a:r>
              <a:rPr sz="2800" spc="1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products</a:t>
            </a:r>
            <a:endParaRPr sz="2800" dirty="0">
              <a:latin typeface="Times New Roman" panose="02020603050405020304" pitchFamily="18" charset="0"/>
              <a:cs typeface="Times New Roman" panose="02020603050405020304" pitchFamily="18" charset="0"/>
            </a:endParaRPr>
          </a:p>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The specification of what the software should do is owned by</a:t>
            </a:r>
            <a:r>
              <a:rPr sz="2400" spc="-2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customer for the software and they make decisions on software  changes that are</a:t>
            </a:r>
            <a:r>
              <a:rPr sz="2400" spc="-9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required.</a:t>
            </a:r>
          </a:p>
        </p:txBody>
      </p:sp>
    </p:spTree>
    <p:extLst>
      <p:ext uri="{BB962C8B-B14F-4D97-AF65-F5344CB8AC3E}">
        <p14:creationId xmlns:p14="http://schemas.microsoft.com/office/powerpoint/2010/main" val="2096067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555424"/>
            <a:ext cx="6889116" cy="566822"/>
          </a:xfrm>
          <a:prstGeom prst="rect">
            <a:avLst/>
          </a:prstGeom>
        </p:spPr>
        <p:txBody>
          <a:bodyPr vert="horz" wrap="square" lIns="0" tIns="12700" rIns="0" bIns="0" rtlCol="0" anchor="ctr">
            <a:spAutoFit/>
          </a:bodyPr>
          <a:lstStyle/>
          <a:p>
            <a:pPr marL="12700">
              <a:lnSpc>
                <a:spcPct val="100000"/>
              </a:lnSpc>
              <a:spcBef>
                <a:spcPts val="100"/>
              </a:spcBef>
            </a:pPr>
            <a:r>
              <a:rPr spc="-5" dirty="0"/>
              <a:t>Essential attributes </a:t>
            </a:r>
            <a:r>
              <a:rPr dirty="0"/>
              <a:t>of </a:t>
            </a:r>
            <a:r>
              <a:rPr spc="-5" dirty="0"/>
              <a:t>good</a:t>
            </a:r>
            <a:r>
              <a:rPr spc="-20" dirty="0"/>
              <a:t> </a:t>
            </a:r>
            <a:r>
              <a:rPr dirty="0"/>
              <a:t>software</a:t>
            </a:r>
          </a:p>
        </p:txBody>
      </p:sp>
      <p:graphicFrame>
        <p:nvGraphicFramePr>
          <p:cNvPr id="3" name="object 3"/>
          <p:cNvGraphicFramePr>
            <a:graphicFrameLocks noGrp="1"/>
          </p:cNvGraphicFramePr>
          <p:nvPr>
            <p:extLst>
              <p:ext uri="{D42A27DB-BD31-4B8C-83A1-F6EECF244321}">
                <p14:modId xmlns:p14="http://schemas.microsoft.com/office/powerpoint/2010/main" val="2520534380"/>
              </p:ext>
            </p:extLst>
          </p:nvPr>
        </p:nvGraphicFramePr>
        <p:xfrm>
          <a:off x="1485901" y="1782775"/>
          <a:ext cx="8409304" cy="4190515"/>
        </p:xfrm>
        <a:graphic>
          <a:graphicData uri="http://schemas.openxmlformats.org/drawingml/2006/table">
            <a:tbl>
              <a:tblPr firstRow="1" bandRow="1">
                <a:tableStyleId>{2D5ABB26-0587-4C30-8999-92F81FD0307C}</a:tableStyleId>
              </a:tblPr>
              <a:tblGrid>
                <a:gridCol w="2057382"/>
                <a:gridCol w="6351922"/>
              </a:tblGrid>
              <a:tr h="497382">
                <a:tc gridSpan="2">
                  <a:txBody>
                    <a:bodyPr/>
                    <a:lstStyle/>
                    <a:p>
                      <a:pPr marL="54610">
                        <a:lnSpc>
                          <a:spcPct val="100000"/>
                        </a:lnSpc>
                        <a:spcBef>
                          <a:spcPts val="675"/>
                        </a:spcBef>
                        <a:tabLst>
                          <a:tab pos="2186940" algn="l"/>
                        </a:tabLst>
                      </a:pPr>
                      <a:r>
                        <a:rPr sz="1400" b="1" spc="-5" dirty="0">
                          <a:solidFill>
                            <a:srgbClr val="FFFFFF"/>
                          </a:solidFill>
                          <a:latin typeface="Arial"/>
                          <a:cs typeface="Arial"/>
                        </a:rPr>
                        <a:t>Product</a:t>
                      </a:r>
                      <a:r>
                        <a:rPr sz="1400" b="1" spc="-10" dirty="0">
                          <a:solidFill>
                            <a:srgbClr val="FFFFFF"/>
                          </a:solidFill>
                          <a:latin typeface="Arial"/>
                          <a:cs typeface="Arial"/>
                        </a:rPr>
                        <a:t> </a:t>
                      </a:r>
                      <a:r>
                        <a:rPr sz="1400" b="1" dirty="0">
                          <a:solidFill>
                            <a:srgbClr val="FFFFFF"/>
                          </a:solidFill>
                          <a:latin typeface="Arial"/>
                          <a:cs typeface="Arial"/>
                        </a:rPr>
                        <a:t>characteristic	</a:t>
                      </a:r>
                      <a:r>
                        <a:rPr sz="1400" b="1" spc="-5" dirty="0">
                          <a:solidFill>
                            <a:srgbClr val="FFFFFF"/>
                          </a:solidFill>
                          <a:latin typeface="Arial"/>
                          <a:cs typeface="Arial"/>
                        </a:rPr>
                        <a:t>Description</a:t>
                      </a:r>
                      <a:endParaRPr sz="1400" dirty="0">
                        <a:latin typeface="Arial"/>
                        <a:cs typeface="Arial"/>
                      </a:endParaRPr>
                    </a:p>
                  </a:txBody>
                  <a:tcPr marL="0" marR="0" marT="85725" marB="0">
                    <a:solidFill>
                      <a:srgbClr val="4F81BC"/>
                    </a:solidFill>
                  </a:tcPr>
                </a:tc>
                <a:tc hMerge="1">
                  <a:txBody>
                    <a:bodyPr/>
                    <a:lstStyle/>
                    <a:p>
                      <a:endParaRPr/>
                    </a:p>
                  </a:txBody>
                  <a:tcPr marL="0" marR="0" marT="0" marB="0"/>
                </a:tc>
              </a:tr>
              <a:tr h="944880">
                <a:tc>
                  <a:txBody>
                    <a:bodyPr/>
                    <a:lstStyle/>
                    <a:p>
                      <a:pPr marL="54610">
                        <a:lnSpc>
                          <a:spcPts val="1639"/>
                        </a:lnSpc>
                      </a:pPr>
                      <a:r>
                        <a:rPr sz="1400" dirty="0">
                          <a:latin typeface="Arial"/>
                          <a:cs typeface="Arial"/>
                        </a:rPr>
                        <a:t>Maintainability</a:t>
                      </a:r>
                      <a:endParaRPr sz="1400">
                        <a:latin typeface="Arial"/>
                        <a:cs typeface="Arial"/>
                      </a:endParaRPr>
                    </a:p>
                  </a:txBody>
                  <a:tcPr marL="0" marR="0" marT="0" marB="0">
                    <a:lnL w="12700">
                      <a:solidFill>
                        <a:srgbClr val="4F81BC"/>
                      </a:solidFill>
                      <a:prstDash val="solid"/>
                    </a:lnL>
                    <a:lnB w="12700">
                      <a:solidFill>
                        <a:srgbClr val="4F81BC"/>
                      </a:solidFill>
                      <a:prstDash val="solid"/>
                    </a:lnB>
                    <a:solidFill>
                      <a:srgbClr val="E9ECF4"/>
                    </a:solidFill>
                  </a:tcPr>
                </a:tc>
                <a:tc>
                  <a:txBody>
                    <a:bodyPr/>
                    <a:lstStyle/>
                    <a:p>
                      <a:pPr marL="355600" marR="42545" algn="just">
                        <a:lnSpc>
                          <a:spcPts val="1680"/>
                        </a:lnSpc>
                        <a:spcBef>
                          <a:spcPts val="15"/>
                        </a:spcBef>
                      </a:pPr>
                      <a:r>
                        <a:rPr sz="1400" spc="-5" dirty="0">
                          <a:latin typeface="Arial"/>
                          <a:cs typeface="Arial"/>
                        </a:rPr>
                        <a:t>Software should be written </a:t>
                      </a:r>
                      <a:r>
                        <a:rPr sz="1400" dirty="0">
                          <a:latin typeface="Arial"/>
                          <a:cs typeface="Arial"/>
                        </a:rPr>
                        <a:t>in </a:t>
                      </a:r>
                      <a:r>
                        <a:rPr sz="1400" spc="-5" dirty="0">
                          <a:latin typeface="Arial"/>
                          <a:cs typeface="Arial"/>
                        </a:rPr>
                        <a:t>such </a:t>
                      </a:r>
                      <a:r>
                        <a:rPr sz="1400" dirty="0">
                          <a:latin typeface="Arial"/>
                          <a:cs typeface="Arial"/>
                        </a:rPr>
                        <a:t>a </a:t>
                      </a:r>
                      <a:r>
                        <a:rPr sz="1400" spc="-5" dirty="0">
                          <a:latin typeface="Arial"/>
                          <a:cs typeface="Arial"/>
                        </a:rPr>
                        <a:t>way </a:t>
                      </a:r>
                      <a:r>
                        <a:rPr sz="1400" dirty="0">
                          <a:latin typeface="Arial"/>
                          <a:cs typeface="Arial"/>
                        </a:rPr>
                        <a:t>so </a:t>
                      </a:r>
                      <a:r>
                        <a:rPr sz="1400" spc="-5" dirty="0">
                          <a:latin typeface="Arial"/>
                          <a:cs typeface="Arial"/>
                        </a:rPr>
                        <a:t>that </a:t>
                      </a:r>
                      <a:r>
                        <a:rPr sz="1400" spc="-10" dirty="0">
                          <a:latin typeface="Arial"/>
                          <a:cs typeface="Arial"/>
                        </a:rPr>
                        <a:t>it </a:t>
                      </a:r>
                      <a:r>
                        <a:rPr sz="1400" spc="-5" dirty="0">
                          <a:latin typeface="Arial"/>
                          <a:cs typeface="Arial"/>
                        </a:rPr>
                        <a:t>can evolve </a:t>
                      </a:r>
                      <a:r>
                        <a:rPr sz="1400" spc="5" dirty="0">
                          <a:latin typeface="Arial"/>
                          <a:cs typeface="Arial"/>
                        </a:rPr>
                        <a:t>to  </a:t>
                      </a:r>
                      <a:r>
                        <a:rPr sz="1400" spc="-5" dirty="0">
                          <a:latin typeface="Arial"/>
                          <a:cs typeface="Arial"/>
                        </a:rPr>
                        <a:t>meet </a:t>
                      </a:r>
                      <a:r>
                        <a:rPr sz="1400" dirty="0">
                          <a:latin typeface="Arial"/>
                          <a:cs typeface="Arial"/>
                        </a:rPr>
                        <a:t>the </a:t>
                      </a:r>
                      <a:r>
                        <a:rPr sz="1400" spc="-5" dirty="0">
                          <a:latin typeface="Arial"/>
                          <a:cs typeface="Arial"/>
                        </a:rPr>
                        <a:t>changing needs </a:t>
                      </a:r>
                      <a:r>
                        <a:rPr sz="1400" spc="-10" dirty="0">
                          <a:latin typeface="Arial"/>
                          <a:cs typeface="Arial"/>
                        </a:rPr>
                        <a:t>of </a:t>
                      </a:r>
                      <a:r>
                        <a:rPr sz="1400" spc="-5" dirty="0">
                          <a:latin typeface="Arial"/>
                          <a:cs typeface="Arial"/>
                        </a:rPr>
                        <a:t>customers. This </a:t>
                      </a:r>
                      <a:r>
                        <a:rPr sz="1400" spc="-10" dirty="0">
                          <a:latin typeface="Arial"/>
                          <a:cs typeface="Arial"/>
                        </a:rPr>
                        <a:t>is </a:t>
                      </a:r>
                      <a:r>
                        <a:rPr sz="1400" dirty="0">
                          <a:latin typeface="Arial"/>
                          <a:cs typeface="Arial"/>
                        </a:rPr>
                        <a:t>a critical </a:t>
                      </a:r>
                      <a:r>
                        <a:rPr sz="1400" spc="-5" dirty="0">
                          <a:latin typeface="Arial"/>
                          <a:cs typeface="Arial"/>
                        </a:rPr>
                        <a:t>attribute  because software change </a:t>
                      </a:r>
                      <a:r>
                        <a:rPr sz="1400" spc="-10" dirty="0">
                          <a:latin typeface="Arial"/>
                          <a:cs typeface="Arial"/>
                        </a:rPr>
                        <a:t>is </a:t>
                      </a:r>
                      <a:r>
                        <a:rPr sz="1400" spc="-5" dirty="0">
                          <a:latin typeface="Arial"/>
                          <a:cs typeface="Arial"/>
                        </a:rPr>
                        <a:t>an inevitable requirement </a:t>
                      </a:r>
                      <a:r>
                        <a:rPr sz="1400" spc="-10" dirty="0">
                          <a:latin typeface="Arial"/>
                          <a:cs typeface="Arial"/>
                        </a:rPr>
                        <a:t>of </a:t>
                      </a:r>
                      <a:r>
                        <a:rPr sz="1400" dirty="0">
                          <a:latin typeface="Arial"/>
                          <a:cs typeface="Arial"/>
                        </a:rPr>
                        <a:t>a  changing business</a:t>
                      </a:r>
                      <a:r>
                        <a:rPr sz="1400" spc="-80" dirty="0">
                          <a:latin typeface="Arial"/>
                          <a:cs typeface="Arial"/>
                        </a:rPr>
                        <a:t> </a:t>
                      </a:r>
                      <a:r>
                        <a:rPr sz="1400" spc="-5" dirty="0">
                          <a:latin typeface="Arial"/>
                          <a:cs typeface="Arial"/>
                        </a:rPr>
                        <a:t>environment.</a:t>
                      </a:r>
                      <a:endParaRPr sz="1400">
                        <a:latin typeface="Arial"/>
                        <a:cs typeface="Arial"/>
                      </a:endParaRPr>
                    </a:p>
                  </a:txBody>
                  <a:tcPr marL="0" marR="0" marT="1905" marB="0">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r>
              <a:tr h="1158239">
                <a:tc>
                  <a:txBody>
                    <a:bodyPr/>
                    <a:lstStyle/>
                    <a:p>
                      <a:pPr marL="54610" marR="347980">
                        <a:lnSpc>
                          <a:spcPts val="1680"/>
                        </a:lnSpc>
                        <a:spcBef>
                          <a:spcPts val="15"/>
                        </a:spcBef>
                      </a:pPr>
                      <a:r>
                        <a:rPr sz="1400" dirty="0">
                          <a:latin typeface="Arial"/>
                          <a:cs typeface="Arial"/>
                        </a:rPr>
                        <a:t>Dependability</a:t>
                      </a:r>
                      <a:r>
                        <a:rPr sz="1400" spc="-130" dirty="0">
                          <a:latin typeface="Arial"/>
                          <a:cs typeface="Arial"/>
                        </a:rPr>
                        <a:t> </a:t>
                      </a:r>
                      <a:r>
                        <a:rPr sz="1400" dirty="0">
                          <a:latin typeface="Arial"/>
                          <a:cs typeface="Arial"/>
                        </a:rPr>
                        <a:t>and  security</a:t>
                      </a:r>
                    </a:p>
                  </a:txBody>
                  <a:tcPr marL="0" marR="0" marT="1905" marB="0">
                    <a:lnL w="12700">
                      <a:solidFill>
                        <a:srgbClr val="4F81BC"/>
                      </a:solidFill>
                      <a:prstDash val="solid"/>
                    </a:lnL>
                    <a:lnT w="12700">
                      <a:solidFill>
                        <a:srgbClr val="4F81BC"/>
                      </a:solidFill>
                      <a:prstDash val="solid"/>
                    </a:lnT>
                    <a:lnB w="12700">
                      <a:solidFill>
                        <a:srgbClr val="4F81BC"/>
                      </a:solidFill>
                      <a:prstDash val="solid"/>
                    </a:lnB>
                  </a:tcPr>
                </a:tc>
                <a:tc>
                  <a:txBody>
                    <a:bodyPr/>
                    <a:lstStyle/>
                    <a:p>
                      <a:pPr marL="355600" marR="44450" algn="just">
                        <a:lnSpc>
                          <a:spcPts val="1680"/>
                        </a:lnSpc>
                        <a:spcBef>
                          <a:spcPts val="15"/>
                        </a:spcBef>
                      </a:pPr>
                      <a:r>
                        <a:rPr sz="1400" spc="-5" dirty="0">
                          <a:latin typeface="Arial"/>
                          <a:cs typeface="Arial"/>
                        </a:rPr>
                        <a:t>Software dependability includes </a:t>
                      </a:r>
                      <a:r>
                        <a:rPr sz="1400" dirty="0">
                          <a:latin typeface="Arial"/>
                          <a:cs typeface="Arial"/>
                        </a:rPr>
                        <a:t>a </a:t>
                      </a:r>
                      <a:r>
                        <a:rPr sz="1400" spc="-5" dirty="0">
                          <a:latin typeface="Arial"/>
                          <a:cs typeface="Arial"/>
                        </a:rPr>
                        <a:t>range </a:t>
                      </a:r>
                      <a:r>
                        <a:rPr sz="1400" spc="-10" dirty="0">
                          <a:latin typeface="Arial"/>
                          <a:cs typeface="Arial"/>
                        </a:rPr>
                        <a:t>of </a:t>
                      </a:r>
                      <a:r>
                        <a:rPr sz="1400" spc="-5" dirty="0">
                          <a:latin typeface="Arial"/>
                          <a:cs typeface="Arial"/>
                        </a:rPr>
                        <a:t>characteristics  including </a:t>
                      </a:r>
                      <a:r>
                        <a:rPr sz="1400" spc="-15" dirty="0">
                          <a:latin typeface="Arial"/>
                          <a:cs typeface="Arial"/>
                        </a:rPr>
                        <a:t>reliability, </a:t>
                      </a:r>
                      <a:r>
                        <a:rPr sz="1400" spc="-5" dirty="0">
                          <a:latin typeface="Arial"/>
                          <a:cs typeface="Arial"/>
                        </a:rPr>
                        <a:t>security and </a:t>
                      </a:r>
                      <a:r>
                        <a:rPr sz="1400" spc="-25" dirty="0">
                          <a:latin typeface="Arial"/>
                          <a:cs typeface="Arial"/>
                        </a:rPr>
                        <a:t>safety. </a:t>
                      </a:r>
                      <a:r>
                        <a:rPr sz="1400" spc="-5" dirty="0">
                          <a:latin typeface="Arial"/>
                          <a:cs typeface="Arial"/>
                        </a:rPr>
                        <a:t>Dependable software  </a:t>
                      </a:r>
                      <a:r>
                        <a:rPr sz="1400" dirty="0">
                          <a:latin typeface="Arial"/>
                          <a:cs typeface="Arial"/>
                        </a:rPr>
                        <a:t>should </a:t>
                      </a:r>
                      <a:r>
                        <a:rPr sz="1400" spc="-5" dirty="0">
                          <a:latin typeface="Arial"/>
                          <a:cs typeface="Arial"/>
                        </a:rPr>
                        <a:t>not cause physical </a:t>
                      </a:r>
                      <a:r>
                        <a:rPr sz="1400" dirty="0">
                          <a:latin typeface="Arial"/>
                          <a:cs typeface="Arial"/>
                        </a:rPr>
                        <a:t>or </a:t>
                      </a:r>
                      <a:r>
                        <a:rPr sz="1400" spc="-5" dirty="0">
                          <a:latin typeface="Arial"/>
                          <a:cs typeface="Arial"/>
                        </a:rPr>
                        <a:t>economic damage in the </a:t>
                      </a:r>
                      <a:r>
                        <a:rPr sz="1400" spc="-10" dirty="0">
                          <a:latin typeface="Arial"/>
                          <a:cs typeface="Arial"/>
                        </a:rPr>
                        <a:t>event</a:t>
                      </a:r>
                      <a:r>
                        <a:rPr sz="1400" spc="10" dirty="0">
                          <a:latin typeface="Arial"/>
                          <a:cs typeface="Arial"/>
                        </a:rPr>
                        <a:t> </a:t>
                      </a:r>
                      <a:r>
                        <a:rPr sz="1400" spc="-15" dirty="0">
                          <a:latin typeface="Arial"/>
                          <a:cs typeface="Arial"/>
                        </a:rPr>
                        <a:t>of</a:t>
                      </a:r>
                      <a:endParaRPr sz="1400">
                        <a:latin typeface="Arial"/>
                        <a:cs typeface="Arial"/>
                      </a:endParaRPr>
                    </a:p>
                    <a:p>
                      <a:pPr marL="355600" marR="43815" algn="just">
                        <a:lnSpc>
                          <a:spcPts val="1680"/>
                        </a:lnSpc>
                        <a:spcBef>
                          <a:spcPts val="5"/>
                        </a:spcBef>
                      </a:pPr>
                      <a:r>
                        <a:rPr sz="1400" spc="-5" dirty="0">
                          <a:latin typeface="Arial"/>
                          <a:cs typeface="Arial"/>
                        </a:rPr>
                        <a:t>system failure. Malicious users should not </a:t>
                      </a:r>
                      <a:r>
                        <a:rPr sz="1400" spc="-10" dirty="0">
                          <a:latin typeface="Arial"/>
                          <a:cs typeface="Arial"/>
                        </a:rPr>
                        <a:t>be </a:t>
                      </a:r>
                      <a:r>
                        <a:rPr sz="1400" spc="-5" dirty="0">
                          <a:latin typeface="Arial"/>
                          <a:cs typeface="Arial"/>
                        </a:rPr>
                        <a:t>able </a:t>
                      </a:r>
                      <a:r>
                        <a:rPr sz="1400" dirty="0">
                          <a:latin typeface="Arial"/>
                          <a:cs typeface="Arial"/>
                        </a:rPr>
                        <a:t>to </a:t>
                      </a:r>
                      <a:r>
                        <a:rPr sz="1400" spc="-5" dirty="0">
                          <a:latin typeface="Arial"/>
                          <a:cs typeface="Arial"/>
                        </a:rPr>
                        <a:t>access or  </a:t>
                      </a:r>
                      <a:r>
                        <a:rPr sz="1400" dirty="0">
                          <a:latin typeface="Arial"/>
                          <a:cs typeface="Arial"/>
                        </a:rPr>
                        <a:t>damage the</a:t>
                      </a:r>
                      <a:r>
                        <a:rPr sz="1400" spc="-55" dirty="0">
                          <a:latin typeface="Arial"/>
                          <a:cs typeface="Arial"/>
                        </a:rPr>
                        <a:t> </a:t>
                      </a:r>
                      <a:r>
                        <a:rPr sz="1400" spc="-5" dirty="0">
                          <a:latin typeface="Arial"/>
                          <a:cs typeface="Arial"/>
                        </a:rPr>
                        <a:t>system.</a:t>
                      </a:r>
                      <a:endParaRPr sz="1400">
                        <a:latin typeface="Arial"/>
                        <a:cs typeface="Arial"/>
                      </a:endParaRPr>
                    </a:p>
                  </a:txBody>
                  <a:tcPr marL="0" marR="0" marT="1905" marB="0">
                    <a:lnR w="12700">
                      <a:solidFill>
                        <a:srgbClr val="4F81BC"/>
                      </a:solidFill>
                      <a:prstDash val="solid"/>
                    </a:lnR>
                    <a:lnT w="12700">
                      <a:solidFill>
                        <a:srgbClr val="4F81BC"/>
                      </a:solidFill>
                      <a:prstDash val="solid"/>
                    </a:lnT>
                    <a:lnB w="12700">
                      <a:solidFill>
                        <a:srgbClr val="4F81BC"/>
                      </a:solidFill>
                      <a:prstDash val="solid"/>
                    </a:lnB>
                  </a:tcPr>
                </a:tc>
              </a:tr>
              <a:tr h="858520">
                <a:tc>
                  <a:txBody>
                    <a:bodyPr/>
                    <a:lstStyle/>
                    <a:p>
                      <a:pPr marL="54610">
                        <a:lnSpc>
                          <a:spcPts val="1645"/>
                        </a:lnSpc>
                      </a:pPr>
                      <a:r>
                        <a:rPr sz="1400" spc="-5" dirty="0">
                          <a:latin typeface="Arial"/>
                          <a:cs typeface="Arial"/>
                        </a:rPr>
                        <a:t>Efficiency</a:t>
                      </a:r>
                      <a:endParaRPr sz="1400">
                        <a:latin typeface="Arial"/>
                        <a:cs typeface="Arial"/>
                      </a:endParaRPr>
                    </a:p>
                  </a:txBody>
                  <a:tcPr marL="0" marR="0" marT="0" marB="0">
                    <a:lnL w="12700">
                      <a:solidFill>
                        <a:srgbClr val="4F81BC"/>
                      </a:solidFill>
                      <a:prstDash val="solid"/>
                    </a:lnL>
                    <a:lnT w="12700">
                      <a:solidFill>
                        <a:srgbClr val="4F81BC"/>
                      </a:solidFill>
                      <a:prstDash val="solid"/>
                    </a:lnT>
                    <a:lnB w="12700">
                      <a:solidFill>
                        <a:srgbClr val="4F81BC"/>
                      </a:solidFill>
                      <a:prstDash val="solid"/>
                    </a:lnB>
                    <a:solidFill>
                      <a:srgbClr val="E9ECF4"/>
                    </a:solidFill>
                  </a:tcPr>
                </a:tc>
                <a:tc>
                  <a:txBody>
                    <a:bodyPr/>
                    <a:lstStyle/>
                    <a:p>
                      <a:pPr marL="355600" marR="44450" algn="just">
                        <a:lnSpc>
                          <a:spcPts val="1680"/>
                        </a:lnSpc>
                        <a:spcBef>
                          <a:spcPts val="20"/>
                        </a:spcBef>
                      </a:pPr>
                      <a:r>
                        <a:rPr sz="1400" spc="-5" dirty="0">
                          <a:latin typeface="Arial"/>
                          <a:cs typeface="Arial"/>
                        </a:rPr>
                        <a:t>Software should </a:t>
                      </a:r>
                      <a:r>
                        <a:rPr sz="1400" spc="-10" dirty="0">
                          <a:latin typeface="Arial"/>
                          <a:cs typeface="Arial"/>
                        </a:rPr>
                        <a:t>not make </a:t>
                      </a:r>
                      <a:r>
                        <a:rPr sz="1400" spc="-5" dirty="0">
                          <a:latin typeface="Arial"/>
                          <a:cs typeface="Arial"/>
                        </a:rPr>
                        <a:t>wasteful </a:t>
                      </a:r>
                      <a:r>
                        <a:rPr sz="1400" spc="-10" dirty="0">
                          <a:latin typeface="Arial"/>
                          <a:cs typeface="Arial"/>
                        </a:rPr>
                        <a:t>use of </a:t>
                      </a:r>
                      <a:r>
                        <a:rPr sz="1400" spc="-5" dirty="0">
                          <a:latin typeface="Arial"/>
                          <a:cs typeface="Arial"/>
                        </a:rPr>
                        <a:t>system resources such  as memory and processor cycles. </a:t>
                      </a:r>
                      <a:r>
                        <a:rPr sz="1400" spc="-10" dirty="0">
                          <a:latin typeface="Arial"/>
                          <a:cs typeface="Arial"/>
                        </a:rPr>
                        <a:t>Efficiency </a:t>
                      </a:r>
                      <a:r>
                        <a:rPr sz="1400" spc="-5" dirty="0">
                          <a:latin typeface="Arial"/>
                          <a:cs typeface="Arial"/>
                        </a:rPr>
                        <a:t>therefore includes  responsiveness, </a:t>
                      </a:r>
                      <a:r>
                        <a:rPr sz="1400" dirty="0">
                          <a:latin typeface="Arial"/>
                          <a:cs typeface="Arial"/>
                        </a:rPr>
                        <a:t>processing time, </a:t>
                      </a:r>
                      <a:r>
                        <a:rPr sz="1400" spc="-5" dirty="0">
                          <a:latin typeface="Arial"/>
                          <a:cs typeface="Arial"/>
                        </a:rPr>
                        <a:t>memory </a:t>
                      </a:r>
                      <a:r>
                        <a:rPr sz="1400" dirty="0">
                          <a:latin typeface="Arial"/>
                          <a:cs typeface="Arial"/>
                        </a:rPr>
                        <a:t>utilisation,</a:t>
                      </a:r>
                      <a:r>
                        <a:rPr sz="1400" spc="-160" dirty="0">
                          <a:latin typeface="Arial"/>
                          <a:cs typeface="Arial"/>
                        </a:rPr>
                        <a:t> </a:t>
                      </a:r>
                      <a:r>
                        <a:rPr sz="1400" dirty="0">
                          <a:latin typeface="Arial"/>
                          <a:cs typeface="Arial"/>
                        </a:rPr>
                        <a:t>etc.</a:t>
                      </a:r>
                      <a:endParaRPr sz="1400">
                        <a:latin typeface="Arial"/>
                        <a:cs typeface="Arial"/>
                      </a:endParaRPr>
                    </a:p>
                  </a:txBody>
                  <a:tcPr marL="0" marR="0" marT="2540" marB="0">
                    <a:lnR w="12700">
                      <a:solidFill>
                        <a:srgbClr val="4F81BC"/>
                      </a:solidFill>
                      <a:prstDash val="solid"/>
                    </a:lnR>
                    <a:lnT w="12700">
                      <a:solidFill>
                        <a:srgbClr val="4F81BC"/>
                      </a:solidFill>
                      <a:prstDash val="solid"/>
                    </a:lnT>
                    <a:lnB w="12700">
                      <a:solidFill>
                        <a:srgbClr val="4F81BC"/>
                      </a:solidFill>
                      <a:prstDash val="solid"/>
                    </a:lnB>
                    <a:solidFill>
                      <a:srgbClr val="E9ECF4"/>
                    </a:solidFill>
                  </a:tcPr>
                </a:tc>
              </a:tr>
              <a:tr h="731494">
                <a:tc>
                  <a:txBody>
                    <a:bodyPr/>
                    <a:lstStyle/>
                    <a:p>
                      <a:pPr marL="54610">
                        <a:lnSpc>
                          <a:spcPts val="1645"/>
                        </a:lnSpc>
                      </a:pPr>
                      <a:r>
                        <a:rPr sz="1400" dirty="0">
                          <a:latin typeface="Arial"/>
                          <a:cs typeface="Arial"/>
                        </a:rPr>
                        <a:t>Acceptability</a:t>
                      </a:r>
                      <a:endParaRPr sz="1400">
                        <a:latin typeface="Arial"/>
                        <a:cs typeface="Arial"/>
                      </a:endParaRPr>
                    </a:p>
                  </a:txBody>
                  <a:tcPr marL="0" marR="0" marT="0" marB="0">
                    <a:lnL w="12700">
                      <a:solidFill>
                        <a:srgbClr val="4F81BC"/>
                      </a:solidFill>
                      <a:prstDash val="solid"/>
                    </a:lnL>
                    <a:lnT w="12700">
                      <a:solidFill>
                        <a:srgbClr val="4F81BC"/>
                      </a:solidFill>
                      <a:prstDash val="solid"/>
                    </a:lnT>
                    <a:lnB w="12700">
                      <a:solidFill>
                        <a:srgbClr val="4F81BC"/>
                      </a:solidFill>
                      <a:prstDash val="solid"/>
                    </a:lnB>
                  </a:tcPr>
                </a:tc>
                <a:tc>
                  <a:txBody>
                    <a:bodyPr/>
                    <a:lstStyle/>
                    <a:p>
                      <a:pPr marL="355600" marR="43815" algn="just">
                        <a:lnSpc>
                          <a:spcPts val="1680"/>
                        </a:lnSpc>
                        <a:spcBef>
                          <a:spcPts val="20"/>
                        </a:spcBef>
                      </a:pPr>
                      <a:r>
                        <a:rPr sz="1400" spc="-5" dirty="0">
                          <a:latin typeface="Arial"/>
                          <a:cs typeface="Arial"/>
                        </a:rPr>
                        <a:t>Software must be acceptable </a:t>
                      </a:r>
                      <a:r>
                        <a:rPr sz="1400" dirty="0">
                          <a:latin typeface="Arial"/>
                          <a:cs typeface="Arial"/>
                        </a:rPr>
                        <a:t>to </a:t>
                      </a:r>
                      <a:r>
                        <a:rPr sz="1400" spc="-5" dirty="0">
                          <a:latin typeface="Arial"/>
                          <a:cs typeface="Arial"/>
                        </a:rPr>
                        <a:t>the </a:t>
                      </a:r>
                      <a:r>
                        <a:rPr sz="1400" spc="-10" dirty="0">
                          <a:latin typeface="Arial"/>
                          <a:cs typeface="Arial"/>
                        </a:rPr>
                        <a:t>type </a:t>
                      </a:r>
                      <a:r>
                        <a:rPr sz="1400" spc="-5" dirty="0">
                          <a:latin typeface="Arial"/>
                          <a:cs typeface="Arial"/>
                        </a:rPr>
                        <a:t>of users for which </a:t>
                      </a:r>
                      <a:r>
                        <a:rPr sz="1400" spc="-10" dirty="0">
                          <a:latin typeface="Arial"/>
                          <a:cs typeface="Arial"/>
                        </a:rPr>
                        <a:t>it </a:t>
                      </a:r>
                      <a:r>
                        <a:rPr sz="1400" dirty="0">
                          <a:latin typeface="Arial"/>
                          <a:cs typeface="Arial"/>
                        </a:rPr>
                        <a:t>is  </a:t>
                      </a:r>
                      <a:r>
                        <a:rPr sz="1400" spc="-5" dirty="0">
                          <a:latin typeface="Arial"/>
                          <a:cs typeface="Arial"/>
                        </a:rPr>
                        <a:t>designed. This </a:t>
                      </a:r>
                      <a:r>
                        <a:rPr sz="1400" spc="-10" dirty="0">
                          <a:latin typeface="Arial"/>
                          <a:cs typeface="Arial"/>
                        </a:rPr>
                        <a:t>means </a:t>
                      </a:r>
                      <a:r>
                        <a:rPr sz="1400" spc="-5" dirty="0">
                          <a:latin typeface="Arial"/>
                          <a:cs typeface="Arial"/>
                        </a:rPr>
                        <a:t>that </a:t>
                      </a:r>
                      <a:r>
                        <a:rPr sz="1400" dirty="0">
                          <a:latin typeface="Arial"/>
                          <a:cs typeface="Arial"/>
                        </a:rPr>
                        <a:t>it </a:t>
                      </a:r>
                      <a:r>
                        <a:rPr sz="1400" spc="-10" dirty="0">
                          <a:latin typeface="Arial"/>
                          <a:cs typeface="Arial"/>
                        </a:rPr>
                        <a:t>must </a:t>
                      </a:r>
                      <a:r>
                        <a:rPr sz="1400" spc="-5" dirty="0">
                          <a:latin typeface="Arial"/>
                          <a:cs typeface="Arial"/>
                        </a:rPr>
                        <a:t>be understandable, </a:t>
                      </a:r>
                      <a:r>
                        <a:rPr sz="1400" dirty="0">
                          <a:latin typeface="Arial"/>
                          <a:cs typeface="Arial"/>
                        </a:rPr>
                        <a:t>usable </a:t>
                      </a:r>
                      <a:r>
                        <a:rPr sz="1400" spc="-5" dirty="0">
                          <a:latin typeface="Arial"/>
                          <a:cs typeface="Arial"/>
                        </a:rPr>
                        <a:t>and  </a:t>
                      </a:r>
                      <a:r>
                        <a:rPr sz="1400" dirty="0">
                          <a:latin typeface="Arial"/>
                          <a:cs typeface="Arial"/>
                        </a:rPr>
                        <a:t>compatible </a:t>
                      </a:r>
                      <a:r>
                        <a:rPr sz="1400" spc="-5" dirty="0">
                          <a:latin typeface="Arial"/>
                          <a:cs typeface="Arial"/>
                        </a:rPr>
                        <a:t>with </a:t>
                      </a:r>
                      <a:r>
                        <a:rPr sz="1400" dirty="0">
                          <a:latin typeface="Arial"/>
                          <a:cs typeface="Arial"/>
                        </a:rPr>
                        <a:t>other </a:t>
                      </a:r>
                      <a:r>
                        <a:rPr sz="1400" spc="-5" dirty="0">
                          <a:latin typeface="Arial"/>
                          <a:cs typeface="Arial"/>
                        </a:rPr>
                        <a:t>systems </a:t>
                      </a:r>
                      <a:r>
                        <a:rPr sz="1400" dirty="0">
                          <a:latin typeface="Arial"/>
                          <a:cs typeface="Arial"/>
                        </a:rPr>
                        <a:t>that they</a:t>
                      </a:r>
                      <a:r>
                        <a:rPr sz="1400" spc="-135" dirty="0">
                          <a:latin typeface="Arial"/>
                          <a:cs typeface="Arial"/>
                        </a:rPr>
                        <a:t> </a:t>
                      </a:r>
                      <a:r>
                        <a:rPr sz="1400" dirty="0">
                          <a:latin typeface="Arial"/>
                          <a:cs typeface="Arial"/>
                        </a:rPr>
                        <a:t>use.</a:t>
                      </a:r>
                    </a:p>
                  </a:txBody>
                  <a:tcPr marL="0" marR="0" marT="2540" marB="0">
                    <a:lnR w="12700">
                      <a:solidFill>
                        <a:srgbClr val="4F81BC"/>
                      </a:solidFill>
                      <a:prstDash val="solid"/>
                    </a:lnR>
                    <a:lnT w="12700">
                      <a:solidFill>
                        <a:srgbClr val="4F81BC"/>
                      </a:solidFill>
                      <a:prstDash val="solid"/>
                    </a:lnT>
                    <a:lnB w="12700">
                      <a:solidFill>
                        <a:srgbClr val="4F81BC"/>
                      </a:solidFill>
                      <a:prstDash val="solid"/>
                    </a:lnB>
                  </a:tcPr>
                </a:tc>
              </a:tr>
            </a:tbl>
          </a:graphicData>
        </a:graphic>
      </p:graphicFrame>
    </p:spTree>
    <p:extLst>
      <p:ext uri="{BB962C8B-B14F-4D97-AF65-F5344CB8AC3E}">
        <p14:creationId xmlns:p14="http://schemas.microsoft.com/office/powerpoint/2010/main" val="19573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dirty="0" smtClean="0"/>
              <a:t>Grading Distribution  </a:t>
            </a:r>
            <a:endParaRPr lang="en-US" dirty="0"/>
          </a:p>
        </p:txBody>
      </p:sp>
      <p:sp>
        <p:nvSpPr>
          <p:cNvPr id="3" name="Slide Number Placeholder 2"/>
          <p:cNvSpPr>
            <a:spLocks noGrp="1"/>
          </p:cNvSpPr>
          <p:nvPr>
            <p:ph type="sldNum" sz="quarter" idx="12"/>
          </p:nvPr>
        </p:nvSpPr>
        <p:spPr/>
        <p:txBody>
          <a:bodyPr/>
          <a:lstStyle/>
          <a:p>
            <a:fld id="{1AD93096-5B34-4342-9326-69289CEAE4C2}" type="slidenum">
              <a:rPr lang="en-US" smtClean="0"/>
              <a:pPr/>
              <a:t>5</a:t>
            </a:fld>
            <a:endParaRPr lang="en-US" dirty="0">
              <a:solidFill>
                <a:srgbClr val="FFFFFF"/>
              </a:solidFill>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583482662"/>
              </p:ext>
            </p:extLst>
          </p:nvPr>
        </p:nvGraphicFramePr>
        <p:xfrm>
          <a:off x="1619793" y="1985554"/>
          <a:ext cx="7994469" cy="4023360"/>
        </p:xfrm>
        <a:graphic>
          <a:graphicData uri="http://schemas.openxmlformats.org/drawingml/2006/table">
            <a:tbl>
              <a:tblPr firstRow="1" firstCol="1" bandRow="1">
                <a:tableStyleId>{5C22544A-7EE6-4342-B048-85BDC9FD1C3A}</a:tableStyleId>
              </a:tblPr>
              <a:tblGrid>
                <a:gridCol w="1021934"/>
                <a:gridCol w="4995035"/>
                <a:gridCol w="1977500"/>
              </a:tblGrid>
              <a:tr h="361354">
                <a:tc>
                  <a:txBody>
                    <a:bodyPr/>
                    <a:lstStyle/>
                    <a:p>
                      <a:pPr algn="ctr">
                        <a:spcAft>
                          <a:spcPts val="0"/>
                        </a:spcAft>
                        <a:tabLst>
                          <a:tab pos="2743200" algn="ctr"/>
                          <a:tab pos="5486400" algn="r"/>
                        </a:tabLst>
                      </a:pPr>
                      <a:r>
                        <a:rPr lang="fr-FR" sz="2400" dirty="0" err="1">
                          <a:effectLst/>
                        </a:rPr>
                        <a:t>S.No</a:t>
                      </a:r>
                      <a:r>
                        <a:rPr lang="fr-FR" sz="2400" dirty="0">
                          <a:effectLst/>
                        </a:rPr>
                        <a:t>:</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tabLst>
                          <a:tab pos="2743200" algn="ctr"/>
                          <a:tab pos="5486400" algn="r"/>
                        </a:tabLst>
                      </a:pPr>
                      <a:r>
                        <a:rPr lang="fr-FR" sz="2400" dirty="0" err="1">
                          <a:effectLst/>
                        </a:rPr>
                        <a:t>Assessment</a:t>
                      </a:r>
                      <a:r>
                        <a:rPr lang="fr-FR" sz="2400" dirty="0">
                          <a:effectLst/>
                        </a:rPr>
                        <a:t> </a:t>
                      </a:r>
                      <a:r>
                        <a:rPr lang="fr-FR" sz="2400" dirty="0" err="1">
                          <a:effectLst/>
                        </a:rPr>
                        <a:t>Criteria</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tabLst>
                          <a:tab pos="2743200" algn="ctr"/>
                          <a:tab pos="5486400" algn="r"/>
                        </a:tabLst>
                      </a:pPr>
                      <a:r>
                        <a:rPr lang="fr-FR" sz="2400">
                          <a:effectLst/>
                        </a:rPr>
                        <a:t>Percentage?</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tr>
              <a:tr h="361354">
                <a:tc>
                  <a:txBody>
                    <a:bodyPr/>
                    <a:lstStyle/>
                    <a:p>
                      <a:pPr>
                        <a:spcAft>
                          <a:spcPts val="0"/>
                        </a:spcAft>
                        <a:tabLst>
                          <a:tab pos="2743200" algn="ctr"/>
                          <a:tab pos="5486400" algn="r"/>
                        </a:tabLst>
                      </a:pPr>
                      <a:r>
                        <a:rPr lang="fr-FR" sz="2400">
                          <a:effectLst/>
                        </a:rPr>
                        <a:t>1</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2743200" algn="ctr"/>
                          <a:tab pos="5486400" algn="r"/>
                        </a:tabLst>
                      </a:pPr>
                      <a:r>
                        <a:rPr lang="fr-FR" sz="2400" dirty="0" err="1">
                          <a:effectLst/>
                        </a:rPr>
                        <a:t>Midterm</a:t>
                      </a:r>
                      <a:r>
                        <a:rPr lang="fr-FR" sz="2400" dirty="0">
                          <a:effectLst/>
                        </a:rPr>
                        <a:t> Exam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tabLst>
                          <a:tab pos="2743200" algn="ctr"/>
                          <a:tab pos="5486400" algn="r"/>
                        </a:tabLst>
                      </a:pPr>
                      <a:r>
                        <a:rPr lang="fr-FR" sz="2400">
                          <a:effectLst/>
                        </a:rPr>
                        <a:t>30%</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tr>
              <a:tr h="2469035">
                <a:tc>
                  <a:txBody>
                    <a:bodyPr/>
                    <a:lstStyle/>
                    <a:p>
                      <a:pPr>
                        <a:spcAft>
                          <a:spcPts val="0"/>
                        </a:spcAft>
                        <a:tabLst>
                          <a:tab pos="2743200" algn="ctr"/>
                          <a:tab pos="5486400" algn="r"/>
                        </a:tabLst>
                      </a:pPr>
                      <a:r>
                        <a:rPr lang="fr-FR" sz="2400">
                          <a:effectLst/>
                        </a:rPr>
                        <a:t>2</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2743200" algn="ctr"/>
                          <a:tab pos="5486400" algn="r"/>
                        </a:tabLst>
                      </a:pPr>
                      <a:r>
                        <a:rPr lang="fr-FR" sz="2400" dirty="0" err="1">
                          <a:effectLst/>
                        </a:rPr>
                        <a:t>Sessional</a:t>
                      </a:r>
                      <a:r>
                        <a:rPr lang="fr-FR" sz="2400" dirty="0">
                          <a:effectLst/>
                        </a:rPr>
                        <a:t> </a:t>
                      </a:r>
                      <a:endParaRPr lang="en-US" sz="3200" dirty="0">
                        <a:effectLst/>
                      </a:endParaRPr>
                    </a:p>
                    <a:p>
                      <a:pPr marL="342900" lvl="0" indent="-342900">
                        <a:buFont typeface="Symbol" panose="05050102010706020507" pitchFamily="18" charset="2"/>
                        <a:buChar char=""/>
                        <a:tabLst>
                          <a:tab pos="2743200" algn="ctr"/>
                          <a:tab pos="5486400" algn="r"/>
                        </a:tabLst>
                      </a:pPr>
                      <a:r>
                        <a:rPr lang="fr-FR" sz="2400" dirty="0" err="1">
                          <a:effectLst/>
                        </a:rPr>
                        <a:t>Presentation</a:t>
                      </a:r>
                      <a:r>
                        <a:rPr lang="fr-FR" sz="2400" dirty="0">
                          <a:effectLst/>
                        </a:rPr>
                        <a:t> = 4%</a:t>
                      </a:r>
                      <a:endParaRPr lang="en-US" sz="2400" dirty="0">
                        <a:effectLst/>
                      </a:endParaRPr>
                    </a:p>
                    <a:p>
                      <a:pPr marL="342900" lvl="0" indent="-342900">
                        <a:buFont typeface="Symbol" panose="05050102010706020507" pitchFamily="18" charset="2"/>
                        <a:buChar char=""/>
                        <a:tabLst>
                          <a:tab pos="2743200" algn="ctr"/>
                          <a:tab pos="5486400" algn="r"/>
                        </a:tabLst>
                      </a:pPr>
                      <a:r>
                        <a:rPr lang="fr-FR" sz="2400" dirty="0">
                          <a:effectLst/>
                        </a:rPr>
                        <a:t>SRS = 4 %</a:t>
                      </a:r>
                      <a:endParaRPr lang="en-US" sz="2400" dirty="0">
                        <a:effectLst/>
                      </a:endParaRPr>
                    </a:p>
                    <a:p>
                      <a:pPr marL="342900" lvl="0" indent="-342900">
                        <a:buFont typeface="Symbol" panose="05050102010706020507" pitchFamily="18" charset="2"/>
                        <a:buChar char=""/>
                        <a:tabLst>
                          <a:tab pos="2743200" algn="ctr"/>
                          <a:tab pos="5486400" algn="r"/>
                        </a:tabLst>
                      </a:pPr>
                      <a:r>
                        <a:rPr lang="fr-FR" sz="2400" dirty="0">
                          <a:effectLst/>
                        </a:rPr>
                        <a:t>Project Charter =  4% </a:t>
                      </a:r>
                      <a:endParaRPr lang="en-US" sz="2400" dirty="0">
                        <a:effectLst/>
                      </a:endParaRPr>
                    </a:p>
                    <a:p>
                      <a:pPr marL="342900" lvl="0" indent="-342900">
                        <a:buFont typeface="Symbol" panose="05050102010706020507" pitchFamily="18" charset="2"/>
                        <a:buChar char=""/>
                        <a:tabLst>
                          <a:tab pos="2743200" algn="ctr"/>
                          <a:tab pos="5486400" algn="r"/>
                        </a:tabLst>
                      </a:pPr>
                      <a:r>
                        <a:rPr lang="fr-FR" sz="2400" dirty="0">
                          <a:effectLst/>
                        </a:rPr>
                        <a:t>Case </a:t>
                      </a:r>
                      <a:r>
                        <a:rPr lang="fr-FR" sz="2400" dirty="0" err="1">
                          <a:effectLst/>
                        </a:rPr>
                        <a:t>Study</a:t>
                      </a:r>
                      <a:r>
                        <a:rPr lang="fr-FR" sz="2400" dirty="0">
                          <a:effectLst/>
                        </a:rPr>
                        <a:t> = 4%</a:t>
                      </a:r>
                      <a:endParaRPr lang="en-US" sz="2400" dirty="0">
                        <a:effectLst/>
                      </a:endParaRPr>
                    </a:p>
                    <a:p>
                      <a:pPr marL="342900" lvl="0" indent="-342900">
                        <a:buFont typeface="Symbol" panose="05050102010706020507" pitchFamily="18" charset="2"/>
                        <a:buChar char=""/>
                        <a:tabLst>
                          <a:tab pos="2743200" algn="ctr"/>
                          <a:tab pos="5486400" algn="r"/>
                        </a:tabLst>
                      </a:pPr>
                      <a:r>
                        <a:rPr lang="fr-FR" sz="2400" dirty="0">
                          <a:effectLst/>
                        </a:rPr>
                        <a:t>Active Class Participation = 2 %</a:t>
                      </a:r>
                      <a:endParaRPr lang="en-US" sz="2400" dirty="0">
                        <a:effectLst/>
                      </a:endParaRPr>
                    </a:p>
                    <a:p>
                      <a:pPr marL="342900" lvl="0" indent="-342900">
                        <a:buFont typeface="Symbol" panose="05050102010706020507" pitchFamily="18" charset="2"/>
                        <a:buChar char=""/>
                        <a:tabLst>
                          <a:tab pos="2743200" algn="ctr"/>
                          <a:tab pos="5486400" algn="r"/>
                        </a:tabLst>
                      </a:pPr>
                      <a:r>
                        <a:rPr lang="fr-FR" sz="2400" dirty="0">
                          <a:effectLst/>
                        </a:rPr>
                        <a:t>Online Software Tests = 2%</a:t>
                      </a:r>
                      <a:endParaRPr lang="en-US" sz="2400" dirty="0">
                        <a:effectLst/>
                      </a:endParaRPr>
                    </a:p>
                    <a:p>
                      <a:pPr indent="38100">
                        <a:spcAft>
                          <a:spcPts val="0"/>
                        </a:spcAft>
                        <a:tabLst>
                          <a:tab pos="2743200" algn="ctr"/>
                          <a:tab pos="5486400" algn="r"/>
                        </a:tabLst>
                      </a:pPr>
                      <a:r>
                        <a:rPr lang="fr-FR" sz="24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tabLst>
                          <a:tab pos="2743200" algn="ctr"/>
                          <a:tab pos="5486400" algn="r"/>
                        </a:tabLst>
                      </a:pPr>
                      <a:r>
                        <a:rPr lang="fr-FR" sz="2400">
                          <a:effectLst/>
                        </a:rPr>
                        <a:t>20%</a:t>
                      </a:r>
                      <a:endParaRPr lang="en-US" sz="3200">
                        <a:effectLst/>
                        <a:latin typeface="Times New Roman" panose="02020603050405020304" pitchFamily="18" charset="0"/>
                        <a:ea typeface="Times New Roman" panose="02020603050405020304" pitchFamily="18" charset="0"/>
                      </a:endParaRPr>
                    </a:p>
                  </a:txBody>
                  <a:tcPr marL="68580" marR="68580" marT="0" marB="0" anchor="ctr"/>
                </a:tc>
              </a:tr>
              <a:tr h="361354">
                <a:tc>
                  <a:txBody>
                    <a:bodyPr/>
                    <a:lstStyle/>
                    <a:p>
                      <a:pPr>
                        <a:spcAft>
                          <a:spcPts val="0"/>
                        </a:spcAft>
                        <a:tabLst>
                          <a:tab pos="2743200" algn="ctr"/>
                          <a:tab pos="5486400" algn="r"/>
                        </a:tabLst>
                      </a:pPr>
                      <a:r>
                        <a:rPr lang="fr-FR" sz="2400">
                          <a:effectLst/>
                        </a:rPr>
                        <a:t>3</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tabLst>
                          <a:tab pos="2743200" algn="ctr"/>
                          <a:tab pos="5486400" algn="r"/>
                        </a:tabLst>
                      </a:pPr>
                      <a:r>
                        <a:rPr lang="fr-FR" sz="2400" dirty="0">
                          <a:effectLst/>
                        </a:rPr>
                        <a:t>  Final EXAM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tabLst>
                          <a:tab pos="2743200" algn="ctr"/>
                          <a:tab pos="5486400" algn="r"/>
                        </a:tabLst>
                      </a:pPr>
                      <a:r>
                        <a:rPr lang="fr-FR" sz="2400" dirty="0">
                          <a:effectLst/>
                        </a:rPr>
                        <a:t>50%</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188328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3720" y="491924"/>
            <a:ext cx="5288280" cy="566822"/>
          </a:xfrm>
          <a:prstGeom prst="rect">
            <a:avLst/>
          </a:prstGeom>
        </p:spPr>
        <p:txBody>
          <a:bodyPr vert="horz" wrap="square" lIns="0" tIns="12700" rIns="0" bIns="0" rtlCol="0" anchor="ctr">
            <a:spAutoFit/>
          </a:bodyPr>
          <a:lstStyle/>
          <a:p>
            <a:pPr marL="12700">
              <a:lnSpc>
                <a:spcPct val="100000"/>
              </a:lnSpc>
              <a:spcBef>
                <a:spcPts val="100"/>
              </a:spcBef>
            </a:pPr>
            <a:r>
              <a:rPr spc="-5" dirty="0"/>
              <a:t>Case</a:t>
            </a:r>
            <a:r>
              <a:rPr spc="-40" dirty="0"/>
              <a:t> </a:t>
            </a:r>
            <a:r>
              <a:rPr spc="-5" dirty="0" smtClean="0"/>
              <a:t>studies</a:t>
            </a:r>
            <a:r>
              <a:rPr lang="en-US" spc="-5" dirty="0" smtClean="0"/>
              <a:t>   Solution</a:t>
            </a:r>
            <a:endParaRPr spc="-5" dirty="0"/>
          </a:p>
        </p:txBody>
      </p:sp>
      <p:sp>
        <p:nvSpPr>
          <p:cNvPr id="3" name="object 3"/>
          <p:cNvSpPr txBox="1"/>
          <p:nvPr/>
        </p:nvSpPr>
        <p:spPr>
          <a:xfrm>
            <a:off x="553720" y="1462741"/>
            <a:ext cx="11104880" cy="4283865"/>
          </a:xfrm>
          <a:prstGeom prst="rect">
            <a:avLst/>
          </a:prstGeom>
        </p:spPr>
        <p:txBody>
          <a:bodyPr vert="horz" wrap="square" lIns="0" tIns="150495" rIns="0" bIns="0" rtlCol="0">
            <a:spAutoFit/>
          </a:bodyPr>
          <a:lstStyle/>
          <a:p>
            <a:pPr marL="354965" indent="-342900">
              <a:spcBef>
                <a:spcPts val="1185"/>
              </a:spcBef>
              <a:buFont typeface="Arial" panose="020B0604020202020204" pitchFamily="34" charset="0"/>
              <a:buChar char="•"/>
              <a:tabLst>
                <a:tab pos="356235" algn="l"/>
              </a:tabLst>
            </a:pP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personal insulin</a:t>
            </a:r>
            <a:r>
              <a:rPr sz="2400" spc="-10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pump</a:t>
            </a:r>
            <a:endParaRPr sz="2400" dirty="0">
              <a:latin typeface="Times New Roman" panose="02020603050405020304" pitchFamily="18" charset="0"/>
              <a:cs typeface="Times New Roman" panose="02020603050405020304" pitchFamily="18" charset="0"/>
            </a:endParaRPr>
          </a:p>
          <a:p>
            <a:pPr marL="812165" marR="382905" lvl="1" indent="-342900">
              <a:spcBef>
                <a:spcPts val="905"/>
              </a:spcBef>
              <a:buFont typeface="Arial" panose="020B0604020202020204" pitchFamily="34" charset="0"/>
              <a:buChar char="•"/>
              <a:tabLst>
                <a:tab pos="756285" algn="l"/>
                <a:tab pos="756920" algn="l"/>
              </a:tabLst>
            </a:pPr>
            <a:r>
              <a:rPr sz="2000" dirty="0">
                <a:latin typeface="Times New Roman" panose="02020603050405020304" pitchFamily="18" charset="0"/>
                <a:cs typeface="Times New Roman" panose="02020603050405020304" pitchFamily="18" charset="0"/>
              </a:rPr>
              <a:t>An embedded system in an insulin pump used by diabetics</a:t>
            </a:r>
            <a:r>
              <a:rPr sz="2000" spc="-18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  maintain blood glucose</a:t>
            </a:r>
            <a:r>
              <a:rPr sz="2000" spc="-7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control.</a:t>
            </a:r>
          </a:p>
          <a:p>
            <a:pPr marL="354965" indent="-342900">
              <a:spcBef>
                <a:spcPts val="894"/>
              </a:spcBef>
              <a:buFont typeface="Arial" panose="020B0604020202020204" pitchFamily="34" charset="0"/>
              <a:buChar char="•"/>
              <a:tabLst>
                <a:tab pos="356235" algn="l"/>
              </a:tabLst>
            </a:pP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mental health case patient management</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system</a:t>
            </a:r>
          </a:p>
          <a:p>
            <a:pPr marL="812165" lvl="1" indent="-342900">
              <a:spcBef>
                <a:spcPts val="905"/>
              </a:spcBef>
              <a:buFont typeface="Arial" panose="020B0604020202020204" pitchFamily="34" charset="0"/>
              <a:buChar char="•"/>
              <a:tabLst>
                <a:tab pos="756285" algn="l"/>
                <a:tab pos="756920" algn="l"/>
              </a:tabLst>
            </a:pPr>
            <a:r>
              <a:rPr sz="2000" dirty="0">
                <a:latin typeface="Times New Roman" panose="02020603050405020304" pitchFamily="18" charset="0"/>
                <a:cs typeface="Times New Roman" panose="02020603050405020304" pitchFamily="18" charset="0"/>
              </a:rPr>
              <a:t>Mentcare.</a:t>
            </a:r>
            <a:r>
              <a:rPr sz="2000" spc="-4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 system used to maintain records of people receiving</a:t>
            </a:r>
          </a:p>
          <a:p>
            <a:pPr marL="1099185" indent="-342900">
              <a:buFont typeface="Arial" panose="020B0604020202020204" pitchFamily="34" charset="0"/>
              <a:buChar char="•"/>
            </a:pPr>
            <a:r>
              <a:rPr sz="2000" dirty="0">
                <a:latin typeface="Times New Roman" panose="02020603050405020304" pitchFamily="18" charset="0"/>
                <a:cs typeface="Times New Roman" panose="02020603050405020304" pitchFamily="18" charset="0"/>
              </a:rPr>
              <a:t>care for mental health</a:t>
            </a:r>
            <a:r>
              <a:rPr sz="2000" spc="-9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problems.</a:t>
            </a:r>
          </a:p>
          <a:p>
            <a:pPr marL="354965" indent="-342900">
              <a:spcBef>
                <a:spcPts val="900"/>
              </a:spcBef>
              <a:buFont typeface="Arial" panose="020B0604020202020204" pitchFamily="34" charset="0"/>
              <a:buChar char="•"/>
              <a:tabLst>
                <a:tab pos="356235" algn="l"/>
              </a:tabLst>
            </a:pPr>
            <a:r>
              <a:rPr sz="2400" dirty="0">
                <a:latin typeface="Times New Roman" panose="02020603050405020304" pitchFamily="18" charset="0"/>
                <a:cs typeface="Times New Roman" panose="02020603050405020304" pitchFamily="18" charset="0"/>
              </a:rPr>
              <a:t>A </a:t>
            </a:r>
            <a:r>
              <a:rPr sz="2400" spc="-5" dirty="0">
                <a:latin typeface="Times New Roman" panose="02020603050405020304" pitchFamily="18" charset="0"/>
                <a:cs typeface="Times New Roman" panose="02020603050405020304" pitchFamily="18" charset="0"/>
              </a:rPr>
              <a:t>wilderness weather</a:t>
            </a:r>
            <a:r>
              <a:rPr sz="2400" spc="-9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station</a:t>
            </a:r>
            <a:endParaRPr sz="2400" dirty="0">
              <a:latin typeface="Times New Roman" panose="02020603050405020304" pitchFamily="18" charset="0"/>
              <a:cs typeface="Times New Roman" panose="02020603050405020304" pitchFamily="18" charset="0"/>
            </a:endParaRPr>
          </a:p>
          <a:p>
            <a:pPr marL="812165" lvl="1" indent="-342900">
              <a:spcBef>
                <a:spcPts val="900"/>
              </a:spcBef>
              <a:buFont typeface="Arial" panose="020B0604020202020204" pitchFamily="34" charset="0"/>
              <a:buChar char="•"/>
              <a:tabLst>
                <a:tab pos="756285" algn="l"/>
                <a:tab pos="756920" algn="l"/>
              </a:tabLst>
            </a:pPr>
            <a:r>
              <a:rPr sz="2000" dirty="0">
                <a:latin typeface="Times New Roman" panose="02020603050405020304" pitchFamily="18" charset="0"/>
                <a:cs typeface="Times New Roman" panose="02020603050405020304" pitchFamily="18" charset="0"/>
              </a:rPr>
              <a:t>A data collection system that collects data about</a:t>
            </a:r>
            <a:r>
              <a:rPr sz="2000" spc="-29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weather</a:t>
            </a:r>
          </a:p>
          <a:p>
            <a:pPr marL="1099185" indent="-342900">
              <a:spcBef>
                <a:spcPts val="5"/>
              </a:spcBef>
              <a:buFont typeface="Arial" panose="020B0604020202020204" pitchFamily="34" charset="0"/>
              <a:buChar char="•"/>
            </a:pPr>
            <a:r>
              <a:rPr sz="2000" dirty="0">
                <a:latin typeface="Times New Roman" panose="02020603050405020304" pitchFamily="18" charset="0"/>
                <a:cs typeface="Times New Roman" panose="02020603050405020304" pitchFamily="18" charset="0"/>
              </a:rPr>
              <a:t>conditions in remote</a:t>
            </a:r>
            <a:r>
              <a:rPr sz="2000" spc="-7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areas.</a:t>
            </a:r>
          </a:p>
          <a:p>
            <a:pPr marL="354965" indent="-342900">
              <a:spcBef>
                <a:spcPts val="894"/>
              </a:spcBef>
              <a:buFont typeface="Arial" panose="020B0604020202020204" pitchFamily="34" charset="0"/>
              <a:buChar char="•"/>
              <a:tabLst>
                <a:tab pos="356235" algn="l"/>
              </a:tabLst>
            </a:pPr>
            <a:r>
              <a:rPr sz="2400" spc="-5" dirty="0">
                <a:latin typeface="Times New Roman" panose="02020603050405020304" pitchFamily="18" charset="0"/>
                <a:cs typeface="Times New Roman" panose="02020603050405020304" pitchFamily="18" charset="0"/>
              </a:rPr>
              <a:t>iLearn: a digital learning</a:t>
            </a:r>
            <a:r>
              <a:rPr sz="2400" spc="7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environment</a:t>
            </a:r>
            <a:endParaRPr sz="2400" dirty="0">
              <a:latin typeface="Times New Roman" panose="02020603050405020304" pitchFamily="18" charset="0"/>
              <a:cs typeface="Times New Roman" panose="02020603050405020304" pitchFamily="18" charset="0"/>
            </a:endParaRPr>
          </a:p>
          <a:p>
            <a:pPr marL="812165" lvl="1" indent="-342900">
              <a:spcBef>
                <a:spcPts val="905"/>
              </a:spcBef>
              <a:buFont typeface="Arial" panose="020B0604020202020204" pitchFamily="34" charset="0"/>
              <a:buChar char="•"/>
              <a:tabLst>
                <a:tab pos="756285" algn="l"/>
                <a:tab pos="756920" algn="l"/>
              </a:tabLst>
            </a:pPr>
            <a:r>
              <a:rPr sz="2000" dirty="0">
                <a:latin typeface="Times New Roman" panose="02020603050405020304" pitchFamily="18" charset="0"/>
                <a:cs typeface="Times New Roman" panose="02020603050405020304" pitchFamily="18" charset="0"/>
              </a:rPr>
              <a:t>A system to support learning in</a:t>
            </a:r>
            <a:r>
              <a:rPr sz="2000" spc="-2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schools</a:t>
            </a:r>
          </a:p>
        </p:txBody>
      </p:sp>
    </p:spTree>
    <p:extLst>
      <p:ext uri="{BB962C8B-B14F-4D97-AF65-F5344CB8AC3E}">
        <p14:creationId xmlns:p14="http://schemas.microsoft.com/office/powerpoint/2010/main" val="470814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1" y="555424"/>
            <a:ext cx="5449570" cy="566822"/>
          </a:xfrm>
          <a:prstGeom prst="rect">
            <a:avLst/>
          </a:prstGeom>
        </p:spPr>
        <p:txBody>
          <a:bodyPr vert="horz" wrap="square" lIns="0" tIns="12700" rIns="0" bIns="0" rtlCol="0" anchor="ctr">
            <a:spAutoFit/>
          </a:bodyPr>
          <a:lstStyle/>
          <a:p>
            <a:pPr marL="12700">
              <a:lnSpc>
                <a:spcPct val="100000"/>
              </a:lnSpc>
              <a:spcBef>
                <a:spcPts val="100"/>
              </a:spcBef>
            </a:pPr>
            <a:r>
              <a:rPr spc="-5" dirty="0"/>
              <a:t>Insulin pump control</a:t>
            </a:r>
            <a:r>
              <a:rPr spc="-45" dirty="0"/>
              <a:t> </a:t>
            </a:r>
            <a:r>
              <a:rPr spc="-10" dirty="0"/>
              <a:t>system</a:t>
            </a:r>
          </a:p>
        </p:txBody>
      </p:sp>
      <p:sp>
        <p:nvSpPr>
          <p:cNvPr id="3" name="object 3"/>
          <p:cNvSpPr txBox="1"/>
          <p:nvPr/>
        </p:nvSpPr>
        <p:spPr>
          <a:xfrm>
            <a:off x="408940" y="1790649"/>
            <a:ext cx="11008360" cy="3059812"/>
          </a:xfrm>
          <a:prstGeom prst="rect">
            <a:avLst/>
          </a:prstGeom>
        </p:spPr>
        <p:txBody>
          <a:bodyPr vert="horz" wrap="square" lIns="0" tIns="12700" rIns="0" bIns="0" rtlCol="0">
            <a:spAutoFit/>
          </a:bodyPr>
          <a:lstStyle/>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Collects data from a blood sugar sensor and calculates</a:t>
            </a:r>
          </a:p>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the amount of insulin required to be injected.</a:t>
            </a:r>
          </a:p>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Calculation based on the rate of change of blood sugar  levels.</a:t>
            </a:r>
          </a:p>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Sends signals to a micro-pump to deliver the correct  dose of insulin.</a:t>
            </a:r>
          </a:p>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Safety-critical system as low blood sugars can lead to  brain malfunctioning, coma and death; high-blood sugar  levels have long-term consequences such as eye and  kidney damage.</a:t>
            </a:r>
          </a:p>
        </p:txBody>
      </p:sp>
    </p:spTree>
    <p:extLst>
      <p:ext uri="{BB962C8B-B14F-4D97-AF65-F5344CB8AC3E}">
        <p14:creationId xmlns:p14="http://schemas.microsoft.com/office/powerpoint/2010/main" val="2485287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326" y="798554"/>
            <a:ext cx="7033259" cy="566822"/>
          </a:xfrm>
          <a:prstGeom prst="rect">
            <a:avLst/>
          </a:prstGeom>
        </p:spPr>
        <p:txBody>
          <a:bodyPr vert="horz" wrap="square" lIns="0" tIns="12700" rIns="0" bIns="0" rtlCol="0" anchor="ctr">
            <a:spAutoFit/>
          </a:bodyPr>
          <a:lstStyle/>
          <a:p>
            <a:pPr marL="12700">
              <a:lnSpc>
                <a:spcPct val="100000"/>
              </a:lnSpc>
              <a:spcBef>
                <a:spcPts val="100"/>
              </a:spcBef>
            </a:pPr>
            <a:r>
              <a:rPr spc="-5" dirty="0"/>
              <a:t>Insulin pump </a:t>
            </a:r>
            <a:r>
              <a:rPr dirty="0"/>
              <a:t>hardware</a:t>
            </a:r>
            <a:r>
              <a:rPr spc="-30" dirty="0"/>
              <a:t> </a:t>
            </a:r>
            <a:r>
              <a:rPr spc="-5" dirty="0"/>
              <a:t>architecture</a:t>
            </a:r>
          </a:p>
        </p:txBody>
      </p:sp>
      <p:grpSp>
        <p:nvGrpSpPr>
          <p:cNvPr id="3" name="object 3"/>
          <p:cNvGrpSpPr/>
          <p:nvPr/>
        </p:nvGrpSpPr>
        <p:grpSpPr>
          <a:xfrm>
            <a:off x="1689100" y="2069722"/>
            <a:ext cx="7085068" cy="3378835"/>
            <a:chOff x="1918708" y="2069721"/>
            <a:chExt cx="5331460" cy="3378835"/>
          </a:xfrm>
        </p:grpSpPr>
        <p:sp>
          <p:nvSpPr>
            <p:cNvPr id="4" name="object 4"/>
            <p:cNvSpPr/>
            <p:nvPr/>
          </p:nvSpPr>
          <p:spPr>
            <a:xfrm>
              <a:off x="1927837" y="2078850"/>
              <a:ext cx="5313680" cy="3360420"/>
            </a:xfrm>
            <a:custGeom>
              <a:avLst/>
              <a:gdLst/>
              <a:ahLst/>
              <a:cxnLst/>
              <a:rect l="l" t="t" r="r" b="b"/>
              <a:pathLst>
                <a:path w="5313680" h="3360420">
                  <a:moveTo>
                    <a:pt x="0" y="3360361"/>
                  </a:moveTo>
                  <a:lnTo>
                    <a:pt x="5313148" y="3360361"/>
                  </a:lnTo>
                  <a:lnTo>
                    <a:pt x="5313148" y="0"/>
                  </a:lnTo>
                  <a:lnTo>
                    <a:pt x="0" y="0"/>
                  </a:lnTo>
                  <a:lnTo>
                    <a:pt x="0" y="3360361"/>
                  </a:lnTo>
                  <a:close/>
                </a:path>
              </a:pathLst>
            </a:custGeom>
            <a:ln w="18258">
              <a:solidFill>
                <a:srgbClr val="00ACED"/>
              </a:solidFill>
            </a:ln>
          </p:spPr>
          <p:txBody>
            <a:bodyPr wrap="square" lIns="0" tIns="0" rIns="0" bIns="0" rtlCol="0"/>
            <a:lstStyle/>
            <a:p>
              <a:endParaRPr/>
            </a:p>
          </p:txBody>
        </p:sp>
        <p:sp>
          <p:nvSpPr>
            <p:cNvPr id="5" name="object 5"/>
            <p:cNvSpPr/>
            <p:nvPr/>
          </p:nvSpPr>
          <p:spPr>
            <a:xfrm>
              <a:off x="3535057" y="3482885"/>
              <a:ext cx="3243580" cy="1404620"/>
            </a:xfrm>
            <a:custGeom>
              <a:avLst/>
              <a:gdLst/>
              <a:ahLst/>
              <a:cxnLst/>
              <a:rect l="l" t="t" r="r" b="b"/>
              <a:pathLst>
                <a:path w="3243579" h="1404620">
                  <a:moveTo>
                    <a:pt x="831075" y="943178"/>
                  </a:moveTo>
                  <a:lnTo>
                    <a:pt x="0" y="943178"/>
                  </a:lnTo>
                  <a:lnTo>
                    <a:pt x="0" y="1363040"/>
                  </a:lnTo>
                  <a:lnTo>
                    <a:pt x="0" y="1404124"/>
                  </a:lnTo>
                  <a:lnTo>
                    <a:pt x="831075" y="1404124"/>
                  </a:lnTo>
                  <a:lnTo>
                    <a:pt x="831075" y="1363040"/>
                  </a:lnTo>
                  <a:lnTo>
                    <a:pt x="831075" y="943178"/>
                  </a:lnTo>
                  <a:close/>
                </a:path>
                <a:path w="3243579" h="1404620">
                  <a:moveTo>
                    <a:pt x="2240394" y="943178"/>
                  </a:moveTo>
                  <a:lnTo>
                    <a:pt x="1409331" y="943178"/>
                  </a:lnTo>
                  <a:lnTo>
                    <a:pt x="1409331" y="1363040"/>
                  </a:lnTo>
                  <a:lnTo>
                    <a:pt x="1409331" y="1404124"/>
                  </a:lnTo>
                  <a:lnTo>
                    <a:pt x="2240394" y="1404124"/>
                  </a:lnTo>
                  <a:lnTo>
                    <a:pt x="2240394" y="1363040"/>
                  </a:lnTo>
                  <a:lnTo>
                    <a:pt x="2240394" y="943178"/>
                  </a:lnTo>
                  <a:close/>
                </a:path>
                <a:path w="3243579" h="1404620">
                  <a:moveTo>
                    <a:pt x="3243313" y="0"/>
                  </a:moveTo>
                  <a:lnTo>
                    <a:pt x="2410828" y="0"/>
                  </a:lnTo>
                  <a:lnTo>
                    <a:pt x="2410828" y="421373"/>
                  </a:lnTo>
                  <a:lnTo>
                    <a:pt x="2410828" y="462457"/>
                  </a:lnTo>
                  <a:lnTo>
                    <a:pt x="3243313" y="462457"/>
                  </a:lnTo>
                  <a:lnTo>
                    <a:pt x="3243313" y="421373"/>
                  </a:lnTo>
                  <a:lnTo>
                    <a:pt x="3243313" y="0"/>
                  </a:lnTo>
                  <a:close/>
                </a:path>
              </a:pathLst>
            </a:custGeom>
            <a:solidFill>
              <a:srgbClr val="7ED5F6"/>
            </a:solidFill>
          </p:spPr>
          <p:txBody>
            <a:bodyPr wrap="square" lIns="0" tIns="0" rIns="0" bIns="0" rtlCol="0"/>
            <a:lstStyle/>
            <a:p>
              <a:endParaRPr/>
            </a:p>
          </p:txBody>
        </p:sp>
        <p:sp>
          <p:nvSpPr>
            <p:cNvPr id="6" name="object 6"/>
            <p:cNvSpPr/>
            <p:nvPr/>
          </p:nvSpPr>
          <p:spPr>
            <a:xfrm>
              <a:off x="2420956" y="2449904"/>
              <a:ext cx="4323947" cy="19076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493953" y="4384982"/>
              <a:ext cx="833119" cy="461009"/>
            </a:xfrm>
            <a:custGeom>
              <a:avLst/>
              <a:gdLst/>
              <a:ahLst/>
              <a:cxnLst/>
              <a:rect l="l" t="t" r="r" b="b"/>
              <a:pathLst>
                <a:path w="833120" h="461010">
                  <a:moveTo>
                    <a:pt x="832626" y="0"/>
                  </a:moveTo>
                  <a:lnTo>
                    <a:pt x="0" y="0"/>
                  </a:lnTo>
                  <a:lnTo>
                    <a:pt x="0" y="460938"/>
                  </a:lnTo>
                  <a:lnTo>
                    <a:pt x="832626" y="460938"/>
                  </a:lnTo>
                  <a:lnTo>
                    <a:pt x="832626" y="0"/>
                  </a:lnTo>
                  <a:close/>
                </a:path>
              </a:pathLst>
            </a:custGeom>
            <a:solidFill>
              <a:srgbClr val="FDFDFD"/>
            </a:solidFill>
          </p:spPr>
          <p:txBody>
            <a:bodyPr wrap="square" lIns="0" tIns="0" rIns="0" bIns="0" rtlCol="0"/>
            <a:lstStyle/>
            <a:p>
              <a:endParaRPr/>
            </a:p>
          </p:txBody>
        </p:sp>
        <p:sp>
          <p:nvSpPr>
            <p:cNvPr id="8" name="object 8"/>
            <p:cNvSpPr/>
            <p:nvPr/>
          </p:nvSpPr>
          <p:spPr>
            <a:xfrm>
              <a:off x="3493953" y="4384982"/>
              <a:ext cx="833119" cy="461009"/>
            </a:xfrm>
            <a:custGeom>
              <a:avLst/>
              <a:gdLst/>
              <a:ahLst/>
              <a:cxnLst/>
              <a:rect l="l" t="t" r="r" b="b"/>
              <a:pathLst>
                <a:path w="833120" h="461010">
                  <a:moveTo>
                    <a:pt x="0" y="460938"/>
                  </a:moveTo>
                  <a:lnTo>
                    <a:pt x="832626" y="460938"/>
                  </a:lnTo>
                  <a:lnTo>
                    <a:pt x="832626" y="0"/>
                  </a:lnTo>
                  <a:lnTo>
                    <a:pt x="0" y="0"/>
                  </a:lnTo>
                  <a:lnTo>
                    <a:pt x="0" y="460938"/>
                  </a:lnTo>
                  <a:close/>
                </a:path>
              </a:pathLst>
            </a:custGeom>
            <a:ln w="18257">
              <a:solidFill>
                <a:srgbClr val="00ACED"/>
              </a:solidFill>
            </a:ln>
          </p:spPr>
          <p:txBody>
            <a:bodyPr wrap="square" lIns="0" tIns="0" rIns="0" bIns="0" rtlCol="0"/>
            <a:lstStyle/>
            <a:p>
              <a:endParaRPr/>
            </a:p>
          </p:txBody>
        </p:sp>
        <p:sp>
          <p:nvSpPr>
            <p:cNvPr id="9" name="object 9"/>
            <p:cNvSpPr/>
            <p:nvPr/>
          </p:nvSpPr>
          <p:spPr>
            <a:xfrm>
              <a:off x="4903414" y="4384982"/>
              <a:ext cx="832485" cy="461009"/>
            </a:xfrm>
            <a:custGeom>
              <a:avLst/>
              <a:gdLst/>
              <a:ahLst/>
              <a:cxnLst/>
              <a:rect l="l" t="t" r="r" b="b"/>
              <a:pathLst>
                <a:path w="832485" h="461010">
                  <a:moveTo>
                    <a:pt x="832484" y="0"/>
                  </a:moveTo>
                  <a:lnTo>
                    <a:pt x="0" y="0"/>
                  </a:lnTo>
                  <a:lnTo>
                    <a:pt x="0" y="460938"/>
                  </a:lnTo>
                  <a:lnTo>
                    <a:pt x="832484" y="460938"/>
                  </a:lnTo>
                  <a:lnTo>
                    <a:pt x="832484" y="0"/>
                  </a:lnTo>
                  <a:close/>
                </a:path>
              </a:pathLst>
            </a:custGeom>
            <a:solidFill>
              <a:srgbClr val="FDFDFD"/>
            </a:solidFill>
          </p:spPr>
          <p:txBody>
            <a:bodyPr wrap="square" lIns="0" tIns="0" rIns="0" bIns="0" rtlCol="0"/>
            <a:lstStyle/>
            <a:p>
              <a:endParaRPr/>
            </a:p>
          </p:txBody>
        </p:sp>
        <p:sp>
          <p:nvSpPr>
            <p:cNvPr id="10" name="object 10"/>
            <p:cNvSpPr/>
            <p:nvPr/>
          </p:nvSpPr>
          <p:spPr>
            <a:xfrm>
              <a:off x="4903414" y="4384982"/>
              <a:ext cx="832485" cy="461009"/>
            </a:xfrm>
            <a:custGeom>
              <a:avLst/>
              <a:gdLst/>
              <a:ahLst/>
              <a:cxnLst/>
              <a:rect l="l" t="t" r="r" b="b"/>
              <a:pathLst>
                <a:path w="832485" h="461010">
                  <a:moveTo>
                    <a:pt x="0" y="460938"/>
                  </a:moveTo>
                  <a:lnTo>
                    <a:pt x="832484" y="460938"/>
                  </a:lnTo>
                  <a:lnTo>
                    <a:pt x="832484" y="0"/>
                  </a:lnTo>
                  <a:lnTo>
                    <a:pt x="0" y="0"/>
                  </a:lnTo>
                  <a:lnTo>
                    <a:pt x="0" y="460938"/>
                  </a:lnTo>
                  <a:close/>
                </a:path>
              </a:pathLst>
            </a:custGeom>
            <a:ln w="18257">
              <a:solidFill>
                <a:srgbClr val="00ACED"/>
              </a:solidFill>
            </a:ln>
          </p:spPr>
          <p:txBody>
            <a:bodyPr wrap="square" lIns="0" tIns="0" rIns="0" bIns="0" rtlCol="0"/>
            <a:lstStyle/>
            <a:p>
              <a:endParaRPr/>
            </a:p>
          </p:txBody>
        </p:sp>
        <p:sp>
          <p:nvSpPr>
            <p:cNvPr id="11" name="object 11"/>
            <p:cNvSpPr/>
            <p:nvPr/>
          </p:nvSpPr>
          <p:spPr>
            <a:xfrm>
              <a:off x="3614179" y="4524933"/>
              <a:ext cx="2003425" cy="168910"/>
            </a:xfrm>
            <a:custGeom>
              <a:avLst/>
              <a:gdLst/>
              <a:ahLst/>
              <a:cxnLst/>
              <a:rect l="l" t="t" r="r" b="b"/>
              <a:pathLst>
                <a:path w="2003425" h="168910">
                  <a:moveTo>
                    <a:pt x="94373" y="69989"/>
                  </a:moveTo>
                  <a:lnTo>
                    <a:pt x="77724" y="27393"/>
                  </a:lnTo>
                  <a:lnTo>
                    <a:pt x="76111" y="25819"/>
                  </a:lnTo>
                  <a:lnTo>
                    <a:pt x="76111" y="68478"/>
                  </a:lnTo>
                  <a:lnTo>
                    <a:pt x="76111" y="77597"/>
                  </a:lnTo>
                  <a:lnTo>
                    <a:pt x="50241" y="113906"/>
                  </a:lnTo>
                  <a:lnTo>
                    <a:pt x="35585" y="116116"/>
                  </a:lnTo>
                  <a:lnTo>
                    <a:pt x="19786" y="115620"/>
                  </a:lnTo>
                  <a:lnTo>
                    <a:pt x="19545" y="106540"/>
                  </a:lnTo>
                  <a:lnTo>
                    <a:pt x="19024" y="97751"/>
                  </a:lnTo>
                  <a:lnTo>
                    <a:pt x="18529" y="86728"/>
                  </a:lnTo>
                  <a:lnTo>
                    <a:pt x="18376" y="76593"/>
                  </a:lnTo>
                  <a:lnTo>
                    <a:pt x="18503" y="53301"/>
                  </a:lnTo>
                  <a:lnTo>
                    <a:pt x="19024" y="42989"/>
                  </a:lnTo>
                  <a:lnTo>
                    <a:pt x="19481" y="36512"/>
                  </a:lnTo>
                  <a:lnTo>
                    <a:pt x="19570" y="34899"/>
                  </a:lnTo>
                  <a:lnTo>
                    <a:pt x="19786" y="28917"/>
                  </a:lnTo>
                  <a:lnTo>
                    <a:pt x="24371" y="27393"/>
                  </a:lnTo>
                  <a:lnTo>
                    <a:pt x="35026" y="27393"/>
                  </a:lnTo>
                  <a:lnTo>
                    <a:pt x="70980" y="44500"/>
                  </a:lnTo>
                  <a:lnTo>
                    <a:pt x="76111" y="68478"/>
                  </a:lnTo>
                  <a:lnTo>
                    <a:pt x="76111" y="25819"/>
                  </a:lnTo>
                  <a:lnTo>
                    <a:pt x="38404" y="15341"/>
                  </a:lnTo>
                  <a:lnTo>
                    <a:pt x="24371" y="15227"/>
                  </a:lnTo>
                  <a:lnTo>
                    <a:pt x="1524" y="15227"/>
                  </a:lnTo>
                  <a:lnTo>
                    <a:pt x="0" y="16751"/>
                  </a:lnTo>
                  <a:lnTo>
                    <a:pt x="241" y="26606"/>
                  </a:lnTo>
                  <a:lnTo>
                    <a:pt x="762" y="39751"/>
                  </a:lnTo>
                  <a:lnTo>
                    <a:pt x="1282" y="58889"/>
                  </a:lnTo>
                  <a:lnTo>
                    <a:pt x="1384" y="69989"/>
                  </a:lnTo>
                  <a:lnTo>
                    <a:pt x="1498" y="98513"/>
                  </a:lnTo>
                  <a:lnTo>
                    <a:pt x="1333" y="109156"/>
                  </a:lnTo>
                  <a:lnTo>
                    <a:pt x="889" y="119240"/>
                  </a:lnTo>
                  <a:lnTo>
                    <a:pt x="0" y="129324"/>
                  </a:lnTo>
                  <a:lnTo>
                    <a:pt x="42633" y="129324"/>
                  </a:lnTo>
                  <a:lnTo>
                    <a:pt x="80937" y="111772"/>
                  </a:lnTo>
                  <a:lnTo>
                    <a:pt x="94081" y="76593"/>
                  </a:lnTo>
                  <a:lnTo>
                    <a:pt x="94373" y="69989"/>
                  </a:lnTo>
                  <a:close/>
                </a:path>
                <a:path w="2003425" h="168910">
                  <a:moveTo>
                    <a:pt x="132410" y="45643"/>
                  </a:moveTo>
                  <a:lnTo>
                    <a:pt x="130898" y="44119"/>
                  </a:lnTo>
                  <a:lnTo>
                    <a:pt x="123278" y="45643"/>
                  </a:lnTo>
                  <a:lnTo>
                    <a:pt x="120243" y="47167"/>
                  </a:lnTo>
                  <a:lnTo>
                    <a:pt x="114160" y="47167"/>
                  </a:lnTo>
                  <a:lnTo>
                    <a:pt x="112636" y="48679"/>
                  </a:lnTo>
                  <a:lnTo>
                    <a:pt x="113512" y="55384"/>
                  </a:lnTo>
                  <a:lnTo>
                    <a:pt x="113969" y="63512"/>
                  </a:lnTo>
                  <a:lnTo>
                    <a:pt x="114134" y="75641"/>
                  </a:lnTo>
                  <a:lnTo>
                    <a:pt x="114160" y="129324"/>
                  </a:lnTo>
                  <a:lnTo>
                    <a:pt x="132410" y="129324"/>
                  </a:lnTo>
                  <a:lnTo>
                    <a:pt x="132410" y="45643"/>
                  </a:lnTo>
                  <a:close/>
                </a:path>
                <a:path w="2003425" h="168910">
                  <a:moveTo>
                    <a:pt x="133934" y="6083"/>
                  </a:moveTo>
                  <a:lnTo>
                    <a:pt x="132410" y="4559"/>
                  </a:lnTo>
                  <a:lnTo>
                    <a:pt x="124802" y="4559"/>
                  </a:lnTo>
                  <a:lnTo>
                    <a:pt x="123278" y="6083"/>
                  </a:lnTo>
                  <a:lnTo>
                    <a:pt x="114160" y="6083"/>
                  </a:lnTo>
                  <a:lnTo>
                    <a:pt x="114160" y="22834"/>
                  </a:lnTo>
                  <a:lnTo>
                    <a:pt x="124802" y="22834"/>
                  </a:lnTo>
                  <a:lnTo>
                    <a:pt x="132410" y="21310"/>
                  </a:lnTo>
                  <a:lnTo>
                    <a:pt x="133934" y="21310"/>
                  </a:lnTo>
                  <a:lnTo>
                    <a:pt x="133934" y="6083"/>
                  </a:lnTo>
                  <a:close/>
                </a:path>
                <a:path w="2003425" h="168910">
                  <a:moveTo>
                    <a:pt x="210045" y="104965"/>
                  </a:moveTo>
                  <a:lnTo>
                    <a:pt x="182651" y="79121"/>
                  </a:lnTo>
                  <a:lnTo>
                    <a:pt x="173520" y="76073"/>
                  </a:lnTo>
                  <a:lnTo>
                    <a:pt x="167436" y="73037"/>
                  </a:lnTo>
                  <a:lnTo>
                    <a:pt x="167436" y="60845"/>
                  </a:lnTo>
                  <a:lnTo>
                    <a:pt x="170472" y="57810"/>
                  </a:lnTo>
                  <a:lnTo>
                    <a:pt x="175044" y="56286"/>
                  </a:lnTo>
                  <a:lnTo>
                    <a:pt x="193306" y="56286"/>
                  </a:lnTo>
                  <a:lnTo>
                    <a:pt x="199390" y="59334"/>
                  </a:lnTo>
                  <a:lnTo>
                    <a:pt x="203962" y="62369"/>
                  </a:lnTo>
                  <a:lnTo>
                    <a:pt x="205473" y="62369"/>
                  </a:lnTo>
                  <a:lnTo>
                    <a:pt x="205473" y="56286"/>
                  </a:lnTo>
                  <a:lnTo>
                    <a:pt x="205473" y="47167"/>
                  </a:lnTo>
                  <a:lnTo>
                    <a:pt x="202438" y="47167"/>
                  </a:lnTo>
                  <a:lnTo>
                    <a:pt x="193306" y="42595"/>
                  </a:lnTo>
                  <a:lnTo>
                    <a:pt x="182651" y="42595"/>
                  </a:lnTo>
                  <a:lnTo>
                    <a:pt x="169722" y="44284"/>
                  </a:lnTo>
                  <a:lnTo>
                    <a:pt x="159067" y="49250"/>
                  </a:lnTo>
                  <a:lnTo>
                    <a:pt x="151841" y="57365"/>
                  </a:lnTo>
                  <a:lnTo>
                    <a:pt x="149174" y="68478"/>
                  </a:lnTo>
                  <a:lnTo>
                    <a:pt x="151650" y="78879"/>
                  </a:lnTo>
                  <a:lnTo>
                    <a:pt x="157543" y="85585"/>
                  </a:lnTo>
                  <a:lnTo>
                    <a:pt x="164579" y="89433"/>
                  </a:lnTo>
                  <a:lnTo>
                    <a:pt x="170472" y="91287"/>
                  </a:lnTo>
                  <a:lnTo>
                    <a:pt x="175044" y="92798"/>
                  </a:lnTo>
                  <a:lnTo>
                    <a:pt x="185699" y="95846"/>
                  </a:lnTo>
                  <a:lnTo>
                    <a:pt x="193306" y="98882"/>
                  </a:lnTo>
                  <a:lnTo>
                    <a:pt x="193306" y="111048"/>
                  </a:lnTo>
                  <a:lnTo>
                    <a:pt x="187223" y="118656"/>
                  </a:lnTo>
                  <a:lnTo>
                    <a:pt x="162864" y="118656"/>
                  </a:lnTo>
                  <a:lnTo>
                    <a:pt x="155257" y="112572"/>
                  </a:lnTo>
                  <a:lnTo>
                    <a:pt x="152222" y="111048"/>
                  </a:lnTo>
                  <a:lnTo>
                    <a:pt x="150698" y="111048"/>
                  </a:lnTo>
                  <a:lnTo>
                    <a:pt x="150698" y="126276"/>
                  </a:lnTo>
                  <a:lnTo>
                    <a:pt x="152222" y="126276"/>
                  </a:lnTo>
                  <a:lnTo>
                    <a:pt x="153733" y="127800"/>
                  </a:lnTo>
                  <a:lnTo>
                    <a:pt x="159829" y="129324"/>
                  </a:lnTo>
                  <a:lnTo>
                    <a:pt x="167436" y="130848"/>
                  </a:lnTo>
                  <a:lnTo>
                    <a:pt x="175044" y="130848"/>
                  </a:lnTo>
                  <a:lnTo>
                    <a:pt x="180581" y="130721"/>
                  </a:lnTo>
                  <a:lnTo>
                    <a:pt x="187401" y="129895"/>
                  </a:lnTo>
                  <a:lnTo>
                    <a:pt x="194513" y="127635"/>
                  </a:lnTo>
                  <a:lnTo>
                    <a:pt x="200914" y="123240"/>
                  </a:lnTo>
                  <a:lnTo>
                    <a:pt x="208521" y="118656"/>
                  </a:lnTo>
                  <a:lnTo>
                    <a:pt x="210045" y="111048"/>
                  </a:lnTo>
                  <a:lnTo>
                    <a:pt x="210045" y="104965"/>
                  </a:lnTo>
                  <a:close/>
                </a:path>
                <a:path w="2003425" h="168910">
                  <a:moveTo>
                    <a:pt x="301371" y="82156"/>
                  </a:moveTo>
                  <a:lnTo>
                    <a:pt x="298894" y="66992"/>
                  </a:lnTo>
                  <a:lnTo>
                    <a:pt x="292912" y="56286"/>
                  </a:lnTo>
                  <a:lnTo>
                    <a:pt x="291858" y="54394"/>
                  </a:lnTo>
                  <a:lnTo>
                    <a:pt x="288442" y="51727"/>
                  </a:lnTo>
                  <a:lnTo>
                    <a:pt x="284632" y="48755"/>
                  </a:lnTo>
                  <a:lnTo>
                    <a:pt x="284632" y="83680"/>
                  </a:lnTo>
                  <a:lnTo>
                    <a:pt x="282397" y="97243"/>
                  </a:lnTo>
                  <a:lnTo>
                    <a:pt x="275869" y="107823"/>
                  </a:lnTo>
                  <a:lnTo>
                    <a:pt x="265353" y="114693"/>
                  </a:lnTo>
                  <a:lnTo>
                    <a:pt x="251129" y="117132"/>
                  </a:lnTo>
                  <a:lnTo>
                    <a:pt x="243522" y="117132"/>
                  </a:lnTo>
                  <a:lnTo>
                    <a:pt x="243522" y="63893"/>
                  </a:lnTo>
                  <a:lnTo>
                    <a:pt x="248081" y="60845"/>
                  </a:lnTo>
                  <a:lnTo>
                    <a:pt x="254177" y="56286"/>
                  </a:lnTo>
                  <a:lnTo>
                    <a:pt x="261797" y="56286"/>
                  </a:lnTo>
                  <a:lnTo>
                    <a:pt x="271145" y="58216"/>
                  </a:lnTo>
                  <a:lnTo>
                    <a:pt x="278345" y="63715"/>
                  </a:lnTo>
                  <a:lnTo>
                    <a:pt x="282981" y="72339"/>
                  </a:lnTo>
                  <a:lnTo>
                    <a:pt x="284632" y="83680"/>
                  </a:lnTo>
                  <a:lnTo>
                    <a:pt x="284632" y="48755"/>
                  </a:lnTo>
                  <a:lnTo>
                    <a:pt x="280822" y="45783"/>
                  </a:lnTo>
                  <a:lnTo>
                    <a:pt x="266369" y="42595"/>
                  </a:lnTo>
                  <a:lnTo>
                    <a:pt x="254177" y="42595"/>
                  </a:lnTo>
                  <a:lnTo>
                    <a:pt x="246570" y="50203"/>
                  </a:lnTo>
                  <a:lnTo>
                    <a:pt x="243522" y="51727"/>
                  </a:lnTo>
                  <a:lnTo>
                    <a:pt x="243522" y="45643"/>
                  </a:lnTo>
                  <a:lnTo>
                    <a:pt x="241998" y="44119"/>
                  </a:lnTo>
                  <a:lnTo>
                    <a:pt x="235915" y="45643"/>
                  </a:lnTo>
                  <a:lnTo>
                    <a:pt x="232867" y="45643"/>
                  </a:lnTo>
                  <a:lnTo>
                    <a:pt x="225259" y="47167"/>
                  </a:lnTo>
                  <a:lnTo>
                    <a:pt x="225361" y="50203"/>
                  </a:lnTo>
                  <a:lnTo>
                    <a:pt x="226110" y="60845"/>
                  </a:lnTo>
                  <a:lnTo>
                    <a:pt x="226593" y="73228"/>
                  </a:lnTo>
                  <a:lnTo>
                    <a:pt x="226707" y="82156"/>
                  </a:lnTo>
                  <a:lnTo>
                    <a:pt x="226783" y="168859"/>
                  </a:lnTo>
                  <a:lnTo>
                    <a:pt x="243522" y="168859"/>
                  </a:lnTo>
                  <a:lnTo>
                    <a:pt x="245046" y="167335"/>
                  </a:lnTo>
                  <a:lnTo>
                    <a:pt x="244805" y="157759"/>
                  </a:lnTo>
                  <a:lnTo>
                    <a:pt x="244284" y="150037"/>
                  </a:lnTo>
                  <a:lnTo>
                    <a:pt x="243763" y="141465"/>
                  </a:lnTo>
                  <a:lnTo>
                    <a:pt x="243522" y="129324"/>
                  </a:lnTo>
                  <a:lnTo>
                    <a:pt x="251129" y="129324"/>
                  </a:lnTo>
                  <a:lnTo>
                    <a:pt x="273113" y="125590"/>
                  </a:lnTo>
                  <a:lnTo>
                    <a:pt x="286181" y="117132"/>
                  </a:lnTo>
                  <a:lnTo>
                    <a:pt x="288810" y="115430"/>
                  </a:lnTo>
                  <a:lnTo>
                    <a:pt x="298234" y="100431"/>
                  </a:lnTo>
                  <a:lnTo>
                    <a:pt x="301371" y="82156"/>
                  </a:lnTo>
                  <a:close/>
                </a:path>
                <a:path w="2003425" h="168910">
                  <a:moveTo>
                    <a:pt x="339471" y="1524"/>
                  </a:moveTo>
                  <a:lnTo>
                    <a:pt x="337845" y="0"/>
                  </a:lnTo>
                  <a:lnTo>
                    <a:pt x="330339" y="3048"/>
                  </a:lnTo>
                  <a:lnTo>
                    <a:pt x="328714" y="3048"/>
                  </a:lnTo>
                  <a:lnTo>
                    <a:pt x="321144" y="4559"/>
                  </a:lnTo>
                  <a:lnTo>
                    <a:pt x="319633" y="4559"/>
                  </a:lnTo>
                  <a:lnTo>
                    <a:pt x="320509" y="21018"/>
                  </a:lnTo>
                  <a:lnTo>
                    <a:pt x="320954" y="38036"/>
                  </a:lnTo>
                  <a:lnTo>
                    <a:pt x="321068" y="49453"/>
                  </a:lnTo>
                  <a:lnTo>
                    <a:pt x="321144" y="129324"/>
                  </a:lnTo>
                  <a:lnTo>
                    <a:pt x="337845" y="129324"/>
                  </a:lnTo>
                  <a:lnTo>
                    <a:pt x="339471" y="127800"/>
                  </a:lnTo>
                  <a:lnTo>
                    <a:pt x="338531" y="116547"/>
                  </a:lnTo>
                  <a:lnTo>
                    <a:pt x="338048" y="104025"/>
                  </a:lnTo>
                  <a:lnTo>
                    <a:pt x="337870" y="87795"/>
                  </a:lnTo>
                  <a:lnTo>
                    <a:pt x="337997" y="38036"/>
                  </a:lnTo>
                  <a:lnTo>
                    <a:pt x="338048" y="33477"/>
                  </a:lnTo>
                  <a:lnTo>
                    <a:pt x="338531" y="17500"/>
                  </a:lnTo>
                  <a:lnTo>
                    <a:pt x="339471" y="1524"/>
                  </a:lnTo>
                  <a:close/>
                </a:path>
                <a:path w="2003425" h="168910">
                  <a:moveTo>
                    <a:pt x="424688" y="127800"/>
                  </a:moveTo>
                  <a:lnTo>
                    <a:pt x="424053" y="123240"/>
                  </a:lnTo>
                  <a:lnTo>
                    <a:pt x="423748" y="121094"/>
                  </a:lnTo>
                  <a:lnTo>
                    <a:pt x="423545" y="118656"/>
                  </a:lnTo>
                  <a:lnTo>
                    <a:pt x="423278" y="115430"/>
                  </a:lnTo>
                  <a:lnTo>
                    <a:pt x="423164" y="111048"/>
                  </a:lnTo>
                  <a:lnTo>
                    <a:pt x="423062" y="83680"/>
                  </a:lnTo>
                  <a:lnTo>
                    <a:pt x="423062" y="63893"/>
                  </a:lnTo>
                  <a:lnTo>
                    <a:pt x="421640" y="59334"/>
                  </a:lnTo>
                  <a:lnTo>
                    <a:pt x="394258" y="42595"/>
                  </a:lnTo>
                  <a:lnTo>
                    <a:pt x="387400" y="43129"/>
                  </a:lnTo>
                  <a:lnTo>
                    <a:pt x="380555" y="44500"/>
                  </a:lnTo>
                  <a:lnTo>
                    <a:pt x="373710" y="46456"/>
                  </a:lnTo>
                  <a:lnTo>
                    <a:pt x="366864" y="48679"/>
                  </a:lnTo>
                  <a:lnTo>
                    <a:pt x="365239" y="50203"/>
                  </a:lnTo>
                  <a:lnTo>
                    <a:pt x="365239" y="60845"/>
                  </a:lnTo>
                  <a:lnTo>
                    <a:pt x="366864" y="62369"/>
                  </a:lnTo>
                  <a:lnTo>
                    <a:pt x="372948" y="59334"/>
                  </a:lnTo>
                  <a:lnTo>
                    <a:pt x="380453" y="56286"/>
                  </a:lnTo>
                  <a:lnTo>
                    <a:pt x="398716" y="56286"/>
                  </a:lnTo>
                  <a:lnTo>
                    <a:pt x="403377" y="59334"/>
                  </a:lnTo>
                  <a:lnTo>
                    <a:pt x="404799" y="62369"/>
                  </a:lnTo>
                  <a:lnTo>
                    <a:pt x="406425" y="63893"/>
                  </a:lnTo>
                  <a:lnTo>
                    <a:pt x="406425" y="71513"/>
                  </a:lnTo>
                  <a:lnTo>
                    <a:pt x="406425" y="83680"/>
                  </a:lnTo>
                  <a:lnTo>
                    <a:pt x="406425" y="111048"/>
                  </a:lnTo>
                  <a:lnTo>
                    <a:pt x="404799" y="112572"/>
                  </a:lnTo>
                  <a:lnTo>
                    <a:pt x="398716" y="118656"/>
                  </a:lnTo>
                  <a:lnTo>
                    <a:pt x="372948" y="118656"/>
                  </a:lnTo>
                  <a:lnTo>
                    <a:pt x="372948" y="103454"/>
                  </a:lnTo>
                  <a:lnTo>
                    <a:pt x="375589" y="94373"/>
                  </a:lnTo>
                  <a:lnTo>
                    <a:pt x="382638" y="89001"/>
                  </a:lnTo>
                  <a:lnTo>
                    <a:pt x="392811" y="85915"/>
                  </a:lnTo>
                  <a:lnTo>
                    <a:pt x="404799" y="83680"/>
                  </a:lnTo>
                  <a:lnTo>
                    <a:pt x="406425" y="83680"/>
                  </a:lnTo>
                  <a:lnTo>
                    <a:pt x="406425" y="71513"/>
                  </a:lnTo>
                  <a:lnTo>
                    <a:pt x="403377" y="73037"/>
                  </a:lnTo>
                  <a:lnTo>
                    <a:pt x="383755" y="76098"/>
                  </a:lnTo>
                  <a:lnTo>
                    <a:pt x="368871" y="81584"/>
                  </a:lnTo>
                  <a:lnTo>
                    <a:pt x="359410" y="90779"/>
                  </a:lnTo>
                  <a:lnTo>
                    <a:pt x="356108" y="104965"/>
                  </a:lnTo>
                  <a:lnTo>
                    <a:pt x="358254" y="115430"/>
                  </a:lnTo>
                  <a:lnTo>
                    <a:pt x="364096" y="123609"/>
                  </a:lnTo>
                  <a:lnTo>
                    <a:pt x="372795" y="128943"/>
                  </a:lnTo>
                  <a:lnTo>
                    <a:pt x="383501" y="130848"/>
                  </a:lnTo>
                  <a:lnTo>
                    <a:pt x="395668" y="130848"/>
                  </a:lnTo>
                  <a:lnTo>
                    <a:pt x="403377" y="124764"/>
                  </a:lnTo>
                  <a:lnTo>
                    <a:pt x="406425" y="123240"/>
                  </a:lnTo>
                  <a:lnTo>
                    <a:pt x="406425" y="129324"/>
                  </a:lnTo>
                  <a:lnTo>
                    <a:pt x="423062" y="129324"/>
                  </a:lnTo>
                  <a:lnTo>
                    <a:pt x="424688" y="127800"/>
                  </a:lnTo>
                  <a:close/>
                </a:path>
                <a:path w="2003425" h="168910">
                  <a:moveTo>
                    <a:pt x="509905" y="45643"/>
                  </a:moveTo>
                  <a:lnTo>
                    <a:pt x="491642" y="45643"/>
                  </a:lnTo>
                  <a:lnTo>
                    <a:pt x="489966" y="53225"/>
                  </a:lnTo>
                  <a:lnTo>
                    <a:pt x="487616" y="61810"/>
                  </a:lnTo>
                  <a:lnTo>
                    <a:pt x="482511" y="79121"/>
                  </a:lnTo>
                  <a:lnTo>
                    <a:pt x="473379" y="108013"/>
                  </a:lnTo>
                  <a:lnTo>
                    <a:pt x="462622" y="77597"/>
                  </a:lnTo>
                  <a:lnTo>
                    <a:pt x="460349" y="70040"/>
                  </a:lnTo>
                  <a:lnTo>
                    <a:pt x="458063" y="62763"/>
                  </a:lnTo>
                  <a:lnTo>
                    <a:pt x="455777" y="54914"/>
                  </a:lnTo>
                  <a:lnTo>
                    <a:pt x="453504" y="45643"/>
                  </a:lnTo>
                  <a:lnTo>
                    <a:pt x="452081" y="44119"/>
                  </a:lnTo>
                  <a:lnTo>
                    <a:pt x="444373" y="45643"/>
                  </a:lnTo>
                  <a:lnTo>
                    <a:pt x="433819" y="45643"/>
                  </a:lnTo>
                  <a:lnTo>
                    <a:pt x="433819" y="47167"/>
                  </a:lnTo>
                  <a:lnTo>
                    <a:pt x="451319" y="94703"/>
                  </a:lnTo>
                  <a:lnTo>
                    <a:pt x="460349" y="119481"/>
                  </a:lnTo>
                  <a:lnTo>
                    <a:pt x="464248" y="130848"/>
                  </a:lnTo>
                  <a:lnTo>
                    <a:pt x="464248" y="132359"/>
                  </a:lnTo>
                  <a:lnTo>
                    <a:pt x="462622" y="138442"/>
                  </a:lnTo>
                  <a:lnTo>
                    <a:pt x="459587" y="143014"/>
                  </a:lnTo>
                  <a:lnTo>
                    <a:pt x="456539" y="149085"/>
                  </a:lnTo>
                  <a:lnTo>
                    <a:pt x="455117" y="155168"/>
                  </a:lnTo>
                  <a:lnTo>
                    <a:pt x="449033" y="167335"/>
                  </a:lnTo>
                  <a:lnTo>
                    <a:pt x="449033" y="168859"/>
                  </a:lnTo>
                  <a:lnTo>
                    <a:pt x="465670" y="168859"/>
                  </a:lnTo>
                  <a:lnTo>
                    <a:pt x="467296" y="167335"/>
                  </a:lnTo>
                  <a:lnTo>
                    <a:pt x="470077" y="156171"/>
                  </a:lnTo>
                  <a:lnTo>
                    <a:pt x="473557" y="145288"/>
                  </a:lnTo>
                  <a:lnTo>
                    <a:pt x="477304" y="134404"/>
                  </a:lnTo>
                  <a:lnTo>
                    <a:pt x="480885" y="123240"/>
                  </a:lnTo>
                  <a:lnTo>
                    <a:pt x="486549" y="108013"/>
                  </a:lnTo>
                  <a:lnTo>
                    <a:pt x="493725" y="88620"/>
                  </a:lnTo>
                  <a:lnTo>
                    <a:pt x="502170" y="66332"/>
                  </a:lnTo>
                  <a:lnTo>
                    <a:pt x="509905" y="47167"/>
                  </a:lnTo>
                  <a:lnTo>
                    <a:pt x="509905" y="45643"/>
                  </a:lnTo>
                  <a:close/>
                </a:path>
                <a:path w="2003425" h="168910">
                  <a:moveTo>
                    <a:pt x="567728" y="19786"/>
                  </a:moveTo>
                  <a:lnTo>
                    <a:pt x="566102" y="18275"/>
                  </a:lnTo>
                  <a:lnTo>
                    <a:pt x="557301" y="19405"/>
                  </a:lnTo>
                  <a:lnTo>
                    <a:pt x="543052" y="21691"/>
                  </a:lnTo>
                  <a:lnTo>
                    <a:pt x="534250" y="22834"/>
                  </a:lnTo>
                  <a:lnTo>
                    <a:pt x="532625" y="24358"/>
                  </a:lnTo>
                  <a:lnTo>
                    <a:pt x="532625" y="35001"/>
                  </a:lnTo>
                  <a:lnTo>
                    <a:pt x="534250" y="36512"/>
                  </a:lnTo>
                  <a:lnTo>
                    <a:pt x="540334" y="35001"/>
                  </a:lnTo>
                  <a:lnTo>
                    <a:pt x="541756" y="35001"/>
                  </a:lnTo>
                  <a:lnTo>
                    <a:pt x="549465" y="33477"/>
                  </a:lnTo>
                  <a:lnTo>
                    <a:pt x="549465" y="129324"/>
                  </a:lnTo>
                  <a:lnTo>
                    <a:pt x="567728" y="129324"/>
                  </a:lnTo>
                  <a:lnTo>
                    <a:pt x="567728" y="127800"/>
                  </a:lnTo>
                  <a:lnTo>
                    <a:pt x="567474" y="118922"/>
                  </a:lnTo>
                  <a:lnTo>
                    <a:pt x="566915" y="109347"/>
                  </a:lnTo>
                  <a:lnTo>
                    <a:pt x="566356" y="97205"/>
                  </a:lnTo>
                  <a:lnTo>
                    <a:pt x="566102" y="80645"/>
                  </a:lnTo>
                  <a:lnTo>
                    <a:pt x="566356" y="54229"/>
                  </a:lnTo>
                  <a:lnTo>
                    <a:pt x="566915" y="37096"/>
                  </a:lnTo>
                  <a:lnTo>
                    <a:pt x="567105" y="33477"/>
                  </a:lnTo>
                  <a:lnTo>
                    <a:pt x="567474" y="26517"/>
                  </a:lnTo>
                  <a:lnTo>
                    <a:pt x="567728" y="19786"/>
                  </a:lnTo>
                  <a:close/>
                </a:path>
                <a:path w="2003425" h="168910">
                  <a:moveTo>
                    <a:pt x="1503692" y="69989"/>
                  </a:moveTo>
                  <a:lnTo>
                    <a:pt x="1487043" y="27393"/>
                  </a:lnTo>
                  <a:lnTo>
                    <a:pt x="1485430" y="25819"/>
                  </a:lnTo>
                  <a:lnTo>
                    <a:pt x="1485430" y="68478"/>
                  </a:lnTo>
                  <a:lnTo>
                    <a:pt x="1485430" y="77597"/>
                  </a:lnTo>
                  <a:lnTo>
                    <a:pt x="1459661" y="113906"/>
                  </a:lnTo>
                  <a:lnTo>
                    <a:pt x="1445018" y="116116"/>
                  </a:lnTo>
                  <a:lnTo>
                    <a:pt x="1429232" y="115620"/>
                  </a:lnTo>
                  <a:lnTo>
                    <a:pt x="1428978" y="106540"/>
                  </a:lnTo>
                  <a:lnTo>
                    <a:pt x="1428419" y="97751"/>
                  </a:lnTo>
                  <a:lnTo>
                    <a:pt x="1427886" y="86728"/>
                  </a:lnTo>
                  <a:lnTo>
                    <a:pt x="1427810" y="82918"/>
                  </a:lnTo>
                  <a:lnTo>
                    <a:pt x="1427721" y="76593"/>
                  </a:lnTo>
                  <a:lnTo>
                    <a:pt x="1427759" y="58889"/>
                  </a:lnTo>
                  <a:lnTo>
                    <a:pt x="1427861" y="53301"/>
                  </a:lnTo>
                  <a:lnTo>
                    <a:pt x="1428419" y="42989"/>
                  </a:lnTo>
                  <a:lnTo>
                    <a:pt x="1428902" y="36512"/>
                  </a:lnTo>
                  <a:lnTo>
                    <a:pt x="1429004" y="34899"/>
                  </a:lnTo>
                  <a:lnTo>
                    <a:pt x="1429232" y="28917"/>
                  </a:lnTo>
                  <a:lnTo>
                    <a:pt x="1433690" y="27393"/>
                  </a:lnTo>
                  <a:lnTo>
                    <a:pt x="1444447" y="27393"/>
                  </a:lnTo>
                  <a:lnTo>
                    <a:pt x="1480299" y="44500"/>
                  </a:lnTo>
                  <a:lnTo>
                    <a:pt x="1485430" y="68478"/>
                  </a:lnTo>
                  <a:lnTo>
                    <a:pt x="1485430" y="25819"/>
                  </a:lnTo>
                  <a:lnTo>
                    <a:pt x="1447774" y="15341"/>
                  </a:lnTo>
                  <a:lnTo>
                    <a:pt x="1433690" y="15227"/>
                  </a:lnTo>
                  <a:lnTo>
                    <a:pt x="1410970" y="15227"/>
                  </a:lnTo>
                  <a:lnTo>
                    <a:pt x="1409344" y="16751"/>
                  </a:lnTo>
                  <a:lnTo>
                    <a:pt x="1409598" y="26606"/>
                  </a:lnTo>
                  <a:lnTo>
                    <a:pt x="1410157" y="39751"/>
                  </a:lnTo>
                  <a:lnTo>
                    <a:pt x="1410716" y="58889"/>
                  </a:lnTo>
                  <a:lnTo>
                    <a:pt x="1410881" y="76593"/>
                  </a:lnTo>
                  <a:lnTo>
                    <a:pt x="1410944" y="98513"/>
                  </a:lnTo>
                  <a:lnTo>
                    <a:pt x="1410766" y="109156"/>
                  </a:lnTo>
                  <a:lnTo>
                    <a:pt x="1410284" y="119240"/>
                  </a:lnTo>
                  <a:lnTo>
                    <a:pt x="1409344" y="129324"/>
                  </a:lnTo>
                  <a:lnTo>
                    <a:pt x="1451952" y="129324"/>
                  </a:lnTo>
                  <a:lnTo>
                    <a:pt x="1465160" y="127088"/>
                  </a:lnTo>
                  <a:lnTo>
                    <a:pt x="1478483" y="121704"/>
                  </a:lnTo>
                  <a:lnTo>
                    <a:pt x="1485163" y="116116"/>
                  </a:lnTo>
                  <a:lnTo>
                    <a:pt x="1490357" y="111772"/>
                  </a:lnTo>
                  <a:lnTo>
                    <a:pt x="1499222" y="95846"/>
                  </a:lnTo>
                  <a:lnTo>
                    <a:pt x="1501203" y="89242"/>
                  </a:lnTo>
                  <a:lnTo>
                    <a:pt x="1502600" y="82918"/>
                  </a:lnTo>
                  <a:lnTo>
                    <a:pt x="1503426" y="76593"/>
                  </a:lnTo>
                  <a:lnTo>
                    <a:pt x="1503692" y="69989"/>
                  </a:lnTo>
                  <a:close/>
                </a:path>
                <a:path w="2003425" h="168910">
                  <a:moveTo>
                    <a:pt x="1541830" y="45643"/>
                  </a:moveTo>
                  <a:lnTo>
                    <a:pt x="1540217" y="44119"/>
                  </a:lnTo>
                  <a:lnTo>
                    <a:pt x="1532699" y="45643"/>
                  </a:lnTo>
                  <a:lnTo>
                    <a:pt x="1529664" y="47167"/>
                  </a:lnTo>
                  <a:lnTo>
                    <a:pt x="1523580" y="47167"/>
                  </a:lnTo>
                  <a:lnTo>
                    <a:pt x="1521955" y="48679"/>
                  </a:lnTo>
                  <a:lnTo>
                    <a:pt x="1522895" y="55384"/>
                  </a:lnTo>
                  <a:lnTo>
                    <a:pt x="1523377" y="63512"/>
                  </a:lnTo>
                  <a:lnTo>
                    <a:pt x="1523555" y="75641"/>
                  </a:lnTo>
                  <a:lnTo>
                    <a:pt x="1523580" y="129324"/>
                  </a:lnTo>
                  <a:lnTo>
                    <a:pt x="1541830" y="129324"/>
                  </a:lnTo>
                  <a:lnTo>
                    <a:pt x="1541830" y="45643"/>
                  </a:lnTo>
                  <a:close/>
                </a:path>
                <a:path w="2003425" h="168910">
                  <a:moveTo>
                    <a:pt x="1543253" y="6083"/>
                  </a:moveTo>
                  <a:lnTo>
                    <a:pt x="1541830" y="4559"/>
                  </a:lnTo>
                  <a:lnTo>
                    <a:pt x="1534121" y="4559"/>
                  </a:lnTo>
                  <a:lnTo>
                    <a:pt x="1532699" y="6083"/>
                  </a:lnTo>
                  <a:lnTo>
                    <a:pt x="1523580" y="6083"/>
                  </a:lnTo>
                  <a:lnTo>
                    <a:pt x="1521955" y="7607"/>
                  </a:lnTo>
                  <a:lnTo>
                    <a:pt x="1523580" y="10668"/>
                  </a:lnTo>
                  <a:lnTo>
                    <a:pt x="1523580" y="22834"/>
                  </a:lnTo>
                  <a:lnTo>
                    <a:pt x="1534121" y="22834"/>
                  </a:lnTo>
                  <a:lnTo>
                    <a:pt x="1541830" y="21310"/>
                  </a:lnTo>
                  <a:lnTo>
                    <a:pt x="1543253" y="21310"/>
                  </a:lnTo>
                  <a:lnTo>
                    <a:pt x="1543253" y="6083"/>
                  </a:lnTo>
                  <a:close/>
                </a:path>
                <a:path w="2003425" h="168910">
                  <a:moveTo>
                    <a:pt x="1619338" y="104965"/>
                  </a:moveTo>
                  <a:lnTo>
                    <a:pt x="1591945" y="79121"/>
                  </a:lnTo>
                  <a:lnTo>
                    <a:pt x="1582826" y="76073"/>
                  </a:lnTo>
                  <a:lnTo>
                    <a:pt x="1576730" y="73037"/>
                  </a:lnTo>
                  <a:lnTo>
                    <a:pt x="1576730" y="60845"/>
                  </a:lnTo>
                  <a:lnTo>
                    <a:pt x="1579778" y="57810"/>
                  </a:lnTo>
                  <a:lnTo>
                    <a:pt x="1584439" y="56286"/>
                  </a:lnTo>
                  <a:lnTo>
                    <a:pt x="1602701" y="56286"/>
                  </a:lnTo>
                  <a:lnTo>
                    <a:pt x="1608797" y="59334"/>
                  </a:lnTo>
                  <a:lnTo>
                    <a:pt x="1613255" y="62369"/>
                  </a:lnTo>
                  <a:lnTo>
                    <a:pt x="1614881" y="62369"/>
                  </a:lnTo>
                  <a:lnTo>
                    <a:pt x="1614881" y="56286"/>
                  </a:lnTo>
                  <a:lnTo>
                    <a:pt x="1614881" y="47167"/>
                  </a:lnTo>
                  <a:lnTo>
                    <a:pt x="1611833" y="47167"/>
                  </a:lnTo>
                  <a:lnTo>
                    <a:pt x="1602701" y="42595"/>
                  </a:lnTo>
                  <a:lnTo>
                    <a:pt x="1591945" y="42595"/>
                  </a:lnTo>
                  <a:lnTo>
                    <a:pt x="1579016" y="44284"/>
                  </a:lnTo>
                  <a:lnTo>
                    <a:pt x="1568361" y="49250"/>
                  </a:lnTo>
                  <a:lnTo>
                    <a:pt x="1561134" y="57365"/>
                  </a:lnTo>
                  <a:lnTo>
                    <a:pt x="1558467" y="68478"/>
                  </a:lnTo>
                  <a:lnTo>
                    <a:pt x="1560944" y="78879"/>
                  </a:lnTo>
                  <a:lnTo>
                    <a:pt x="1566837" y="85585"/>
                  </a:lnTo>
                  <a:lnTo>
                    <a:pt x="1573885" y="89433"/>
                  </a:lnTo>
                  <a:lnTo>
                    <a:pt x="1579778" y="91287"/>
                  </a:lnTo>
                  <a:lnTo>
                    <a:pt x="1584439" y="92798"/>
                  </a:lnTo>
                  <a:lnTo>
                    <a:pt x="1594993" y="95846"/>
                  </a:lnTo>
                  <a:lnTo>
                    <a:pt x="1602701" y="98882"/>
                  </a:lnTo>
                  <a:lnTo>
                    <a:pt x="1602701" y="111048"/>
                  </a:lnTo>
                  <a:lnTo>
                    <a:pt x="1596618" y="118656"/>
                  </a:lnTo>
                  <a:lnTo>
                    <a:pt x="1572272" y="118656"/>
                  </a:lnTo>
                  <a:lnTo>
                    <a:pt x="1564563" y="112572"/>
                  </a:lnTo>
                  <a:lnTo>
                    <a:pt x="1561515" y="111048"/>
                  </a:lnTo>
                  <a:lnTo>
                    <a:pt x="1560093" y="111048"/>
                  </a:lnTo>
                  <a:lnTo>
                    <a:pt x="1560093" y="126276"/>
                  </a:lnTo>
                  <a:lnTo>
                    <a:pt x="1561515" y="126276"/>
                  </a:lnTo>
                  <a:lnTo>
                    <a:pt x="1563141" y="127800"/>
                  </a:lnTo>
                  <a:lnTo>
                    <a:pt x="1569224" y="129324"/>
                  </a:lnTo>
                  <a:lnTo>
                    <a:pt x="1576730" y="130848"/>
                  </a:lnTo>
                  <a:lnTo>
                    <a:pt x="1584439" y="130848"/>
                  </a:lnTo>
                  <a:lnTo>
                    <a:pt x="1589976" y="130721"/>
                  </a:lnTo>
                  <a:lnTo>
                    <a:pt x="1596796" y="129895"/>
                  </a:lnTo>
                  <a:lnTo>
                    <a:pt x="1603870" y="127635"/>
                  </a:lnTo>
                  <a:lnTo>
                    <a:pt x="1610207" y="123240"/>
                  </a:lnTo>
                  <a:lnTo>
                    <a:pt x="1617916" y="118656"/>
                  </a:lnTo>
                  <a:lnTo>
                    <a:pt x="1619338" y="111048"/>
                  </a:lnTo>
                  <a:lnTo>
                    <a:pt x="1619338" y="104965"/>
                  </a:lnTo>
                  <a:close/>
                </a:path>
                <a:path w="2003425" h="168910">
                  <a:moveTo>
                    <a:pt x="1710651" y="82156"/>
                  </a:moveTo>
                  <a:lnTo>
                    <a:pt x="1694002" y="48768"/>
                  </a:lnTo>
                  <a:lnTo>
                    <a:pt x="1694002" y="83680"/>
                  </a:lnTo>
                  <a:lnTo>
                    <a:pt x="1691767" y="97243"/>
                  </a:lnTo>
                  <a:lnTo>
                    <a:pt x="1685264" y="107823"/>
                  </a:lnTo>
                  <a:lnTo>
                    <a:pt x="1674749" y="114693"/>
                  </a:lnTo>
                  <a:lnTo>
                    <a:pt x="1660525" y="117132"/>
                  </a:lnTo>
                  <a:lnTo>
                    <a:pt x="1652816" y="117132"/>
                  </a:lnTo>
                  <a:lnTo>
                    <a:pt x="1652816" y="63893"/>
                  </a:lnTo>
                  <a:lnTo>
                    <a:pt x="1657489" y="60845"/>
                  </a:lnTo>
                  <a:lnTo>
                    <a:pt x="1663573" y="56286"/>
                  </a:lnTo>
                  <a:lnTo>
                    <a:pt x="1671078" y="56286"/>
                  </a:lnTo>
                  <a:lnTo>
                    <a:pt x="1680489" y="58216"/>
                  </a:lnTo>
                  <a:lnTo>
                    <a:pt x="1687715" y="63715"/>
                  </a:lnTo>
                  <a:lnTo>
                    <a:pt x="1692363" y="72339"/>
                  </a:lnTo>
                  <a:lnTo>
                    <a:pt x="1694002" y="83680"/>
                  </a:lnTo>
                  <a:lnTo>
                    <a:pt x="1694002" y="48768"/>
                  </a:lnTo>
                  <a:lnTo>
                    <a:pt x="1690192" y="45783"/>
                  </a:lnTo>
                  <a:lnTo>
                    <a:pt x="1675752" y="42595"/>
                  </a:lnTo>
                  <a:lnTo>
                    <a:pt x="1663573" y="42595"/>
                  </a:lnTo>
                  <a:lnTo>
                    <a:pt x="1655864" y="50203"/>
                  </a:lnTo>
                  <a:lnTo>
                    <a:pt x="1652816" y="51727"/>
                  </a:lnTo>
                  <a:lnTo>
                    <a:pt x="1652816" y="45643"/>
                  </a:lnTo>
                  <a:lnTo>
                    <a:pt x="1651393" y="44119"/>
                  </a:lnTo>
                  <a:lnTo>
                    <a:pt x="1645310" y="45643"/>
                  </a:lnTo>
                  <a:lnTo>
                    <a:pt x="1642275" y="45643"/>
                  </a:lnTo>
                  <a:lnTo>
                    <a:pt x="1634553" y="47167"/>
                  </a:lnTo>
                  <a:lnTo>
                    <a:pt x="1634667" y="50203"/>
                  </a:lnTo>
                  <a:lnTo>
                    <a:pt x="1635493" y="61315"/>
                  </a:lnTo>
                  <a:lnTo>
                    <a:pt x="1635975" y="73228"/>
                  </a:lnTo>
                  <a:lnTo>
                    <a:pt x="1636102" y="82156"/>
                  </a:lnTo>
                  <a:lnTo>
                    <a:pt x="1636179" y="168859"/>
                  </a:lnTo>
                  <a:lnTo>
                    <a:pt x="1652816" y="168859"/>
                  </a:lnTo>
                  <a:lnTo>
                    <a:pt x="1654441" y="167335"/>
                  </a:lnTo>
                  <a:lnTo>
                    <a:pt x="1653501" y="157759"/>
                  </a:lnTo>
                  <a:lnTo>
                    <a:pt x="1653019" y="150037"/>
                  </a:lnTo>
                  <a:lnTo>
                    <a:pt x="1652841" y="141465"/>
                  </a:lnTo>
                  <a:lnTo>
                    <a:pt x="1652816" y="129324"/>
                  </a:lnTo>
                  <a:lnTo>
                    <a:pt x="1660525" y="129324"/>
                  </a:lnTo>
                  <a:lnTo>
                    <a:pt x="1682483" y="125590"/>
                  </a:lnTo>
                  <a:lnTo>
                    <a:pt x="1695513" y="117132"/>
                  </a:lnTo>
                  <a:lnTo>
                    <a:pt x="1698142" y="115430"/>
                  </a:lnTo>
                  <a:lnTo>
                    <a:pt x="1707527" y="100431"/>
                  </a:lnTo>
                  <a:lnTo>
                    <a:pt x="1710651" y="82156"/>
                  </a:lnTo>
                  <a:close/>
                </a:path>
                <a:path w="2003425" h="168910">
                  <a:moveTo>
                    <a:pt x="1748790" y="1524"/>
                  </a:moveTo>
                  <a:lnTo>
                    <a:pt x="1747164" y="0"/>
                  </a:lnTo>
                  <a:lnTo>
                    <a:pt x="1739658" y="3048"/>
                  </a:lnTo>
                  <a:lnTo>
                    <a:pt x="1738033" y="3048"/>
                  </a:lnTo>
                  <a:lnTo>
                    <a:pt x="1728901" y="4559"/>
                  </a:lnTo>
                  <a:lnTo>
                    <a:pt x="1729841" y="21018"/>
                  </a:lnTo>
                  <a:lnTo>
                    <a:pt x="1730324" y="38036"/>
                  </a:lnTo>
                  <a:lnTo>
                    <a:pt x="1730451" y="49453"/>
                  </a:lnTo>
                  <a:lnTo>
                    <a:pt x="1730502" y="92303"/>
                  </a:lnTo>
                  <a:lnTo>
                    <a:pt x="1730324" y="107823"/>
                  </a:lnTo>
                  <a:lnTo>
                    <a:pt x="1729841" y="119634"/>
                  </a:lnTo>
                  <a:lnTo>
                    <a:pt x="1728901" y="129324"/>
                  </a:lnTo>
                  <a:lnTo>
                    <a:pt x="1747164" y="129324"/>
                  </a:lnTo>
                  <a:lnTo>
                    <a:pt x="1748790" y="127800"/>
                  </a:lnTo>
                  <a:lnTo>
                    <a:pt x="1747850" y="116547"/>
                  </a:lnTo>
                  <a:lnTo>
                    <a:pt x="1747367" y="104025"/>
                  </a:lnTo>
                  <a:lnTo>
                    <a:pt x="1747240" y="92303"/>
                  </a:lnTo>
                  <a:lnTo>
                    <a:pt x="1747316" y="38036"/>
                  </a:lnTo>
                  <a:lnTo>
                    <a:pt x="1747367" y="33477"/>
                  </a:lnTo>
                  <a:lnTo>
                    <a:pt x="1747850" y="17500"/>
                  </a:lnTo>
                  <a:lnTo>
                    <a:pt x="1748790" y="1524"/>
                  </a:lnTo>
                  <a:close/>
                </a:path>
                <a:path w="2003425" h="168910">
                  <a:moveTo>
                    <a:pt x="1834007" y="127800"/>
                  </a:moveTo>
                  <a:lnTo>
                    <a:pt x="1833372" y="123240"/>
                  </a:lnTo>
                  <a:lnTo>
                    <a:pt x="1833067" y="121094"/>
                  </a:lnTo>
                  <a:lnTo>
                    <a:pt x="1832864" y="118656"/>
                  </a:lnTo>
                  <a:lnTo>
                    <a:pt x="1832597" y="115430"/>
                  </a:lnTo>
                  <a:lnTo>
                    <a:pt x="1832483" y="111048"/>
                  </a:lnTo>
                  <a:lnTo>
                    <a:pt x="1832381" y="83680"/>
                  </a:lnTo>
                  <a:lnTo>
                    <a:pt x="1832381" y="63893"/>
                  </a:lnTo>
                  <a:lnTo>
                    <a:pt x="1830959" y="59334"/>
                  </a:lnTo>
                  <a:lnTo>
                    <a:pt x="1803577" y="42595"/>
                  </a:lnTo>
                  <a:lnTo>
                    <a:pt x="1796719" y="43129"/>
                  </a:lnTo>
                  <a:lnTo>
                    <a:pt x="1789874" y="44500"/>
                  </a:lnTo>
                  <a:lnTo>
                    <a:pt x="1783029" y="46456"/>
                  </a:lnTo>
                  <a:lnTo>
                    <a:pt x="1776183" y="48679"/>
                  </a:lnTo>
                  <a:lnTo>
                    <a:pt x="1774558" y="50203"/>
                  </a:lnTo>
                  <a:lnTo>
                    <a:pt x="1774558" y="60845"/>
                  </a:lnTo>
                  <a:lnTo>
                    <a:pt x="1776183" y="62369"/>
                  </a:lnTo>
                  <a:lnTo>
                    <a:pt x="1782267" y="59334"/>
                  </a:lnTo>
                  <a:lnTo>
                    <a:pt x="1789772" y="56286"/>
                  </a:lnTo>
                  <a:lnTo>
                    <a:pt x="1808035" y="56286"/>
                  </a:lnTo>
                  <a:lnTo>
                    <a:pt x="1812709" y="59334"/>
                  </a:lnTo>
                  <a:lnTo>
                    <a:pt x="1814118" y="62369"/>
                  </a:lnTo>
                  <a:lnTo>
                    <a:pt x="1815744" y="63893"/>
                  </a:lnTo>
                  <a:lnTo>
                    <a:pt x="1815744" y="71513"/>
                  </a:lnTo>
                  <a:lnTo>
                    <a:pt x="1815744" y="83680"/>
                  </a:lnTo>
                  <a:lnTo>
                    <a:pt x="1815744" y="111048"/>
                  </a:lnTo>
                  <a:lnTo>
                    <a:pt x="1814118" y="112572"/>
                  </a:lnTo>
                  <a:lnTo>
                    <a:pt x="1808035" y="118656"/>
                  </a:lnTo>
                  <a:lnTo>
                    <a:pt x="1782267" y="118656"/>
                  </a:lnTo>
                  <a:lnTo>
                    <a:pt x="1782267" y="103454"/>
                  </a:lnTo>
                  <a:lnTo>
                    <a:pt x="1784908" y="94373"/>
                  </a:lnTo>
                  <a:lnTo>
                    <a:pt x="1791957" y="89001"/>
                  </a:lnTo>
                  <a:lnTo>
                    <a:pt x="1802130" y="85915"/>
                  </a:lnTo>
                  <a:lnTo>
                    <a:pt x="1814118" y="83680"/>
                  </a:lnTo>
                  <a:lnTo>
                    <a:pt x="1815744" y="83680"/>
                  </a:lnTo>
                  <a:lnTo>
                    <a:pt x="1815744" y="71513"/>
                  </a:lnTo>
                  <a:lnTo>
                    <a:pt x="1812709" y="73037"/>
                  </a:lnTo>
                  <a:lnTo>
                    <a:pt x="1793074" y="76098"/>
                  </a:lnTo>
                  <a:lnTo>
                    <a:pt x="1778190" y="81584"/>
                  </a:lnTo>
                  <a:lnTo>
                    <a:pt x="1768729" y="90779"/>
                  </a:lnTo>
                  <a:lnTo>
                    <a:pt x="1765427" y="104965"/>
                  </a:lnTo>
                  <a:lnTo>
                    <a:pt x="1767573" y="115430"/>
                  </a:lnTo>
                  <a:lnTo>
                    <a:pt x="1773415" y="123609"/>
                  </a:lnTo>
                  <a:lnTo>
                    <a:pt x="1782114" y="128943"/>
                  </a:lnTo>
                  <a:lnTo>
                    <a:pt x="1792820" y="130848"/>
                  </a:lnTo>
                  <a:lnTo>
                    <a:pt x="1804987" y="130848"/>
                  </a:lnTo>
                  <a:lnTo>
                    <a:pt x="1812709" y="124764"/>
                  </a:lnTo>
                  <a:lnTo>
                    <a:pt x="1815744" y="123240"/>
                  </a:lnTo>
                  <a:lnTo>
                    <a:pt x="1815744" y="129324"/>
                  </a:lnTo>
                  <a:lnTo>
                    <a:pt x="1832381" y="129324"/>
                  </a:lnTo>
                  <a:lnTo>
                    <a:pt x="1834007" y="127800"/>
                  </a:lnTo>
                  <a:close/>
                </a:path>
                <a:path w="2003425" h="168910">
                  <a:moveTo>
                    <a:pt x="1919224" y="45643"/>
                  </a:moveTo>
                  <a:lnTo>
                    <a:pt x="1900961" y="45643"/>
                  </a:lnTo>
                  <a:lnTo>
                    <a:pt x="1899361" y="53225"/>
                  </a:lnTo>
                  <a:lnTo>
                    <a:pt x="1897011" y="61810"/>
                  </a:lnTo>
                  <a:lnTo>
                    <a:pt x="1891830" y="79121"/>
                  </a:lnTo>
                  <a:lnTo>
                    <a:pt x="1882698" y="108013"/>
                  </a:lnTo>
                  <a:lnTo>
                    <a:pt x="1872157" y="77597"/>
                  </a:lnTo>
                  <a:lnTo>
                    <a:pt x="1869871" y="70040"/>
                  </a:lnTo>
                  <a:lnTo>
                    <a:pt x="1867560" y="62763"/>
                  </a:lnTo>
                  <a:lnTo>
                    <a:pt x="1865223" y="54914"/>
                  </a:lnTo>
                  <a:lnTo>
                    <a:pt x="1862823" y="45643"/>
                  </a:lnTo>
                  <a:lnTo>
                    <a:pt x="1861400" y="44119"/>
                  </a:lnTo>
                  <a:lnTo>
                    <a:pt x="1853692" y="45643"/>
                  </a:lnTo>
                  <a:lnTo>
                    <a:pt x="1843138" y="45643"/>
                  </a:lnTo>
                  <a:lnTo>
                    <a:pt x="1843138" y="47167"/>
                  </a:lnTo>
                  <a:lnTo>
                    <a:pt x="1860638" y="94703"/>
                  </a:lnTo>
                  <a:lnTo>
                    <a:pt x="1869668" y="119481"/>
                  </a:lnTo>
                  <a:lnTo>
                    <a:pt x="1873567" y="130848"/>
                  </a:lnTo>
                  <a:lnTo>
                    <a:pt x="1873567" y="132359"/>
                  </a:lnTo>
                  <a:lnTo>
                    <a:pt x="1872157" y="138442"/>
                  </a:lnTo>
                  <a:lnTo>
                    <a:pt x="1869109" y="143014"/>
                  </a:lnTo>
                  <a:lnTo>
                    <a:pt x="1866061" y="149085"/>
                  </a:lnTo>
                  <a:lnTo>
                    <a:pt x="1864436" y="155168"/>
                  </a:lnTo>
                  <a:lnTo>
                    <a:pt x="1858352" y="167335"/>
                  </a:lnTo>
                  <a:lnTo>
                    <a:pt x="1858352" y="168859"/>
                  </a:lnTo>
                  <a:lnTo>
                    <a:pt x="1875193" y="168859"/>
                  </a:lnTo>
                  <a:lnTo>
                    <a:pt x="1876615" y="167335"/>
                  </a:lnTo>
                  <a:lnTo>
                    <a:pt x="1879396" y="156171"/>
                  </a:lnTo>
                  <a:lnTo>
                    <a:pt x="1882902" y="145288"/>
                  </a:lnTo>
                  <a:lnTo>
                    <a:pt x="1886712" y="134404"/>
                  </a:lnTo>
                  <a:lnTo>
                    <a:pt x="1890407" y="123240"/>
                  </a:lnTo>
                  <a:lnTo>
                    <a:pt x="1895957" y="108013"/>
                  </a:lnTo>
                  <a:lnTo>
                    <a:pt x="1903069" y="88620"/>
                  </a:lnTo>
                  <a:lnTo>
                    <a:pt x="1911502" y="66332"/>
                  </a:lnTo>
                  <a:lnTo>
                    <a:pt x="1919224" y="47167"/>
                  </a:lnTo>
                  <a:lnTo>
                    <a:pt x="1919224" y="45643"/>
                  </a:lnTo>
                  <a:close/>
                </a:path>
                <a:path w="2003425" h="168910">
                  <a:moveTo>
                    <a:pt x="2003018" y="115620"/>
                  </a:moveTo>
                  <a:lnTo>
                    <a:pt x="1954326" y="115620"/>
                  </a:lnTo>
                  <a:lnTo>
                    <a:pt x="1979180" y="90665"/>
                  </a:lnTo>
                  <a:lnTo>
                    <a:pt x="1990039" y="76835"/>
                  </a:lnTo>
                  <a:lnTo>
                    <a:pt x="1996325" y="64135"/>
                  </a:lnTo>
                  <a:lnTo>
                    <a:pt x="1998357" y="51727"/>
                  </a:lnTo>
                  <a:lnTo>
                    <a:pt x="1996071" y="38798"/>
                  </a:lnTo>
                  <a:lnTo>
                    <a:pt x="1991664" y="31953"/>
                  </a:lnTo>
                  <a:lnTo>
                    <a:pt x="1989226" y="28155"/>
                  </a:lnTo>
                  <a:lnTo>
                    <a:pt x="1977809" y="20929"/>
                  </a:lnTo>
                  <a:lnTo>
                    <a:pt x="1961832" y="18275"/>
                  </a:lnTo>
                  <a:lnTo>
                    <a:pt x="1955749" y="18275"/>
                  </a:lnTo>
                  <a:lnTo>
                    <a:pt x="1949653" y="19786"/>
                  </a:lnTo>
                  <a:lnTo>
                    <a:pt x="1945195" y="21310"/>
                  </a:lnTo>
                  <a:lnTo>
                    <a:pt x="1936064" y="22834"/>
                  </a:lnTo>
                  <a:lnTo>
                    <a:pt x="1931403" y="25869"/>
                  </a:lnTo>
                  <a:lnTo>
                    <a:pt x="1928355" y="28917"/>
                  </a:lnTo>
                  <a:lnTo>
                    <a:pt x="1928355" y="45643"/>
                  </a:lnTo>
                  <a:lnTo>
                    <a:pt x="1931403" y="42595"/>
                  </a:lnTo>
                  <a:lnTo>
                    <a:pt x="1936064" y="38036"/>
                  </a:lnTo>
                  <a:lnTo>
                    <a:pt x="1942147" y="35001"/>
                  </a:lnTo>
                  <a:lnTo>
                    <a:pt x="1948243" y="33477"/>
                  </a:lnTo>
                  <a:lnTo>
                    <a:pt x="1952701" y="31953"/>
                  </a:lnTo>
                  <a:lnTo>
                    <a:pt x="1957362" y="31953"/>
                  </a:lnTo>
                  <a:lnTo>
                    <a:pt x="1968195" y="33782"/>
                  </a:lnTo>
                  <a:lnTo>
                    <a:pt x="1975777" y="38608"/>
                  </a:lnTo>
                  <a:lnTo>
                    <a:pt x="1980247" y="45427"/>
                  </a:lnTo>
                  <a:lnTo>
                    <a:pt x="1981720" y="53251"/>
                  </a:lnTo>
                  <a:lnTo>
                    <a:pt x="1979917" y="62331"/>
                  </a:lnTo>
                  <a:lnTo>
                    <a:pt x="1975396" y="71132"/>
                  </a:lnTo>
                  <a:lnTo>
                    <a:pt x="1969477" y="79349"/>
                  </a:lnTo>
                  <a:lnTo>
                    <a:pt x="1963458" y="86728"/>
                  </a:lnTo>
                  <a:lnTo>
                    <a:pt x="1953361" y="96989"/>
                  </a:lnTo>
                  <a:lnTo>
                    <a:pt x="1933867" y="117525"/>
                  </a:lnTo>
                  <a:lnTo>
                    <a:pt x="1923884" y="127800"/>
                  </a:lnTo>
                  <a:lnTo>
                    <a:pt x="1923884" y="129324"/>
                  </a:lnTo>
                  <a:lnTo>
                    <a:pt x="2003018" y="129324"/>
                  </a:lnTo>
                  <a:lnTo>
                    <a:pt x="2003018" y="115620"/>
                  </a:lnTo>
                  <a:close/>
                </a:path>
              </a:pathLst>
            </a:custGeom>
            <a:solidFill>
              <a:srgbClr val="000000"/>
            </a:solidFill>
          </p:spPr>
          <p:txBody>
            <a:bodyPr wrap="square" lIns="0" tIns="0" rIns="0" bIns="0" rtlCol="0"/>
            <a:lstStyle/>
            <a:p>
              <a:endParaRPr/>
            </a:p>
          </p:txBody>
        </p:sp>
        <p:sp>
          <p:nvSpPr>
            <p:cNvPr id="12" name="object 12"/>
            <p:cNvSpPr/>
            <p:nvPr/>
          </p:nvSpPr>
          <p:spPr>
            <a:xfrm>
              <a:off x="5906332" y="3441815"/>
              <a:ext cx="831215" cy="462915"/>
            </a:xfrm>
            <a:custGeom>
              <a:avLst/>
              <a:gdLst/>
              <a:ahLst/>
              <a:cxnLst/>
              <a:rect l="l" t="t" r="r" b="b"/>
              <a:pathLst>
                <a:path w="831215" h="462914">
                  <a:moveTo>
                    <a:pt x="831064" y="0"/>
                  </a:moveTo>
                  <a:lnTo>
                    <a:pt x="0" y="0"/>
                  </a:lnTo>
                  <a:lnTo>
                    <a:pt x="0" y="462438"/>
                  </a:lnTo>
                  <a:lnTo>
                    <a:pt x="831064" y="462438"/>
                  </a:lnTo>
                  <a:lnTo>
                    <a:pt x="831064" y="0"/>
                  </a:lnTo>
                  <a:close/>
                </a:path>
              </a:pathLst>
            </a:custGeom>
            <a:solidFill>
              <a:srgbClr val="FDFDFD"/>
            </a:solidFill>
          </p:spPr>
          <p:txBody>
            <a:bodyPr wrap="square" lIns="0" tIns="0" rIns="0" bIns="0" rtlCol="0"/>
            <a:lstStyle/>
            <a:p>
              <a:endParaRPr/>
            </a:p>
          </p:txBody>
        </p:sp>
        <p:sp>
          <p:nvSpPr>
            <p:cNvPr id="13" name="object 13"/>
            <p:cNvSpPr/>
            <p:nvPr/>
          </p:nvSpPr>
          <p:spPr>
            <a:xfrm>
              <a:off x="5906332" y="3441815"/>
              <a:ext cx="831215" cy="462915"/>
            </a:xfrm>
            <a:custGeom>
              <a:avLst/>
              <a:gdLst/>
              <a:ahLst/>
              <a:cxnLst/>
              <a:rect l="l" t="t" r="r" b="b"/>
              <a:pathLst>
                <a:path w="831215" h="462914">
                  <a:moveTo>
                    <a:pt x="0" y="462438"/>
                  </a:moveTo>
                  <a:lnTo>
                    <a:pt x="831064" y="462438"/>
                  </a:lnTo>
                  <a:lnTo>
                    <a:pt x="831064" y="0"/>
                  </a:lnTo>
                  <a:lnTo>
                    <a:pt x="0" y="0"/>
                  </a:lnTo>
                  <a:lnTo>
                    <a:pt x="0" y="462438"/>
                  </a:lnTo>
                  <a:close/>
                </a:path>
              </a:pathLst>
            </a:custGeom>
            <a:ln w="18257">
              <a:solidFill>
                <a:srgbClr val="00ACED"/>
              </a:solidFill>
            </a:ln>
          </p:spPr>
          <p:txBody>
            <a:bodyPr wrap="square" lIns="0" tIns="0" rIns="0" bIns="0" rtlCol="0"/>
            <a:lstStyle/>
            <a:p>
              <a:endParaRPr/>
            </a:p>
          </p:txBody>
        </p:sp>
        <p:sp>
          <p:nvSpPr>
            <p:cNvPr id="14" name="object 14"/>
            <p:cNvSpPr/>
            <p:nvPr/>
          </p:nvSpPr>
          <p:spPr>
            <a:xfrm>
              <a:off x="6110243" y="3583282"/>
              <a:ext cx="213041" cy="130821"/>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6344589" y="3625882"/>
              <a:ext cx="176520" cy="86700"/>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1927837" y="5071067"/>
              <a:ext cx="5313680" cy="368300"/>
            </a:xfrm>
            <a:custGeom>
              <a:avLst/>
              <a:gdLst/>
              <a:ahLst/>
              <a:cxnLst/>
              <a:rect l="l" t="t" r="r" b="b"/>
              <a:pathLst>
                <a:path w="5313680" h="368300">
                  <a:moveTo>
                    <a:pt x="5313148" y="0"/>
                  </a:moveTo>
                  <a:lnTo>
                    <a:pt x="0" y="0"/>
                  </a:lnTo>
                  <a:lnTo>
                    <a:pt x="0" y="368144"/>
                  </a:lnTo>
                  <a:lnTo>
                    <a:pt x="5313148" y="368144"/>
                  </a:lnTo>
                  <a:lnTo>
                    <a:pt x="5313148" y="0"/>
                  </a:lnTo>
                  <a:close/>
                </a:path>
              </a:pathLst>
            </a:custGeom>
            <a:solidFill>
              <a:srgbClr val="CCEDFA"/>
            </a:solidFill>
          </p:spPr>
          <p:txBody>
            <a:bodyPr wrap="square" lIns="0" tIns="0" rIns="0" bIns="0" rtlCol="0"/>
            <a:lstStyle/>
            <a:p>
              <a:endParaRPr/>
            </a:p>
          </p:txBody>
        </p:sp>
        <p:sp>
          <p:nvSpPr>
            <p:cNvPr id="17" name="object 17"/>
            <p:cNvSpPr/>
            <p:nvPr/>
          </p:nvSpPr>
          <p:spPr>
            <a:xfrm>
              <a:off x="1927837" y="5071067"/>
              <a:ext cx="5313680" cy="368300"/>
            </a:xfrm>
            <a:custGeom>
              <a:avLst/>
              <a:gdLst/>
              <a:ahLst/>
              <a:cxnLst/>
              <a:rect l="l" t="t" r="r" b="b"/>
              <a:pathLst>
                <a:path w="5313680" h="368300">
                  <a:moveTo>
                    <a:pt x="0" y="368144"/>
                  </a:moveTo>
                  <a:lnTo>
                    <a:pt x="5313148" y="368144"/>
                  </a:lnTo>
                  <a:lnTo>
                    <a:pt x="5313148" y="0"/>
                  </a:lnTo>
                  <a:lnTo>
                    <a:pt x="0" y="0"/>
                  </a:lnTo>
                  <a:lnTo>
                    <a:pt x="0" y="368144"/>
                  </a:lnTo>
                  <a:close/>
                </a:path>
              </a:pathLst>
            </a:custGeom>
            <a:ln w="18255">
              <a:solidFill>
                <a:srgbClr val="00ACED"/>
              </a:solidFill>
            </a:ln>
          </p:spPr>
          <p:txBody>
            <a:bodyPr wrap="square" lIns="0" tIns="0" rIns="0" bIns="0" rtlCol="0"/>
            <a:lstStyle/>
            <a:p>
              <a:endParaRPr/>
            </a:p>
          </p:txBody>
        </p:sp>
        <p:sp>
          <p:nvSpPr>
            <p:cNvPr id="18" name="object 18"/>
            <p:cNvSpPr/>
            <p:nvPr/>
          </p:nvSpPr>
          <p:spPr>
            <a:xfrm>
              <a:off x="1927837" y="2080269"/>
              <a:ext cx="5313680" cy="370205"/>
            </a:xfrm>
            <a:custGeom>
              <a:avLst/>
              <a:gdLst/>
              <a:ahLst/>
              <a:cxnLst/>
              <a:rect l="l" t="t" r="r" b="b"/>
              <a:pathLst>
                <a:path w="5313680" h="370205">
                  <a:moveTo>
                    <a:pt x="5313148" y="0"/>
                  </a:moveTo>
                  <a:lnTo>
                    <a:pt x="0" y="0"/>
                  </a:lnTo>
                  <a:lnTo>
                    <a:pt x="0" y="369634"/>
                  </a:lnTo>
                  <a:lnTo>
                    <a:pt x="5313148" y="369634"/>
                  </a:lnTo>
                  <a:lnTo>
                    <a:pt x="5313148" y="0"/>
                  </a:lnTo>
                  <a:close/>
                </a:path>
              </a:pathLst>
            </a:custGeom>
            <a:solidFill>
              <a:srgbClr val="CCEDFA"/>
            </a:solidFill>
          </p:spPr>
          <p:txBody>
            <a:bodyPr wrap="square" lIns="0" tIns="0" rIns="0" bIns="0" rtlCol="0"/>
            <a:lstStyle/>
            <a:p>
              <a:endParaRPr/>
            </a:p>
          </p:txBody>
        </p:sp>
        <p:sp>
          <p:nvSpPr>
            <p:cNvPr id="19" name="object 19"/>
            <p:cNvSpPr/>
            <p:nvPr/>
          </p:nvSpPr>
          <p:spPr>
            <a:xfrm>
              <a:off x="1927837" y="2080269"/>
              <a:ext cx="5313680" cy="370205"/>
            </a:xfrm>
            <a:custGeom>
              <a:avLst/>
              <a:gdLst/>
              <a:ahLst/>
              <a:cxnLst/>
              <a:rect l="l" t="t" r="r" b="b"/>
              <a:pathLst>
                <a:path w="5313680" h="370205">
                  <a:moveTo>
                    <a:pt x="0" y="369634"/>
                  </a:moveTo>
                  <a:lnTo>
                    <a:pt x="5313148" y="369634"/>
                  </a:lnTo>
                  <a:lnTo>
                    <a:pt x="5313148" y="0"/>
                  </a:lnTo>
                  <a:lnTo>
                    <a:pt x="0" y="0"/>
                  </a:lnTo>
                  <a:lnTo>
                    <a:pt x="0" y="369634"/>
                  </a:lnTo>
                  <a:close/>
                </a:path>
              </a:pathLst>
            </a:custGeom>
            <a:ln w="18255">
              <a:solidFill>
                <a:srgbClr val="00ACED"/>
              </a:solidFill>
            </a:ln>
          </p:spPr>
          <p:txBody>
            <a:bodyPr wrap="square" lIns="0" tIns="0" rIns="0" bIns="0" rtlCol="0"/>
            <a:lstStyle/>
            <a:p>
              <a:endParaRPr/>
            </a:p>
          </p:txBody>
        </p:sp>
        <p:sp>
          <p:nvSpPr>
            <p:cNvPr id="20" name="object 20"/>
            <p:cNvSpPr/>
            <p:nvPr/>
          </p:nvSpPr>
          <p:spPr>
            <a:xfrm>
              <a:off x="4108871" y="5179078"/>
              <a:ext cx="444343" cy="117135"/>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4606577" y="5207972"/>
              <a:ext cx="149129" cy="88241"/>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4777010" y="5165392"/>
              <a:ext cx="295214" cy="168851"/>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4022031" y="2189761"/>
              <a:ext cx="21590" cy="114300"/>
            </a:xfrm>
            <a:custGeom>
              <a:avLst/>
              <a:gdLst/>
              <a:ahLst/>
              <a:cxnLst/>
              <a:rect l="l" t="t" r="r" b="b"/>
              <a:pathLst>
                <a:path w="21589" h="114300">
                  <a:moveTo>
                    <a:pt x="19883" y="0"/>
                  </a:moveTo>
                  <a:lnTo>
                    <a:pt x="1623" y="0"/>
                  </a:lnTo>
                  <a:lnTo>
                    <a:pt x="0" y="1622"/>
                  </a:lnTo>
                  <a:lnTo>
                    <a:pt x="938" y="19870"/>
                  </a:lnTo>
                  <a:lnTo>
                    <a:pt x="1420" y="38119"/>
                  </a:lnTo>
                  <a:lnTo>
                    <a:pt x="1552" y="51704"/>
                  </a:lnTo>
                  <a:lnTo>
                    <a:pt x="1623" y="114154"/>
                  </a:lnTo>
                  <a:lnTo>
                    <a:pt x="19883" y="114154"/>
                  </a:lnTo>
                  <a:lnTo>
                    <a:pt x="21304" y="112532"/>
                  </a:lnTo>
                  <a:lnTo>
                    <a:pt x="20483" y="100519"/>
                  </a:lnTo>
                  <a:lnTo>
                    <a:pt x="20061" y="87897"/>
                  </a:lnTo>
                  <a:lnTo>
                    <a:pt x="19928" y="74616"/>
                  </a:lnTo>
                  <a:lnTo>
                    <a:pt x="19883" y="0"/>
                  </a:lnTo>
                  <a:close/>
                </a:path>
              </a:pathLst>
            </a:custGeom>
            <a:solidFill>
              <a:srgbClr val="000000"/>
            </a:solidFill>
          </p:spPr>
          <p:txBody>
            <a:bodyPr wrap="square" lIns="0" tIns="0" rIns="0" bIns="0" rtlCol="0"/>
            <a:lstStyle/>
            <a:p>
              <a:endParaRPr/>
            </a:p>
          </p:txBody>
        </p:sp>
        <p:sp>
          <p:nvSpPr>
            <p:cNvPr id="24" name="object 24"/>
            <p:cNvSpPr/>
            <p:nvPr/>
          </p:nvSpPr>
          <p:spPr>
            <a:xfrm>
              <a:off x="4064640" y="2217134"/>
              <a:ext cx="239012" cy="88201"/>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4324947" y="2174557"/>
              <a:ext cx="60960" cy="129539"/>
            </a:xfrm>
            <a:custGeom>
              <a:avLst/>
              <a:gdLst/>
              <a:ahLst/>
              <a:cxnLst/>
              <a:rect l="l" t="t" r="r" b="b"/>
              <a:pathLst>
                <a:path w="60960" h="129539">
                  <a:moveTo>
                    <a:pt x="19888" y="1625"/>
                  </a:moveTo>
                  <a:lnTo>
                    <a:pt x="18262" y="0"/>
                  </a:lnTo>
                  <a:lnTo>
                    <a:pt x="10756" y="3048"/>
                  </a:lnTo>
                  <a:lnTo>
                    <a:pt x="9131" y="3048"/>
                  </a:lnTo>
                  <a:lnTo>
                    <a:pt x="1625" y="4660"/>
                  </a:lnTo>
                  <a:lnTo>
                    <a:pt x="0" y="4660"/>
                  </a:lnTo>
                  <a:lnTo>
                    <a:pt x="939" y="20878"/>
                  </a:lnTo>
                  <a:lnTo>
                    <a:pt x="1422" y="37515"/>
                  </a:lnTo>
                  <a:lnTo>
                    <a:pt x="1549" y="49530"/>
                  </a:lnTo>
                  <a:lnTo>
                    <a:pt x="1625" y="129362"/>
                  </a:lnTo>
                  <a:lnTo>
                    <a:pt x="18262" y="129362"/>
                  </a:lnTo>
                  <a:lnTo>
                    <a:pt x="19888" y="127749"/>
                  </a:lnTo>
                  <a:lnTo>
                    <a:pt x="19634" y="116509"/>
                  </a:lnTo>
                  <a:lnTo>
                    <a:pt x="19075" y="104000"/>
                  </a:lnTo>
                  <a:lnTo>
                    <a:pt x="18516" y="87795"/>
                  </a:lnTo>
                  <a:lnTo>
                    <a:pt x="18338" y="71577"/>
                  </a:lnTo>
                  <a:lnTo>
                    <a:pt x="18288" y="49530"/>
                  </a:lnTo>
                  <a:lnTo>
                    <a:pt x="18465" y="33566"/>
                  </a:lnTo>
                  <a:lnTo>
                    <a:pt x="18948" y="17589"/>
                  </a:lnTo>
                  <a:lnTo>
                    <a:pt x="19888" y="1625"/>
                  </a:lnTo>
                  <a:close/>
                </a:path>
                <a:path w="60960" h="129539">
                  <a:moveTo>
                    <a:pt x="60871" y="45618"/>
                  </a:moveTo>
                  <a:lnTo>
                    <a:pt x="59448" y="44208"/>
                  </a:lnTo>
                  <a:lnTo>
                    <a:pt x="50317" y="45618"/>
                  </a:lnTo>
                  <a:lnTo>
                    <a:pt x="48704" y="45618"/>
                  </a:lnTo>
                  <a:lnTo>
                    <a:pt x="41186" y="47244"/>
                  </a:lnTo>
                  <a:lnTo>
                    <a:pt x="41186" y="48666"/>
                  </a:lnTo>
                  <a:lnTo>
                    <a:pt x="42011" y="55372"/>
                  </a:lnTo>
                  <a:lnTo>
                    <a:pt x="42430" y="63487"/>
                  </a:lnTo>
                  <a:lnTo>
                    <a:pt x="42519" y="69888"/>
                  </a:lnTo>
                  <a:lnTo>
                    <a:pt x="42595" y="101282"/>
                  </a:lnTo>
                  <a:lnTo>
                    <a:pt x="42481" y="112585"/>
                  </a:lnTo>
                  <a:lnTo>
                    <a:pt x="42430" y="115252"/>
                  </a:lnTo>
                  <a:lnTo>
                    <a:pt x="42011" y="122605"/>
                  </a:lnTo>
                  <a:lnTo>
                    <a:pt x="41186" y="129362"/>
                  </a:lnTo>
                  <a:lnTo>
                    <a:pt x="59448" y="129362"/>
                  </a:lnTo>
                  <a:lnTo>
                    <a:pt x="60871" y="127749"/>
                  </a:lnTo>
                  <a:lnTo>
                    <a:pt x="60045" y="120472"/>
                  </a:lnTo>
                  <a:lnTo>
                    <a:pt x="59626" y="112585"/>
                  </a:lnTo>
                  <a:lnTo>
                    <a:pt x="59537" y="106184"/>
                  </a:lnTo>
                  <a:lnTo>
                    <a:pt x="59448" y="83743"/>
                  </a:lnTo>
                  <a:lnTo>
                    <a:pt x="59677" y="69888"/>
                  </a:lnTo>
                  <a:lnTo>
                    <a:pt x="60159" y="59588"/>
                  </a:lnTo>
                  <a:lnTo>
                    <a:pt x="60655" y="51841"/>
                  </a:lnTo>
                  <a:lnTo>
                    <a:pt x="60871" y="45618"/>
                  </a:lnTo>
                  <a:close/>
                </a:path>
                <a:path w="60960" h="129539">
                  <a:moveTo>
                    <a:pt x="60871" y="6083"/>
                  </a:moveTo>
                  <a:lnTo>
                    <a:pt x="59448" y="4660"/>
                  </a:lnTo>
                  <a:lnTo>
                    <a:pt x="51739" y="4660"/>
                  </a:lnTo>
                  <a:lnTo>
                    <a:pt x="50317" y="6083"/>
                  </a:lnTo>
                  <a:lnTo>
                    <a:pt x="42608" y="6083"/>
                  </a:lnTo>
                  <a:lnTo>
                    <a:pt x="41186" y="7708"/>
                  </a:lnTo>
                  <a:lnTo>
                    <a:pt x="41186" y="22910"/>
                  </a:lnTo>
                  <a:lnTo>
                    <a:pt x="51739" y="22910"/>
                  </a:lnTo>
                  <a:lnTo>
                    <a:pt x="59448" y="21297"/>
                  </a:lnTo>
                  <a:lnTo>
                    <a:pt x="60871" y="21297"/>
                  </a:lnTo>
                  <a:lnTo>
                    <a:pt x="60871" y="6083"/>
                  </a:lnTo>
                  <a:close/>
                </a:path>
              </a:pathLst>
            </a:custGeom>
            <a:solidFill>
              <a:srgbClr val="000000"/>
            </a:solidFill>
          </p:spPr>
          <p:txBody>
            <a:bodyPr wrap="square" lIns="0" tIns="0" rIns="0" bIns="0" rtlCol="0"/>
            <a:lstStyle/>
            <a:p>
              <a:endParaRPr/>
            </a:p>
          </p:txBody>
        </p:sp>
        <p:sp>
          <p:nvSpPr>
            <p:cNvPr id="26" name="object 26"/>
            <p:cNvSpPr/>
            <p:nvPr/>
          </p:nvSpPr>
          <p:spPr>
            <a:xfrm>
              <a:off x="4405709" y="2218756"/>
              <a:ext cx="74463" cy="85159"/>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4548746" y="2179218"/>
              <a:ext cx="607695" cy="126364"/>
            </a:xfrm>
            <a:custGeom>
              <a:avLst/>
              <a:gdLst/>
              <a:ahLst/>
              <a:cxnLst/>
              <a:rect l="l" t="t" r="r" b="b"/>
              <a:pathLst>
                <a:path w="607695" h="126364">
                  <a:moveTo>
                    <a:pt x="42608" y="39547"/>
                  </a:moveTo>
                  <a:lnTo>
                    <a:pt x="24345" y="39547"/>
                  </a:lnTo>
                  <a:lnTo>
                    <a:pt x="19685" y="48666"/>
                  </a:lnTo>
                  <a:lnTo>
                    <a:pt x="18262" y="54749"/>
                  </a:lnTo>
                  <a:lnTo>
                    <a:pt x="18262" y="39547"/>
                  </a:lnTo>
                  <a:lnTo>
                    <a:pt x="10553" y="40957"/>
                  </a:lnTo>
                  <a:lnTo>
                    <a:pt x="7505" y="40957"/>
                  </a:lnTo>
                  <a:lnTo>
                    <a:pt x="1422" y="42583"/>
                  </a:lnTo>
                  <a:lnTo>
                    <a:pt x="0" y="44005"/>
                  </a:lnTo>
                  <a:lnTo>
                    <a:pt x="825" y="50634"/>
                  </a:lnTo>
                  <a:lnTo>
                    <a:pt x="1219" y="57797"/>
                  </a:lnTo>
                  <a:lnTo>
                    <a:pt x="1295" y="61836"/>
                  </a:lnTo>
                  <a:lnTo>
                    <a:pt x="1422" y="124701"/>
                  </a:lnTo>
                  <a:lnTo>
                    <a:pt x="19685" y="124701"/>
                  </a:lnTo>
                  <a:lnTo>
                    <a:pt x="19685" y="123088"/>
                  </a:lnTo>
                  <a:lnTo>
                    <a:pt x="19456" y="116090"/>
                  </a:lnTo>
                  <a:lnTo>
                    <a:pt x="18973" y="108254"/>
                  </a:lnTo>
                  <a:lnTo>
                    <a:pt x="18478" y="98704"/>
                  </a:lnTo>
                  <a:lnTo>
                    <a:pt x="18262" y="86588"/>
                  </a:lnTo>
                  <a:lnTo>
                    <a:pt x="18376" y="75704"/>
                  </a:lnTo>
                  <a:lnTo>
                    <a:pt x="19202" y="67627"/>
                  </a:lnTo>
                  <a:lnTo>
                    <a:pt x="21424" y="61836"/>
                  </a:lnTo>
                  <a:lnTo>
                    <a:pt x="25768" y="57797"/>
                  </a:lnTo>
                  <a:lnTo>
                    <a:pt x="27393" y="57797"/>
                  </a:lnTo>
                  <a:lnTo>
                    <a:pt x="28816" y="56172"/>
                  </a:lnTo>
                  <a:lnTo>
                    <a:pt x="36525" y="56172"/>
                  </a:lnTo>
                  <a:lnTo>
                    <a:pt x="37934" y="57797"/>
                  </a:lnTo>
                  <a:lnTo>
                    <a:pt x="39560" y="56172"/>
                  </a:lnTo>
                  <a:lnTo>
                    <a:pt x="39890" y="54749"/>
                  </a:lnTo>
                  <a:lnTo>
                    <a:pt x="40982" y="50088"/>
                  </a:lnTo>
                  <a:lnTo>
                    <a:pt x="40982" y="48666"/>
                  </a:lnTo>
                  <a:lnTo>
                    <a:pt x="42608" y="40957"/>
                  </a:lnTo>
                  <a:lnTo>
                    <a:pt x="42608" y="39547"/>
                  </a:lnTo>
                  <a:close/>
                </a:path>
                <a:path w="607695" h="126364">
                  <a:moveTo>
                    <a:pt x="124853" y="76657"/>
                  </a:moveTo>
                  <a:lnTo>
                    <a:pt x="124637" y="72999"/>
                  </a:lnTo>
                  <a:lnTo>
                    <a:pt x="124345" y="68033"/>
                  </a:lnTo>
                  <a:lnTo>
                    <a:pt x="122123" y="58788"/>
                  </a:lnTo>
                  <a:lnTo>
                    <a:pt x="117068" y="50088"/>
                  </a:lnTo>
                  <a:lnTo>
                    <a:pt x="112166" y="45618"/>
                  </a:lnTo>
                  <a:lnTo>
                    <a:pt x="107937" y="42837"/>
                  </a:lnTo>
                  <a:lnTo>
                    <a:pt x="107937" y="66916"/>
                  </a:lnTo>
                  <a:lnTo>
                    <a:pt x="107937" y="72999"/>
                  </a:lnTo>
                  <a:lnTo>
                    <a:pt x="68376" y="72999"/>
                  </a:lnTo>
                  <a:lnTo>
                    <a:pt x="71107" y="62318"/>
                  </a:lnTo>
                  <a:lnTo>
                    <a:pt x="76212" y="55232"/>
                  </a:lnTo>
                  <a:lnTo>
                    <a:pt x="82727" y="51295"/>
                  </a:lnTo>
                  <a:lnTo>
                    <a:pt x="89674" y="50088"/>
                  </a:lnTo>
                  <a:lnTo>
                    <a:pt x="97383" y="50088"/>
                  </a:lnTo>
                  <a:lnTo>
                    <a:pt x="103479" y="54749"/>
                  </a:lnTo>
                  <a:lnTo>
                    <a:pt x="106540" y="62318"/>
                  </a:lnTo>
                  <a:lnTo>
                    <a:pt x="107937" y="66916"/>
                  </a:lnTo>
                  <a:lnTo>
                    <a:pt x="107937" y="42837"/>
                  </a:lnTo>
                  <a:lnTo>
                    <a:pt x="106260" y="41719"/>
                  </a:lnTo>
                  <a:lnTo>
                    <a:pt x="98920" y="38963"/>
                  </a:lnTo>
                  <a:lnTo>
                    <a:pt x="89674" y="37922"/>
                  </a:lnTo>
                  <a:lnTo>
                    <a:pt x="74510" y="40779"/>
                  </a:lnTo>
                  <a:lnTo>
                    <a:pt x="61912" y="49326"/>
                  </a:lnTo>
                  <a:lnTo>
                    <a:pt x="53301" y="63588"/>
                  </a:lnTo>
                  <a:lnTo>
                    <a:pt x="50114" y="83540"/>
                  </a:lnTo>
                  <a:lnTo>
                    <a:pt x="53174" y="101739"/>
                  </a:lnTo>
                  <a:lnTo>
                    <a:pt x="61963" y="115100"/>
                  </a:lnTo>
                  <a:lnTo>
                    <a:pt x="75882" y="123317"/>
                  </a:lnTo>
                  <a:lnTo>
                    <a:pt x="94348" y="126123"/>
                  </a:lnTo>
                  <a:lnTo>
                    <a:pt x="103682" y="125399"/>
                  </a:lnTo>
                  <a:lnTo>
                    <a:pt x="111188" y="123685"/>
                  </a:lnTo>
                  <a:lnTo>
                    <a:pt x="116713" y="121678"/>
                  </a:lnTo>
                  <a:lnTo>
                    <a:pt x="120116" y="120040"/>
                  </a:lnTo>
                  <a:lnTo>
                    <a:pt x="120116" y="118618"/>
                  </a:lnTo>
                  <a:lnTo>
                    <a:pt x="121361" y="113957"/>
                  </a:lnTo>
                  <a:lnTo>
                    <a:pt x="121742" y="112534"/>
                  </a:lnTo>
                  <a:lnTo>
                    <a:pt x="121742" y="104838"/>
                  </a:lnTo>
                  <a:lnTo>
                    <a:pt x="120116" y="103416"/>
                  </a:lnTo>
                  <a:lnTo>
                    <a:pt x="118694" y="106451"/>
                  </a:lnTo>
                  <a:lnTo>
                    <a:pt x="115646" y="109499"/>
                  </a:lnTo>
                  <a:lnTo>
                    <a:pt x="109562" y="110921"/>
                  </a:lnTo>
                  <a:lnTo>
                    <a:pt x="104902" y="112534"/>
                  </a:lnTo>
                  <a:lnTo>
                    <a:pt x="100431" y="113957"/>
                  </a:lnTo>
                  <a:lnTo>
                    <a:pt x="89674" y="113957"/>
                  </a:lnTo>
                  <a:lnTo>
                    <a:pt x="80543" y="112534"/>
                  </a:lnTo>
                  <a:lnTo>
                    <a:pt x="74460" y="104838"/>
                  </a:lnTo>
                  <a:lnTo>
                    <a:pt x="68376" y="98755"/>
                  </a:lnTo>
                  <a:lnTo>
                    <a:pt x="68376" y="85166"/>
                  </a:lnTo>
                  <a:lnTo>
                    <a:pt x="124777" y="85166"/>
                  </a:lnTo>
                  <a:lnTo>
                    <a:pt x="124853" y="76657"/>
                  </a:lnTo>
                  <a:close/>
                </a:path>
                <a:path w="607695" h="126364">
                  <a:moveTo>
                    <a:pt x="197827" y="100368"/>
                  </a:moveTo>
                  <a:lnTo>
                    <a:pt x="195554" y="89077"/>
                  </a:lnTo>
                  <a:lnTo>
                    <a:pt x="189992" y="81902"/>
                  </a:lnTo>
                  <a:lnTo>
                    <a:pt x="183019" y="77876"/>
                  </a:lnTo>
                  <a:lnTo>
                    <a:pt x="176517" y="76047"/>
                  </a:lnTo>
                  <a:lnTo>
                    <a:pt x="171856" y="74422"/>
                  </a:lnTo>
                  <a:lnTo>
                    <a:pt x="161302" y="71374"/>
                  </a:lnTo>
                  <a:lnTo>
                    <a:pt x="155219" y="68338"/>
                  </a:lnTo>
                  <a:lnTo>
                    <a:pt x="155219" y="56172"/>
                  </a:lnTo>
                  <a:lnTo>
                    <a:pt x="158254" y="53124"/>
                  </a:lnTo>
                  <a:lnTo>
                    <a:pt x="162725" y="51714"/>
                  </a:lnTo>
                  <a:lnTo>
                    <a:pt x="180987" y="51714"/>
                  </a:lnTo>
                  <a:lnTo>
                    <a:pt x="187071" y="54749"/>
                  </a:lnTo>
                  <a:lnTo>
                    <a:pt x="191731" y="57797"/>
                  </a:lnTo>
                  <a:lnTo>
                    <a:pt x="193154" y="57797"/>
                  </a:lnTo>
                  <a:lnTo>
                    <a:pt x="193154" y="51714"/>
                  </a:lnTo>
                  <a:lnTo>
                    <a:pt x="193154" y="42583"/>
                  </a:lnTo>
                  <a:lnTo>
                    <a:pt x="190119" y="42583"/>
                  </a:lnTo>
                  <a:lnTo>
                    <a:pt x="182600" y="37922"/>
                  </a:lnTo>
                  <a:lnTo>
                    <a:pt x="170434" y="37922"/>
                  </a:lnTo>
                  <a:lnTo>
                    <a:pt x="157492" y="39611"/>
                  </a:lnTo>
                  <a:lnTo>
                    <a:pt x="146850" y="44589"/>
                  </a:lnTo>
                  <a:lnTo>
                    <a:pt x="139611" y="52717"/>
                  </a:lnTo>
                  <a:lnTo>
                    <a:pt x="136956" y="63881"/>
                  </a:lnTo>
                  <a:lnTo>
                    <a:pt x="139420" y="74244"/>
                  </a:lnTo>
                  <a:lnTo>
                    <a:pt x="145326" y="80937"/>
                  </a:lnTo>
                  <a:lnTo>
                    <a:pt x="152361" y="84772"/>
                  </a:lnTo>
                  <a:lnTo>
                    <a:pt x="158254" y="86588"/>
                  </a:lnTo>
                  <a:lnTo>
                    <a:pt x="164350" y="88201"/>
                  </a:lnTo>
                  <a:lnTo>
                    <a:pt x="173469" y="91249"/>
                  </a:lnTo>
                  <a:lnTo>
                    <a:pt x="180987" y="94284"/>
                  </a:lnTo>
                  <a:lnTo>
                    <a:pt x="180987" y="106451"/>
                  </a:lnTo>
                  <a:lnTo>
                    <a:pt x="174891" y="113957"/>
                  </a:lnTo>
                  <a:lnTo>
                    <a:pt x="150545" y="113957"/>
                  </a:lnTo>
                  <a:lnTo>
                    <a:pt x="143040" y="107873"/>
                  </a:lnTo>
                  <a:lnTo>
                    <a:pt x="139992" y="106451"/>
                  </a:lnTo>
                  <a:lnTo>
                    <a:pt x="138379" y="106451"/>
                  </a:lnTo>
                  <a:lnTo>
                    <a:pt x="138379" y="121666"/>
                  </a:lnTo>
                  <a:lnTo>
                    <a:pt x="139992" y="121666"/>
                  </a:lnTo>
                  <a:lnTo>
                    <a:pt x="141414" y="123088"/>
                  </a:lnTo>
                  <a:lnTo>
                    <a:pt x="147510" y="124701"/>
                  </a:lnTo>
                  <a:lnTo>
                    <a:pt x="155219" y="126123"/>
                  </a:lnTo>
                  <a:lnTo>
                    <a:pt x="162725" y="126123"/>
                  </a:lnTo>
                  <a:lnTo>
                    <a:pt x="168262" y="126009"/>
                  </a:lnTo>
                  <a:lnTo>
                    <a:pt x="175094" y="125183"/>
                  </a:lnTo>
                  <a:lnTo>
                    <a:pt x="182232" y="122961"/>
                  </a:lnTo>
                  <a:lnTo>
                    <a:pt x="188696" y="118618"/>
                  </a:lnTo>
                  <a:lnTo>
                    <a:pt x="196202" y="113957"/>
                  </a:lnTo>
                  <a:lnTo>
                    <a:pt x="197827" y="106451"/>
                  </a:lnTo>
                  <a:lnTo>
                    <a:pt x="197827" y="100368"/>
                  </a:lnTo>
                  <a:close/>
                </a:path>
                <a:path w="607695" h="126364">
                  <a:moveTo>
                    <a:pt x="284454" y="83540"/>
                  </a:moveTo>
                  <a:lnTo>
                    <a:pt x="271132" y="45618"/>
                  </a:lnTo>
                  <a:lnTo>
                    <a:pt x="267817" y="43395"/>
                  </a:lnTo>
                  <a:lnTo>
                    <a:pt x="267817" y="66916"/>
                  </a:lnTo>
                  <a:lnTo>
                    <a:pt x="267817" y="72999"/>
                  </a:lnTo>
                  <a:lnTo>
                    <a:pt x="226631" y="72999"/>
                  </a:lnTo>
                  <a:lnTo>
                    <a:pt x="229362" y="62318"/>
                  </a:lnTo>
                  <a:lnTo>
                    <a:pt x="234467" y="55232"/>
                  </a:lnTo>
                  <a:lnTo>
                    <a:pt x="240982" y="51295"/>
                  </a:lnTo>
                  <a:lnTo>
                    <a:pt x="247942" y="50088"/>
                  </a:lnTo>
                  <a:lnTo>
                    <a:pt x="255651" y="50088"/>
                  </a:lnTo>
                  <a:lnTo>
                    <a:pt x="263156" y="54749"/>
                  </a:lnTo>
                  <a:lnTo>
                    <a:pt x="266217" y="62318"/>
                  </a:lnTo>
                  <a:lnTo>
                    <a:pt x="267817" y="66916"/>
                  </a:lnTo>
                  <a:lnTo>
                    <a:pt x="267817" y="43395"/>
                  </a:lnTo>
                  <a:lnTo>
                    <a:pt x="265341" y="41719"/>
                  </a:lnTo>
                  <a:lnTo>
                    <a:pt x="258102" y="38963"/>
                  </a:lnTo>
                  <a:lnTo>
                    <a:pt x="249567" y="37922"/>
                  </a:lnTo>
                  <a:lnTo>
                    <a:pt x="234391" y="40779"/>
                  </a:lnTo>
                  <a:lnTo>
                    <a:pt x="221792" y="49326"/>
                  </a:lnTo>
                  <a:lnTo>
                    <a:pt x="213182" y="63588"/>
                  </a:lnTo>
                  <a:lnTo>
                    <a:pt x="209994" y="83540"/>
                  </a:lnTo>
                  <a:lnTo>
                    <a:pt x="213004" y="101739"/>
                  </a:lnTo>
                  <a:lnTo>
                    <a:pt x="221564" y="115100"/>
                  </a:lnTo>
                  <a:lnTo>
                    <a:pt x="234988" y="123317"/>
                  </a:lnTo>
                  <a:lnTo>
                    <a:pt x="252603" y="126123"/>
                  </a:lnTo>
                  <a:lnTo>
                    <a:pt x="262623" y="125399"/>
                  </a:lnTo>
                  <a:lnTo>
                    <a:pt x="270052" y="123685"/>
                  </a:lnTo>
                  <a:lnTo>
                    <a:pt x="275196" y="121678"/>
                  </a:lnTo>
                  <a:lnTo>
                    <a:pt x="278371" y="120040"/>
                  </a:lnTo>
                  <a:lnTo>
                    <a:pt x="279996" y="118618"/>
                  </a:lnTo>
                  <a:lnTo>
                    <a:pt x="279996" y="113957"/>
                  </a:lnTo>
                  <a:lnTo>
                    <a:pt x="279996" y="110921"/>
                  </a:lnTo>
                  <a:lnTo>
                    <a:pt x="281419" y="104838"/>
                  </a:lnTo>
                  <a:lnTo>
                    <a:pt x="279996" y="103416"/>
                  </a:lnTo>
                  <a:lnTo>
                    <a:pt x="273913" y="109499"/>
                  </a:lnTo>
                  <a:lnTo>
                    <a:pt x="267817" y="110921"/>
                  </a:lnTo>
                  <a:lnTo>
                    <a:pt x="263156" y="112534"/>
                  </a:lnTo>
                  <a:lnTo>
                    <a:pt x="258686" y="113957"/>
                  </a:lnTo>
                  <a:lnTo>
                    <a:pt x="249567" y="113957"/>
                  </a:lnTo>
                  <a:lnTo>
                    <a:pt x="240436" y="112534"/>
                  </a:lnTo>
                  <a:lnTo>
                    <a:pt x="232714" y="104838"/>
                  </a:lnTo>
                  <a:lnTo>
                    <a:pt x="228257" y="98755"/>
                  </a:lnTo>
                  <a:lnTo>
                    <a:pt x="226631" y="89623"/>
                  </a:lnTo>
                  <a:lnTo>
                    <a:pt x="226631" y="85166"/>
                  </a:lnTo>
                  <a:lnTo>
                    <a:pt x="283044" y="85166"/>
                  </a:lnTo>
                  <a:lnTo>
                    <a:pt x="284454" y="83540"/>
                  </a:lnTo>
                  <a:close/>
                </a:path>
                <a:path w="607695" h="126364">
                  <a:moveTo>
                    <a:pt x="343903" y="40957"/>
                  </a:moveTo>
                  <a:lnTo>
                    <a:pt x="342493" y="39547"/>
                  </a:lnTo>
                  <a:lnTo>
                    <a:pt x="324027" y="39547"/>
                  </a:lnTo>
                  <a:lnTo>
                    <a:pt x="320979" y="48666"/>
                  </a:lnTo>
                  <a:lnTo>
                    <a:pt x="319557" y="54749"/>
                  </a:lnTo>
                  <a:lnTo>
                    <a:pt x="319557" y="40957"/>
                  </a:lnTo>
                  <a:lnTo>
                    <a:pt x="317931" y="39547"/>
                  </a:lnTo>
                  <a:lnTo>
                    <a:pt x="311848" y="40957"/>
                  </a:lnTo>
                  <a:lnTo>
                    <a:pt x="307390" y="40957"/>
                  </a:lnTo>
                  <a:lnTo>
                    <a:pt x="301294" y="42583"/>
                  </a:lnTo>
                  <a:lnTo>
                    <a:pt x="301294" y="44005"/>
                  </a:lnTo>
                  <a:lnTo>
                    <a:pt x="301523" y="50634"/>
                  </a:lnTo>
                  <a:lnTo>
                    <a:pt x="302006" y="58280"/>
                  </a:lnTo>
                  <a:lnTo>
                    <a:pt x="302501" y="69062"/>
                  </a:lnTo>
                  <a:lnTo>
                    <a:pt x="302717" y="85166"/>
                  </a:lnTo>
                  <a:lnTo>
                    <a:pt x="302717" y="124701"/>
                  </a:lnTo>
                  <a:lnTo>
                    <a:pt x="319557" y="124701"/>
                  </a:lnTo>
                  <a:lnTo>
                    <a:pt x="320979" y="123088"/>
                  </a:lnTo>
                  <a:lnTo>
                    <a:pt x="320154" y="116090"/>
                  </a:lnTo>
                  <a:lnTo>
                    <a:pt x="319735" y="108254"/>
                  </a:lnTo>
                  <a:lnTo>
                    <a:pt x="319582" y="98704"/>
                  </a:lnTo>
                  <a:lnTo>
                    <a:pt x="319659" y="75704"/>
                  </a:lnTo>
                  <a:lnTo>
                    <a:pt x="320319" y="67627"/>
                  </a:lnTo>
                  <a:lnTo>
                    <a:pt x="322122" y="61836"/>
                  </a:lnTo>
                  <a:lnTo>
                    <a:pt x="325653" y="57797"/>
                  </a:lnTo>
                  <a:lnTo>
                    <a:pt x="327063" y="57797"/>
                  </a:lnTo>
                  <a:lnTo>
                    <a:pt x="330111" y="56172"/>
                  </a:lnTo>
                  <a:lnTo>
                    <a:pt x="337820" y="56172"/>
                  </a:lnTo>
                  <a:lnTo>
                    <a:pt x="339445" y="57797"/>
                  </a:lnTo>
                  <a:lnTo>
                    <a:pt x="340868" y="56172"/>
                  </a:lnTo>
                  <a:lnTo>
                    <a:pt x="341249" y="54749"/>
                  </a:lnTo>
                  <a:lnTo>
                    <a:pt x="342493" y="50088"/>
                  </a:lnTo>
                  <a:lnTo>
                    <a:pt x="342493" y="48666"/>
                  </a:lnTo>
                  <a:lnTo>
                    <a:pt x="343903" y="40957"/>
                  </a:lnTo>
                  <a:close/>
                </a:path>
                <a:path w="607695" h="126364">
                  <a:moveTo>
                    <a:pt x="419989" y="40957"/>
                  </a:moveTo>
                  <a:lnTo>
                    <a:pt x="401739" y="40957"/>
                  </a:lnTo>
                  <a:lnTo>
                    <a:pt x="399732" y="51612"/>
                  </a:lnTo>
                  <a:lnTo>
                    <a:pt x="397764" y="59778"/>
                  </a:lnTo>
                  <a:lnTo>
                    <a:pt x="383476" y="112534"/>
                  </a:lnTo>
                  <a:lnTo>
                    <a:pt x="373100" y="76212"/>
                  </a:lnTo>
                  <a:lnTo>
                    <a:pt x="363791" y="40957"/>
                  </a:lnTo>
                  <a:lnTo>
                    <a:pt x="362165" y="39547"/>
                  </a:lnTo>
                  <a:lnTo>
                    <a:pt x="354660" y="40957"/>
                  </a:lnTo>
                  <a:lnTo>
                    <a:pt x="343903" y="40957"/>
                  </a:lnTo>
                  <a:lnTo>
                    <a:pt x="343903" y="42583"/>
                  </a:lnTo>
                  <a:lnTo>
                    <a:pt x="357428" y="83642"/>
                  </a:lnTo>
                  <a:lnTo>
                    <a:pt x="369874" y="124701"/>
                  </a:lnTo>
                  <a:lnTo>
                    <a:pt x="391185" y="124701"/>
                  </a:lnTo>
                  <a:lnTo>
                    <a:pt x="392607" y="123075"/>
                  </a:lnTo>
                  <a:lnTo>
                    <a:pt x="398653" y="102552"/>
                  </a:lnTo>
                  <a:lnTo>
                    <a:pt x="405231" y="82016"/>
                  </a:lnTo>
                  <a:lnTo>
                    <a:pt x="412343" y="61493"/>
                  </a:lnTo>
                  <a:lnTo>
                    <a:pt x="419989" y="40957"/>
                  </a:lnTo>
                  <a:close/>
                </a:path>
                <a:path w="607695" h="126364">
                  <a:moveTo>
                    <a:pt x="505206" y="82118"/>
                  </a:moveTo>
                  <a:lnTo>
                    <a:pt x="504863" y="73266"/>
                  </a:lnTo>
                  <a:lnTo>
                    <a:pt x="503542" y="64960"/>
                  </a:lnTo>
                  <a:lnTo>
                    <a:pt x="500761" y="57226"/>
                  </a:lnTo>
                  <a:lnTo>
                    <a:pt x="497141" y="51714"/>
                  </a:lnTo>
                  <a:lnTo>
                    <a:pt x="496074" y="50088"/>
                  </a:lnTo>
                  <a:lnTo>
                    <a:pt x="489889" y="45021"/>
                  </a:lnTo>
                  <a:lnTo>
                    <a:pt x="488569" y="44310"/>
                  </a:lnTo>
                  <a:lnTo>
                    <a:pt x="488569" y="66916"/>
                  </a:lnTo>
                  <a:lnTo>
                    <a:pt x="488569" y="95707"/>
                  </a:lnTo>
                  <a:lnTo>
                    <a:pt x="483908" y="103416"/>
                  </a:lnTo>
                  <a:lnTo>
                    <a:pt x="479437" y="112534"/>
                  </a:lnTo>
                  <a:lnTo>
                    <a:pt x="471728" y="113957"/>
                  </a:lnTo>
                  <a:lnTo>
                    <a:pt x="459562" y="113957"/>
                  </a:lnTo>
                  <a:lnTo>
                    <a:pt x="456514" y="112534"/>
                  </a:lnTo>
                  <a:lnTo>
                    <a:pt x="449478" y="106299"/>
                  </a:lnTo>
                  <a:lnTo>
                    <a:pt x="445858" y="98044"/>
                  </a:lnTo>
                  <a:lnTo>
                    <a:pt x="444538" y="89789"/>
                  </a:lnTo>
                  <a:lnTo>
                    <a:pt x="444347" y="83540"/>
                  </a:lnTo>
                  <a:lnTo>
                    <a:pt x="444347" y="66916"/>
                  </a:lnTo>
                  <a:lnTo>
                    <a:pt x="449008" y="60833"/>
                  </a:lnTo>
                  <a:lnTo>
                    <a:pt x="455091" y="51714"/>
                  </a:lnTo>
                  <a:lnTo>
                    <a:pt x="474776" y="51714"/>
                  </a:lnTo>
                  <a:lnTo>
                    <a:pt x="480860" y="54749"/>
                  </a:lnTo>
                  <a:lnTo>
                    <a:pt x="483908" y="60833"/>
                  </a:lnTo>
                  <a:lnTo>
                    <a:pt x="488569" y="66916"/>
                  </a:lnTo>
                  <a:lnTo>
                    <a:pt x="488569" y="44310"/>
                  </a:lnTo>
                  <a:lnTo>
                    <a:pt x="482815" y="41186"/>
                  </a:lnTo>
                  <a:lnTo>
                    <a:pt x="475170" y="38773"/>
                  </a:lnTo>
                  <a:lnTo>
                    <a:pt x="467271" y="37922"/>
                  </a:lnTo>
                  <a:lnTo>
                    <a:pt x="456031" y="39192"/>
                  </a:lnTo>
                  <a:lnTo>
                    <a:pt x="427431" y="67856"/>
                  </a:lnTo>
                  <a:lnTo>
                    <a:pt x="426085" y="82118"/>
                  </a:lnTo>
                  <a:lnTo>
                    <a:pt x="426250" y="88404"/>
                  </a:lnTo>
                  <a:lnTo>
                    <a:pt x="448424" y="123126"/>
                  </a:lnTo>
                  <a:lnTo>
                    <a:pt x="465645" y="126123"/>
                  </a:lnTo>
                  <a:lnTo>
                    <a:pt x="474230" y="125552"/>
                  </a:lnTo>
                  <a:lnTo>
                    <a:pt x="481825" y="123837"/>
                  </a:lnTo>
                  <a:lnTo>
                    <a:pt x="488581" y="120992"/>
                  </a:lnTo>
                  <a:lnTo>
                    <a:pt x="494665" y="117005"/>
                  </a:lnTo>
                  <a:lnTo>
                    <a:pt x="496887" y="113957"/>
                  </a:lnTo>
                  <a:lnTo>
                    <a:pt x="499122" y="110921"/>
                  </a:lnTo>
                  <a:lnTo>
                    <a:pt x="502170" y="104838"/>
                  </a:lnTo>
                  <a:lnTo>
                    <a:pt x="505206" y="97332"/>
                  </a:lnTo>
                  <a:lnTo>
                    <a:pt x="505206" y="82118"/>
                  </a:lnTo>
                  <a:close/>
                </a:path>
                <a:path w="607695" h="126364">
                  <a:moveTo>
                    <a:pt x="543356" y="40957"/>
                  </a:moveTo>
                  <a:lnTo>
                    <a:pt x="541731" y="39547"/>
                  </a:lnTo>
                  <a:lnTo>
                    <a:pt x="534225" y="40957"/>
                  </a:lnTo>
                  <a:lnTo>
                    <a:pt x="531177" y="40957"/>
                  </a:lnTo>
                  <a:lnTo>
                    <a:pt x="525094" y="42583"/>
                  </a:lnTo>
                  <a:lnTo>
                    <a:pt x="523468" y="44005"/>
                  </a:lnTo>
                  <a:lnTo>
                    <a:pt x="524408" y="50711"/>
                  </a:lnTo>
                  <a:lnTo>
                    <a:pt x="524891" y="58826"/>
                  </a:lnTo>
                  <a:lnTo>
                    <a:pt x="525068" y="70954"/>
                  </a:lnTo>
                  <a:lnTo>
                    <a:pt x="525094" y="124701"/>
                  </a:lnTo>
                  <a:lnTo>
                    <a:pt x="543356" y="124701"/>
                  </a:lnTo>
                  <a:lnTo>
                    <a:pt x="543356" y="40957"/>
                  </a:lnTo>
                  <a:close/>
                </a:path>
                <a:path w="607695" h="126364">
                  <a:moveTo>
                    <a:pt x="543356" y="0"/>
                  </a:moveTo>
                  <a:lnTo>
                    <a:pt x="534225" y="0"/>
                  </a:lnTo>
                  <a:lnTo>
                    <a:pt x="532599" y="1422"/>
                  </a:lnTo>
                  <a:lnTo>
                    <a:pt x="525094" y="1422"/>
                  </a:lnTo>
                  <a:lnTo>
                    <a:pt x="523468" y="3048"/>
                  </a:lnTo>
                  <a:lnTo>
                    <a:pt x="523468" y="18249"/>
                  </a:lnTo>
                  <a:lnTo>
                    <a:pt x="534225" y="18249"/>
                  </a:lnTo>
                  <a:lnTo>
                    <a:pt x="543356" y="16637"/>
                  </a:lnTo>
                  <a:lnTo>
                    <a:pt x="543356" y="0"/>
                  </a:lnTo>
                  <a:close/>
                </a:path>
                <a:path w="607695" h="126364">
                  <a:moveTo>
                    <a:pt x="607263" y="39547"/>
                  </a:moveTo>
                  <a:lnTo>
                    <a:pt x="589013" y="39547"/>
                  </a:lnTo>
                  <a:lnTo>
                    <a:pt x="584339" y="48666"/>
                  </a:lnTo>
                  <a:lnTo>
                    <a:pt x="582917" y="54749"/>
                  </a:lnTo>
                  <a:lnTo>
                    <a:pt x="582917" y="39547"/>
                  </a:lnTo>
                  <a:lnTo>
                    <a:pt x="575208" y="40957"/>
                  </a:lnTo>
                  <a:lnTo>
                    <a:pt x="572173" y="40957"/>
                  </a:lnTo>
                  <a:lnTo>
                    <a:pt x="566077" y="42583"/>
                  </a:lnTo>
                  <a:lnTo>
                    <a:pt x="564654" y="44005"/>
                  </a:lnTo>
                  <a:lnTo>
                    <a:pt x="565480" y="50634"/>
                  </a:lnTo>
                  <a:lnTo>
                    <a:pt x="565873" y="57797"/>
                  </a:lnTo>
                  <a:lnTo>
                    <a:pt x="565950" y="61836"/>
                  </a:lnTo>
                  <a:lnTo>
                    <a:pt x="566077" y="124701"/>
                  </a:lnTo>
                  <a:lnTo>
                    <a:pt x="584339" y="124701"/>
                  </a:lnTo>
                  <a:lnTo>
                    <a:pt x="584339" y="123088"/>
                  </a:lnTo>
                  <a:lnTo>
                    <a:pt x="584123" y="116090"/>
                  </a:lnTo>
                  <a:lnTo>
                    <a:pt x="583628" y="108254"/>
                  </a:lnTo>
                  <a:lnTo>
                    <a:pt x="583145" y="98704"/>
                  </a:lnTo>
                  <a:lnTo>
                    <a:pt x="582917" y="86588"/>
                  </a:lnTo>
                  <a:lnTo>
                    <a:pt x="583031" y="75704"/>
                  </a:lnTo>
                  <a:lnTo>
                    <a:pt x="583857" y="67627"/>
                  </a:lnTo>
                  <a:lnTo>
                    <a:pt x="586092" y="61836"/>
                  </a:lnTo>
                  <a:lnTo>
                    <a:pt x="590423" y="57797"/>
                  </a:lnTo>
                  <a:lnTo>
                    <a:pt x="592048" y="57797"/>
                  </a:lnTo>
                  <a:lnTo>
                    <a:pt x="593471" y="56172"/>
                  </a:lnTo>
                  <a:lnTo>
                    <a:pt x="601179" y="56172"/>
                  </a:lnTo>
                  <a:lnTo>
                    <a:pt x="602602" y="57797"/>
                  </a:lnTo>
                  <a:lnTo>
                    <a:pt x="604227" y="56172"/>
                  </a:lnTo>
                  <a:lnTo>
                    <a:pt x="604558" y="54749"/>
                  </a:lnTo>
                  <a:lnTo>
                    <a:pt x="605650" y="50088"/>
                  </a:lnTo>
                  <a:lnTo>
                    <a:pt x="605650" y="48666"/>
                  </a:lnTo>
                  <a:lnTo>
                    <a:pt x="607263" y="40957"/>
                  </a:lnTo>
                  <a:lnTo>
                    <a:pt x="607263" y="39547"/>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2317458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401" y="555424"/>
            <a:ext cx="6651626" cy="566822"/>
          </a:xfrm>
          <a:prstGeom prst="rect">
            <a:avLst/>
          </a:prstGeom>
        </p:spPr>
        <p:txBody>
          <a:bodyPr vert="horz" wrap="square" lIns="0" tIns="12700" rIns="0" bIns="0" rtlCol="0" anchor="ctr">
            <a:spAutoFit/>
          </a:bodyPr>
          <a:lstStyle/>
          <a:p>
            <a:pPr marL="12700">
              <a:lnSpc>
                <a:spcPct val="100000"/>
              </a:lnSpc>
              <a:spcBef>
                <a:spcPts val="100"/>
              </a:spcBef>
            </a:pPr>
            <a:r>
              <a:rPr spc="-5" dirty="0"/>
              <a:t>Activity model </a:t>
            </a:r>
            <a:r>
              <a:rPr dirty="0"/>
              <a:t>of </a:t>
            </a:r>
            <a:r>
              <a:rPr spc="-5" dirty="0"/>
              <a:t>the </a:t>
            </a:r>
            <a:r>
              <a:rPr dirty="0"/>
              <a:t>insulin</a:t>
            </a:r>
            <a:r>
              <a:rPr spc="-80" dirty="0"/>
              <a:t> </a:t>
            </a:r>
            <a:r>
              <a:rPr dirty="0"/>
              <a:t>pump</a:t>
            </a:r>
          </a:p>
        </p:txBody>
      </p:sp>
      <p:grpSp>
        <p:nvGrpSpPr>
          <p:cNvPr id="3" name="object 3"/>
          <p:cNvGrpSpPr/>
          <p:nvPr/>
        </p:nvGrpSpPr>
        <p:grpSpPr>
          <a:xfrm>
            <a:off x="1752600" y="2493256"/>
            <a:ext cx="7815567" cy="2688343"/>
            <a:chOff x="1527161" y="2493257"/>
            <a:chExt cx="6517005" cy="2241550"/>
          </a:xfrm>
        </p:grpSpPr>
        <p:sp>
          <p:nvSpPr>
            <p:cNvPr id="4" name="object 4"/>
            <p:cNvSpPr/>
            <p:nvPr/>
          </p:nvSpPr>
          <p:spPr>
            <a:xfrm>
              <a:off x="7451885" y="2508668"/>
              <a:ext cx="576580" cy="425450"/>
            </a:xfrm>
            <a:custGeom>
              <a:avLst/>
              <a:gdLst/>
              <a:ahLst/>
              <a:cxnLst/>
              <a:rect l="l" t="t" r="r" b="b"/>
              <a:pathLst>
                <a:path w="576579" h="425450">
                  <a:moveTo>
                    <a:pt x="6626" y="0"/>
                  </a:moveTo>
                  <a:lnTo>
                    <a:pt x="576355" y="0"/>
                  </a:lnTo>
                  <a:lnTo>
                    <a:pt x="569549" y="424879"/>
                  </a:lnTo>
                  <a:lnTo>
                    <a:pt x="0" y="424879"/>
                  </a:lnTo>
                  <a:lnTo>
                    <a:pt x="6626" y="0"/>
                  </a:lnTo>
                  <a:close/>
                </a:path>
              </a:pathLst>
            </a:custGeom>
            <a:ln w="10775">
              <a:solidFill>
                <a:srgbClr val="00ACED"/>
              </a:solidFill>
            </a:ln>
          </p:spPr>
          <p:txBody>
            <a:bodyPr wrap="square" lIns="0" tIns="0" rIns="0" bIns="0" rtlCol="0"/>
            <a:lstStyle/>
            <a:p>
              <a:endParaRPr/>
            </a:p>
          </p:txBody>
        </p:sp>
        <p:sp>
          <p:nvSpPr>
            <p:cNvPr id="5" name="object 5"/>
            <p:cNvSpPr/>
            <p:nvPr/>
          </p:nvSpPr>
          <p:spPr>
            <a:xfrm>
              <a:off x="1527161" y="2493257"/>
              <a:ext cx="6516467" cy="224130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541795" y="2573370"/>
              <a:ext cx="17780" cy="102870"/>
            </a:xfrm>
            <a:custGeom>
              <a:avLst/>
              <a:gdLst/>
              <a:ahLst/>
              <a:cxnLst/>
              <a:rect l="l" t="t" r="r" b="b"/>
              <a:pathLst>
                <a:path w="17779" h="102869">
                  <a:moveTo>
                    <a:pt x="16119" y="0"/>
                  </a:moveTo>
                  <a:lnTo>
                    <a:pt x="1432" y="0"/>
                  </a:lnTo>
                  <a:lnTo>
                    <a:pt x="0" y="1437"/>
                  </a:lnTo>
                  <a:lnTo>
                    <a:pt x="828" y="17613"/>
                  </a:lnTo>
                  <a:lnTo>
                    <a:pt x="1253" y="33789"/>
                  </a:lnTo>
                  <a:lnTo>
                    <a:pt x="1410" y="49964"/>
                  </a:lnTo>
                  <a:lnTo>
                    <a:pt x="1410" y="78238"/>
                  </a:lnTo>
                  <a:lnTo>
                    <a:pt x="1253" y="87168"/>
                  </a:lnTo>
                  <a:lnTo>
                    <a:pt x="828" y="94346"/>
                  </a:lnTo>
                  <a:lnTo>
                    <a:pt x="0" y="101187"/>
                  </a:lnTo>
                  <a:lnTo>
                    <a:pt x="1432" y="102445"/>
                  </a:lnTo>
                  <a:lnTo>
                    <a:pt x="9492" y="101187"/>
                  </a:lnTo>
                  <a:lnTo>
                    <a:pt x="17552" y="101187"/>
                  </a:lnTo>
                  <a:lnTo>
                    <a:pt x="17552" y="1437"/>
                  </a:lnTo>
                  <a:lnTo>
                    <a:pt x="16119" y="0"/>
                  </a:lnTo>
                  <a:close/>
                </a:path>
              </a:pathLst>
            </a:custGeom>
            <a:solidFill>
              <a:srgbClr val="000000"/>
            </a:solidFill>
          </p:spPr>
          <p:txBody>
            <a:bodyPr wrap="square" lIns="0" tIns="0" rIns="0" bIns="0" rtlCol="0"/>
            <a:lstStyle/>
            <a:p>
              <a:endParaRPr/>
            </a:p>
          </p:txBody>
        </p:sp>
        <p:sp>
          <p:nvSpPr>
            <p:cNvPr id="7" name="object 7"/>
            <p:cNvSpPr/>
            <p:nvPr/>
          </p:nvSpPr>
          <p:spPr>
            <a:xfrm>
              <a:off x="7579407" y="2561328"/>
              <a:ext cx="366804" cy="11592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56063" y="2740698"/>
              <a:ext cx="181432" cy="14971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731287" y="3029236"/>
              <a:ext cx="0" cy="1197610"/>
            </a:xfrm>
            <a:custGeom>
              <a:avLst/>
              <a:gdLst/>
              <a:ahLst/>
              <a:cxnLst/>
              <a:rect l="l" t="t" r="r" b="b"/>
              <a:pathLst>
                <a:path h="1197610">
                  <a:moveTo>
                    <a:pt x="0" y="1197571"/>
                  </a:moveTo>
                  <a:lnTo>
                    <a:pt x="0" y="1197571"/>
                  </a:lnTo>
                  <a:lnTo>
                    <a:pt x="0" y="0"/>
                  </a:lnTo>
                </a:path>
              </a:pathLst>
            </a:custGeom>
            <a:ln w="8063">
              <a:solidFill>
                <a:srgbClr val="000000"/>
              </a:solidFill>
            </a:ln>
          </p:spPr>
          <p:txBody>
            <a:bodyPr wrap="square" lIns="0" tIns="0" rIns="0" bIns="0" rtlCol="0"/>
            <a:lstStyle/>
            <a:p>
              <a:endParaRPr/>
            </a:p>
          </p:txBody>
        </p:sp>
        <p:sp>
          <p:nvSpPr>
            <p:cNvPr id="10" name="object 10"/>
            <p:cNvSpPr/>
            <p:nvPr/>
          </p:nvSpPr>
          <p:spPr>
            <a:xfrm>
              <a:off x="7695013" y="2971264"/>
              <a:ext cx="72547" cy="121353"/>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217926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3101" y="555424"/>
            <a:ext cx="6271896" cy="566822"/>
          </a:xfrm>
          <a:prstGeom prst="rect">
            <a:avLst/>
          </a:prstGeom>
        </p:spPr>
        <p:txBody>
          <a:bodyPr vert="horz" wrap="square" lIns="0" tIns="12700" rIns="0" bIns="0" rtlCol="0" anchor="ctr">
            <a:spAutoFit/>
          </a:bodyPr>
          <a:lstStyle/>
          <a:p>
            <a:pPr marL="12700">
              <a:lnSpc>
                <a:spcPct val="100000"/>
              </a:lnSpc>
              <a:spcBef>
                <a:spcPts val="100"/>
              </a:spcBef>
            </a:pPr>
            <a:r>
              <a:rPr spc="-5" dirty="0"/>
              <a:t>Essential high-level</a:t>
            </a:r>
            <a:r>
              <a:rPr spc="10" dirty="0"/>
              <a:t> </a:t>
            </a:r>
            <a:r>
              <a:rPr spc="-5" dirty="0"/>
              <a:t>requirements</a:t>
            </a:r>
          </a:p>
        </p:txBody>
      </p:sp>
      <p:sp>
        <p:nvSpPr>
          <p:cNvPr id="3" name="object 3"/>
          <p:cNvSpPr txBox="1"/>
          <p:nvPr/>
        </p:nvSpPr>
        <p:spPr>
          <a:xfrm>
            <a:off x="673101" y="1625549"/>
            <a:ext cx="11163299" cy="2575064"/>
          </a:xfrm>
          <a:prstGeom prst="rect">
            <a:avLst/>
          </a:prstGeom>
        </p:spPr>
        <p:txBody>
          <a:bodyPr vert="horz" wrap="square" lIns="0" tIns="12700" rIns="0" bIns="0" rtlCol="0">
            <a:spAutoFit/>
          </a:bodyPr>
          <a:lstStyle/>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The system shall be available to deliver insulin when</a:t>
            </a:r>
          </a:p>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required.</a:t>
            </a:r>
          </a:p>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The system shall perform reliably and deliver the correct  amount of insulin to counteract the current level of blood  sugar.</a:t>
            </a:r>
          </a:p>
          <a:p>
            <a:pPr marL="812165" marR="5080" lvl="1" indent="-342900">
              <a:spcBef>
                <a:spcPts val="905"/>
              </a:spcBef>
              <a:buFont typeface="Arial" panose="020B0604020202020204" pitchFamily="34" charset="0"/>
              <a:buChar char="•"/>
              <a:tabLst>
                <a:tab pos="756285" algn="l"/>
                <a:tab pos="756920" algn="l"/>
              </a:tabLst>
            </a:pPr>
            <a:r>
              <a:rPr sz="2400" dirty="0">
                <a:latin typeface="Times New Roman" panose="02020603050405020304" pitchFamily="18" charset="0"/>
                <a:cs typeface="Times New Roman" panose="02020603050405020304" pitchFamily="18" charset="0"/>
              </a:rPr>
              <a:t>The system must therefore be designed and  implemented to ensure that the system always meets  these requirements.</a:t>
            </a:r>
          </a:p>
        </p:txBody>
      </p:sp>
    </p:spTree>
    <p:extLst>
      <p:ext uri="{BB962C8B-B14F-4D97-AF65-F5344CB8AC3E}">
        <p14:creationId xmlns:p14="http://schemas.microsoft.com/office/powerpoint/2010/main" val="111074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Policy</a:t>
            </a:r>
            <a:endParaRPr lang="en-US" dirty="0"/>
          </a:p>
        </p:txBody>
      </p:sp>
      <p:sp>
        <p:nvSpPr>
          <p:cNvPr id="3" name="Slide Number Placeholder 2"/>
          <p:cNvSpPr>
            <a:spLocks noGrp="1"/>
          </p:cNvSpPr>
          <p:nvPr>
            <p:ph type="sldNum" sz="quarter" idx="12"/>
          </p:nvPr>
        </p:nvSpPr>
        <p:spPr/>
        <p:txBody>
          <a:bodyPr>
            <a:normAutofit/>
          </a:bodyPr>
          <a:lstStyle/>
          <a:p>
            <a:fld id="{1AD93096-5B34-4342-9326-69289CEAE4C2}" type="slidenum">
              <a:rPr lang="en-US" smtClean="0"/>
              <a:pPr/>
              <a:t>6</a:t>
            </a:fld>
            <a:endParaRPr lang="en-US" dirty="0">
              <a:solidFill>
                <a:srgbClr val="FFFFFF"/>
              </a:solidFill>
            </a:endParaRPr>
          </a:p>
        </p:txBody>
      </p:sp>
      <p:sp>
        <p:nvSpPr>
          <p:cNvPr id="4" name="Content Placeholder 3"/>
          <p:cNvSpPr>
            <a:spLocks noGrp="1"/>
          </p:cNvSpPr>
          <p:nvPr>
            <p:ph sz="quarter" idx="1"/>
          </p:nvPr>
        </p:nvSpPr>
        <p:spPr/>
        <p:txBody>
          <a:bodyPr/>
          <a:lstStyle/>
          <a:p>
            <a:r>
              <a:rPr lang="en-US" dirty="0" smtClean="0"/>
              <a:t>No best quiz/assignment</a:t>
            </a:r>
          </a:p>
          <a:p>
            <a:r>
              <a:rPr lang="en-US" dirty="0" smtClean="0"/>
              <a:t>No make up (even for sessional exams)</a:t>
            </a:r>
          </a:p>
          <a:p>
            <a:r>
              <a:rPr lang="en-US" dirty="0" smtClean="0"/>
              <a:t>Regular assignments</a:t>
            </a:r>
          </a:p>
          <a:p>
            <a:r>
              <a:rPr lang="en-US" dirty="0" smtClean="0"/>
              <a:t>Strict submission deadlines</a:t>
            </a:r>
          </a:p>
          <a:p>
            <a:r>
              <a:rPr lang="en-US" dirty="0" smtClean="0"/>
              <a:t>Zero marks for the copied quizzes/assignments</a:t>
            </a:r>
          </a:p>
          <a:p>
            <a:endParaRPr lang="en-US" dirty="0" smtClean="0"/>
          </a:p>
          <a:p>
            <a:endParaRPr lang="en-US" dirty="0"/>
          </a:p>
        </p:txBody>
      </p:sp>
    </p:spTree>
    <p:extLst>
      <p:ext uri="{BB962C8B-B14F-4D97-AF65-F5344CB8AC3E}">
        <p14:creationId xmlns:p14="http://schemas.microsoft.com/office/powerpoint/2010/main" val="3095711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endParaRPr lang="en-US" dirty="0"/>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Software</a:t>
            </a:r>
            <a:r>
              <a:rPr lang="en-US" sz="2400" dirty="0">
                <a:latin typeface="Times New Roman" panose="02020603050405020304" pitchFamily="18" charset="0"/>
                <a:cs typeface="Times New Roman" panose="02020603050405020304" pitchFamily="18" charset="0"/>
              </a:rPr>
              <a:t> is a set of instructions, data or programs used to operate computers and execute specific tasks. Opposite of hardware, which describes the physical aspects of a computer, software is a generic term used to refer to applications, scripts and programs that run on a device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Computer software, or simply software, is a collection of data or computer instructions that tell the computer how to work. This is in contrast to physical hardware, from which the system is built and actually performs the work.</a:t>
            </a:r>
          </a:p>
        </p:txBody>
      </p:sp>
    </p:spTree>
    <p:extLst>
      <p:ext uri="{BB962C8B-B14F-4D97-AF65-F5344CB8AC3E}">
        <p14:creationId xmlns:p14="http://schemas.microsoft.com/office/powerpoint/2010/main" val="387645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838200" y="1825625"/>
            <a:ext cx="10744200" cy="4351338"/>
          </a:xfrm>
          <a:noFill/>
        </p:spPr>
        <p:txBody>
          <a:bodyPr>
            <a:normAutofit fontScale="92500" lnSpcReduction="20000"/>
          </a:bodyPr>
          <a:lstStyle/>
          <a:p>
            <a:pPr>
              <a:lnSpc>
                <a:spcPct val="100000"/>
              </a:lnSpc>
            </a:pPr>
            <a:r>
              <a:rPr lang="en-GB" altLang="en-US" dirty="0" smtClean="0">
                <a:latin typeface="Times New Roman" panose="02020603050405020304" pitchFamily="18" charset="0"/>
                <a:cs typeface="Times New Roman" panose="02020603050405020304" pitchFamily="18" charset="0"/>
              </a:rPr>
              <a:t>The economies of ALL developed nations are </a:t>
            </a:r>
            <a:br>
              <a:rPr lang="en-GB" altLang="en-US" dirty="0" smtClean="0">
                <a:latin typeface="Times New Roman" panose="02020603050405020304" pitchFamily="18" charset="0"/>
                <a:cs typeface="Times New Roman" panose="02020603050405020304" pitchFamily="18" charset="0"/>
              </a:rPr>
            </a:br>
            <a:r>
              <a:rPr lang="en-GB" altLang="en-US" dirty="0" smtClean="0">
                <a:latin typeface="Times New Roman" panose="02020603050405020304" pitchFamily="18" charset="0"/>
                <a:cs typeface="Times New Roman" panose="02020603050405020304" pitchFamily="18" charset="0"/>
              </a:rPr>
              <a:t>dependent on software</a:t>
            </a:r>
          </a:p>
          <a:p>
            <a:pPr>
              <a:lnSpc>
                <a:spcPct val="100000"/>
              </a:lnSpc>
            </a:pPr>
            <a:endParaRPr lang="en-GB" altLang="en-US" dirty="0" smtClean="0">
              <a:latin typeface="Times New Roman" panose="02020603050405020304" pitchFamily="18" charset="0"/>
              <a:cs typeface="Times New Roman" panose="02020603050405020304" pitchFamily="18" charset="0"/>
            </a:endParaRPr>
          </a:p>
          <a:p>
            <a:pPr>
              <a:lnSpc>
                <a:spcPct val="100000"/>
              </a:lnSpc>
            </a:pPr>
            <a:r>
              <a:rPr lang="en-GB" altLang="en-US" dirty="0" smtClean="0">
                <a:latin typeface="Times New Roman" panose="02020603050405020304" pitchFamily="18" charset="0"/>
                <a:cs typeface="Times New Roman" panose="02020603050405020304" pitchFamily="18" charset="0"/>
              </a:rPr>
              <a:t>More and more systems are software controlled</a:t>
            </a:r>
          </a:p>
          <a:p>
            <a:pPr marL="0" indent="0">
              <a:lnSpc>
                <a:spcPct val="100000"/>
              </a:lnSpc>
              <a:buNone/>
            </a:pPr>
            <a:endParaRPr lang="en-GB" altLang="en-US" dirty="0" smtClean="0">
              <a:latin typeface="Times New Roman" panose="02020603050405020304" pitchFamily="18" charset="0"/>
              <a:cs typeface="Times New Roman" panose="02020603050405020304" pitchFamily="18" charset="0"/>
            </a:endParaRPr>
          </a:p>
          <a:p>
            <a:pPr>
              <a:lnSpc>
                <a:spcPct val="100000"/>
              </a:lnSpc>
            </a:pPr>
            <a:r>
              <a:rPr lang="en-GB" altLang="en-US" dirty="0" smtClean="0">
                <a:latin typeface="Times New Roman" panose="02020603050405020304" pitchFamily="18" charset="0"/>
                <a:cs typeface="Times New Roman" panose="02020603050405020304" pitchFamily="18" charset="0"/>
              </a:rPr>
              <a:t>Software engineering is concerned with theories, methods and tools for professional software development</a:t>
            </a:r>
          </a:p>
          <a:p>
            <a:pPr>
              <a:lnSpc>
                <a:spcPct val="100000"/>
              </a:lnSpc>
            </a:pPr>
            <a:endParaRPr lang="en-GB" altLang="en-US" dirty="0" smtClean="0">
              <a:latin typeface="Times New Roman" panose="02020603050405020304" pitchFamily="18" charset="0"/>
              <a:cs typeface="Times New Roman" panose="02020603050405020304" pitchFamily="18" charset="0"/>
            </a:endParaRPr>
          </a:p>
          <a:p>
            <a:pPr>
              <a:lnSpc>
                <a:spcPct val="100000"/>
              </a:lnSpc>
            </a:pPr>
            <a:r>
              <a:rPr lang="en-GB" altLang="en-US" dirty="0" smtClean="0">
                <a:latin typeface="Times New Roman" panose="02020603050405020304" pitchFamily="18" charset="0"/>
                <a:cs typeface="Times New Roman" panose="02020603050405020304" pitchFamily="18" charset="0"/>
              </a:rPr>
              <a:t>Software engineering expenditure represents a </a:t>
            </a:r>
            <a:br>
              <a:rPr lang="en-GB" altLang="en-US" dirty="0" smtClean="0">
                <a:latin typeface="Times New Roman" panose="02020603050405020304" pitchFamily="18" charset="0"/>
                <a:cs typeface="Times New Roman" panose="02020603050405020304" pitchFamily="18" charset="0"/>
              </a:rPr>
            </a:br>
            <a:r>
              <a:rPr lang="en-GB" altLang="en-US" dirty="0" smtClean="0">
                <a:latin typeface="Times New Roman" panose="02020603050405020304" pitchFamily="18" charset="0"/>
                <a:cs typeface="Times New Roman" panose="02020603050405020304" pitchFamily="18" charset="0"/>
              </a:rPr>
              <a:t>significant fraction of GNP in all developed countries</a:t>
            </a:r>
          </a:p>
        </p:txBody>
      </p:sp>
      <p:sp>
        <p:nvSpPr>
          <p:cNvPr id="7171" name="Rectangle 3"/>
          <p:cNvSpPr>
            <a:spLocks noGrp="1" noChangeArrowheads="1"/>
          </p:cNvSpPr>
          <p:nvPr>
            <p:ph type="title"/>
          </p:nvPr>
        </p:nvSpPr>
        <p:spPr>
          <a:xfrm>
            <a:off x="838200" y="453412"/>
            <a:ext cx="7936732" cy="1109007"/>
          </a:xfrm>
          <a:noFill/>
        </p:spPr>
        <p:txBody>
          <a:bodyPr/>
          <a:lstStyle/>
          <a:p>
            <a:r>
              <a:rPr lang="en-GB" altLang="en-US" dirty="0" smtClean="0"/>
              <a:t>Software engineering</a:t>
            </a:r>
          </a:p>
        </p:txBody>
      </p:sp>
    </p:spTree>
    <p:extLst>
      <p:ext uri="{BB962C8B-B14F-4D97-AF65-F5344CB8AC3E}">
        <p14:creationId xmlns:p14="http://schemas.microsoft.com/office/powerpoint/2010/main" val="349794848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508000" y="1904999"/>
            <a:ext cx="10972800" cy="3713163"/>
          </a:xfrm>
          <a:noFill/>
        </p:spPr>
        <p:txBody>
          <a:bodyPr/>
          <a:lstStyle/>
          <a:p>
            <a:r>
              <a:rPr lang="en-GB" altLang="en-US" dirty="0" smtClean="0">
                <a:latin typeface="Times New Roman" panose="02020603050405020304" pitchFamily="18" charset="0"/>
                <a:cs typeface="Times New Roman" panose="02020603050405020304" pitchFamily="18" charset="0"/>
              </a:rPr>
              <a:t>Software costs often dominate system costs. The costs of software on a PC are often greater than the hardware cost</a:t>
            </a:r>
          </a:p>
          <a:p>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Software costs more to maintain than it does to develop. For systems with a long life, maintenance costs may be several times development costs</a:t>
            </a:r>
          </a:p>
          <a:p>
            <a:pPr marL="0" indent="0">
              <a:buNone/>
            </a:pPr>
            <a:endParaRPr lang="en-GB" altLang="en-US" dirty="0" smtClean="0">
              <a:latin typeface="Times New Roman" panose="02020603050405020304" pitchFamily="18" charset="0"/>
              <a:cs typeface="Times New Roman" panose="02020603050405020304" pitchFamily="18" charset="0"/>
            </a:endParaRPr>
          </a:p>
          <a:p>
            <a:r>
              <a:rPr lang="en-GB" altLang="en-US" dirty="0" smtClean="0">
                <a:latin typeface="Times New Roman" panose="02020603050405020304" pitchFamily="18" charset="0"/>
                <a:cs typeface="Times New Roman" panose="02020603050405020304" pitchFamily="18" charset="0"/>
              </a:rPr>
              <a:t>Software engineering is concerned with cost-effective software development</a:t>
            </a:r>
          </a:p>
        </p:txBody>
      </p:sp>
      <p:sp>
        <p:nvSpPr>
          <p:cNvPr id="9219" name="Rectangle 3"/>
          <p:cNvSpPr>
            <a:spLocks noGrp="1" noChangeArrowheads="1"/>
          </p:cNvSpPr>
          <p:nvPr>
            <p:ph type="title"/>
          </p:nvPr>
        </p:nvSpPr>
        <p:spPr>
          <a:xfrm>
            <a:off x="596900" y="838200"/>
            <a:ext cx="10515600" cy="839788"/>
          </a:xfrm>
          <a:noFill/>
        </p:spPr>
        <p:txBody>
          <a:bodyPr/>
          <a:lstStyle/>
          <a:p>
            <a:r>
              <a:rPr lang="en-GB" altLang="en-US" dirty="0" smtClean="0"/>
              <a:t>Software costs</a:t>
            </a:r>
          </a:p>
        </p:txBody>
      </p:sp>
    </p:spTree>
    <p:extLst>
      <p:ext uri="{BB962C8B-B14F-4D97-AF65-F5344CB8AC3E}">
        <p14:creationId xmlns:p14="http://schemas.microsoft.com/office/powerpoint/2010/main" val="821619324"/>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3275</Words>
  <Application>Microsoft Office PowerPoint</Application>
  <PresentationFormat>Widescreen</PresentationFormat>
  <Paragraphs>403</Paragraphs>
  <Slides>54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Symbol</vt:lpstr>
      <vt:lpstr>Times New Roman</vt:lpstr>
      <vt:lpstr>Wingdings</vt:lpstr>
      <vt:lpstr>Office Theme</vt:lpstr>
      <vt:lpstr>SOFTWARE ENGINEERING</vt:lpstr>
      <vt:lpstr>Outline</vt:lpstr>
      <vt:lpstr>Class Rules [1/2]</vt:lpstr>
      <vt:lpstr>Class Rules [2/2]</vt:lpstr>
      <vt:lpstr>Grading Distribution  </vt:lpstr>
      <vt:lpstr>Grading Policy</vt:lpstr>
      <vt:lpstr>SOFTWARE </vt:lpstr>
      <vt:lpstr>Software engineering</vt:lpstr>
      <vt:lpstr>Software costs</vt:lpstr>
      <vt:lpstr>FAQs about software engineering</vt:lpstr>
      <vt:lpstr>FAQs about software engineering</vt:lpstr>
      <vt:lpstr>What is software?</vt:lpstr>
      <vt:lpstr>What is software engineering?</vt:lpstr>
      <vt:lpstr>What is the difference between software engineering and computer science?</vt:lpstr>
      <vt:lpstr>What is the difference between software engineering and system engineering?</vt:lpstr>
      <vt:lpstr>What is a software process?</vt:lpstr>
      <vt:lpstr>What is a software process model?</vt:lpstr>
      <vt:lpstr>What are the costs of software engineering?</vt:lpstr>
      <vt:lpstr>What are software engineering methods?</vt:lpstr>
      <vt:lpstr>What is CASE (Computer-Aided Software Engineering)</vt:lpstr>
      <vt:lpstr>What are the attributes of good software?</vt:lpstr>
      <vt:lpstr>What are the key challenges facing software engineering?</vt:lpstr>
      <vt:lpstr>Software engineering diversity</vt:lpstr>
      <vt:lpstr>Application types</vt:lpstr>
      <vt:lpstr>Application types</vt:lpstr>
      <vt:lpstr>Application types</vt:lpstr>
      <vt:lpstr>Software engineering fundamentals</vt:lpstr>
      <vt:lpstr>Internet software engineering</vt:lpstr>
      <vt:lpstr>Web-based software engineering </vt:lpstr>
      <vt:lpstr>Web software engineering</vt:lpstr>
      <vt:lpstr>Web software engineering</vt:lpstr>
      <vt:lpstr>Software Engineering Ethics</vt:lpstr>
      <vt:lpstr>Professional and ethical responsibility</vt:lpstr>
      <vt:lpstr>Issues of professional responsibility</vt:lpstr>
      <vt:lpstr>Issues of professional responsibility</vt:lpstr>
      <vt:lpstr>Rationale for the code of ethics</vt:lpstr>
      <vt:lpstr>ACM/IEEE Code of Ethics</vt:lpstr>
      <vt:lpstr>Code of ethics - preamble</vt:lpstr>
      <vt:lpstr>Code of ethics - principles</vt:lpstr>
      <vt:lpstr>Code of ethics - principles</vt:lpstr>
      <vt:lpstr>Code of ethics - principles</vt:lpstr>
      <vt:lpstr>Ethical dilemmas</vt:lpstr>
      <vt:lpstr>Software Engineering CASE STUDIES </vt:lpstr>
      <vt:lpstr>Software project failure</vt:lpstr>
      <vt:lpstr>Frequently asked questions about software  engineering</vt:lpstr>
      <vt:lpstr>Frequently asked questions about software  engineering</vt:lpstr>
      <vt:lpstr>Software products</vt:lpstr>
      <vt:lpstr>Product specification</vt:lpstr>
      <vt:lpstr>Essential attributes of good software</vt:lpstr>
      <vt:lpstr>Case studies   Solution</vt:lpstr>
      <vt:lpstr>Insulin pump control system</vt:lpstr>
      <vt:lpstr>Insulin pump hardware architecture</vt:lpstr>
      <vt:lpstr>Activity model of the insulin pump</vt:lpstr>
      <vt:lpstr>Essential high-level requirements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Noor Nabi</dc:creator>
  <cp:lastModifiedBy>Mr Sagar Kumar</cp:lastModifiedBy>
  <cp:revision>25</cp:revision>
  <dcterms:created xsi:type="dcterms:W3CDTF">2020-09-20T04:21:23Z</dcterms:created>
  <dcterms:modified xsi:type="dcterms:W3CDTF">2023-08-23T07:23:50Z</dcterms:modified>
</cp:coreProperties>
</file>