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03" r:id="rId3"/>
    <p:sldId id="353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285" r:id="rId12"/>
    <p:sldId id="306" r:id="rId13"/>
    <p:sldId id="320" r:id="rId14"/>
    <p:sldId id="321" r:id="rId15"/>
    <p:sldId id="323" r:id="rId16"/>
    <p:sldId id="322" r:id="rId17"/>
    <p:sldId id="324" r:id="rId18"/>
    <p:sldId id="325" r:id="rId19"/>
    <p:sldId id="326" r:id="rId20"/>
    <p:sldId id="327" r:id="rId21"/>
    <p:sldId id="286" r:id="rId22"/>
    <p:sldId id="287" r:id="rId23"/>
    <p:sldId id="308" r:id="rId24"/>
    <p:sldId id="362" r:id="rId25"/>
    <p:sldId id="363" r:id="rId26"/>
    <p:sldId id="364" r:id="rId27"/>
    <p:sldId id="365" r:id="rId28"/>
    <p:sldId id="309" r:id="rId29"/>
    <p:sldId id="310" r:id="rId30"/>
    <p:sldId id="312" r:id="rId31"/>
    <p:sldId id="313" r:id="rId32"/>
    <p:sldId id="293" r:id="rId33"/>
    <p:sldId id="311" r:id="rId34"/>
    <p:sldId id="300" r:id="rId35"/>
    <p:sldId id="299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66" r:id="rId61"/>
    <p:sldId id="367" r:id="rId62"/>
    <p:sldId id="368" r:id="rId63"/>
    <p:sldId id="36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856C4-2A6B-4814-A5EA-22F9E0058358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FE078-FDDE-451A-9F09-05820A287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4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5675" y="833438"/>
            <a:ext cx="4921250" cy="2768600"/>
          </a:xfrm>
          <a:ln cap="flat"/>
        </p:spPr>
      </p:sp>
    </p:spTree>
    <p:extLst>
      <p:ext uri="{BB962C8B-B14F-4D97-AF65-F5344CB8AC3E}">
        <p14:creationId xmlns:p14="http://schemas.microsoft.com/office/powerpoint/2010/main" val="291868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282393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5472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169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7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19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304801"/>
            <a:ext cx="10361084" cy="11414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3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9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7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1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302419"/>
            <a:ext cx="10515600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FCC68-35E8-4DCC-8B0B-B2CE725AC125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025E2-BEB6-4CD5-8242-19B34D07FEC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2075" y="0"/>
            <a:ext cx="568325" cy="5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3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82799"/>
            <a:ext cx="9144000" cy="741363"/>
          </a:xfrm>
        </p:spPr>
        <p:txBody>
          <a:bodyPr>
            <a:normAutofit/>
          </a:bodyPr>
          <a:lstStyle/>
          <a:p>
            <a:r>
              <a:rPr lang="en-US" sz="4400" u="sng" dirty="0" smtClean="0"/>
              <a:t>SOFTWARE ENGINEERING</a:t>
            </a:r>
            <a:endParaRPr lang="en-US" sz="44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6866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Processes </a:t>
            </a:r>
            <a:endParaRPr lang="en-US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8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484119" y="44196"/>
            <a:ext cx="8184199" cy="6814184"/>
            <a:chOff x="976312" y="44196"/>
            <a:chExt cx="8168005" cy="6814184"/>
          </a:xfrm>
        </p:grpSpPr>
        <p:sp>
          <p:nvSpPr>
            <p:cNvPr id="4" name="object 4"/>
            <p:cNvSpPr/>
            <p:nvPr/>
          </p:nvSpPr>
          <p:spPr>
            <a:xfrm>
              <a:off x="976312" y="54038"/>
              <a:ext cx="8168005" cy="6804025"/>
            </a:xfrm>
            <a:custGeom>
              <a:avLst/>
              <a:gdLst/>
              <a:ahLst/>
              <a:cxnLst/>
              <a:rect l="l" t="t" r="r" b="b"/>
              <a:pathLst>
                <a:path w="8168005" h="6804025">
                  <a:moveTo>
                    <a:pt x="8167675" y="0"/>
                  </a:moveTo>
                  <a:lnTo>
                    <a:pt x="8153400" y="0"/>
                  </a:lnTo>
                  <a:lnTo>
                    <a:pt x="8153400" y="28575"/>
                  </a:lnTo>
                  <a:lnTo>
                    <a:pt x="8153400" y="432625"/>
                  </a:lnTo>
                  <a:lnTo>
                    <a:pt x="8153400" y="5837885"/>
                  </a:lnTo>
                  <a:lnTo>
                    <a:pt x="2374201" y="5837885"/>
                  </a:lnTo>
                  <a:lnTo>
                    <a:pt x="2374201" y="4540313"/>
                  </a:lnTo>
                  <a:lnTo>
                    <a:pt x="8153400" y="4540313"/>
                  </a:lnTo>
                  <a:lnTo>
                    <a:pt x="8153400" y="4527613"/>
                  </a:lnTo>
                  <a:lnTo>
                    <a:pt x="2374201" y="4527613"/>
                  </a:lnTo>
                  <a:lnTo>
                    <a:pt x="2374201" y="3767899"/>
                  </a:lnTo>
                  <a:lnTo>
                    <a:pt x="8153400" y="3767899"/>
                  </a:lnTo>
                  <a:lnTo>
                    <a:pt x="8153400" y="3755199"/>
                  </a:lnTo>
                  <a:lnTo>
                    <a:pt x="2374201" y="3755199"/>
                  </a:lnTo>
                  <a:lnTo>
                    <a:pt x="2374201" y="2995485"/>
                  </a:lnTo>
                  <a:lnTo>
                    <a:pt x="8153400" y="2995485"/>
                  </a:lnTo>
                  <a:lnTo>
                    <a:pt x="8153400" y="2982785"/>
                  </a:lnTo>
                  <a:lnTo>
                    <a:pt x="2374201" y="2982785"/>
                  </a:lnTo>
                  <a:lnTo>
                    <a:pt x="2374201" y="2222944"/>
                  </a:lnTo>
                  <a:lnTo>
                    <a:pt x="8153400" y="2222944"/>
                  </a:lnTo>
                  <a:lnTo>
                    <a:pt x="8153400" y="2210244"/>
                  </a:lnTo>
                  <a:lnTo>
                    <a:pt x="2374201" y="2210244"/>
                  </a:lnTo>
                  <a:lnTo>
                    <a:pt x="2374201" y="1571053"/>
                  </a:lnTo>
                  <a:lnTo>
                    <a:pt x="8153400" y="1571053"/>
                  </a:lnTo>
                  <a:lnTo>
                    <a:pt x="8153400" y="1558353"/>
                  </a:lnTo>
                  <a:lnTo>
                    <a:pt x="2374201" y="1558353"/>
                  </a:lnTo>
                  <a:lnTo>
                    <a:pt x="2374201" y="445325"/>
                  </a:lnTo>
                  <a:lnTo>
                    <a:pt x="8153400" y="445325"/>
                  </a:lnTo>
                  <a:lnTo>
                    <a:pt x="8153400" y="432625"/>
                  </a:lnTo>
                  <a:lnTo>
                    <a:pt x="2374201" y="432625"/>
                  </a:lnTo>
                  <a:lnTo>
                    <a:pt x="2374201" y="28575"/>
                  </a:lnTo>
                  <a:lnTo>
                    <a:pt x="8153400" y="28575"/>
                  </a:lnTo>
                  <a:lnTo>
                    <a:pt x="8153400" y="0"/>
                  </a:lnTo>
                  <a:lnTo>
                    <a:pt x="2361501" y="0"/>
                  </a:lnTo>
                  <a:lnTo>
                    <a:pt x="2361501" y="28575"/>
                  </a:lnTo>
                  <a:lnTo>
                    <a:pt x="2361501" y="432625"/>
                  </a:lnTo>
                  <a:lnTo>
                    <a:pt x="2361501" y="5837885"/>
                  </a:lnTo>
                  <a:lnTo>
                    <a:pt x="28575" y="5837885"/>
                  </a:lnTo>
                  <a:lnTo>
                    <a:pt x="28575" y="4540313"/>
                  </a:lnTo>
                  <a:lnTo>
                    <a:pt x="2361501" y="4540313"/>
                  </a:lnTo>
                  <a:lnTo>
                    <a:pt x="2361501" y="4527613"/>
                  </a:lnTo>
                  <a:lnTo>
                    <a:pt x="28575" y="4527613"/>
                  </a:lnTo>
                  <a:lnTo>
                    <a:pt x="28575" y="3767899"/>
                  </a:lnTo>
                  <a:lnTo>
                    <a:pt x="2361501" y="3767899"/>
                  </a:lnTo>
                  <a:lnTo>
                    <a:pt x="2361501" y="3755199"/>
                  </a:lnTo>
                  <a:lnTo>
                    <a:pt x="28575" y="3755199"/>
                  </a:lnTo>
                  <a:lnTo>
                    <a:pt x="28575" y="2995485"/>
                  </a:lnTo>
                  <a:lnTo>
                    <a:pt x="2361501" y="2995485"/>
                  </a:lnTo>
                  <a:lnTo>
                    <a:pt x="2361501" y="2982785"/>
                  </a:lnTo>
                  <a:lnTo>
                    <a:pt x="28575" y="2982785"/>
                  </a:lnTo>
                  <a:lnTo>
                    <a:pt x="28575" y="2222944"/>
                  </a:lnTo>
                  <a:lnTo>
                    <a:pt x="2361501" y="2222944"/>
                  </a:lnTo>
                  <a:lnTo>
                    <a:pt x="2361501" y="2210244"/>
                  </a:lnTo>
                  <a:lnTo>
                    <a:pt x="28575" y="2210244"/>
                  </a:lnTo>
                  <a:lnTo>
                    <a:pt x="28575" y="1571053"/>
                  </a:lnTo>
                  <a:lnTo>
                    <a:pt x="2361501" y="1571053"/>
                  </a:lnTo>
                  <a:lnTo>
                    <a:pt x="2361501" y="1558353"/>
                  </a:lnTo>
                  <a:lnTo>
                    <a:pt x="28575" y="1558353"/>
                  </a:lnTo>
                  <a:lnTo>
                    <a:pt x="28575" y="445325"/>
                  </a:lnTo>
                  <a:lnTo>
                    <a:pt x="2361501" y="445325"/>
                  </a:lnTo>
                  <a:lnTo>
                    <a:pt x="2361501" y="432625"/>
                  </a:lnTo>
                  <a:lnTo>
                    <a:pt x="28575" y="432625"/>
                  </a:lnTo>
                  <a:lnTo>
                    <a:pt x="28575" y="28575"/>
                  </a:lnTo>
                  <a:lnTo>
                    <a:pt x="2361501" y="28575"/>
                  </a:lnTo>
                  <a:lnTo>
                    <a:pt x="2361501" y="0"/>
                  </a:lnTo>
                  <a:lnTo>
                    <a:pt x="0" y="0"/>
                  </a:lnTo>
                  <a:lnTo>
                    <a:pt x="0" y="28575"/>
                  </a:lnTo>
                  <a:lnTo>
                    <a:pt x="0" y="6803961"/>
                  </a:lnTo>
                  <a:lnTo>
                    <a:pt x="28575" y="6803961"/>
                  </a:lnTo>
                  <a:lnTo>
                    <a:pt x="28575" y="5850585"/>
                  </a:lnTo>
                  <a:lnTo>
                    <a:pt x="2361501" y="5850585"/>
                  </a:lnTo>
                  <a:lnTo>
                    <a:pt x="2361501" y="6803961"/>
                  </a:lnTo>
                  <a:lnTo>
                    <a:pt x="2374201" y="6803961"/>
                  </a:lnTo>
                  <a:lnTo>
                    <a:pt x="2374201" y="5850585"/>
                  </a:lnTo>
                  <a:lnTo>
                    <a:pt x="8153400" y="5850585"/>
                  </a:lnTo>
                  <a:lnTo>
                    <a:pt x="8153400" y="6803961"/>
                  </a:lnTo>
                  <a:lnTo>
                    <a:pt x="8167675" y="6803961"/>
                  </a:lnTo>
                  <a:lnTo>
                    <a:pt x="8167675" y="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09115" y="44196"/>
              <a:ext cx="1735836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63925" y="99821"/>
            <a:ext cx="145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SDLC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PHASE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52489" y="44196"/>
            <a:ext cx="1650491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84314" y="99821"/>
            <a:ext cx="1369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A</a:t>
            </a:r>
            <a:r>
              <a:rPr b="1" spc="-15" dirty="0">
                <a:latin typeface="Times New Roman"/>
                <a:cs typeface="Times New Roman"/>
              </a:rPr>
              <a:t>C</a:t>
            </a:r>
            <a:r>
              <a:rPr b="1" spc="-5" dirty="0">
                <a:latin typeface="Times New Roman"/>
                <a:cs typeface="Times New Roman"/>
              </a:rPr>
              <a:t>TI</a:t>
            </a:r>
            <a:r>
              <a:rPr b="1" spc="-15" dirty="0">
                <a:latin typeface="Times New Roman"/>
                <a:cs typeface="Times New Roman"/>
              </a:rPr>
              <a:t>V</a:t>
            </a:r>
            <a:r>
              <a:rPr b="1" spc="-5" dirty="0">
                <a:latin typeface="Times New Roman"/>
                <a:cs typeface="Times New Roman"/>
              </a:rPr>
              <a:t>IT</a:t>
            </a:r>
            <a:r>
              <a:rPr b="1" spc="-15" dirty="0">
                <a:latin typeface="Times New Roman"/>
                <a:cs typeface="Times New Roman"/>
              </a:rPr>
              <a:t>I</a:t>
            </a:r>
            <a:r>
              <a:rPr b="1" spc="-5" dirty="0">
                <a:latin typeface="Times New Roman"/>
                <a:cs typeface="Times New Roman"/>
              </a:rPr>
              <a:t>ES</a:t>
            </a:r>
            <a:endParaRPr dirty="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84119" y="469392"/>
            <a:ext cx="1492250" cy="513715"/>
            <a:chOff x="960119" y="469391"/>
            <a:chExt cx="1492250" cy="513715"/>
          </a:xfrm>
        </p:grpSpPr>
        <p:sp>
          <p:nvSpPr>
            <p:cNvPr id="10" name="object 10"/>
            <p:cNvSpPr/>
            <p:nvPr/>
          </p:nvSpPr>
          <p:spPr>
            <a:xfrm>
              <a:off x="960119" y="492251"/>
              <a:ext cx="457200" cy="4754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30451" y="469391"/>
              <a:ext cx="1121663" cy="5135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05227" y="524383"/>
            <a:ext cx="122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3065" algn="l"/>
              </a:tabLst>
            </a:pPr>
            <a:r>
              <a:rPr dirty="0">
                <a:latin typeface="Times New Roman"/>
                <a:cs typeface="Times New Roman"/>
              </a:rPr>
              <a:t>1.	Plann</a:t>
            </a:r>
            <a:r>
              <a:rPr spc="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ng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838700" y="469391"/>
            <a:ext cx="3534410" cy="1172210"/>
            <a:chOff x="3314700" y="469391"/>
            <a:chExt cx="3534410" cy="1172210"/>
          </a:xfrm>
        </p:grpSpPr>
        <p:sp>
          <p:nvSpPr>
            <p:cNvPr id="14" name="object 14"/>
            <p:cNvSpPr/>
            <p:nvPr/>
          </p:nvSpPr>
          <p:spPr>
            <a:xfrm>
              <a:off x="3314700" y="492251"/>
              <a:ext cx="365760" cy="475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3280" y="469391"/>
              <a:ext cx="3465576" cy="51358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14700" y="821435"/>
              <a:ext cx="365760" cy="475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83280" y="798575"/>
              <a:ext cx="2206752" cy="5135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4700" y="1150619"/>
              <a:ext cx="365760" cy="4754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3280" y="1127759"/>
              <a:ext cx="2563368" cy="51358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59222" y="469265"/>
            <a:ext cx="3261360" cy="10134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93345" indent="-81280">
              <a:spcBef>
                <a:spcPts val="535"/>
              </a:spcBef>
              <a:buSzPct val="94444"/>
              <a:buChar char="•"/>
              <a:tabLst>
                <a:tab pos="93980" algn="l"/>
              </a:tabLst>
            </a:pPr>
            <a:r>
              <a:rPr dirty="0">
                <a:latin typeface="Times New Roman"/>
                <a:cs typeface="Times New Roman"/>
              </a:rPr>
              <a:t>Define the system to be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developed</a:t>
            </a:r>
          </a:p>
          <a:p>
            <a:pPr marL="93345" indent="-81280">
              <a:spcBef>
                <a:spcPts val="430"/>
              </a:spcBef>
              <a:buSzPct val="94444"/>
              <a:buChar char="•"/>
              <a:tabLst>
                <a:tab pos="93980" algn="l"/>
              </a:tabLst>
            </a:pPr>
            <a:r>
              <a:rPr spc="-5" dirty="0">
                <a:latin typeface="Times New Roman"/>
                <a:cs typeface="Times New Roman"/>
              </a:rPr>
              <a:t>Set </a:t>
            </a:r>
            <a:r>
              <a:rPr dirty="0">
                <a:latin typeface="Times New Roman"/>
                <a:cs typeface="Times New Roman"/>
              </a:rPr>
              <a:t>the project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scope</a:t>
            </a:r>
          </a:p>
          <a:p>
            <a:pPr marL="93345" indent="-81280">
              <a:spcBef>
                <a:spcPts val="434"/>
              </a:spcBef>
              <a:buSzPct val="94444"/>
              <a:buChar char="•"/>
              <a:tabLst>
                <a:tab pos="93980" algn="l"/>
              </a:tabLst>
            </a:pPr>
            <a:r>
              <a:rPr dirty="0">
                <a:latin typeface="Times New Roman"/>
                <a:cs typeface="Times New Roman"/>
              </a:rPr>
              <a:t>Develop the project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plan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2484119" y="1595628"/>
            <a:ext cx="2005964" cy="788035"/>
            <a:chOff x="960119" y="1595627"/>
            <a:chExt cx="2005964" cy="788035"/>
          </a:xfrm>
        </p:grpSpPr>
        <p:sp>
          <p:nvSpPr>
            <p:cNvPr id="22" name="object 22"/>
            <p:cNvSpPr/>
            <p:nvPr/>
          </p:nvSpPr>
          <p:spPr>
            <a:xfrm>
              <a:off x="960119" y="1616963"/>
              <a:ext cx="457200" cy="47701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30451" y="1595627"/>
              <a:ext cx="1635252" cy="51358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0451" y="1869947"/>
              <a:ext cx="1110996" cy="51358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05228" y="1650619"/>
            <a:ext cx="1678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>
              <a:spcBef>
                <a:spcPts val="100"/>
              </a:spcBef>
              <a:tabLst>
                <a:tab pos="393065" algn="l"/>
              </a:tabLst>
            </a:pPr>
            <a:r>
              <a:rPr dirty="0">
                <a:latin typeface="Times New Roman"/>
                <a:cs typeface="Times New Roman"/>
              </a:rPr>
              <a:t>2.	R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quir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spc="-10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en</a:t>
            </a:r>
            <a:r>
              <a:rPr spc="5" dirty="0">
                <a:latin typeface="Times New Roman"/>
                <a:cs typeface="Times New Roman"/>
              </a:rPr>
              <a:t>t</a:t>
            </a:r>
            <a:r>
              <a:rPr spc="-5" dirty="0">
                <a:latin typeface="Times New Roman"/>
                <a:cs typeface="Times New Roman"/>
              </a:rPr>
              <a:t>s  </a:t>
            </a:r>
            <a:r>
              <a:rPr dirty="0">
                <a:latin typeface="Times New Roman"/>
                <a:cs typeface="Times New Roman"/>
              </a:rPr>
              <a:t>Analysis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4838700" y="1595628"/>
            <a:ext cx="5341620" cy="513715"/>
            <a:chOff x="3314700" y="1595627"/>
            <a:chExt cx="5341620" cy="513715"/>
          </a:xfrm>
        </p:grpSpPr>
        <p:sp>
          <p:nvSpPr>
            <p:cNvPr id="27" name="object 27"/>
            <p:cNvSpPr/>
            <p:nvPr/>
          </p:nvSpPr>
          <p:spPr>
            <a:xfrm>
              <a:off x="3314700" y="1616963"/>
              <a:ext cx="365760" cy="4770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383280" y="1595627"/>
              <a:ext cx="5273039" cy="51358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959223" y="1650619"/>
            <a:ext cx="506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dirty="0">
                <a:latin typeface="Times New Roman"/>
                <a:cs typeface="Times New Roman"/>
              </a:rPr>
              <a:t>Gather </a:t>
            </a:r>
            <a:r>
              <a:rPr spc="-5" dirty="0">
                <a:latin typeface="Times New Roman"/>
                <a:cs typeface="Times New Roman"/>
              </a:rPr>
              <a:t>business </a:t>
            </a:r>
            <a:r>
              <a:rPr dirty="0">
                <a:latin typeface="Times New Roman"/>
                <a:cs typeface="Times New Roman"/>
              </a:rPr>
              <a:t>requirements and documented in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SRS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484119" y="2247901"/>
            <a:ext cx="1325880" cy="513715"/>
            <a:chOff x="960119" y="2247900"/>
            <a:chExt cx="1325880" cy="513715"/>
          </a:xfrm>
        </p:grpSpPr>
        <p:sp>
          <p:nvSpPr>
            <p:cNvPr id="31" name="object 31"/>
            <p:cNvSpPr/>
            <p:nvPr/>
          </p:nvSpPr>
          <p:spPr>
            <a:xfrm>
              <a:off x="960119" y="2269235"/>
              <a:ext cx="457200" cy="4770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30451" y="2247900"/>
              <a:ext cx="955547" cy="51358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05227" y="2302509"/>
            <a:ext cx="105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3065" algn="l"/>
              </a:tabLst>
            </a:pPr>
            <a:r>
              <a:rPr dirty="0">
                <a:latin typeface="Times New Roman"/>
                <a:cs typeface="Times New Roman"/>
              </a:rPr>
              <a:t>3.	</a:t>
            </a:r>
            <a:r>
              <a:rPr spc="-5" dirty="0">
                <a:latin typeface="Times New Roman"/>
                <a:cs typeface="Times New Roman"/>
              </a:rPr>
              <a:t>Design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838700" y="2247900"/>
            <a:ext cx="4706620" cy="843280"/>
            <a:chOff x="3314700" y="2247900"/>
            <a:chExt cx="4706620" cy="843280"/>
          </a:xfrm>
        </p:grpSpPr>
        <p:sp>
          <p:nvSpPr>
            <p:cNvPr id="35" name="object 35"/>
            <p:cNvSpPr/>
            <p:nvPr/>
          </p:nvSpPr>
          <p:spPr>
            <a:xfrm>
              <a:off x="3314700" y="2269235"/>
              <a:ext cx="365760" cy="4770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83280" y="2247900"/>
              <a:ext cx="4637532" cy="51358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314700" y="2598420"/>
              <a:ext cx="365760" cy="47701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83280" y="2577084"/>
              <a:ext cx="3198876" cy="513588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959223" y="2247646"/>
            <a:ext cx="443293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3345" indent="-81280">
              <a:spcBef>
                <a:spcPts val="530"/>
              </a:spcBef>
              <a:buSzPct val="94444"/>
              <a:buChar char="•"/>
              <a:tabLst>
                <a:tab pos="93980" algn="l"/>
              </a:tabLst>
            </a:pPr>
            <a:r>
              <a:rPr spc="-5" dirty="0">
                <a:latin typeface="Times New Roman"/>
                <a:cs typeface="Times New Roman"/>
              </a:rPr>
              <a:t>Design </a:t>
            </a:r>
            <a:r>
              <a:rPr dirty="0">
                <a:latin typeface="Times New Roman"/>
                <a:cs typeface="Times New Roman"/>
              </a:rPr>
              <a:t>the technical architecture based on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SRS</a:t>
            </a:r>
            <a:endParaRPr dirty="0">
              <a:latin typeface="Times New Roman"/>
              <a:cs typeface="Times New Roman"/>
            </a:endParaRPr>
          </a:p>
          <a:p>
            <a:pPr marL="93345" indent="-81280">
              <a:spcBef>
                <a:spcPts val="434"/>
              </a:spcBef>
              <a:buSzPct val="94444"/>
              <a:buChar char="•"/>
              <a:tabLst>
                <a:tab pos="93980" algn="l"/>
              </a:tabLst>
            </a:pPr>
            <a:r>
              <a:rPr spc="-5" dirty="0">
                <a:latin typeface="Times New Roman"/>
                <a:cs typeface="Times New Roman"/>
              </a:rPr>
              <a:t>Design </a:t>
            </a:r>
            <a:r>
              <a:rPr dirty="0">
                <a:latin typeface="Times New Roman"/>
                <a:cs typeface="Times New Roman"/>
              </a:rPr>
              <a:t>overall system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structure</a:t>
            </a:r>
          </a:p>
        </p:txBody>
      </p:sp>
      <p:grpSp>
        <p:nvGrpSpPr>
          <p:cNvPr id="40" name="object 40"/>
          <p:cNvGrpSpPr/>
          <p:nvPr/>
        </p:nvGrpSpPr>
        <p:grpSpPr>
          <a:xfrm>
            <a:off x="2484119" y="3019045"/>
            <a:ext cx="1911350" cy="513715"/>
            <a:chOff x="960119" y="3019044"/>
            <a:chExt cx="1911350" cy="513715"/>
          </a:xfrm>
        </p:grpSpPr>
        <p:sp>
          <p:nvSpPr>
            <p:cNvPr id="41" name="object 41"/>
            <p:cNvSpPr/>
            <p:nvPr/>
          </p:nvSpPr>
          <p:spPr>
            <a:xfrm>
              <a:off x="960119" y="3041904"/>
              <a:ext cx="457200" cy="47548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30451" y="3019044"/>
              <a:ext cx="1540763" cy="51358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05227" y="3075178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3065" algn="l"/>
              </a:tabLst>
            </a:pPr>
            <a:r>
              <a:rPr dirty="0">
                <a:latin typeface="Times New Roman"/>
                <a:cs typeface="Times New Roman"/>
              </a:rPr>
              <a:t>4.	Dev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lopment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838700" y="3019044"/>
            <a:ext cx="5774690" cy="843280"/>
            <a:chOff x="3314700" y="3019044"/>
            <a:chExt cx="5774690" cy="843280"/>
          </a:xfrm>
        </p:grpSpPr>
        <p:sp>
          <p:nvSpPr>
            <p:cNvPr id="45" name="object 45"/>
            <p:cNvSpPr/>
            <p:nvPr/>
          </p:nvSpPr>
          <p:spPr>
            <a:xfrm>
              <a:off x="3314700" y="3041904"/>
              <a:ext cx="365760" cy="47548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383280" y="3019044"/>
              <a:ext cx="5132832" cy="513588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14700" y="3371088"/>
              <a:ext cx="365760" cy="47548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39668" y="3348228"/>
              <a:ext cx="5649468" cy="51358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959223" y="3020315"/>
            <a:ext cx="549973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3345" indent="-81280">
              <a:spcBef>
                <a:spcPts val="530"/>
              </a:spcBef>
              <a:buSzPct val="94444"/>
              <a:buChar char="•"/>
              <a:tabLst>
                <a:tab pos="93980" algn="l"/>
              </a:tabLst>
            </a:pPr>
            <a:r>
              <a:rPr dirty="0">
                <a:latin typeface="Times New Roman"/>
                <a:cs typeface="Times New Roman"/>
              </a:rPr>
              <a:t>Build technical architecture, databases and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programs</a:t>
            </a:r>
            <a:endParaRPr>
              <a:latin typeface="Times New Roman"/>
              <a:cs typeface="Times New Roman"/>
            </a:endParaRPr>
          </a:p>
          <a:p>
            <a:pPr marL="147955" indent="-135890">
              <a:spcBef>
                <a:spcPts val="430"/>
              </a:spcBef>
              <a:buSzPct val="94444"/>
              <a:buChar char="•"/>
              <a:tabLst>
                <a:tab pos="148590" algn="l"/>
              </a:tabLst>
            </a:pPr>
            <a:r>
              <a:rPr dirty="0">
                <a:latin typeface="Times New Roman"/>
                <a:cs typeface="Times New Roman"/>
              </a:rPr>
              <a:t>Build </a:t>
            </a:r>
            <a:r>
              <a:rPr spc="-5" dirty="0">
                <a:latin typeface="Times New Roman"/>
                <a:cs typeface="Times New Roman"/>
              </a:rPr>
              <a:t>programs </a:t>
            </a:r>
            <a:r>
              <a:rPr dirty="0">
                <a:latin typeface="Times New Roman"/>
                <a:cs typeface="Times New Roman"/>
              </a:rPr>
              <a:t>in </a:t>
            </a:r>
            <a:r>
              <a:rPr spc="-5" dirty="0">
                <a:latin typeface="Times New Roman"/>
                <a:cs typeface="Times New Roman"/>
              </a:rPr>
              <a:t>small </a:t>
            </a:r>
            <a:r>
              <a:rPr dirty="0">
                <a:latin typeface="Times New Roman"/>
                <a:cs typeface="Times New Roman"/>
              </a:rPr>
              <a:t>units and integrated in next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phase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484120" y="3791712"/>
            <a:ext cx="1350645" cy="513715"/>
            <a:chOff x="960119" y="3791711"/>
            <a:chExt cx="1350645" cy="513715"/>
          </a:xfrm>
        </p:grpSpPr>
        <p:sp>
          <p:nvSpPr>
            <p:cNvPr id="51" name="object 51"/>
            <p:cNvSpPr/>
            <p:nvPr/>
          </p:nvSpPr>
          <p:spPr>
            <a:xfrm>
              <a:off x="960119" y="3814571"/>
              <a:ext cx="457200" cy="47548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30451" y="3791711"/>
              <a:ext cx="979932" cy="513588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605228" y="3847592"/>
            <a:ext cx="1078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3065" algn="l"/>
              </a:tabLst>
            </a:pPr>
            <a:r>
              <a:rPr dirty="0">
                <a:latin typeface="Times New Roman"/>
                <a:cs typeface="Times New Roman"/>
              </a:rPr>
              <a:t>5.	</a:t>
            </a:r>
            <a:r>
              <a:rPr spc="-20" dirty="0">
                <a:latin typeface="Times New Roman"/>
                <a:cs typeface="Times New Roman"/>
              </a:rPr>
              <a:t>Testing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838701" y="3791711"/>
            <a:ext cx="2273935" cy="843280"/>
            <a:chOff x="3314700" y="3791711"/>
            <a:chExt cx="2273935" cy="843280"/>
          </a:xfrm>
        </p:grpSpPr>
        <p:sp>
          <p:nvSpPr>
            <p:cNvPr id="55" name="object 55"/>
            <p:cNvSpPr/>
            <p:nvPr/>
          </p:nvSpPr>
          <p:spPr>
            <a:xfrm>
              <a:off x="3314700" y="3814571"/>
              <a:ext cx="365760" cy="4754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383280" y="3791711"/>
              <a:ext cx="2205228" cy="513588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314700" y="4143755"/>
              <a:ext cx="365760" cy="475488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383280" y="4120895"/>
              <a:ext cx="1725168" cy="513588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959222" y="3792474"/>
            <a:ext cx="2001520" cy="6845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3345" indent="-81280">
              <a:spcBef>
                <a:spcPts val="530"/>
              </a:spcBef>
              <a:buSzPct val="94444"/>
              <a:buChar char="•"/>
              <a:tabLst>
                <a:tab pos="93980" algn="l"/>
              </a:tabLst>
            </a:pPr>
            <a:r>
              <a:rPr spc="-15" dirty="0">
                <a:latin typeface="Times New Roman"/>
                <a:cs typeface="Times New Roman"/>
              </a:rPr>
              <a:t>Write </a:t>
            </a:r>
            <a:r>
              <a:rPr dirty="0">
                <a:latin typeface="Times New Roman"/>
                <a:cs typeface="Times New Roman"/>
              </a:rPr>
              <a:t>test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conditions</a:t>
            </a:r>
          </a:p>
          <a:p>
            <a:pPr marL="93345" indent="-81280">
              <a:spcBef>
                <a:spcPts val="434"/>
              </a:spcBef>
              <a:buSzPct val="94444"/>
              <a:buChar char="•"/>
              <a:tabLst>
                <a:tab pos="93980" algn="l"/>
              </a:tabLst>
            </a:pPr>
            <a:r>
              <a:rPr dirty="0">
                <a:latin typeface="Times New Roman"/>
                <a:cs typeface="Times New Roman"/>
              </a:rPr>
              <a:t>Perform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testing</a:t>
            </a:r>
          </a:p>
        </p:txBody>
      </p:sp>
      <p:grpSp>
        <p:nvGrpSpPr>
          <p:cNvPr id="60" name="object 60"/>
          <p:cNvGrpSpPr/>
          <p:nvPr/>
        </p:nvGrpSpPr>
        <p:grpSpPr>
          <a:xfrm>
            <a:off x="2484119" y="4564380"/>
            <a:ext cx="2246630" cy="788035"/>
            <a:chOff x="960119" y="4564379"/>
            <a:chExt cx="2246630" cy="788035"/>
          </a:xfrm>
        </p:grpSpPr>
        <p:sp>
          <p:nvSpPr>
            <p:cNvPr id="61" name="object 61"/>
            <p:cNvSpPr/>
            <p:nvPr/>
          </p:nvSpPr>
          <p:spPr>
            <a:xfrm>
              <a:off x="960119" y="4587239"/>
              <a:ext cx="457200" cy="47548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30451" y="4564379"/>
              <a:ext cx="1876044" cy="5135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30451" y="4838699"/>
              <a:ext cx="1441704" cy="51358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605227" y="4620259"/>
            <a:ext cx="1918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080" indent="-381635">
              <a:spcBef>
                <a:spcPts val="100"/>
              </a:spcBef>
              <a:tabLst>
                <a:tab pos="393065" algn="l"/>
              </a:tabLst>
            </a:pPr>
            <a:r>
              <a:rPr dirty="0">
                <a:latin typeface="Times New Roman"/>
                <a:cs typeface="Times New Roman"/>
              </a:rPr>
              <a:t>6.	I</a:t>
            </a:r>
            <a:r>
              <a:rPr spc="-10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pl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spc="-10" dirty="0">
                <a:latin typeface="Times New Roman"/>
                <a:cs typeface="Times New Roman"/>
              </a:rPr>
              <a:t>m</a:t>
            </a:r>
            <a:r>
              <a:rPr dirty="0">
                <a:latin typeface="Times New Roman"/>
                <a:cs typeface="Times New Roman"/>
              </a:rPr>
              <a:t>en</a:t>
            </a:r>
            <a:r>
              <a:rPr spc="5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spc="5" dirty="0">
                <a:latin typeface="Times New Roman"/>
                <a:cs typeface="Times New Roman"/>
              </a:rPr>
              <a:t>t</a:t>
            </a:r>
            <a:r>
              <a:rPr dirty="0">
                <a:latin typeface="Times New Roman"/>
                <a:cs typeface="Times New Roman"/>
              </a:rPr>
              <a:t>ion/  Deployment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828033" y="4564379"/>
            <a:ext cx="5840095" cy="1446530"/>
            <a:chOff x="3304032" y="4564379"/>
            <a:chExt cx="5840095" cy="1446530"/>
          </a:xfrm>
        </p:grpSpPr>
        <p:sp>
          <p:nvSpPr>
            <p:cNvPr id="66" name="object 66"/>
            <p:cNvSpPr/>
            <p:nvPr/>
          </p:nvSpPr>
          <p:spPr>
            <a:xfrm>
              <a:off x="3314700" y="4587239"/>
              <a:ext cx="365760" cy="47548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383280" y="4564379"/>
              <a:ext cx="2676144" cy="513588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14700" y="4916423"/>
              <a:ext cx="365760" cy="47548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83280" y="4893563"/>
              <a:ext cx="1789176" cy="513588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314700" y="5245607"/>
              <a:ext cx="365760" cy="475488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83280" y="5222747"/>
              <a:ext cx="5760720" cy="513588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04032" y="5497067"/>
              <a:ext cx="943356" cy="513588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959222" y="4565396"/>
            <a:ext cx="5653914" cy="12785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3345" indent="-81280">
              <a:spcBef>
                <a:spcPts val="530"/>
              </a:spcBef>
              <a:buSzPct val="94444"/>
              <a:buChar char="•"/>
              <a:tabLst>
                <a:tab pos="93980" algn="l"/>
              </a:tabLst>
            </a:pPr>
            <a:r>
              <a:rPr spc="-15" dirty="0">
                <a:latin typeface="Times New Roman"/>
                <a:cs typeface="Times New Roman"/>
              </a:rPr>
              <a:t>Write </a:t>
            </a:r>
            <a:r>
              <a:rPr spc="-5" dirty="0">
                <a:latin typeface="Times New Roman"/>
                <a:cs typeface="Times New Roman"/>
              </a:rPr>
              <a:t>user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documentation</a:t>
            </a:r>
          </a:p>
          <a:p>
            <a:pPr marL="93345" indent="-81280">
              <a:spcBef>
                <a:spcPts val="430"/>
              </a:spcBef>
              <a:buSzPct val="94444"/>
              <a:buChar char="•"/>
              <a:tabLst>
                <a:tab pos="93980" algn="l"/>
              </a:tabLst>
            </a:pPr>
            <a:r>
              <a:rPr dirty="0">
                <a:latin typeface="Times New Roman"/>
                <a:cs typeface="Times New Roman"/>
              </a:rPr>
              <a:t>Provide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training</a:t>
            </a:r>
          </a:p>
          <a:p>
            <a:pPr marL="12700" marR="5080">
              <a:spcBef>
                <a:spcPts val="434"/>
              </a:spcBef>
              <a:buSzPct val="94444"/>
              <a:buChar char="•"/>
              <a:tabLst>
                <a:tab pos="93980" algn="l"/>
              </a:tabLst>
            </a:pPr>
            <a:r>
              <a:rPr dirty="0">
                <a:latin typeface="Times New Roman"/>
                <a:cs typeface="Times New Roman"/>
              </a:rPr>
              <a:t>Product </a:t>
            </a:r>
            <a:r>
              <a:rPr spc="-5" dirty="0">
                <a:latin typeface="Times New Roman"/>
                <a:cs typeface="Times New Roman"/>
              </a:rPr>
              <a:t>is </a:t>
            </a:r>
            <a:r>
              <a:rPr dirty="0">
                <a:latin typeface="Times New Roman"/>
                <a:cs typeface="Times New Roman"/>
              </a:rPr>
              <a:t>deployed in </a:t>
            </a:r>
            <a:r>
              <a:rPr spc="-5" dirty="0">
                <a:latin typeface="Times New Roman"/>
                <a:cs typeface="Times New Roman"/>
              </a:rPr>
              <a:t>customer environment </a:t>
            </a:r>
            <a:r>
              <a:rPr dirty="0">
                <a:latin typeface="Times New Roman"/>
                <a:cs typeface="Times New Roman"/>
              </a:rPr>
              <a:t>or released to  </a:t>
            </a:r>
            <a:r>
              <a:rPr spc="-5" dirty="0">
                <a:latin typeface="Times New Roman"/>
                <a:cs typeface="Times New Roman"/>
              </a:rPr>
              <a:t>market</a:t>
            </a:r>
            <a:endParaRPr dirty="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484120" y="5875021"/>
            <a:ext cx="1862455" cy="513715"/>
            <a:chOff x="960119" y="5875020"/>
            <a:chExt cx="1862455" cy="513715"/>
          </a:xfrm>
        </p:grpSpPr>
        <p:sp>
          <p:nvSpPr>
            <p:cNvPr id="75" name="object 75"/>
            <p:cNvSpPr/>
            <p:nvPr/>
          </p:nvSpPr>
          <p:spPr>
            <a:xfrm>
              <a:off x="960119" y="5896356"/>
              <a:ext cx="457200" cy="477012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30451" y="5875020"/>
              <a:ext cx="1491996" cy="513588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605227" y="5930900"/>
            <a:ext cx="1590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3065" algn="l"/>
              </a:tabLst>
            </a:pPr>
            <a:r>
              <a:rPr dirty="0">
                <a:latin typeface="Times New Roman"/>
                <a:cs typeface="Times New Roman"/>
              </a:rPr>
              <a:t>7.	Ma</a:t>
            </a:r>
            <a:r>
              <a:rPr spc="5" dirty="0">
                <a:latin typeface="Times New Roman"/>
                <a:cs typeface="Times New Roman"/>
              </a:rPr>
              <a:t>i</a:t>
            </a:r>
            <a:r>
              <a:rPr dirty="0">
                <a:latin typeface="Times New Roman"/>
                <a:cs typeface="Times New Roman"/>
              </a:rPr>
              <a:t>nt</a:t>
            </a:r>
            <a:r>
              <a:rPr spc="5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nan</a:t>
            </a:r>
            <a:r>
              <a:rPr spc="5" dirty="0">
                <a:latin typeface="Times New Roman"/>
                <a:cs typeface="Times New Roman"/>
              </a:rPr>
              <a:t>c</a:t>
            </a:r>
            <a:r>
              <a:rPr dirty="0">
                <a:latin typeface="Times New Roman"/>
                <a:cs typeface="Times New Roman"/>
              </a:rPr>
              <a:t>e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838701" y="5875020"/>
            <a:ext cx="5192395" cy="982980"/>
            <a:chOff x="3314700" y="5875020"/>
            <a:chExt cx="5192395" cy="982980"/>
          </a:xfrm>
        </p:grpSpPr>
        <p:sp>
          <p:nvSpPr>
            <p:cNvPr id="79" name="object 79"/>
            <p:cNvSpPr/>
            <p:nvPr/>
          </p:nvSpPr>
          <p:spPr>
            <a:xfrm>
              <a:off x="3314700" y="5896356"/>
              <a:ext cx="365760" cy="477012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383280" y="5875020"/>
              <a:ext cx="1901952" cy="513588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14700" y="6225540"/>
              <a:ext cx="365760" cy="477012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439668" y="6204204"/>
              <a:ext cx="5067299" cy="513588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14700" y="6554722"/>
              <a:ext cx="365760" cy="303276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383280" y="6533386"/>
              <a:ext cx="2519172" cy="324612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4959222" y="5876035"/>
            <a:ext cx="491998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93345" indent="-81280">
              <a:spcBef>
                <a:spcPts val="530"/>
              </a:spcBef>
              <a:buSzPct val="94444"/>
              <a:buChar char="•"/>
              <a:tabLst>
                <a:tab pos="93980" algn="l"/>
              </a:tabLst>
            </a:pPr>
            <a:r>
              <a:rPr dirty="0">
                <a:latin typeface="Times New Roman"/>
                <a:cs typeface="Times New Roman"/>
              </a:rPr>
              <a:t>Build a help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desk</a:t>
            </a:r>
            <a:endParaRPr>
              <a:latin typeface="Times New Roman"/>
              <a:cs typeface="Times New Roman"/>
            </a:endParaRPr>
          </a:p>
          <a:p>
            <a:pPr marL="147955" indent="-135890">
              <a:spcBef>
                <a:spcPts val="434"/>
              </a:spcBef>
              <a:buSzPct val="94444"/>
              <a:buChar char="•"/>
              <a:tabLst>
                <a:tab pos="148590" algn="l"/>
              </a:tabLst>
            </a:pPr>
            <a:r>
              <a:rPr dirty="0">
                <a:latin typeface="Times New Roman"/>
                <a:cs typeface="Times New Roman"/>
              </a:rPr>
              <a:t>Support Corrections, </a:t>
            </a:r>
            <a:r>
              <a:rPr spc="-5" dirty="0">
                <a:latin typeface="Times New Roman"/>
                <a:cs typeface="Times New Roman"/>
              </a:rPr>
              <a:t>improvements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adaptations</a:t>
            </a:r>
            <a:endParaRPr>
              <a:latin typeface="Times New Roman"/>
              <a:cs typeface="Times New Roman"/>
            </a:endParaRPr>
          </a:p>
          <a:p>
            <a:pPr marL="93345" indent="-81280">
              <a:spcBef>
                <a:spcPts val="430"/>
              </a:spcBef>
              <a:buSzPct val="94444"/>
              <a:buChar char="•"/>
              <a:tabLst>
                <a:tab pos="93980" algn="l"/>
              </a:tabLst>
            </a:pPr>
            <a:r>
              <a:rPr dirty="0">
                <a:latin typeface="Times New Roman"/>
                <a:cs typeface="Times New Roman"/>
              </a:rPr>
              <a:t>Support system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changes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402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Description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When we describe and discuss processes, we usually talk about the activities in these processes and the ordering of these activities.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Process descriptions may also include: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b="1" i="1" kern="0" dirty="0"/>
              <a:t>Products,</a:t>
            </a:r>
            <a:r>
              <a:rPr lang="en-GB" kern="0" dirty="0"/>
              <a:t> which are the outcomes of a process activity;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b="1" i="1" kern="0" dirty="0"/>
              <a:t>Roles,</a:t>
            </a:r>
            <a:r>
              <a:rPr lang="en-GB" kern="0" dirty="0"/>
              <a:t> which reflect the responsibilities of the people involved in the process;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b="1" i="1" kern="0" dirty="0"/>
              <a:t>Pre- and post-conditions</a:t>
            </a:r>
            <a:r>
              <a:rPr lang="en-GB" kern="0" dirty="0">
                <a:solidFill>
                  <a:schemeClr val="accent2"/>
                </a:solidFill>
              </a:rPr>
              <a:t>, </a:t>
            </a:r>
            <a:r>
              <a:rPr lang="en-GB" kern="0" dirty="0">
                <a:solidFill>
                  <a:srgbClr val="000000"/>
                </a:solidFill>
              </a:rPr>
              <a:t>which are statements that are true before and after a process activity has been enacted or a product produced.   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6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 smtClean="0"/>
              <a:t>The software process Activities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set of activities required to develop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system.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different software processes, but all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involve.</a:t>
            </a:r>
          </a:p>
          <a:p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defining what the system should do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defining the organization of the system and implementing 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checking that it does what the customer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wants.</a:t>
            </a: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r>
              <a:rPr lang="en-GB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changing the system in response to changing customer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</a:p>
          <a:p>
            <a:pPr marL="0" lvl="1" indent="0">
              <a:spcBef>
                <a:spcPts val="1000"/>
              </a:spcBef>
              <a:buNone/>
            </a:pPr>
            <a:endParaRPr lang="en-GB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process model is an abstract representation of a process. It presents a description of a process from some particular perspective</a:t>
            </a:r>
          </a:p>
        </p:txBody>
      </p:sp>
    </p:spTree>
    <p:extLst>
      <p:ext uri="{BB962C8B-B14F-4D97-AF65-F5344CB8AC3E}">
        <p14:creationId xmlns:p14="http://schemas.microsoft.com/office/powerpoint/2010/main" val="553704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342901" y="139701"/>
            <a:ext cx="10361084" cy="974727"/>
          </a:xfrm>
        </p:spPr>
        <p:txBody>
          <a:bodyPr/>
          <a:lstStyle/>
          <a:p>
            <a:r>
              <a:rPr lang="en-GB" altLang="en-US" dirty="0" smtClean="0"/>
              <a:t>  Software specification</a:t>
            </a:r>
            <a:endParaRPr lang="en-US" altLang="en-US" dirty="0" smtClean="0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8284" y="1536700"/>
            <a:ext cx="10949516" cy="477520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establishing what services are required and the constraints on the system’s operation and development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engineering process: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</a:p>
          <a:p>
            <a:pPr marL="2286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technically and financially feasible to build the system?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elicitation and analysis</a:t>
            </a:r>
          </a:p>
          <a:p>
            <a:pPr marL="2286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 the system stakeholders require or expect from the system?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	</a:t>
            </a:r>
          </a:p>
          <a:p>
            <a:pPr marL="2286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requirements in detail</a:t>
            </a:r>
          </a:p>
          <a:p>
            <a:pPr marL="228600" lvl="1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validation</a:t>
            </a:r>
          </a:p>
          <a:p>
            <a:pPr marL="228600" lvl="2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validity of the requirements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19101" y="304800"/>
            <a:ext cx="8151813" cy="1141413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The requirements engineering process</a:t>
            </a:r>
            <a:br>
              <a:rPr lang="en-GB" altLang="en-US" dirty="0" smtClean="0"/>
            </a:br>
            <a:endParaRPr lang="en-US" altLang="en-US" dirty="0" smtClean="0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1752600" y="64770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648619"/>
            <a:ext cx="8305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71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 activities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28699" y="1727200"/>
            <a:ext cx="10350501" cy="3784600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identify the overall structure of the system, the principal components (sometimes called sub-systems or modules), their relationships and how they are distributed.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you define the interfaces between system components.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design,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you take each system component and design how it will operate.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you design the system data structures and how these are to be represented in a database. 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49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42900" y="330200"/>
            <a:ext cx="8839200" cy="990600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A general model of the design process </a:t>
            </a:r>
            <a:br>
              <a:rPr lang="en-GB" altLang="en-US" dirty="0" smtClean="0"/>
            </a:br>
            <a:endParaRPr lang="en-US" altLang="en-US" dirty="0" smtClean="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00956"/>
            <a:ext cx="8902700" cy="511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36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54001" y="266701"/>
            <a:ext cx="10361084" cy="1141413"/>
          </a:xfrm>
        </p:spPr>
        <p:txBody>
          <a:bodyPr/>
          <a:lstStyle/>
          <a:p>
            <a:r>
              <a:rPr lang="en-GB" altLang="en-US" dirty="0" smtClean="0"/>
              <a:t>Software validation</a:t>
            </a:r>
            <a:endParaRPr lang="en-US" altLang="en-US" dirty="0" smtClean="0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1" y="1408114"/>
            <a:ext cx="9969500" cy="4306886"/>
          </a:xfrm>
          <a:prstGeom prst="rect">
            <a:avLst/>
          </a:prstGeom>
        </p:spPr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and validation (V &amp; V) is intended to show that a system conforms to its specification and meets the requirements of the system customer.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checking and review processes and system testing.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involves executing the system with test cases that are derived from the specification of the real data to be processed by the system.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3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92101" y="292101"/>
            <a:ext cx="10361084" cy="1141413"/>
          </a:xfrm>
        </p:spPr>
        <p:txBody>
          <a:bodyPr>
            <a:normAutofit fontScale="90000"/>
          </a:bodyPr>
          <a:lstStyle/>
          <a:p>
            <a:r>
              <a:rPr lang="en-GB" altLang="en-US" dirty="0" smtClean="0"/>
              <a:t/>
            </a:r>
            <a:br>
              <a:rPr lang="en-GB" altLang="en-US" dirty="0" smtClean="0"/>
            </a:br>
            <a:r>
              <a:rPr lang="en-GB" altLang="en-US" dirty="0" smtClean="0"/>
              <a:t>Stages of testing</a:t>
            </a:r>
            <a:br>
              <a:rPr lang="en-GB" altLang="en-US" dirty="0" smtClean="0"/>
            </a:br>
            <a:endParaRPr lang="en-US" altLang="en-US" dirty="0" smtClean="0"/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2209800"/>
            <a:ext cx="94043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6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17501" y="230187"/>
            <a:ext cx="10361084" cy="1141413"/>
          </a:xfrm>
        </p:spPr>
        <p:txBody>
          <a:bodyPr/>
          <a:lstStyle/>
          <a:p>
            <a:r>
              <a:rPr lang="en-GB" altLang="en-US" dirty="0" smtClean="0"/>
              <a:t>Testing stages</a:t>
            </a:r>
            <a:endParaRPr lang="en-US" altLang="en-US" dirty="0" smtClean="0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77900" y="1308100"/>
            <a:ext cx="10680700" cy="4470400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or component testing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components are tested independently;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may be functions or objects or coherent groupings of these entities.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the system as a whole. Testing of emergent properties is particularly important.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testing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with customer data to check that the system meets the customer’s needs</a:t>
            </a:r>
            <a:r>
              <a:rPr lang="en-GB" kern="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92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Software Processes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0526" y="1690688"/>
            <a:ext cx="10273274" cy="4130097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sets of activities for specifying, designing, implementing and testing software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</a:t>
            </a:r>
          </a:p>
          <a:p>
            <a:endParaRPr lang="en-GB" altLang="en-US" sz="2400" dirty="0"/>
          </a:p>
          <a:p>
            <a:r>
              <a:rPr lang="en-US" altLang="en-US" sz="2400" dirty="0">
                <a:sym typeface="Arial" panose="020B0604020202020204" pitchFamily="34" charset="0"/>
              </a:rPr>
              <a:t>A structured set of activities required to develop a </a:t>
            </a:r>
            <a:r>
              <a:rPr lang="en-US" altLang="en-US" sz="2400" dirty="0" smtClean="0">
                <a:sym typeface="Arial" panose="020B0604020202020204" pitchFamily="34" charset="0"/>
              </a:rPr>
              <a:t>software </a:t>
            </a:r>
            <a:r>
              <a:rPr lang="en-US" altLang="en-US" sz="2400" dirty="0">
                <a:sym typeface="Arial" panose="020B0604020202020204" pitchFamily="34" charset="0"/>
              </a:rPr>
              <a:t>system. </a:t>
            </a:r>
            <a:endParaRPr lang="en-US" altLang="en-US" sz="2400" dirty="0" smtClean="0">
              <a:sym typeface="Arial" panose="020B0604020202020204" pitchFamily="34" charset="0"/>
            </a:endParaRPr>
          </a:p>
          <a:p>
            <a:endParaRPr lang="en-US" altLang="en-US" sz="2400" dirty="0">
              <a:sym typeface="Arial" panose="020B0604020202020204" pitchFamily="34" charset="0"/>
            </a:endParaRPr>
          </a:p>
          <a:p>
            <a:pPr marL="0" marR="615950" indent="0">
              <a:buClr>
                <a:srgbClr val="3891A7"/>
              </a:buClr>
              <a:buSzPct val="78846"/>
              <a:buNone/>
              <a:tabLst>
                <a:tab pos="295910" algn="l"/>
                <a:tab pos="296545" algn="l"/>
              </a:tabLst>
            </a:pPr>
            <a:r>
              <a:rPr lang="en-US" sz="2400" b="1" i="1" dirty="0"/>
              <a:t>Software Process: </a:t>
            </a:r>
            <a:r>
              <a:rPr lang="en-US" sz="2400" dirty="0"/>
              <a:t>The sequence of steps  performed to produce software with high  quality, within budget and schedule</a:t>
            </a:r>
          </a:p>
          <a:p>
            <a:pPr marL="0" indent="0">
              <a:buClr>
                <a:srgbClr val="3891A7"/>
              </a:buClr>
              <a:buNone/>
            </a:pPr>
            <a:endParaRPr lang="en-US" sz="2400" dirty="0"/>
          </a:p>
          <a:p>
            <a:pPr marL="0" marR="747395" indent="0">
              <a:buClr>
                <a:srgbClr val="3891A7"/>
              </a:buClr>
              <a:buSzPct val="78846"/>
              <a:buNone/>
              <a:tabLst>
                <a:tab pos="295910" algn="l"/>
                <a:tab pos="296545" algn="l"/>
              </a:tabLst>
            </a:pPr>
            <a:r>
              <a:rPr lang="en-US" sz="2400" dirty="0"/>
              <a:t>Many types of activities performed by diff  people in a software project</a:t>
            </a:r>
          </a:p>
          <a:p>
            <a:pPr marL="0" indent="0">
              <a:buClr>
                <a:srgbClr val="3891A7"/>
              </a:buClr>
              <a:buNone/>
            </a:pPr>
            <a:endParaRPr lang="en-US" sz="2400" dirty="0"/>
          </a:p>
          <a:p>
            <a:pPr marL="0" marR="5080" indent="0">
              <a:buClr>
                <a:srgbClr val="3891A7"/>
              </a:buClr>
              <a:buSzPct val="78846"/>
              <a:buNone/>
              <a:tabLst>
                <a:tab pos="295910" algn="l"/>
                <a:tab pos="296545" algn="l"/>
              </a:tabLst>
            </a:pPr>
            <a:r>
              <a:rPr lang="en-US" sz="2400" dirty="0"/>
              <a:t>Better to view software process as comprising  of many component processes</a:t>
            </a:r>
          </a:p>
          <a:p>
            <a:endParaRPr lang="en-US" altLang="en-US" sz="2400" dirty="0">
              <a:sym typeface="Arial" panose="020B0604020202020204" pitchFamily="34" charset="0"/>
            </a:endParaRPr>
          </a:p>
          <a:p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737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355600" y="304801"/>
            <a:ext cx="10236200" cy="1141413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/>
            </a:r>
            <a:br>
              <a:rPr lang="en-GB" altLang="en-US" dirty="0"/>
            </a:br>
            <a:r>
              <a:rPr lang="en-GB" altLang="en-US" dirty="0"/>
              <a:t>Testing phases in a plan-driven </a:t>
            </a:r>
            <a:r>
              <a:rPr lang="en-GB" altLang="en-US" dirty="0" smtClean="0"/>
              <a:t> software </a:t>
            </a:r>
            <a:r>
              <a:rPr lang="en-GB" altLang="en-US" dirty="0"/>
              <a:t>process</a:t>
            </a:r>
            <a:br>
              <a:rPr lang="en-GB" altLang="en-US" dirty="0"/>
            </a:br>
            <a:endParaRPr lang="en-US" altLang="en-US" dirty="0"/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09800"/>
            <a:ext cx="8332788" cy="363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Driven &amp; Agile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376"/>
            <a:ext cx="10515600" cy="4351338"/>
          </a:xfr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b="1" i="1" kern="0" dirty="0"/>
              <a:t>Plan-driven processes: </a:t>
            </a:r>
            <a:r>
              <a:rPr lang="en-GB" kern="0" dirty="0">
                <a:solidFill>
                  <a:srgbClr val="000000"/>
                </a:solidFill>
              </a:rPr>
              <a:t>are processes where all of the process activities are planned in advance and progress is measured against this plan. 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b="1" i="1" kern="0" dirty="0">
                <a:solidFill>
                  <a:srgbClr val="000000"/>
                </a:solidFill>
              </a:rPr>
              <a:t>In agile processes</a:t>
            </a:r>
            <a:r>
              <a:rPr lang="en-GB" i="1" kern="0" dirty="0">
                <a:solidFill>
                  <a:srgbClr val="000000"/>
                </a:solidFill>
              </a:rPr>
              <a:t>, </a:t>
            </a:r>
            <a:r>
              <a:rPr lang="en-GB" kern="0" dirty="0">
                <a:solidFill>
                  <a:srgbClr val="000000"/>
                </a:solidFill>
              </a:rPr>
              <a:t>planning is incremental and it is easier to change the process to reflect changing customer requirements. 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In practice, most practical processes include elements of both plan-driven and agile approaches. 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There are no right or wrong software processes.</a:t>
            </a: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0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8975"/>
          </a:xfrm>
        </p:spPr>
        <p:txBody>
          <a:bodyPr/>
          <a:lstStyle/>
          <a:p>
            <a:r>
              <a:rPr lang="en-US" dirty="0" smtClean="0"/>
              <a:t>Types of Process Model or Classical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4800599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GB" b="1" kern="0" dirty="0"/>
              <a:t>The waterfall model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/>
              <a:t>Plan-driven model. Separate and distinct phases of specification and development.</a:t>
            </a:r>
          </a:p>
          <a:p>
            <a:pPr marL="457200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GB" b="1" kern="0" dirty="0"/>
              <a:t>Incremental development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/>
              <a:t>Specification, development and validation are interleaved. May be plan-driven or agile</a:t>
            </a:r>
            <a:r>
              <a:rPr lang="en-GB" kern="0" dirty="0" smtClean="0"/>
              <a:t>.</a:t>
            </a:r>
            <a:endParaRPr lang="en-GB" kern="0" dirty="0"/>
          </a:p>
          <a:p>
            <a:pPr marL="0" indent="0">
              <a:spcBef>
                <a:spcPts val="800"/>
              </a:spcBef>
              <a:buNone/>
              <a:defRPr/>
            </a:pPr>
            <a:r>
              <a:rPr lang="en-GB" b="1" kern="0" dirty="0"/>
              <a:t>3</a:t>
            </a:r>
            <a:r>
              <a:rPr lang="en-GB" b="1" kern="0" dirty="0" smtClean="0"/>
              <a:t>.  Reuse-oriented </a:t>
            </a:r>
            <a:r>
              <a:rPr lang="en-GB" b="1" kern="0" dirty="0"/>
              <a:t>software engineering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/>
              <a:t>The system is assembled from existing components. May be plan-driven or agile</a:t>
            </a:r>
            <a:r>
              <a:rPr lang="en-GB" kern="0" dirty="0" smtClean="0"/>
              <a:t>.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GB" kern="0" dirty="0"/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GB" sz="800" kern="0" dirty="0"/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/>
              <a:t>In practice, most large systems are developed using a process that incorporates elements from all of these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5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15975"/>
          </a:xfrm>
          <a:noFill/>
        </p:spPr>
        <p:txBody>
          <a:bodyPr/>
          <a:lstStyle/>
          <a:p>
            <a:r>
              <a:rPr lang="en-GB" altLang="en-US" dirty="0" smtClean="0"/>
              <a:t>Waterfall model</a:t>
            </a:r>
          </a:p>
        </p:txBody>
      </p:sp>
      <p:pic>
        <p:nvPicPr>
          <p:cNvPr id="1126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420" y="1555160"/>
            <a:ext cx="8336677" cy="490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051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8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976" y="6456375"/>
            <a:ext cx="1176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Sofware</a:t>
            </a:r>
            <a:r>
              <a:rPr sz="1200" spc="-55" dirty="0">
                <a:solidFill>
                  <a:srgbClr val="B5A78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20860" y="6456375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6200" y="123743"/>
            <a:ext cx="8928100" cy="6490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8515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629" y="6537147"/>
            <a:ext cx="1176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Sofware</a:t>
            </a:r>
            <a:r>
              <a:rPr sz="1200" spc="-55" dirty="0">
                <a:solidFill>
                  <a:srgbClr val="B5A78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8458" y="6537147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9623" y="548767"/>
            <a:ext cx="5162550" cy="6807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" dirty="0"/>
              <a:t>Waterfall</a:t>
            </a:r>
            <a:r>
              <a:rPr sz="4300" spc="-254" dirty="0"/>
              <a:t> </a:t>
            </a:r>
            <a:r>
              <a:rPr sz="4300" spc="-5" dirty="0"/>
              <a:t>Advantages</a:t>
            </a:r>
            <a:endParaRPr sz="4300" dirty="0"/>
          </a:p>
        </p:txBody>
      </p:sp>
      <p:sp>
        <p:nvSpPr>
          <p:cNvPr id="6" name="object 6"/>
          <p:cNvSpPr txBox="1"/>
          <p:nvPr/>
        </p:nvSpPr>
        <p:spPr>
          <a:xfrm>
            <a:off x="1092200" y="1439926"/>
            <a:ext cx="9089263" cy="42441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spcBef>
                <a:spcPts val="95"/>
              </a:spcBef>
              <a:buClr>
                <a:srgbClr val="3891A7"/>
              </a:buClr>
              <a:buSzPct val="79545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understand, easy to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5"/>
              </a:spcBef>
              <a:buClr>
                <a:srgbClr val="3891A7"/>
              </a:buClr>
            </a:pP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buClr>
                <a:srgbClr val="3891A7"/>
              </a:buClr>
              <a:buSzPct val="79545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structure to inexperienced</a:t>
            </a:r>
            <a:r>
              <a:rPr sz="2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5"/>
              </a:spcBef>
              <a:buClr>
                <a:srgbClr val="3891A7"/>
              </a:buClr>
            </a:pP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buClr>
                <a:srgbClr val="3891A7"/>
              </a:buClr>
              <a:buSzPct val="79545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Milestones are well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"/>
              </a:spcBef>
              <a:buClr>
                <a:srgbClr val="3891A7"/>
              </a:buClr>
            </a:pP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buClr>
                <a:srgbClr val="3891A7"/>
              </a:buClr>
              <a:buSzPct val="79545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requirements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5"/>
              </a:spcBef>
              <a:buClr>
                <a:srgbClr val="3891A7"/>
              </a:buClr>
            </a:pPr>
            <a:endParaRPr sz="2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buClr>
                <a:srgbClr val="3891A7"/>
              </a:buClr>
              <a:buSzPct val="79545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management control (plan,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staff,</a:t>
            </a:r>
            <a:r>
              <a:rPr sz="22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5"/>
              </a:spcBef>
              <a:buClr>
                <a:srgbClr val="3891A7"/>
              </a:buClr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lnSpc>
                <a:spcPts val="2380"/>
              </a:lnSpc>
              <a:buClr>
                <a:srgbClr val="3891A7"/>
              </a:buClr>
              <a:buSzPct val="79545"/>
              <a:tabLst>
                <a:tab pos="295910" algn="l"/>
                <a:tab pos="296545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when quality is more important than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schedule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20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629" y="6537147"/>
            <a:ext cx="1176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Sofware</a:t>
            </a:r>
            <a:r>
              <a:rPr sz="1200" spc="-55" dirty="0">
                <a:solidFill>
                  <a:srgbClr val="B5A78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8458" y="6537147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694" y="139954"/>
            <a:ext cx="5829300" cy="6807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" dirty="0"/>
              <a:t>Waterfall</a:t>
            </a:r>
            <a:r>
              <a:rPr sz="4300" spc="-10" dirty="0"/>
              <a:t> </a:t>
            </a:r>
            <a:r>
              <a:rPr sz="4300" spc="-5" dirty="0"/>
              <a:t>disadvantages</a:t>
            </a:r>
            <a:endParaRPr sz="4300" dirty="0"/>
          </a:p>
        </p:txBody>
      </p:sp>
      <p:sp>
        <p:nvSpPr>
          <p:cNvPr id="6" name="object 6"/>
          <p:cNvSpPr txBox="1"/>
          <p:nvPr/>
        </p:nvSpPr>
        <p:spPr>
          <a:xfrm>
            <a:off x="1104900" y="1214374"/>
            <a:ext cx="10426700" cy="36503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spcBef>
                <a:spcPts val="105"/>
              </a:spcBef>
              <a:buClr>
                <a:srgbClr val="3891A7"/>
              </a:buClr>
              <a:buSzPct val="80000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requirements must be known upfront</a:t>
            </a:r>
          </a:p>
          <a:p>
            <a:pPr>
              <a:spcBef>
                <a:spcPts val="10"/>
              </a:spcBef>
              <a:buClr>
                <a:srgbClr val="3891A7"/>
              </a:buClr>
            </a:pPr>
            <a:endParaRPr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ts val="2280"/>
              </a:lnSpc>
              <a:spcBef>
                <a:spcPts val="5"/>
              </a:spcBef>
              <a:buClr>
                <a:srgbClr val="3891A7"/>
              </a:buClr>
              <a:buSzPct val="80000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the “big bang” approach – all or nothing delivery;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risky</a:t>
            </a:r>
            <a:endParaRPr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"/>
              </a:spcBef>
              <a:buClr>
                <a:srgbClr val="3891A7"/>
              </a:buClr>
            </a:pPr>
            <a:endParaRPr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484505">
              <a:lnSpc>
                <a:spcPts val="2160"/>
              </a:lnSpc>
              <a:buClr>
                <a:srgbClr val="3891A7"/>
              </a:buClr>
              <a:buSzPct val="80000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document oriented, requiring docs at the end of each  phase</a:t>
            </a:r>
          </a:p>
          <a:p>
            <a:pPr>
              <a:spcBef>
                <a:spcPts val="5"/>
              </a:spcBef>
              <a:buClr>
                <a:srgbClr val="3891A7"/>
              </a:buClr>
            </a:pPr>
            <a:endParaRPr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buClr>
                <a:srgbClr val="3891A7"/>
              </a:buClr>
              <a:buSzPct val="80000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software development as manufacturing process rather  than as creative process</a:t>
            </a:r>
          </a:p>
          <a:p>
            <a:pPr>
              <a:spcBef>
                <a:spcPts val="35"/>
              </a:spcBef>
              <a:buClr>
                <a:srgbClr val="3891A7"/>
              </a:buClr>
            </a:pPr>
            <a:endParaRPr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buClr>
                <a:srgbClr val="3891A7"/>
              </a:buClr>
              <a:buSzPct val="80000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iterative activities and Change Management that lead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final product</a:t>
            </a:r>
          </a:p>
          <a:p>
            <a:pPr>
              <a:spcBef>
                <a:spcPts val="35"/>
              </a:spcBef>
              <a:buClr>
                <a:srgbClr val="3891A7"/>
              </a:buClr>
            </a:pPr>
            <a:endParaRPr sz="2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buClr>
                <a:srgbClr val="3891A7"/>
              </a:buClr>
              <a:buSzPct val="80000"/>
              <a:tabLst>
                <a:tab pos="295910" algn="l"/>
                <a:tab pos="296545" algn="l"/>
              </a:tabLst>
            </a:pP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wait before a final product</a:t>
            </a:r>
          </a:p>
        </p:txBody>
      </p:sp>
    </p:spTree>
    <p:extLst>
      <p:ext uri="{BB962C8B-B14F-4D97-AF65-F5344CB8AC3E}">
        <p14:creationId xmlns:p14="http://schemas.microsoft.com/office/powerpoint/2010/main" val="10120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629" y="6537147"/>
            <a:ext cx="1176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Sofware</a:t>
            </a:r>
            <a:r>
              <a:rPr sz="1200" spc="-55" dirty="0">
                <a:solidFill>
                  <a:srgbClr val="B5A78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8458" y="6537147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1302" y="427354"/>
            <a:ext cx="3888104" cy="6807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25" dirty="0"/>
              <a:t>Waterfall</a:t>
            </a:r>
            <a:r>
              <a:rPr sz="4300" spc="-30" dirty="0"/>
              <a:t> </a:t>
            </a:r>
            <a:r>
              <a:rPr sz="4300" spc="-5" dirty="0"/>
              <a:t>Usage</a:t>
            </a:r>
            <a:endParaRPr sz="4300" dirty="0"/>
          </a:p>
        </p:txBody>
      </p:sp>
      <p:sp>
        <p:nvSpPr>
          <p:cNvPr id="6" name="object 6"/>
          <p:cNvSpPr txBox="1"/>
          <p:nvPr/>
        </p:nvSpPr>
        <p:spPr>
          <a:xfrm>
            <a:off x="1549400" y="1471930"/>
            <a:ext cx="8744457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>
              <a:spcBef>
                <a:spcPts val="95"/>
              </a:spcBef>
              <a:buClr>
                <a:srgbClr val="3891A7"/>
              </a:buClr>
              <a:buSzPct val="80357"/>
              <a:tabLst>
                <a:tab pos="29654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used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Clr>
                <a:srgbClr val="3891A7"/>
              </a:buClr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31750">
              <a:buClr>
                <a:srgbClr val="3891A7"/>
              </a:buClr>
              <a:buSzPct val="80357"/>
              <a:tabLst>
                <a:tab pos="296545" algn="l"/>
              </a:tabLst>
            </a:pP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suited for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understood easily and technology  decisions are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</a:p>
          <a:p>
            <a:pPr>
              <a:spcBef>
                <a:spcPts val="20"/>
              </a:spcBef>
              <a:buClr>
                <a:srgbClr val="3891A7"/>
              </a:buClr>
            </a:pP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>
              <a:buClr>
                <a:srgbClr val="3891A7"/>
              </a:buClr>
              <a:buSzPct val="80357"/>
              <a:tabLst>
                <a:tab pos="29654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familiar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projects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well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5009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/>
              <a:t>Waterfall model phases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and definition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software design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unit testing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system testing</a:t>
            </a: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and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drawback of the waterfall model is the difficulty of accommodating change after the process is underway</a:t>
            </a:r>
          </a:p>
        </p:txBody>
      </p:sp>
    </p:spTree>
    <p:extLst>
      <p:ext uri="{BB962C8B-B14F-4D97-AF65-F5344CB8AC3E}">
        <p14:creationId xmlns:p14="http://schemas.microsoft.com/office/powerpoint/2010/main" val="22411247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GB" altLang="en-US" dirty="0" smtClean="0"/>
              <a:t>Waterfall model problems</a:t>
            </a:r>
          </a:p>
        </p:txBody>
      </p:sp>
      <p:sp>
        <p:nvSpPr>
          <p:cNvPr id="1433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723900" y="15208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kern="0" dirty="0" smtClean="0">
                <a:solidFill>
                  <a:srgbClr val="000000"/>
                </a:solidFill>
              </a:rPr>
              <a:t>The </a:t>
            </a:r>
            <a:r>
              <a:rPr lang="en-GB" kern="0" dirty="0">
                <a:solidFill>
                  <a:srgbClr val="000000"/>
                </a:solidFill>
              </a:rPr>
              <a:t>main drawback of the waterfall model is the difficulty of accommodating change after the process is underway. In principle, a phase has to be complete before moving onto the next phase</a:t>
            </a:r>
            <a:r>
              <a:rPr lang="en-GB" kern="0" dirty="0" smtClean="0">
                <a:solidFill>
                  <a:srgbClr val="000000"/>
                </a:solidFill>
              </a:rPr>
              <a:t>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Inflexible partitioning of the project into distinct stages makes it difficult to respond to changing customer requirements.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Therefore, this model is only appropriate when the requirements are well-understood and changes will be fairly limited during the design process.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Few business systems have stable requirements.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The waterfall model is mostly used for large systems engineering projects where a system is developed at several sites.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In those circumstances, the plan-driven nature of the waterfall model helps coordinate the work. </a:t>
            </a:r>
          </a:p>
          <a:p>
            <a:endParaRPr lang="en-GB" kern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110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430415"/>
            <a:ext cx="10375899" cy="788036"/>
          </a:xfrm>
          <a:prstGeom prst="rect">
            <a:avLst/>
          </a:prstGeom>
        </p:spPr>
        <p:txBody>
          <a:bodyPr vert="horz" wrap="square" lIns="0" tIns="94615" rIns="0" bIns="0" rtlCol="0" anchor="ctr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745"/>
              </a:spcBef>
            </a:pPr>
            <a:r>
              <a:rPr sz="2800" spc="-40" dirty="0">
                <a:solidFill>
                  <a:srgbClr val="562213"/>
                </a:solidFill>
              </a:rPr>
              <a:t>“You’ve </a:t>
            </a:r>
            <a:r>
              <a:rPr sz="2800" spc="-5" dirty="0">
                <a:solidFill>
                  <a:srgbClr val="562213"/>
                </a:solidFill>
              </a:rPr>
              <a:t>got to be </a:t>
            </a:r>
            <a:r>
              <a:rPr sz="2800" dirty="0">
                <a:solidFill>
                  <a:srgbClr val="562213"/>
                </a:solidFill>
              </a:rPr>
              <a:t>very careful </a:t>
            </a:r>
            <a:r>
              <a:rPr sz="2800" spc="-5" dirty="0">
                <a:solidFill>
                  <a:srgbClr val="562213"/>
                </a:solidFill>
              </a:rPr>
              <a:t>if you don’t  know where you’re going, because you </a:t>
            </a:r>
            <a:r>
              <a:rPr sz="2800" dirty="0">
                <a:solidFill>
                  <a:srgbClr val="562213"/>
                </a:solidFill>
              </a:rPr>
              <a:t>might  </a:t>
            </a:r>
            <a:r>
              <a:rPr sz="2800" spc="-5" dirty="0">
                <a:solidFill>
                  <a:srgbClr val="562213"/>
                </a:solidFill>
              </a:rPr>
              <a:t>not get there.” -</a:t>
            </a:r>
            <a:r>
              <a:rPr sz="2800" spc="30" dirty="0">
                <a:solidFill>
                  <a:srgbClr val="562213"/>
                </a:solidFill>
              </a:rPr>
              <a:t> </a:t>
            </a:r>
            <a:r>
              <a:rPr sz="2800" spc="-5" dirty="0">
                <a:solidFill>
                  <a:srgbClr val="562213"/>
                </a:solidFill>
              </a:rPr>
              <a:t>Berra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685800" y="1447800"/>
            <a:ext cx="111760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08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 smtClean="0"/>
              <a:t>Incremental development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720213"/>
            <a:ext cx="78994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7155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 </a:t>
            </a:r>
            <a:r>
              <a:rPr lang="en-GB" altLang="en-US" dirty="0"/>
              <a:t>Incremental </a:t>
            </a:r>
            <a:r>
              <a:rPr lang="en-GB" altLang="en-US" dirty="0" smtClean="0"/>
              <a:t>development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The cost of accommodating changing customer requirements is reduced.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The amount of analysis and documentation that has to be redone is much less than is required with the waterfall model.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It is easier to get customer feedback on the development work that has been done.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Customers can comment on demonstrations of the software and see how much has been implemented.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More rapid delivery and deployment of useful software to the customer is possible.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Customers are able to use and gain value from the software earlier than is possible with a waterfall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20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Development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The process is not visible.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Managers need regular deliverables to measure progress. If systems are developed quickly, it is not cost-effective to produce documents that reflect every version of the system.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System structure tends to degrade as new increments are added</a:t>
            </a:r>
            <a:r>
              <a:rPr lang="en-GB" i="1" kern="0" dirty="0">
                <a:solidFill>
                  <a:srgbClr val="000000"/>
                </a:solidFill>
              </a:rPr>
              <a:t>. 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Unless time and money is spent on refactoring to improve the software, regular change tends to corrupt its structure.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Incorporating further software changes becomes increasingly difficult and costly. </a:t>
            </a:r>
          </a:p>
        </p:txBody>
      </p:sp>
    </p:spTree>
    <p:extLst>
      <p:ext uri="{BB962C8B-B14F-4D97-AF65-F5344CB8AC3E}">
        <p14:creationId xmlns:p14="http://schemas.microsoft.com/office/powerpoint/2010/main" val="2450912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dirty="0" smtClean="0"/>
              <a:t>Evolutionary Process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GB" altLang="en-US" dirty="0" smtClean="0"/>
              <a:t>Exploratory development </a:t>
            </a:r>
          </a:p>
          <a:p>
            <a:pPr lvl="1"/>
            <a:r>
              <a:rPr lang="en-GB" altLang="en-US" dirty="0" smtClean="0"/>
              <a:t>Objective is to work with customers and to evolve a final system from an initial outline specification. Should start with well-understood requirements </a:t>
            </a:r>
          </a:p>
          <a:p>
            <a:pPr marL="457200" lvl="1" indent="0">
              <a:buNone/>
            </a:pPr>
            <a:endParaRPr lang="en-GB" altLang="en-US" dirty="0" smtClean="0"/>
          </a:p>
          <a:p>
            <a:r>
              <a:rPr lang="en-GB" altLang="en-US" dirty="0" smtClean="0"/>
              <a:t>Throw-away prototyping</a:t>
            </a:r>
          </a:p>
          <a:p>
            <a:pPr lvl="1"/>
            <a:r>
              <a:rPr lang="en-GB" altLang="en-US" dirty="0" smtClean="0"/>
              <a:t>Objective is to understand the system requirements. Should start with poorly understood requirements</a:t>
            </a:r>
          </a:p>
        </p:txBody>
      </p:sp>
    </p:spTree>
    <p:extLst>
      <p:ext uri="{BB962C8B-B14F-4D97-AF65-F5344CB8AC3E}">
        <p14:creationId xmlns:p14="http://schemas.microsoft.com/office/powerpoint/2010/main" val="26981755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 Oriented Development</a:t>
            </a:r>
            <a:endParaRPr lang="en-US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9594"/>
            <a:ext cx="85217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377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Reuse-based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Based on systematic reuse where systems are integrated from existing components or COTS (Commercial-off-the-shelf) systems.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Process stages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Component </a:t>
            </a:r>
            <a:r>
              <a:rPr lang="en-GB" kern="0" dirty="0" smtClean="0">
                <a:solidFill>
                  <a:srgbClr val="000000"/>
                </a:solidFill>
              </a:rPr>
              <a:t>analysis</a:t>
            </a:r>
            <a:endParaRPr lang="en-GB" kern="0" dirty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Requirements </a:t>
            </a:r>
            <a:r>
              <a:rPr lang="en-GB" kern="0" dirty="0" smtClean="0">
                <a:solidFill>
                  <a:srgbClr val="000000"/>
                </a:solidFill>
              </a:rPr>
              <a:t>modification</a:t>
            </a:r>
            <a:endParaRPr lang="en-GB" kern="0" dirty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System design with </a:t>
            </a:r>
            <a:r>
              <a:rPr lang="en-GB" kern="0" dirty="0" smtClean="0">
                <a:solidFill>
                  <a:srgbClr val="000000"/>
                </a:solidFill>
              </a:rPr>
              <a:t>reuse</a:t>
            </a:r>
            <a:endParaRPr lang="en-GB" kern="0" dirty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GB" kern="0" dirty="0">
                <a:solidFill>
                  <a:srgbClr val="000000"/>
                </a:solidFill>
              </a:rPr>
              <a:t>Development and </a:t>
            </a:r>
            <a:r>
              <a:rPr lang="en-GB" kern="0" dirty="0" smtClean="0">
                <a:solidFill>
                  <a:srgbClr val="000000"/>
                </a:solidFill>
              </a:rPr>
              <a:t>integration</a:t>
            </a:r>
            <a:endParaRPr lang="en-GB" kern="0" dirty="0">
              <a:solidFill>
                <a:srgbClr val="000000"/>
              </a:solidFill>
            </a:endParaRP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GB" sz="800" kern="0" dirty="0">
              <a:solidFill>
                <a:srgbClr val="000000"/>
              </a:solidFill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kern="0" dirty="0">
                <a:solidFill>
                  <a:srgbClr val="000000"/>
                </a:solidFill>
              </a:rPr>
              <a:t>Reuse is now the standard approach for building many types of business system</a:t>
            </a:r>
          </a:p>
        </p:txBody>
      </p:sp>
    </p:spTree>
    <p:extLst>
      <p:ext uri="{BB962C8B-B14F-4D97-AF65-F5344CB8AC3E}">
        <p14:creationId xmlns:p14="http://schemas.microsoft.com/office/powerpoint/2010/main" val="3250292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Coping with change</a:t>
            </a: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914401" y="1930400"/>
            <a:ext cx="10287001" cy="2959100"/>
          </a:xfrm>
          <a:prstGeom prst="rect">
            <a:avLst/>
          </a:prstGeom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is predictable in all large software projects.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changes lead to new and changed system requirements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technologies open up new possibilities for improving implementations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platforms require application changes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leads to rework so the costs of change include both rework (e.g. re-analyzing requirements) as well as the costs of implementing new functionality</a:t>
            </a:r>
          </a:p>
        </p:txBody>
      </p:sp>
    </p:spTree>
    <p:extLst>
      <p:ext uri="{BB962C8B-B14F-4D97-AF65-F5344CB8AC3E}">
        <p14:creationId xmlns:p14="http://schemas.microsoft.com/office/powerpoint/2010/main" val="526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Reducing the costs of rework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60514"/>
            <a:ext cx="10591799" cy="4433886"/>
          </a:xfrm>
          <a:prstGeom prst="rect">
            <a:avLst/>
          </a:prstGeom>
        </p:spPr>
        <p:txBody>
          <a:bodyPr/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avoidance: </a:t>
            </a: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software process includes activities that can anticipate possible changes before significant rework is required. 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prototype system may be developed to show some key features of the system to customers. 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tolerance: </a:t>
            </a: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the process is designed so that changes can be accommodated at relatively low cost.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1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Software prototyping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28700" y="1446214"/>
            <a:ext cx="9804400" cy="4127500"/>
          </a:xfrm>
          <a:prstGeom prst="rect">
            <a:avLst/>
          </a:prstGeom>
        </p:spPr>
        <p:txBody>
          <a:bodyPr/>
          <a:lstStyle/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prototype is an initial version of a system used to demonstrate concepts and try out design options.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prototype can be used in: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requirements engineering process to help with requirements elicitation (gathering) and validation;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design processes to explore options and develop a UI design;</a:t>
            </a:r>
          </a:p>
        </p:txBody>
      </p:sp>
    </p:spTree>
    <p:extLst>
      <p:ext uri="{BB962C8B-B14F-4D97-AF65-F5344CB8AC3E}">
        <p14:creationId xmlns:p14="http://schemas.microsoft.com/office/powerpoint/2010/main" val="253186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Benefits of prototyping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52600" y="15240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3" lvl="1" indent="-341313">
              <a:lnSpc>
                <a:spcPct val="20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system usability.</a:t>
            </a:r>
          </a:p>
          <a:p>
            <a:pPr marL="341313" lvl="1" indent="-341313">
              <a:lnSpc>
                <a:spcPct val="20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closer match to users’ real needs.</a:t>
            </a:r>
          </a:p>
          <a:p>
            <a:pPr marL="341313" lvl="1" indent="-341313">
              <a:lnSpc>
                <a:spcPct val="20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design quality.</a:t>
            </a:r>
          </a:p>
          <a:p>
            <a:pPr marL="341313" lvl="1" indent="-341313">
              <a:lnSpc>
                <a:spcPct val="20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maintainability.</a:t>
            </a:r>
          </a:p>
          <a:p>
            <a:pPr marL="341313" lvl="1" indent="-341313">
              <a:lnSpc>
                <a:spcPct val="20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development effort.</a:t>
            </a:r>
          </a:p>
        </p:txBody>
      </p:sp>
    </p:spTree>
    <p:extLst>
      <p:ext uri="{BB962C8B-B14F-4D97-AF65-F5344CB8AC3E}">
        <p14:creationId xmlns:p14="http://schemas.microsoft.com/office/powerpoint/2010/main" val="147692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38983" y="0"/>
            <a:ext cx="73660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0850" y="2080155"/>
            <a:ext cx="5105400" cy="1105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sz="20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sz="20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2449195" algn="l"/>
              </a:tabLst>
              <a:defRPr/>
            </a:pPr>
            <a:r>
              <a:rPr sz="24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 – Initial	(~ 70%)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850" y="3670300"/>
            <a:ext cx="4737100" cy="246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2449195" algn="l"/>
              </a:tabLst>
              <a:defRPr/>
            </a:pPr>
            <a:r>
              <a:rPr 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 – Repeatable (~ 15%)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software configuration management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software quality assurance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software project tracking and oversight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software project planning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requirements management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0300" y="3551243"/>
            <a:ext cx="4787900" cy="2770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947"/>
              <a:buFont typeface="Times New Roman" panose="02020603050405020304" pitchFamily="18" charset="0"/>
              <a:buChar char="•"/>
              <a:tabLst>
                <a:tab pos="2449195" algn="l"/>
              </a:tabLst>
              <a:defRPr/>
            </a:pPr>
            <a:r>
              <a:rPr 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5 – Optimizing	(&lt; 1%)</a:t>
            </a:r>
          </a:p>
          <a:p>
            <a:pPr marL="570230" lvl="1" indent="-238125">
              <a:lnSpc>
                <a:spcPct val="100000"/>
              </a:lnSpc>
              <a:spcBef>
                <a:spcPts val="14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process change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38125">
              <a:lnSpc>
                <a:spcPct val="100000"/>
              </a:lnSpc>
              <a:spcBef>
                <a:spcPts val="14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technology change</a:t>
            </a:r>
            <a:r>
              <a:rPr lang="en-US" sz="20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38125">
              <a:lnSpc>
                <a:spcPct val="100000"/>
              </a:lnSpc>
              <a:spcBef>
                <a:spcPts val="14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defect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891A7"/>
              </a:buClr>
              <a:buFont typeface="Verdana"/>
              <a:buChar char="◦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947"/>
              <a:buFont typeface="Times New Roman" panose="02020603050405020304" pitchFamily="18" charset="0"/>
              <a:buChar char="•"/>
              <a:tabLst>
                <a:tab pos="2449195" algn="l"/>
              </a:tabLst>
              <a:defRPr/>
            </a:pPr>
            <a:r>
              <a:rPr 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4 – Managed	(&lt; 5%)</a:t>
            </a:r>
          </a:p>
          <a:p>
            <a:pPr marL="570230" lvl="1" indent="-238125">
              <a:lnSpc>
                <a:spcPct val="100000"/>
              </a:lnSpc>
              <a:spcBef>
                <a:spcPts val="14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software quality</a:t>
            </a:r>
            <a:r>
              <a:rPr lang="en-US"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0230" lvl="1" indent="-238125">
              <a:lnSpc>
                <a:spcPct val="100000"/>
              </a:lnSpc>
              <a:spcBef>
                <a:spcPts val="14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  <a:tab pos="57086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quantitative process</a:t>
            </a:r>
            <a:r>
              <a:rPr lang="en-US" sz="2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10300" y="435811"/>
            <a:ext cx="4978400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tabLst>
                <a:tab pos="2449195" algn="l"/>
              </a:tabLst>
              <a:defRPr/>
            </a:pPr>
            <a:r>
              <a:rPr lang="en-US" sz="2400" b="1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3 – Defined	(&lt; 10%)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peer reviews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intergroup coordination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software product engineering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integrated software management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training program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organization process definition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organization process focus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6700" y="251144"/>
            <a:ext cx="584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CMM (Capability Maturity Model</a:t>
            </a:r>
            <a:r>
              <a:rPr lang="en-US" sz="28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" y="725409"/>
            <a:ext cx="6096000" cy="15440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1313" marR="5080" indent="-341313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buFont typeface="Times New Roman" panose="02020603050405020304" pitchFamily="18" charset="0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bench-mark for measuring the maturity of an  organization’s software process</a:t>
            </a:r>
          </a:p>
          <a:p>
            <a:pPr marL="341313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523875" indent="-341313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buFont typeface="Times New Roman" panose="02020603050405020304" pitchFamily="18" charset="0"/>
              <a:buChar char="•"/>
              <a:tabLst>
                <a:tab pos="295910" algn="l"/>
                <a:tab pos="296545" algn="l"/>
              </a:tabLst>
              <a:defRPr/>
            </a:pPr>
            <a:r>
              <a:rPr lang="en-US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CMM defines 5 levels of process maturity  based on certain Key Process Areas (KPA)</a:t>
            </a:r>
          </a:p>
        </p:txBody>
      </p:sp>
    </p:spTree>
    <p:extLst>
      <p:ext uri="{BB962C8B-B14F-4D97-AF65-F5344CB8AC3E}">
        <p14:creationId xmlns:p14="http://schemas.microsoft.com/office/powerpoint/2010/main" val="123618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/>
              <a:t/>
            </a:r>
            <a:br>
              <a:rPr lang="en-GB" altLang="en-US"/>
            </a:br>
            <a:r>
              <a:rPr lang="en-GB" altLang="en-US"/>
              <a:t>The process of prototype development</a:t>
            </a:r>
            <a:br>
              <a:rPr lang="en-GB" altLang="en-US"/>
            </a:br>
            <a:endParaRPr lang="en-US" altLang="en-US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286000"/>
            <a:ext cx="84010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9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Prototype development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41400" y="1874837"/>
            <a:ext cx="9677400" cy="4525963"/>
          </a:xfrm>
          <a:prstGeom prst="rect">
            <a:avLst/>
          </a:prstGeom>
        </p:spPr>
        <p:txBody>
          <a:bodyPr/>
          <a:lstStyle/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based on rapid prototyping languages or tools.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involve leaving out functionality.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should focus on areas of the product that are not well-understood;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checking and recovery may not be included in the prototype;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functional rather than non-functional requirements such as reliability and security.</a:t>
            </a:r>
          </a:p>
        </p:txBody>
      </p:sp>
    </p:spTree>
    <p:extLst>
      <p:ext uri="{BB962C8B-B14F-4D97-AF65-F5344CB8AC3E}">
        <p14:creationId xmlns:p14="http://schemas.microsoft.com/office/powerpoint/2010/main" val="398184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Throw-away prototypes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1" y="1446214"/>
            <a:ext cx="9994900" cy="4525963"/>
          </a:xfrm>
          <a:prstGeom prst="rect">
            <a:avLst/>
          </a:prstGeom>
        </p:spPr>
        <p:txBody>
          <a:bodyPr/>
          <a:lstStyle/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 should be discarded after development as they are not a good basis for a production system</a:t>
            </a:r>
            <a:r>
              <a:rPr 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1">
              <a:lnSpc>
                <a:spcPct val="90000"/>
              </a:lnSpc>
              <a:spcBef>
                <a:spcPts val="800"/>
              </a:spcBef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may be impossible to tune the system to meet non-functional requirements;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Prototypes are normally undocumented;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structure is usually degraded through rapid change;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prototype probably will not meet normal organizational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129610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Incremental delivery</a:t>
            </a:r>
            <a:endParaRPr lang="en-US" altLang="en-US" smtClean="0"/>
          </a:p>
        </p:txBody>
      </p:sp>
      <p:sp>
        <p:nvSpPr>
          <p:cNvPr id="33795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52600" y="1524000"/>
            <a:ext cx="8610600" cy="5029200"/>
          </a:xfrm>
          <a:prstGeom prst="rect">
            <a:avLst/>
          </a:prstGeom>
        </p:spPr>
        <p:txBody>
          <a:bodyPr/>
          <a:lstStyle/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than deliver the system as a single delivery, the development and delivery is broken down into increments with each increment delivering part of the required functionality.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 are prioritised and the highest priority requirements are included in early increments.</a:t>
            </a: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lnSpc>
                <a:spcPct val="90000"/>
              </a:lnSpc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 the development of an increment is started, the requirements are frozen though requirements for later increments can continue to evolve.</a:t>
            </a:r>
          </a:p>
        </p:txBody>
      </p:sp>
    </p:spTree>
    <p:extLst>
      <p:ext uri="{BB962C8B-B14F-4D97-AF65-F5344CB8AC3E}">
        <p14:creationId xmlns:p14="http://schemas.microsoft.com/office/powerpoint/2010/main" val="34241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Incremental development and delivery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752600" y="1524000"/>
            <a:ext cx="8534400" cy="5181600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the system in increments and evaluate each increment before proceeding to the development of the next increment;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approach used in agile methods;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delivery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an increment for use by end-users;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realistic evaluation about practical use of software;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implement for replacement systems as increments have less functionality than the system being replaced.</a:t>
            </a:r>
          </a:p>
          <a:p>
            <a:pPr marL="741363" lvl="1" indent="-284163">
              <a:spcBef>
                <a:spcPts val="700"/>
              </a:spcBef>
              <a:buFont typeface="Times New Roman" panose="02020603050405020304" pitchFamily="18" charset="0"/>
              <a:buChar char="–"/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3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Incremental delivery </a:t>
            </a:r>
            <a:endParaRPr lang="en-US" altLang="en-US" smtClean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0"/>
            <a:ext cx="845185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05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Incremental delivery advantages</a:t>
            </a:r>
            <a:endParaRPr lang="en-US" altLang="en-US" smtClean="0"/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08593" y="1446214"/>
            <a:ext cx="101727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value can be delivered with each increment so system functionality is available earlier.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increments act as a prototype to help extract requirements for later increments.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risk of overall project failure.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highest priority system services tend to receive the most testing.</a:t>
            </a:r>
          </a:p>
        </p:txBody>
      </p:sp>
    </p:spTree>
    <p:extLst>
      <p:ext uri="{BB962C8B-B14F-4D97-AF65-F5344CB8AC3E}">
        <p14:creationId xmlns:p14="http://schemas.microsoft.com/office/powerpoint/2010/main" val="284322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Incremental delivery problems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573214"/>
            <a:ext cx="10731499" cy="4800600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systems require a set of basic facilities that are used by different parts of the system. 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requirements are not defined in detail until an increment is to be implemented, it can be hard to identify common facilities that are needed by all increments. 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essence of iterative processes is that the specification is developed in conjunction with the software. 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this conflicts with the procurement model of many organizations, where the complete system specification is part of the system development contract. 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62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Boehm’s spiral model</a:t>
            </a:r>
            <a:endParaRPr lang="en-US" altLang="en-US" smtClean="0"/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1" y="1524000"/>
            <a:ext cx="10858499" cy="3873500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is represented as a spiral rather than as a sequence of activities with backtracking.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loop in the spiral represents a phase in the process. 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fixed phases such as specification or design - loops in the spiral are chosen depending on what is required.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are explicitly assessed and resolved throughout the process.</a:t>
            </a:r>
          </a:p>
        </p:txBody>
      </p:sp>
    </p:spTree>
    <p:extLst>
      <p:ext uri="{BB962C8B-B14F-4D97-AF65-F5344CB8AC3E}">
        <p14:creationId xmlns:p14="http://schemas.microsoft.com/office/powerpoint/2010/main" val="327918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03200" y="198437"/>
            <a:ext cx="8610600" cy="842963"/>
          </a:xfrm>
        </p:spPr>
        <p:txBody>
          <a:bodyPr/>
          <a:lstStyle/>
          <a:p>
            <a:r>
              <a:rPr lang="en-GB" altLang="en-US" dirty="0"/>
              <a:t>Boehm’s spiral model of the software process </a:t>
            </a:r>
            <a:endParaRPr lang="en-US" altLang="en-US" dirty="0"/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00" y="1041400"/>
            <a:ext cx="99949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376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628" y="6537147"/>
            <a:ext cx="11772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Sofware</a:t>
            </a:r>
            <a:r>
              <a:rPr sz="1200" spc="-50" dirty="0">
                <a:solidFill>
                  <a:srgbClr val="B5A78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1131" y="6537147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22350" y="467771"/>
            <a:ext cx="9288781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5816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</a:t>
            </a:r>
            <a:r>
              <a:rPr dirty="0"/>
              <a:t>software</a:t>
            </a:r>
            <a:r>
              <a:rPr spc="-40" dirty="0"/>
              <a:t> </a:t>
            </a:r>
            <a:r>
              <a:rPr dirty="0"/>
              <a:t>Development  </a:t>
            </a:r>
            <a:r>
              <a:rPr spc="-5" dirty="0"/>
              <a:t>Problem</a:t>
            </a:r>
          </a:p>
        </p:txBody>
      </p:sp>
      <p:sp>
        <p:nvSpPr>
          <p:cNvPr id="8" name="object 8"/>
          <p:cNvSpPr/>
          <p:nvPr/>
        </p:nvSpPr>
        <p:spPr>
          <a:xfrm>
            <a:off x="1765300" y="1689100"/>
            <a:ext cx="9029700" cy="4193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4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215901" y="101601"/>
            <a:ext cx="10361084" cy="1141413"/>
          </a:xfrm>
        </p:spPr>
        <p:txBody>
          <a:bodyPr/>
          <a:lstStyle/>
          <a:p>
            <a:r>
              <a:rPr lang="en-GB" altLang="en-US" smtClean="0"/>
              <a:t>Spiral model sectors</a:t>
            </a:r>
            <a:endParaRPr lang="en-US" altLang="en-US" smtClean="0"/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04900" y="1143000"/>
            <a:ext cx="9982200" cy="5105400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setting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objectives for the phase are identified.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and reduction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Risks are assessed and activities put in place to reduce the key risks.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validation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development model for the system is chosen.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GB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GB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GB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reviewed and the next phase of the spiral is planned.</a:t>
            </a:r>
          </a:p>
        </p:txBody>
      </p:sp>
    </p:spTree>
    <p:extLst>
      <p:ext uri="{BB962C8B-B14F-4D97-AF65-F5344CB8AC3E}">
        <p14:creationId xmlns:p14="http://schemas.microsoft.com/office/powerpoint/2010/main" val="382733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Spiral model usage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1524001"/>
            <a:ext cx="8229600" cy="4525963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Spiral model has been very influential in helping people think about iteration in software processes and introducing the risk-driven approach to development.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however, the model is rarely used as published for practical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2139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Rational Unified Process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446214"/>
            <a:ext cx="10794999" cy="4953000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modern generic process derived from the work on the UML and associated process.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 described from three perspectives: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dynamic perspective that shows phases over time;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static perspective that shows process activities;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practice perspective that suggests good practice.</a:t>
            </a:r>
          </a:p>
        </p:txBody>
      </p:sp>
    </p:spTree>
    <p:extLst>
      <p:ext uri="{BB962C8B-B14F-4D97-AF65-F5344CB8AC3E}">
        <p14:creationId xmlns:p14="http://schemas.microsoft.com/office/powerpoint/2010/main" val="222615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828801" y="304801"/>
            <a:ext cx="8151813" cy="1141413"/>
          </a:xfrm>
        </p:spPr>
        <p:txBody>
          <a:bodyPr/>
          <a:lstStyle/>
          <a:p>
            <a:r>
              <a:rPr lang="en-GB" altLang="en-US" smtClean="0"/>
              <a:t>Phases in the Rational Unified Process </a:t>
            </a:r>
            <a:endParaRPr lang="en-US" altLang="en-US" smtClean="0"/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4" y="2362200"/>
            <a:ext cx="8504237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21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RUP phases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72093" y="1295400"/>
            <a:ext cx="10045700" cy="5105400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 the business case for the system.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Elaboration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an understanding of the problem domain and the system architecture.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design, programming and testing.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the system in its operating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32288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RUP iteration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76400" y="1646238"/>
            <a:ext cx="8229600" cy="4525962"/>
          </a:xfrm>
          <a:prstGeom prst="rect">
            <a:avLst/>
          </a:prstGeom>
        </p:spPr>
        <p:txBody>
          <a:bodyPr/>
          <a:lstStyle/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In-phase iteration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phase is iterative with results developed incrementally.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Cross-phase iteration</a:t>
            </a:r>
          </a:p>
          <a:p>
            <a:pPr marL="0" lvl="1">
              <a:spcBef>
                <a:spcPts val="800"/>
              </a:spcBef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shown by the loop in the RUP model, the whole set of phases may be enacted incrementally.</a:t>
            </a:r>
          </a:p>
          <a:p>
            <a:pPr marL="341313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8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5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676400" y="304801"/>
            <a:ext cx="8610600" cy="1141413"/>
          </a:xfrm>
        </p:spPr>
        <p:txBody>
          <a:bodyPr/>
          <a:lstStyle/>
          <a:p>
            <a:r>
              <a:rPr lang="en-GB" altLang="en-US" sz="3200"/>
              <a:t>Static workflows in the Rational Unified Process</a:t>
            </a:r>
            <a:endParaRPr lang="en-US" altLang="en-US" sz="3200"/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676400"/>
          <a:ext cx="8077200" cy="4800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51667"/>
                <a:gridCol w="5525533"/>
              </a:tblGrid>
              <a:tr h="5301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Workflow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Description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</a:tr>
              <a:tr h="69947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Business modelling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business processes are modelled using business use cases.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  <a:tr h="993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Requirements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Actors who interact with the system are identified and use cases are developed to model the system requirements.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  <a:tr h="9939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>
                          <a:latin typeface="Arial"/>
                          <a:cs typeface="Arial"/>
                        </a:rPr>
                        <a:t>Analysis and design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design model is created and documented using architectural models, component models, object models and sequence models.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  <a:tr h="15830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Implementation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The components in the system are implemented and structured into implementation sub-systems. Automatic code generation from design models helps accelerate this process.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9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1676400" y="304801"/>
            <a:ext cx="8534400" cy="1141413"/>
          </a:xfrm>
        </p:spPr>
        <p:txBody>
          <a:bodyPr/>
          <a:lstStyle/>
          <a:p>
            <a:r>
              <a:rPr lang="en-GB" altLang="en-US" sz="3200"/>
              <a:t>Static workflows in the Rational Unified Process</a:t>
            </a:r>
            <a:endParaRPr lang="en-US" altLang="en-US" sz="3200"/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752600" y="1752601"/>
          <a:ext cx="8382000" cy="464819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72942"/>
                <a:gridCol w="6109058"/>
              </a:tblGrid>
              <a:tr h="49105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Workflow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/>
                          <a:cs typeface="Arial"/>
                        </a:rPr>
                        <a:t>Description</a:t>
                      </a:r>
                      <a:endParaRPr lang="en-US" sz="1600" dirty="0">
                        <a:latin typeface="Arial"/>
                        <a:cs typeface="Arial"/>
                      </a:endParaRPr>
                    </a:p>
                  </a:txBody>
                  <a:tcPr/>
                </a:tc>
              </a:tr>
              <a:tr h="10897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Testing is an iterative process that is carried out in conjunction with implementation. 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  <a:tr h="7668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Deployment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A product release is created, distributed to users and installed in their workplace.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  <a:tr h="7668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Configuration and change management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managed changes to the </a:t>
                      </a:r>
                      <a:r>
                        <a:rPr lang="en-GB" sz="1600" dirty="0" smtClean="0">
                          <a:latin typeface="Arial"/>
                          <a:cs typeface="Arial"/>
                        </a:rPr>
                        <a:t>system.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  <a:tr h="7668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Project management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supporting workflow manages the system </a:t>
                      </a:r>
                      <a:r>
                        <a:rPr lang="en-GB" sz="1600" dirty="0" smtClean="0">
                          <a:latin typeface="Arial"/>
                          <a:cs typeface="Arial"/>
                        </a:rPr>
                        <a:t>development.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  <a:tr h="76685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Environment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GB" sz="1600" dirty="0">
                          <a:latin typeface="Arial"/>
                          <a:cs typeface="Arial"/>
                        </a:rPr>
                        <a:t>This workflow is concerned with making appropriate software tools available to the software development team.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6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215901" y="152401"/>
            <a:ext cx="10361084" cy="1141413"/>
          </a:xfrm>
        </p:spPr>
        <p:txBody>
          <a:bodyPr/>
          <a:lstStyle/>
          <a:p>
            <a:r>
              <a:rPr lang="en-US" altLang="en-US" dirty="0" smtClean="0"/>
              <a:t>RUP good practice</a:t>
            </a: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7400" y="1370807"/>
            <a:ext cx="10909300" cy="4953000"/>
          </a:xfrm>
          <a:prstGeom prst="rect">
            <a:avLst/>
          </a:prstGeom>
        </p:spPr>
        <p:txBody>
          <a:bodyPr/>
          <a:lstStyle/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software iteratively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increments based on customer priorities and deliver highest priority increments first.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requirements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 document customer requirements and keep track of changes to these requirements.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component-based architectures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 the system architecture as a set of reusable components.</a:t>
            </a:r>
          </a:p>
        </p:txBody>
      </p:sp>
    </p:spTree>
    <p:extLst>
      <p:ext uri="{BB962C8B-B14F-4D97-AF65-F5344CB8AC3E}">
        <p14:creationId xmlns:p14="http://schemas.microsoft.com/office/powerpoint/2010/main" val="390962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228601" y="190501"/>
            <a:ext cx="10361084" cy="1141413"/>
          </a:xfrm>
        </p:spPr>
        <p:txBody>
          <a:bodyPr/>
          <a:lstStyle/>
          <a:p>
            <a:r>
              <a:rPr lang="en-US" altLang="en-US" dirty="0" smtClean="0"/>
              <a:t>RUP good practice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1752600" y="6400800"/>
            <a:ext cx="914400" cy="2286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ejaVu Sans" charset="0"/>
                <a:cs typeface="DejaVu Sans" charset="0"/>
              </a:defRPr>
            </a:lvl9pPr>
          </a:lstStyle>
          <a:p>
            <a:endParaRPr lang="en-US" alt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92200" y="1447800"/>
            <a:ext cx="9880600" cy="4953000"/>
          </a:xfrm>
          <a:prstGeom prst="rect">
            <a:avLst/>
          </a:prstGeom>
        </p:spPr>
        <p:txBody>
          <a:bodyPr/>
          <a:lstStyle/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Visually model software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graphical UML models to present static and dynamic views of the software.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software quality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that the software meet’s organizational quality standards.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changes to software</a:t>
            </a:r>
          </a:p>
          <a:p>
            <a:pPr marL="341313" lvl="1" indent="-341313">
              <a:spcBef>
                <a:spcPts val="800"/>
              </a:spcBef>
              <a:buFont typeface="Times New Roman" panose="02020603050405020304" pitchFamily="18" charset="0"/>
              <a:buChar char="•"/>
              <a:defRPr/>
            </a:pPr>
            <a:r>
              <a:rPr lang="en-US" sz="2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software changes using a change management system and configuration management tools.</a:t>
            </a:r>
          </a:p>
        </p:txBody>
      </p:sp>
    </p:spTree>
    <p:extLst>
      <p:ext uri="{BB962C8B-B14F-4D97-AF65-F5344CB8AC3E}">
        <p14:creationId xmlns:p14="http://schemas.microsoft.com/office/powerpoint/2010/main" val="31431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629" y="6537147"/>
            <a:ext cx="1176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Sofware</a:t>
            </a:r>
            <a:r>
              <a:rPr sz="1200" spc="-55" dirty="0">
                <a:solidFill>
                  <a:srgbClr val="B5A78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8458" y="6537147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5000" y="433686"/>
            <a:ext cx="5219699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ETVX</a:t>
            </a:r>
            <a:r>
              <a:rPr sz="4000" spc="-55" dirty="0"/>
              <a:t> </a:t>
            </a:r>
            <a:r>
              <a:rPr sz="4000" spc="-5" dirty="0"/>
              <a:t>Specification</a:t>
            </a:r>
            <a:endParaRPr sz="4000" dirty="0"/>
          </a:p>
        </p:txBody>
      </p:sp>
      <p:sp>
        <p:nvSpPr>
          <p:cNvPr id="6" name="object 6"/>
          <p:cNvSpPr txBox="1"/>
          <p:nvPr/>
        </p:nvSpPr>
        <p:spPr>
          <a:xfrm>
            <a:off x="927100" y="1382554"/>
            <a:ext cx="10121900" cy="313175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5080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ETVX</a:t>
            </a:r>
            <a:r>
              <a:rPr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approach to specify a step</a:t>
            </a:r>
          </a:p>
          <a:p>
            <a:pPr marL="0" marR="5080" lvl="1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criteria: </a:t>
            </a:r>
            <a:r>
              <a:rPr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conditions must be satisfied for initiating</a:t>
            </a:r>
          </a:p>
          <a:p>
            <a:pPr marR="5080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phase</a:t>
            </a:r>
          </a:p>
          <a:p>
            <a:pPr marL="0" marR="5080" lvl="1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Task: </a:t>
            </a:r>
            <a:r>
              <a:rPr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to be done in this phase</a:t>
            </a:r>
          </a:p>
          <a:p>
            <a:pPr marL="0" marR="5080" lvl="1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Verification: </a:t>
            </a:r>
            <a:r>
              <a:rPr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checks done on the outputs of this phase</a:t>
            </a:r>
          </a:p>
          <a:p>
            <a:pPr marL="0" marR="5080" lvl="1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criteria: </a:t>
            </a:r>
            <a:r>
              <a:rPr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can this phase be considered done</a:t>
            </a:r>
          </a:p>
          <a:p>
            <a:pPr marR="5080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</a:p>
          <a:p>
            <a:pPr marL="341313" marR="5080" indent="-341313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buFont typeface="Times New Roman" panose="02020603050405020304" pitchFamily="18" charset="0"/>
              <a:buChar char="•"/>
              <a:tabLst>
                <a:tab pos="295910" algn="l"/>
                <a:tab pos="296545" algn="l"/>
              </a:tabLst>
              <a:defRPr/>
            </a:pPr>
            <a:endParaRPr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marR="5080" indent="-341313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buFont typeface="Times New Roman" panose="02020603050405020304" pitchFamily="18" charset="0"/>
              <a:buChar char="•"/>
              <a:tabLst>
                <a:tab pos="295910" algn="l"/>
                <a:tab pos="296545" algn="l"/>
              </a:tabLst>
              <a:defRPr/>
            </a:pPr>
            <a:r>
              <a:rPr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phase also produces info for mgmt</a:t>
            </a:r>
          </a:p>
        </p:txBody>
      </p:sp>
      <p:sp>
        <p:nvSpPr>
          <p:cNvPr id="7" name="object 7"/>
          <p:cNvSpPr/>
          <p:nvPr/>
        </p:nvSpPr>
        <p:spPr>
          <a:xfrm>
            <a:off x="2590801" y="4495800"/>
            <a:ext cx="8191499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89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gile vs Iterative vs Waterfall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4" y="328612"/>
            <a:ext cx="11045826" cy="632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60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cdn.differencebetween.net/wp-content/uploads/2018/02/Agile-VERSUS-Waterf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9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156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gile vs Iterative vs Waterfall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14046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3755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mparison of the advantages and disadvantages of the plan-driven and... |  Download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427855"/>
            <a:ext cx="11353800" cy="57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629" y="6537147"/>
            <a:ext cx="1176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Sofware</a:t>
            </a:r>
            <a:r>
              <a:rPr sz="1200" spc="-55" dirty="0">
                <a:solidFill>
                  <a:srgbClr val="B5A78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8458" y="6537147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5902" y="608329"/>
            <a:ext cx="3875404" cy="6807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ETVX</a:t>
            </a:r>
            <a:r>
              <a:rPr sz="4300" spc="-85" dirty="0"/>
              <a:t> </a:t>
            </a:r>
            <a:r>
              <a:rPr sz="4300" spc="-5" dirty="0"/>
              <a:t>approach</a:t>
            </a:r>
            <a:endParaRPr sz="4300" dirty="0"/>
          </a:p>
        </p:txBody>
      </p:sp>
      <p:sp>
        <p:nvSpPr>
          <p:cNvPr id="6" name="object 6"/>
          <p:cNvSpPr/>
          <p:nvPr/>
        </p:nvSpPr>
        <p:spPr>
          <a:xfrm>
            <a:off x="1549400" y="1416049"/>
            <a:ext cx="8242300" cy="495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75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18629" y="6537147"/>
            <a:ext cx="11766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Sofware</a:t>
            </a:r>
            <a:r>
              <a:rPr sz="1200" spc="-55" dirty="0">
                <a:solidFill>
                  <a:srgbClr val="B5A787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Process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68458" y="6537147"/>
            <a:ext cx="196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" dirty="0">
                <a:solidFill>
                  <a:srgbClr val="B5A787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2821" y="423559"/>
            <a:ext cx="9100579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Development Process</a:t>
            </a:r>
            <a:r>
              <a:rPr spc="-40" dirty="0"/>
              <a:t> </a:t>
            </a:r>
            <a:r>
              <a:rPr dirty="0"/>
              <a:t>&amp;  Process</a:t>
            </a:r>
            <a:r>
              <a:rPr spc="-5" dirty="0"/>
              <a:t> </a:t>
            </a:r>
            <a:r>
              <a:rPr dirty="0"/>
              <a:t>Model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1200" y="1619523"/>
            <a:ext cx="10833099" cy="42884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phases and each phase being a sequence of steps</a:t>
            </a:r>
          </a:p>
          <a:p>
            <a:pPr marR="5080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endParaRPr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steps for a phase - methodologies for that phase</a:t>
            </a:r>
          </a:p>
          <a:p>
            <a:pPr marR="5080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endParaRPr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sz="22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have phases?</a:t>
            </a:r>
          </a:p>
          <a:p>
            <a:pPr marL="0" marR="5080" lvl="1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employ divide and conquer</a:t>
            </a:r>
          </a:p>
          <a:p>
            <a:pPr marL="0" marR="5080" lvl="1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phase handles a different part of the problem</a:t>
            </a:r>
          </a:p>
          <a:p>
            <a:pPr marL="0" marR="5080" lvl="1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continuous validation</a:t>
            </a:r>
          </a:p>
          <a:p>
            <a:pPr marL="0" marR="5080" lvl="1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endParaRPr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5080">
              <a:lnSpc>
                <a:spcPct val="90000"/>
              </a:lnSpc>
              <a:spcBef>
                <a:spcPts val="800"/>
              </a:spcBef>
              <a:buClr>
                <a:srgbClr val="3891A7"/>
              </a:buClr>
              <a:buSzPct val="78846"/>
              <a:tabLst>
                <a:tab pos="295910" algn="l"/>
                <a:tab pos="296545" algn="l"/>
              </a:tabLst>
              <a:defRPr/>
            </a:pPr>
            <a:r>
              <a:rPr sz="22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model provides generic structure of the process  that can be followed by some projects to achieve their goals</a:t>
            </a:r>
          </a:p>
        </p:txBody>
      </p:sp>
    </p:spTree>
    <p:extLst>
      <p:ext uri="{BB962C8B-B14F-4D97-AF65-F5344CB8AC3E}">
        <p14:creationId xmlns:p14="http://schemas.microsoft.com/office/powerpoint/2010/main" val="8939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5499" y="465454"/>
            <a:ext cx="5852160" cy="6807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5" dirty="0"/>
              <a:t>Process Models -</a:t>
            </a:r>
            <a:r>
              <a:rPr sz="4300" spc="-10" dirty="0"/>
              <a:t> </a:t>
            </a:r>
            <a:r>
              <a:rPr sz="4300" spc="-5" dirty="0"/>
              <a:t>SDLC</a:t>
            </a:r>
            <a:endParaRPr sz="4300" dirty="0"/>
          </a:p>
        </p:txBody>
      </p:sp>
      <p:sp>
        <p:nvSpPr>
          <p:cNvPr id="7" name="object 7"/>
          <p:cNvSpPr txBox="1"/>
          <p:nvPr/>
        </p:nvSpPr>
        <p:spPr>
          <a:xfrm>
            <a:off x="742190" y="1833176"/>
            <a:ext cx="6471920" cy="39991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spcBef>
                <a:spcPts val="105"/>
              </a:spcBef>
              <a:buClr>
                <a:srgbClr val="3891A7"/>
              </a:buClr>
              <a:buSzPct val="79687"/>
              <a:buFont typeface="Wingdings" panose="05000000000000000000" pitchFamily="2" charset="2"/>
              <a:buChar char="ü"/>
              <a:tabLst>
                <a:tab pos="29654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activities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SDLC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(Software 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Life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Cycle)</a:t>
            </a:r>
          </a:p>
          <a:p>
            <a:pPr marL="789305" lvl="1" indent="-457200">
              <a:spcBef>
                <a:spcPts val="615"/>
              </a:spcBef>
              <a:buClr>
                <a:srgbClr val="3891A7"/>
              </a:buClr>
              <a:buFont typeface="Wingdings" panose="05000000000000000000" pitchFamily="2" charset="2"/>
              <a:buChar char="ü"/>
              <a:tabLst>
                <a:tab pos="57086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305" lvl="1" indent="-457200">
              <a:spcBef>
                <a:spcPts val="600"/>
              </a:spcBef>
              <a:buClr>
                <a:srgbClr val="3891A7"/>
              </a:buClr>
              <a:buFont typeface="Wingdings" panose="05000000000000000000" pitchFamily="2" charset="2"/>
              <a:buChar char="ü"/>
              <a:tabLst>
                <a:tab pos="57086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305" lvl="1" indent="-457200">
              <a:spcBef>
                <a:spcPts val="605"/>
              </a:spcBef>
              <a:buClr>
                <a:srgbClr val="3891A7"/>
              </a:buClr>
              <a:buFont typeface="Wingdings" panose="05000000000000000000" pitchFamily="2" charset="2"/>
              <a:buChar char="ü"/>
              <a:tabLst>
                <a:tab pos="57086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305" lvl="1" indent="-457200">
              <a:spcBef>
                <a:spcPts val="600"/>
              </a:spcBef>
              <a:buClr>
                <a:srgbClr val="3891A7"/>
              </a:buClr>
              <a:buFont typeface="Wingdings" panose="05000000000000000000" pitchFamily="2" charset="2"/>
              <a:buChar char="ü"/>
              <a:tabLst>
                <a:tab pos="57086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305" lvl="1" indent="-457200">
              <a:spcBef>
                <a:spcPts val="600"/>
              </a:spcBef>
              <a:buClr>
                <a:srgbClr val="3891A7"/>
              </a:buClr>
              <a:buFont typeface="Wingdings" panose="05000000000000000000" pitchFamily="2" charset="2"/>
              <a:buChar char="ü"/>
              <a:tabLst>
                <a:tab pos="570865" algn="l"/>
              </a:tabLst>
            </a:pP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305" lvl="1" indent="-457200">
              <a:spcBef>
                <a:spcPts val="600"/>
              </a:spcBef>
              <a:buClr>
                <a:srgbClr val="3891A7"/>
              </a:buClr>
              <a:buFont typeface="Wingdings" panose="05000000000000000000" pitchFamily="2" charset="2"/>
              <a:buChar char="ü"/>
              <a:tabLst>
                <a:tab pos="57086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9305" lvl="1" indent="-457200">
              <a:spcBef>
                <a:spcPts val="600"/>
              </a:spcBef>
              <a:buClr>
                <a:srgbClr val="3891A7"/>
              </a:buClr>
              <a:buFont typeface="Wingdings" panose="05000000000000000000" pitchFamily="2" charset="2"/>
              <a:buChar char="ü"/>
              <a:tabLst>
                <a:tab pos="57086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10045" y="1833176"/>
            <a:ext cx="4575555" cy="3999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11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2835</Words>
  <Application>Microsoft Office PowerPoint</Application>
  <PresentationFormat>Widescreen</PresentationFormat>
  <Paragraphs>434</Paragraphs>
  <Slides>63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DejaVu Sans</vt:lpstr>
      <vt:lpstr>Times New Roman</vt:lpstr>
      <vt:lpstr>Verdana</vt:lpstr>
      <vt:lpstr>Wingdings</vt:lpstr>
      <vt:lpstr>Office Theme</vt:lpstr>
      <vt:lpstr>SOFTWARE ENGINEERING</vt:lpstr>
      <vt:lpstr>Software Processes </vt:lpstr>
      <vt:lpstr>“You’ve got to be very careful if you don’t  know where you’re going, because you might  not get there.” - Berra</vt:lpstr>
      <vt:lpstr>PowerPoint Presentation</vt:lpstr>
      <vt:lpstr>The software Development  Problem</vt:lpstr>
      <vt:lpstr>ETVX Specification</vt:lpstr>
      <vt:lpstr>ETVX approach</vt:lpstr>
      <vt:lpstr>Development Process &amp;  Process Model</vt:lpstr>
      <vt:lpstr>Process Models - SDLC</vt:lpstr>
      <vt:lpstr>PowerPoint Presentation</vt:lpstr>
      <vt:lpstr>Process Description </vt:lpstr>
      <vt:lpstr>The software process Activities</vt:lpstr>
      <vt:lpstr>  Software specification</vt:lpstr>
      <vt:lpstr> The requirements engineering process </vt:lpstr>
      <vt:lpstr>Design activities</vt:lpstr>
      <vt:lpstr> A general model of the design process  </vt:lpstr>
      <vt:lpstr>Software validation</vt:lpstr>
      <vt:lpstr> Stages of testing </vt:lpstr>
      <vt:lpstr>Testing stages</vt:lpstr>
      <vt:lpstr> Testing phases in a plan-driven  software process </vt:lpstr>
      <vt:lpstr>Plan Driven &amp; Agile Process</vt:lpstr>
      <vt:lpstr>Types of Process Model or Classical Model</vt:lpstr>
      <vt:lpstr>Waterfall model</vt:lpstr>
      <vt:lpstr>PowerPoint Presentation</vt:lpstr>
      <vt:lpstr>Waterfall Advantages</vt:lpstr>
      <vt:lpstr>Waterfall disadvantages</vt:lpstr>
      <vt:lpstr>Waterfall Usage</vt:lpstr>
      <vt:lpstr>Waterfall model phases</vt:lpstr>
      <vt:lpstr>Waterfall model problems</vt:lpstr>
      <vt:lpstr>Incremental development</vt:lpstr>
      <vt:lpstr> Incremental development Advantages</vt:lpstr>
      <vt:lpstr>Incremental Development Problems</vt:lpstr>
      <vt:lpstr>Evolutionary Process </vt:lpstr>
      <vt:lpstr>Reuse Oriented Development</vt:lpstr>
      <vt:lpstr>Reuse-based Software Engineering</vt:lpstr>
      <vt:lpstr>Coping with change</vt:lpstr>
      <vt:lpstr>Reducing the costs of rework</vt:lpstr>
      <vt:lpstr>Software prototyping</vt:lpstr>
      <vt:lpstr>Benefits of prototyping</vt:lpstr>
      <vt:lpstr> 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Boehm’s spiral model</vt:lpstr>
      <vt:lpstr>Boehm’s spiral model of the software process </vt:lpstr>
      <vt:lpstr>Spiral model sectors</vt:lpstr>
      <vt:lpstr>Spiral model usage</vt:lpstr>
      <vt:lpstr>The Rational Unified Process</vt:lpstr>
      <vt:lpstr>Phases in the Rational Unified Process </vt:lpstr>
      <vt:lpstr>RUP phases</vt:lpstr>
      <vt:lpstr>RUP iteration</vt:lpstr>
      <vt:lpstr>Static workflows in the Rational Unified Process</vt:lpstr>
      <vt:lpstr>Static workflows in the Rational Unified Process</vt:lpstr>
      <vt:lpstr>RUP good practice</vt:lpstr>
      <vt:lpstr>RUP good practice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Noor Nabi</dc:creator>
  <cp:lastModifiedBy>Noor Nabi</cp:lastModifiedBy>
  <cp:revision>44</cp:revision>
  <dcterms:created xsi:type="dcterms:W3CDTF">2020-09-20T04:21:23Z</dcterms:created>
  <dcterms:modified xsi:type="dcterms:W3CDTF">2020-11-07T05:33:48Z</dcterms:modified>
</cp:coreProperties>
</file>