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8" r:id="rId3"/>
    <p:sldId id="257" r:id="rId4"/>
    <p:sldId id="258" r:id="rId5"/>
    <p:sldId id="259" r:id="rId6"/>
    <p:sldId id="260" r:id="rId7"/>
    <p:sldId id="261" r:id="rId8"/>
    <p:sldId id="286" r:id="rId9"/>
    <p:sldId id="285" r:id="rId10"/>
    <p:sldId id="262" r:id="rId11"/>
    <p:sldId id="264" r:id="rId12"/>
    <p:sldId id="265"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7"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0B3153-0274-4D7F-9B29-408F338C0180}" type="datetimeFigureOut">
              <a:rPr lang="en-US" smtClean="0"/>
              <a:t>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651042-4AB4-4925-874E-88CDA07FF0E4}" type="slidenum">
              <a:rPr lang="en-US" smtClean="0"/>
              <a:t>‹#›</a:t>
            </a:fld>
            <a:endParaRPr lang="en-US"/>
          </a:p>
        </p:txBody>
      </p:sp>
    </p:spTree>
    <p:extLst>
      <p:ext uri="{BB962C8B-B14F-4D97-AF65-F5344CB8AC3E}">
        <p14:creationId xmlns:p14="http://schemas.microsoft.com/office/powerpoint/2010/main" val="4240429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B9D8E5-26D1-489C-B7DB-127D38D4A72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6433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F5B6F1-BC19-4F40-AE57-354CF0D65170}"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11188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5B6F1-BC19-4F40-AE57-354CF0D65170}"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366676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5B6F1-BC19-4F40-AE57-354CF0D65170}"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4502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0" name="Slide Number Placeholder 19"/>
          <p:cNvSpPr>
            <a:spLocks noGrp="1"/>
          </p:cNvSpPr>
          <p:nvPr>
            <p:ph type="sldNum" sz="quarter" idx="12"/>
          </p:nvPr>
        </p:nvSpPr>
        <p:spPr/>
        <p:txBody>
          <a:bodyPr/>
          <a:lstStyle>
            <a:lvl1pPr>
              <a:defRPr>
                <a:solidFill>
                  <a:srgbClr val="298C91"/>
                </a:solidFill>
              </a:defRPr>
            </a:lvl1pPr>
          </a:lstStyle>
          <a:p>
            <a:fld id="{6105AA26-CC70-4E01-AC2D-AF066151D5E6}" type="slidenum">
              <a:rPr lang="en-US" smtClean="0"/>
              <a:pPr/>
              <a:t>‹#›</a:t>
            </a:fld>
            <a:endParaRPr lang="en-US" dirty="0"/>
          </a:p>
        </p:txBody>
      </p:sp>
      <p:sp>
        <p:nvSpPr>
          <p:cNvPr id="19" name="Footer Placeholder 18"/>
          <p:cNvSpPr>
            <a:spLocks noGrp="1"/>
          </p:cNvSpPr>
          <p:nvPr>
            <p:ph type="ftr" sz="quarter" idx="11"/>
          </p:nvPr>
        </p:nvSpPr>
        <p:spPr>
          <a:xfrm>
            <a:off x="7620000" y="6400801"/>
            <a:ext cx="3352800" cy="365125"/>
          </a:xfrm>
        </p:spPr>
        <p:txBody>
          <a:bodyPr/>
          <a:lstStyle>
            <a:lvl1pPr>
              <a:defRPr>
                <a:solidFill>
                  <a:srgbClr val="298C91"/>
                </a:solidFill>
              </a:defRPr>
            </a:lvl1pPr>
          </a:lstStyle>
          <a:p>
            <a:r>
              <a:rPr lang="en-US" dirty="0" smtClean="0"/>
              <a:t>Software Development</a:t>
            </a:r>
          </a:p>
        </p:txBody>
      </p:sp>
      <p:sp>
        <p:nvSpPr>
          <p:cNvPr id="3" name="Content Placeholder 2"/>
          <p:cNvSpPr>
            <a:spLocks noGrp="1"/>
          </p:cNvSpPr>
          <p:nvPr>
            <p:ph idx="1"/>
          </p:nvPr>
        </p:nvSpPr>
        <p:spPr/>
        <p:txBody>
          <a:bodyPr/>
          <a:lstStyle>
            <a:lvl1pPr marL="342900" indent="-342900">
              <a:buClr>
                <a:srgbClr val="0070C0"/>
              </a:buClr>
              <a:buSzPct val="150000"/>
              <a:buFont typeface="Arial" panose="020B0604020202020204" pitchFamily="34" charset="0"/>
              <a:buChar char="•"/>
              <a:defRPr sz="2400">
                <a:latin typeface="Arial" panose="020B0604020202020204" pitchFamily="34" charset="0"/>
                <a:cs typeface="Arial" panose="020B0604020202020204" pitchFamily="34" charset="0"/>
              </a:defRPr>
            </a:lvl1pPr>
            <a:lvl2pPr marL="742950" indent="-285750">
              <a:buClr>
                <a:srgbClr val="0070C0"/>
              </a:buClr>
              <a:buSzPct val="150000"/>
              <a:buFont typeface="Arial" panose="020B0604020202020204" pitchFamily="34" charset="0"/>
              <a:buChar char="-"/>
              <a:defRPr sz="2200">
                <a:latin typeface="Arial" panose="020B0604020202020204" pitchFamily="34" charset="0"/>
                <a:cs typeface="Arial" panose="020B0604020202020204" pitchFamily="34" charset="0"/>
              </a:defRPr>
            </a:lvl2pPr>
            <a:lvl3pPr marL="1143000" indent="-228600">
              <a:buClr>
                <a:srgbClr val="0070C0"/>
              </a:buClr>
              <a:buSzPct val="150000"/>
              <a:buFont typeface="Arial" panose="020B0604020202020204" pitchFamily="34" charset="0"/>
              <a:buChar char="-"/>
              <a:defRPr sz="2000">
                <a:latin typeface="Arial" panose="020B0604020202020204" pitchFamily="34" charset="0"/>
                <a:cs typeface="Arial" panose="020B0604020202020204" pitchFamily="34" charset="0"/>
              </a:defRPr>
            </a:lvl3pPr>
            <a:lvl4pPr marL="1600200" indent="-228600">
              <a:buClr>
                <a:srgbClr val="0070C0"/>
              </a:buClr>
              <a:buSzPct val="150000"/>
              <a:buFont typeface="Arial" panose="020B0604020202020204" pitchFamily="34" charset="0"/>
              <a:buChar char="-"/>
              <a:defRPr sz="1800">
                <a:latin typeface="Arial" panose="020B0604020202020204" pitchFamily="34" charset="0"/>
                <a:cs typeface="Arial" panose="020B0604020202020204" pitchFamily="34" charset="0"/>
              </a:defRPr>
            </a:lvl4pPr>
            <a:lvl5pPr marL="2057400" indent="-228600">
              <a:buClr>
                <a:srgbClr val="0070C0"/>
              </a:buClr>
              <a:buSzPct val="150000"/>
              <a:buFont typeface="Arial" panose="020B0604020202020204" pitchFamily="34" charset="0"/>
              <a:buChar cha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itle 1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837817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5B6F1-BC19-4F40-AE57-354CF0D65170}"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118147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5B6F1-BC19-4F40-AE57-354CF0D65170}"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32632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F5B6F1-BC19-4F40-AE57-354CF0D65170}"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177265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F5B6F1-BC19-4F40-AE57-354CF0D65170}"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67144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F5B6F1-BC19-4F40-AE57-354CF0D65170}"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62722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5B6F1-BC19-4F40-AE57-354CF0D65170}"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62376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5B6F1-BC19-4F40-AE57-354CF0D65170}"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50083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5B6F1-BC19-4F40-AE57-354CF0D65170}"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279729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5600" y="263525"/>
            <a:ext cx="10515600" cy="82867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5B6F1-BC19-4F40-AE57-354CF0D65170}" type="datetimeFigureOut">
              <a:rPr lang="en-US" smtClean="0"/>
              <a:t>11/7/2020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801FB-9CF5-4898-86FE-D956CE9C8A17}" type="slidenum">
              <a:rPr lang="en-US" smtClean="0"/>
              <a:t>‹#›</a:t>
            </a:fld>
            <a:endParaRPr lang="en-US"/>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480800" y="1"/>
            <a:ext cx="711200" cy="711200"/>
          </a:xfrm>
          <a:prstGeom prst="rect">
            <a:avLst/>
          </a:prstGeom>
        </p:spPr>
      </p:pic>
    </p:spTree>
    <p:extLst>
      <p:ext uri="{BB962C8B-B14F-4D97-AF65-F5344CB8AC3E}">
        <p14:creationId xmlns:p14="http://schemas.microsoft.com/office/powerpoint/2010/main" val="144388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000" kern="1200">
          <a:solidFill>
            <a:srgbClr val="00206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xkcd.com/67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endParaRPr lang="en-US" dirty="0"/>
          </a:p>
        </p:txBody>
      </p:sp>
      <p:sp>
        <p:nvSpPr>
          <p:cNvPr id="3" name="Subtitle 2"/>
          <p:cNvSpPr>
            <a:spLocks noGrp="1"/>
          </p:cNvSpPr>
          <p:nvPr>
            <p:ph type="subTitle" idx="1"/>
          </p:nvPr>
        </p:nvSpPr>
        <p:spPr/>
        <p:txBody>
          <a:bodyPr/>
          <a:lstStyle/>
          <a:p>
            <a:r>
              <a:rPr lang="en-US" dirty="0" smtClean="0"/>
              <a:t>Agile Development Process</a:t>
            </a:r>
            <a:endParaRPr lang="en-US" dirty="0"/>
          </a:p>
        </p:txBody>
      </p:sp>
    </p:spTree>
    <p:extLst>
      <p:ext uri="{BB962C8B-B14F-4D97-AF65-F5344CB8AC3E}">
        <p14:creationId xmlns:p14="http://schemas.microsoft.com/office/powerpoint/2010/main" val="4158045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t>Manifesto for Agile Software Development</a:t>
            </a:r>
            <a:endParaRPr lang="en-US" dirty="0"/>
          </a:p>
        </p:txBody>
      </p:sp>
      <p:sp>
        <p:nvSpPr>
          <p:cNvPr id="3" name="Content Placeholder 2"/>
          <p:cNvSpPr>
            <a:spLocks noGrp="1"/>
          </p:cNvSpPr>
          <p:nvPr>
            <p:ph idx="1"/>
          </p:nvPr>
        </p:nvSpPr>
        <p:spPr>
          <a:xfrm>
            <a:off x="355600" y="1317624"/>
            <a:ext cx="11303000" cy="4575175"/>
          </a:xfrm>
        </p:spPr>
        <p:txBody>
          <a:bodyPr rtlCol="0">
            <a:normAutofit/>
          </a:bodyPr>
          <a:lstStyle/>
          <a:p>
            <a:pPr>
              <a:defRPr/>
            </a:pPr>
            <a:r>
              <a:rPr lang="en-US" dirty="0" smtClean="0"/>
              <a:t>“We are uncovering better ways of developing software by doing it and helping others do it.  Through this work we have come to the value:</a:t>
            </a:r>
          </a:p>
          <a:p>
            <a:pPr>
              <a:defRPr/>
            </a:pPr>
            <a:endParaRPr lang="en-US" dirty="0" smtClean="0"/>
          </a:p>
          <a:p>
            <a:pPr marL="514350" indent="-514350">
              <a:buFont typeface="Arial" panose="020B0604020202020204" pitchFamily="34" charset="0"/>
              <a:buAutoNum type="arabicPeriod"/>
              <a:defRPr/>
            </a:pPr>
            <a:r>
              <a:rPr lang="en-US" dirty="0" smtClean="0"/>
              <a:t>In</a:t>
            </a:r>
            <a:r>
              <a:rPr lang="en-US" b="1" i="1" dirty="0" smtClean="0"/>
              <a:t>dividuals and interactions over processes and tools</a:t>
            </a:r>
          </a:p>
          <a:p>
            <a:pPr marL="514350" indent="-514350">
              <a:buFont typeface="Arial" panose="020B0604020202020204" pitchFamily="34" charset="0"/>
              <a:buAutoNum type="arabicPeriod"/>
              <a:defRPr/>
            </a:pPr>
            <a:r>
              <a:rPr lang="en-US" b="1" i="1" dirty="0" smtClean="0"/>
              <a:t>Working software over comprehensive documentation</a:t>
            </a:r>
          </a:p>
          <a:p>
            <a:pPr marL="514350" indent="-514350">
              <a:buFont typeface="Arial" panose="020B0604020202020204" pitchFamily="34" charset="0"/>
              <a:buAutoNum type="arabicPeriod"/>
              <a:defRPr/>
            </a:pPr>
            <a:r>
              <a:rPr lang="en-US" b="1" i="1" dirty="0" smtClean="0"/>
              <a:t>Customer collaboration over contract negotiation</a:t>
            </a:r>
          </a:p>
          <a:p>
            <a:pPr marL="514350" indent="-514350">
              <a:buFont typeface="Arial" panose="020B0604020202020204" pitchFamily="34" charset="0"/>
              <a:buAutoNum type="arabicPeriod"/>
              <a:defRPr/>
            </a:pPr>
            <a:r>
              <a:rPr lang="en-US" b="1" i="1" dirty="0" smtClean="0"/>
              <a:t>Responding to change over following a plan</a:t>
            </a:r>
          </a:p>
          <a:p>
            <a:pPr marL="0" indent="0">
              <a:buNone/>
              <a:defRPr/>
            </a:pPr>
            <a:endParaRPr lang="en-US" dirty="0" smtClean="0"/>
          </a:p>
          <a:p>
            <a:pPr marL="0" indent="0">
              <a:buNone/>
              <a:defRPr/>
            </a:pPr>
            <a:r>
              <a:rPr lang="en-US" dirty="0" smtClean="0"/>
              <a:t>That is, </a:t>
            </a:r>
            <a:r>
              <a:rPr lang="en-US" b="1" dirty="0" smtClean="0"/>
              <a:t>while there is value </a:t>
            </a:r>
            <a:r>
              <a:rPr lang="en-US" dirty="0" smtClean="0"/>
              <a:t>in the items on the </a:t>
            </a:r>
            <a:r>
              <a:rPr lang="en-US" b="1" dirty="0" smtClean="0"/>
              <a:t>right</a:t>
            </a:r>
            <a:r>
              <a:rPr lang="en-US" dirty="0" smtClean="0"/>
              <a:t>, we value the items on the </a:t>
            </a:r>
            <a:r>
              <a:rPr lang="en-US" b="1" dirty="0" smtClean="0"/>
              <a:t>left</a:t>
            </a:r>
            <a:r>
              <a:rPr lang="en-US" dirty="0" smtClean="0"/>
              <a:t> more.”</a:t>
            </a:r>
          </a:p>
          <a:p>
            <a:pPr marL="0" indent="0">
              <a:buNone/>
              <a:defRPr/>
            </a:pPr>
            <a:endParaRPr lang="en-US" dirty="0"/>
          </a:p>
          <a:p>
            <a:pPr marL="0" indent="0">
              <a:buNone/>
              <a:defRPr/>
            </a:pPr>
            <a:r>
              <a:rPr lang="en-US" dirty="0" smtClean="0"/>
              <a:t>Let’s look at these values to discern exactly what is meant.</a:t>
            </a:r>
            <a:endParaRPr lang="en-US" dirty="0"/>
          </a:p>
        </p:txBody>
      </p:sp>
    </p:spTree>
    <p:extLst>
      <p:ext uri="{BB962C8B-B14F-4D97-AF65-F5344CB8AC3E}">
        <p14:creationId xmlns:p14="http://schemas.microsoft.com/office/powerpoint/2010/main" val="1210320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76200"/>
            <a:ext cx="10883900" cy="1143000"/>
          </a:xfrm>
        </p:spPr>
        <p:txBody>
          <a:bodyPr rtlCol="0">
            <a:normAutofit/>
          </a:bodyPr>
          <a:lstStyle/>
          <a:p>
            <a:pPr>
              <a:defRPr/>
            </a:pPr>
            <a:r>
              <a:rPr lang="en-US" dirty="0" smtClean="0"/>
              <a:t>Value 1:</a:t>
            </a:r>
            <a:r>
              <a:rPr lang="en-US" sz="3200" dirty="0" smtClean="0"/>
              <a:t>  Individuals and Interactions over Processes and Tools</a:t>
            </a:r>
            <a:endParaRPr lang="en-US" sz="3200" dirty="0"/>
          </a:p>
        </p:txBody>
      </p:sp>
      <p:sp>
        <p:nvSpPr>
          <p:cNvPr id="14339" name="Content Placeholder 2"/>
          <p:cNvSpPr>
            <a:spLocks noGrp="1"/>
          </p:cNvSpPr>
          <p:nvPr>
            <p:ph idx="1"/>
          </p:nvPr>
        </p:nvSpPr>
        <p:spPr>
          <a:xfrm>
            <a:off x="406400" y="1409700"/>
            <a:ext cx="11480800" cy="4673600"/>
          </a:xfrm>
        </p:spPr>
        <p:txBody>
          <a:bodyPr>
            <a:normAutofit/>
          </a:bodyPr>
          <a:lstStyle/>
          <a:p>
            <a:pPr eaLnBrk="1" hangingPunct="1">
              <a:lnSpc>
                <a:spcPct val="80000"/>
              </a:lnSpc>
            </a:pPr>
            <a:r>
              <a:rPr lang="en-US" altLang="en-US" b="1" dirty="0"/>
              <a:t>Strong players</a:t>
            </a:r>
            <a:r>
              <a:rPr lang="en-US" altLang="en-US" dirty="0"/>
              <a:t>: a must, but can fail if don’t work together.</a:t>
            </a:r>
          </a:p>
          <a:p>
            <a:pPr eaLnBrk="1" hangingPunct="1">
              <a:lnSpc>
                <a:spcPct val="80000"/>
              </a:lnSpc>
            </a:pPr>
            <a:r>
              <a:rPr lang="en-US" altLang="en-US" b="1" dirty="0"/>
              <a:t>Strong player:</a:t>
            </a:r>
            <a:r>
              <a:rPr lang="en-US" altLang="en-US" dirty="0"/>
              <a:t>  not necessarily an ‘ace;’  work well with others! </a:t>
            </a:r>
          </a:p>
          <a:p>
            <a:pPr lvl="1" eaLnBrk="1" hangingPunct="1">
              <a:lnSpc>
                <a:spcPct val="80000"/>
              </a:lnSpc>
            </a:pPr>
            <a:r>
              <a:rPr lang="en-US" altLang="en-US" dirty="0"/>
              <a:t>Communication and interacting is </a:t>
            </a:r>
            <a:r>
              <a:rPr lang="en-US" altLang="en-US" b="1" dirty="0"/>
              <a:t>more important</a:t>
            </a:r>
            <a:r>
              <a:rPr lang="en-US" altLang="en-US" dirty="0"/>
              <a:t> than raw talent</a:t>
            </a:r>
            <a:r>
              <a:rPr lang="en-US" altLang="en-US" dirty="0" smtClean="0"/>
              <a:t>.</a:t>
            </a:r>
          </a:p>
          <a:p>
            <a:pPr marL="457200" lvl="1" indent="0" eaLnBrk="1" hangingPunct="1">
              <a:lnSpc>
                <a:spcPct val="80000"/>
              </a:lnSpc>
              <a:buNone/>
            </a:pPr>
            <a:endParaRPr lang="en-US" altLang="en-US" dirty="0"/>
          </a:p>
          <a:p>
            <a:pPr eaLnBrk="1" hangingPunct="1">
              <a:lnSpc>
                <a:spcPct val="80000"/>
              </a:lnSpc>
            </a:pPr>
            <a:r>
              <a:rPr lang="en-US" altLang="en-US" dirty="0"/>
              <a:t>‘</a:t>
            </a:r>
            <a:r>
              <a:rPr lang="en-US" altLang="en-US" b="1" dirty="0"/>
              <a:t>Right’ tools</a:t>
            </a:r>
            <a:r>
              <a:rPr lang="en-US" altLang="en-US" dirty="0"/>
              <a:t> are vital to smooth functioning of a team.</a:t>
            </a:r>
          </a:p>
          <a:p>
            <a:pPr eaLnBrk="1" hangingPunct="1">
              <a:lnSpc>
                <a:spcPct val="80000"/>
              </a:lnSpc>
            </a:pPr>
            <a:r>
              <a:rPr lang="en-US" altLang="en-US" b="1" dirty="0"/>
              <a:t>Start small</a:t>
            </a:r>
            <a:r>
              <a:rPr lang="en-US" altLang="en-US" dirty="0"/>
              <a:t>.  Find a free tool and use until you can demo you’ve outgrown it.  Don’t assume bigger is better.  Start with white board;  flat files before going to a huge database</a:t>
            </a:r>
            <a:r>
              <a:rPr lang="en-US" altLang="en-US" dirty="0" smtClean="0"/>
              <a:t>.</a:t>
            </a:r>
          </a:p>
          <a:p>
            <a:pPr eaLnBrk="1" hangingPunct="1">
              <a:lnSpc>
                <a:spcPct val="80000"/>
              </a:lnSpc>
            </a:pPr>
            <a:endParaRPr lang="en-US" altLang="en-US" dirty="0"/>
          </a:p>
          <a:p>
            <a:pPr eaLnBrk="1" hangingPunct="1">
              <a:lnSpc>
                <a:spcPct val="80000"/>
              </a:lnSpc>
            </a:pPr>
            <a:r>
              <a:rPr lang="en-US" altLang="en-US" b="1" dirty="0"/>
              <a:t>Building a team</a:t>
            </a:r>
            <a:r>
              <a:rPr lang="en-US" altLang="en-US" dirty="0"/>
              <a:t> more important than </a:t>
            </a:r>
            <a:r>
              <a:rPr lang="en-US" altLang="en-US" b="1" dirty="0"/>
              <a:t>building environment.</a:t>
            </a:r>
            <a:r>
              <a:rPr lang="en-US" altLang="en-US" dirty="0"/>
              <a:t>  </a:t>
            </a:r>
          </a:p>
          <a:p>
            <a:pPr marL="457200" lvl="1" indent="0" eaLnBrk="1" hangingPunct="1">
              <a:lnSpc>
                <a:spcPct val="80000"/>
              </a:lnSpc>
              <a:buNone/>
            </a:pPr>
            <a:r>
              <a:rPr lang="en-US" altLang="en-US" dirty="0"/>
              <a:t>Some managers build the environment and expect the team to fall together.  </a:t>
            </a:r>
          </a:p>
          <a:p>
            <a:pPr marL="457200" lvl="1" indent="0" eaLnBrk="1" hangingPunct="1">
              <a:lnSpc>
                <a:spcPct val="80000"/>
              </a:lnSpc>
              <a:buNone/>
            </a:pPr>
            <a:r>
              <a:rPr lang="en-US" altLang="en-US" dirty="0"/>
              <a:t>Doesn’t work.  </a:t>
            </a:r>
          </a:p>
          <a:p>
            <a:pPr marL="457200" lvl="1" indent="0" eaLnBrk="1" hangingPunct="1">
              <a:lnSpc>
                <a:spcPct val="80000"/>
              </a:lnSpc>
              <a:buNone/>
            </a:pPr>
            <a:r>
              <a:rPr lang="en-US" altLang="en-US" dirty="0"/>
              <a:t>Let the team build the environment on the </a:t>
            </a:r>
            <a:r>
              <a:rPr lang="en-US" altLang="en-US" b="1" dirty="0"/>
              <a:t>basis of need</a:t>
            </a:r>
            <a:r>
              <a:rPr lang="en-US" altLang="en-US" dirty="0"/>
              <a:t>.</a:t>
            </a:r>
          </a:p>
        </p:txBody>
      </p:sp>
    </p:spTree>
    <p:extLst>
      <p:ext uri="{BB962C8B-B14F-4D97-AF65-F5344CB8AC3E}">
        <p14:creationId xmlns:p14="http://schemas.microsoft.com/office/powerpoint/2010/main" val="2283148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0"/>
            <a:ext cx="10820400" cy="1143000"/>
          </a:xfrm>
        </p:spPr>
        <p:txBody>
          <a:bodyPr rtlCol="0">
            <a:normAutofit/>
          </a:bodyPr>
          <a:lstStyle/>
          <a:p>
            <a:pPr>
              <a:defRPr/>
            </a:pPr>
            <a:r>
              <a:rPr lang="en-US" dirty="0" smtClean="0"/>
              <a:t>Value 2:  </a:t>
            </a:r>
            <a:r>
              <a:rPr lang="en-US" sz="2800" dirty="0" smtClean="0"/>
              <a:t>Working Software over Comprehensive Documentation</a:t>
            </a:r>
            <a:endParaRPr lang="en-US" sz="2800" dirty="0"/>
          </a:p>
        </p:txBody>
      </p:sp>
      <p:sp>
        <p:nvSpPr>
          <p:cNvPr id="15363" name="Content Placeholder 2"/>
          <p:cNvSpPr>
            <a:spLocks noGrp="1"/>
          </p:cNvSpPr>
          <p:nvPr>
            <p:ph idx="1"/>
          </p:nvPr>
        </p:nvSpPr>
        <p:spPr>
          <a:xfrm>
            <a:off x="889000" y="1435100"/>
            <a:ext cx="10261600" cy="5257800"/>
          </a:xfrm>
        </p:spPr>
        <p:txBody>
          <a:bodyPr/>
          <a:lstStyle/>
          <a:p>
            <a:pPr eaLnBrk="1" hangingPunct="1"/>
            <a:r>
              <a:rPr lang="en-US" altLang="en-US" b="1" dirty="0"/>
              <a:t>Code</a:t>
            </a:r>
            <a:r>
              <a:rPr lang="en-US" altLang="en-US" dirty="0"/>
              <a:t> – not ideal medium for communicating rationale and system structure.  </a:t>
            </a:r>
          </a:p>
          <a:p>
            <a:pPr lvl="1" eaLnBrk="1" hangingPunct="1"/>
            <a:r>
              <a:rPr lang="en-US" altLang="en-US" dirty="0"/>
              <a:t>Team needs to produce human readable documents describing system and design decision rationale.</a:t>
            </a:r>
          </a:p>
          <a:p>
            <a:pPr lvl="1" eaLnBrk="1" hangingPunct="1"/>
            <a:endParaRPr lang="en-US" altLang="en-US" dirty="0"/>
          </a:p>
          <a:p>
            <a:pPr eaLnBrk="1" hangingPunct="1"/>
            <a:r>
              <a:rPr lang="en-US" altLang="en-US" b="1" dirty="0"/>
              <a:t>Too much documentation is worse than too little</a:t>
            </a:r>
            <a:r>
              <a:rPr lang="en-US" altLang="en-US" dirty="0"/>
              <a:t>.</a:t>
            </a:r>
          </a:p>
          <a:p>
            <a:pPr lvl="1" eaLnBrk="1" hangingPunct="1"/>
            <a:r>
              <a:rPr lang="en-US" altLang="en-US" dirty="0" smtClean="0"/>
              <a:t>Take time;  more to keep in sync with code;  Not kept in sync? it is a lie and misleading.</a:t>
            </a:r>
          </a:p>
          <a:p>
            <a:pPr lvl="1" eaLnBrk="1" hangingPunct="1"/>
            <a:endParaRPr lang="en-US" altLang="en-US" dirty="0" smtClean="0"/>
          </a:p>
          <a:p>
            <a:pPr eaLnBrk="1" hangingPunct="1"/>
            <a:r>
              <a:rPr lang="en-US" altLang="en-US" b="1" dirty="0"/>
              <a:t>Short rationale and structure document</a:t>
            </a:r>
            <a:r>
              <a:rPr lang="en-US" altLang="en-US" dirty="0"/>
              <a:t>.</a:t>
            </a:r>
          </a:p>
          <a:p>
            <a:pPr lvl="1" eaLnBrk="1" hangingPunct="1"/>
            <a:r>
              <a:rPr lang="en-US" altLang="en-US" dirty="0" smtClean="0"/>
              <a:t>Keep this in sync;  Only highest level structure in the system kept.</a:t>
            </a:r>
            <a:endParaRPr lang="en-US" altLang="en-US" dirty="0"/>
          </a:p>
        </p:txBody>
      </p:sp>
    </p:spTree>
    <p:extLst>
      <p:ext uri="{BB962C8B-B14F-4D97-AF65-F5344CB8AC3E}">
        <p14:creationId xmlns:p14="http://schemas.microsoft.com/office/powerpoint/2010/main" val="374189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4500" y="0"/>
            <a:ext cx="10756900" cy="1143000"/>
          </a:xfrm>
        </p:spPr>
        <p:txBody>
          <a:bodyPr rtlCol="0">
            <a:normAutofit/>
          </a:bodyPr>
          <a:lstStyle/>
          <a:p>
            <a:pPr>
              <a:defRPr/>
            </a:pPr>
            <a:r>
              <a:rPr lang="en-US" dirty="0" smtClean="0"/>
              <a:t>Value 2:  </a:t>
            </a:r>
            <a:r>
              <a:rPr lang="en-US" sz="2800" dirty="0" smtClean="0"/>
              <a:t>Working Software over Comprehensive Documentation</a:t>
            </a:r>
            <a:endParaRPr lang="en-US" sz="2800" dirty="0"/>
          </a:p>
        </p:txBody>
      </p:sp>
      <p:sp>
        <p:nvSpPr>
          <p:cNvPr id="16387" name="Content Placeholder 2"/>
          <p:cNvSpPr>
            <a:spLocks noGrp="1"/>
          </p:cNvSpPr>
          <p:nvPr>
            <p:ph idx="4294967295"/>
          </p:nvPr>
        </p:nvSpPr>
        <p:spPr>
          <a:xfrm>
            <a:off x="952500" y="1143000"/>
            <a:ext cx="10579100" cy="4838700"/>
          </a:xfrm>
        </p:spPr>
        <p:txBody>
          <a:bodyPr>
            <a:normAutofit/>
          </a:bodyPr>
          <a:lstStyle/>
          <a:p>
            <a:pPr eaLnBrk="1" hangingPunct="1"/>
            <a:r>
              <a:rPr lang="en-US" altLang="en-US" sz="2400" b="1" dirty="0"/>
              <a:t>How to train </a:t>
            </a:r>
            <a:r>
              <a:rPr lang="en-US" altLang="en-US" sz="2400" b="1" dirty="0" smtClean="0"/>
              <a:t>new bees</a:t>
            </a:r>
            <a:r>
              <a:rPr lang="en-US" altLang="en-US" sz="2400" dirty="0" smtClean="0"/>
              <a:t> </a:t>
            </a:r>
            <a:r>
              <a:rPr lang="en-US" altLang="en-US" sz="2400" dirty="0"/>
              <a:t>if short &amp; sweet?</a:t>
            </a:r>
          </a:p>
          <a:p>
            <a:pPr marL="457200" lvl="1" indent="0" eaLnBrk="1" hangingPunct="1">
              <a:buNone/>
            </a:pPr>
            <a:r>
              <a:rPr lang="en-US" altLang="en-US" dirty="0"/>
              <a:t>Work closely with them.  </a:t>
            </a:r>
          </a:p>
          <a:p>
            <a:pPr marL="457200" lvl="1" indent="0" eaLnBrk="1" hangingPunct="1">
              <a:buNone/>
            </a:pPr>
            <a:r>
              <a:rPr lang="en-US" altLang="en-US" dirty="0"/>
              <a:t>Transfer knowledge by sitting with them;  make part of team via close training and </a:t>
            </a:r>
            <a:r>
              <a:rPr lang="en-US" altLang="en-US" dirty="0" smtClean="0"/>
              <a:t>interaction.</a:t>
            </a:r>
          </a:p>
          <a:p>
            <a:pPr lvl="1" eaLnBrk="1" hangingPunct="1"/>
            <a:endParaRPr lang="en-US" altLang="en-US" dirty="0"/>
          </a:p>
          <a:p>
            <a:pPr eaLnBrk="1" hangingPunct="1"/>
            <a:r>
              <a:rPr lang="en-US" altLang="en-US" sz="2400" b="1" dirty="0"/>
              <a:t>Two essentials</a:t>
            </a:r>
            <a:r>
              <a:rPr lang="en-US" altLang="en-US" sz="2400" dirty="0"/>
              <a:t> for transferring info to new team members:  </a:t>
            </a:r>
          </a:p>
          <a:p>
            <a:pPr marL="457200" lvl="1" indent="0" eaLnBrk="1" hangingPunct="1">
              <a:buNone/>
            </a:pPr>
            <a:r>
              <a:rPr lang="en-US" altLang="en-US" b="1" dirty="0"/>
              <a:t>Code</a:t>
            </a:r>
            <a:r>
              <a:rPr lang="en-US" altLang="en-US" dirty="0"/>
              <a:t> is the only unambiguous source of information.</a:t>
            </a:r>
          </a:p>
          <a:p>
            <a:pPr marL="457200" lvl="1" indent="0" eaLnBrk="1" hangingPunct="1">
              <a:buNone/>
            </a:pPr>
            <a:r>
              <a:rPr lang="en-US" altLang="en-US" b="1" dirty="0"/>
              <a:t>Team</a:t>
            </a:r>
            <a:r>
              <a:rPr lang="en-US" altLang="en-US" dirty="0"/>
              <a:t> holds every-changing roadmap of systems in their heads;  cannot put on paper.</a:t>
            </a:r>
          </a:p>
          <a:p>
            <a:pPr marL="457200" lvl="1" indent="0" eaLnBrk="1" hangingPunct="1">
              <a:buNone/>
            </a:pPr>
            <a:r>
              <a:rPr lang="en-US" altLang="en-US" b="1" dirty="0"/>
              <a:t>Best way</a:t>
            </a:r>
            <a:r>
              <a:rPr lang="en-US" altLang="en-US" dirty="0"/>
              <a:t> to transfer info- </a:t>
            </a:r>
            <a:r>
              <a:rPr lang="en-US" altLang="en-US" b="1" dirty="0"/>
              <a:t>interact with them</a:t>
            </a:r>
            <a:r>
              <a:rPr lang="en-US" altLang="en-US" dirty="0" smtClean="0"/>
              <a:t>.</a:t>
            </a:r>
          </a:p>
          <a:p>
            <a:pPr marL="457200" lvl="1" indent="0" eaLnBrk="1" hangingPunct="1">
              <a:buNone/>
            </a:pPr>
            <a:endParaRPr lang="en-US" altLang="en-US" dirty="0"/>
          </a:p>
          <a:p>
            <a:pPr eaLnBrk="1" hangingPunct="1"/>
            <a:r>
              <a:rPr lang="en-US" altLang="en-US" sz="2400" b="1" dirty="0"/>
              <a:t>Fatal flaw</a:t>
            </a:r>
            <a:r>
              <a:rPr lang="en-US" altLang="en-US" sz="2400" dirty="0"/>
              <a:t>:  Pursue documentation instead of software:</a:t>
            </a:r>
          </a:p>
          <a:p>
            <a:pPr eaLnBrk="1" hangingPunct="1"/>
            <a:r>
              <a:rPr lang="en-US" altLang="en-US" sz="2400" b="1" dirty="0"/>
              <a:t>Rule</a:t>
            </a:r>
            <a:r>
              <a:rPr lang="en-US" altLang="en-US" sz="2400" dirty="0"/>
              <a:t>:  Produce no document unless need is immediate and significant.</a:t>
            </a:r>
          </a:p>
        </p:txBody>
      </p:sp>
    </p:spTree>
    <p:extLst>
      <p:ext uri="{BB962C8B-B14F-4D97-AF65-F5344CB8AC3E}">
        <p14:creationId xmlns:p14="http://schemas.microsoft.com/office/powerpoint/2010/main" val="23397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76200"/>
            <a:ext cx="10883900" cy="1143000"/>
          </a:xfrm>
        </p:spPr>
        <p:txBody>
          <a:bodyPr rtlCol="0">
            <a:normAutofit/>
          </a:bodyPr>
          <a:lstStyle/>
          <a:p>
            <a:pPr>
              <a:defRPr/>
            </a:pPr>
            <a:r>
              <a:rPr lang="en-US" dirty="0" smtClean="0"/>
              <a:t>Value 3:  </a:t>
            </a:r>
            <a:r>
              <a:rPr lang="en-US" sz="3200" dirty="0" smtClean="0"/>
              <a:t>Customer Collaboration over Contract Negotiation</a:t>
            </a:r>
            <a:endParaRPr lang="en-US" sz="2400" dirty="0"/>
          </a:p>
        </p:txBody>
      </p:sp>
      <p:sp>
        <p:nvSpPr>
          <p:cNvPr id="17411" name="Content Placeholder 2"/>
          <p:cNvSpPr>
            <a:spLocks noGrp="1"/>
          </p:cNvSpPr>
          <p:nvPr>
            <p:ph idx="1"/>
          </p:nvPr>
        </p:nvSpPr>
        <p:spPr>
          <a:xfrm>
            <a:off x="698500" y="1219200"/>
            <a:ext cx="10668000" cy="5207000"/>
          </a:xfrm>
        </p:spPr>
        <p:txBody>
          <a:bodyPr>
            <a:normAutofit fontScale="92500" lnSpcReduction="20000"/>
          </a:bodyPr>
          <a:lstStyle/>
          <a:p>
            <a:pPr eaLnBrk="1" hangingPunct="1">
              <a:lnSpc>
                <a:spcPct val="90000"/>
              </a:lnSpc>
            </a:pPr>
            <a:r>
              <a:rPr lang="en-US" altLang="en-US" dirty="0" smtClean="0"/>
              <a:t>Not possible to describe software requirements up front and leave someone else to develop it within cost and on time.</a:t>
            </a:r>
          </a:p>
          <a:p>
            <a:pPr eaLnBrk="1" hangingPunct="1">
              <a:lnSpc>
                <a:spcPct val="90000"/>
              </a:lnSpc>
            </a:pPr>
            <a:endParaRPr lang="en-US" altLang="en-US" dirty="0"/>
          </a:p>
          <a:p>
            <a:pPr>
              <a:lnSpc>
                <a:spcPct val="80000"/>
              </a:lnSpc>
            </a:pPr>
            <a:r>
              <a:rPr lang="en-US" altLang="en-US" sz="2700" b="1" dirty="0" smtClean="0"/>
              <a:t>Best contracts are NOT</a:t>
            </a:r>
            <a:r>
              <a:rPr lang="en-US" altLang="en-US" sz="2700" dirty="0" smtClean="0"/>
              <a:t> those specifying requirements, schedule and cost.  </a:t>
            </a:r>
          </a:p>
          <a:p>
            <a:pPr lvl="1">
              <a:lnSpc>
                <a:spcPct val="80000"/>
              </a:lnSpc>
            </a:pPr>
            <a:r>
              <a:rPr lang="en-US" altLang="en-US" dirty="0" smtClean="0"/>
              <a:t>Become meaningless shortly.</a:t>
            </a:r>
          </a:p>
          <a:p>
            <a:pPr>
              <a:lnSpc>
                <a:spcPct val="80000"/>
              </a:lnSpc>
            </a:pPr>
            <a:r>
              <a:rPr lang="en-US" altLang="en-US" b="1" dirty="0" smtClean="0"/>
              <a:t>Far</a:t>
            </a:r>
            <a:r>
              <a:rPr lang="en-US" altLang="en-US" dirty="0" smtClean="0"/>
              <a:t> better are </a:t>
            </a:r>
            <a:r>
              <a:rPr lang="en-US" altLang="en-US" b="1" dirty="0" smtClean="0"/>
              <a:t>contracts</a:t>
            </a:r>
            <a:r>
              <a:rPr lang="en-US" altLang="en-US" dirty="0" smtClean="0"/>
              <a:t> </a:t>
            </a:r>
            <a:r>
              <a:rPr lang="en-US" altLang="en-US" b="1" dirty="0" smtClean="0"/>
              <a:t>that</a:t>
            </a:r>
            <a:r>
              <a:rPr lang="en-US" altLang="en-US" dirty="0" smtClean="0"/>
              <a:t> </a:t>
            </a:r>
            <a:r>
              <a:rPr lang="en-US" altLang="en-US" b="1" dirty="0" smtClean="0"/>
              <a:t>govern the way the development team and customer will work together</a:t>
            </a:r>
            <a:r>
              <a:rPr lang="en-US" altLang="en-US" dirty="0" smtClean="0"/>
              <a:t>. </a:t>
            </a:r>
          </a:p>
          <a:p>
            <a:pPr marL="0" indent="0" eaLnBrk="1" hangingPunct="1">
              <a:lnSpc>
                <a:spcPct val="90000"/>
              </a:lnSpc>
              <a:buNone/>
            </a:pPr>
            <a:endParaRPr lang="en-US" altLang="en-US" dirty="0" smtClean="0"/>
          </a:p>
          <a:p>
            <a:pPr eaLnBrk="1" hangingPunct="1">
              <a:lnSpc>
                <a:spcPct val="90000"/>
              </a:lnSpc>
            </a:pPr>
            <a:r>
              <a:rPr lang="en-US" altLang="en-US" dirty="0" smtClean="0"/>
              <a:t>Customers cannot just cite needs and go away</a:t>
            </a:r>
          </a:p>
          <a:p>
            <a:pPr eaLnBrk="1" hangingPunct="1">
              <a:lnSpc>
                <a:spcPct val="90000"/>
              </a:lnSpc>
            </a:pPr>
            <a:endParaRPr lang="en-US" altLang="en-US" dirty="0" smtClean="0"/>
          </a:p>
          <a:p>
            <a:pPr eaLnBrk="1" hangingPunct="1">
              <a:lnSpc>
                <a:spcPct val="90000"/>
              </a:lnSpc>
            </a:pPr>
            <a:r>
              <a:rPr lang="en-US" altLang="en-US" dirty="0" smtClean="0"/>
              <a:t>Successful projects require </a:t>
            </a:r>
            <a:r>
              <a:rPr lang="en-US" altLang="en-US" b="1" dirty="0" smtClean="0"/>
              <a:t>customer feedback on a regular and frequent basis</a:t>
            </a:r>
            <a:r>
              <a:rPr lang="en-US" altLang="en-US" dirty="0" smtClean="0"/>
              <a:t> – and not dependent upon a contract or SOW.</a:t>
            </a:r>
          </a:p>
          <a:p>
            <a:pPr>
              <a:lnSpc>
                <a:spcPct val="80000"/>
              </a:lnSpc>
            </a:pPr>
            <a:r>
              <a:rPr lang="en-US" altLang="en-US" dirty="0" smtClean="0"/>
              <a:t>Key is intense collaboration with customer and a contract that governed collaboration rather than details of scope and schedule</a:t>
            </a:r>
          </a:p>
          <a:p>
            <a:pPr marL="457200" lvl="1" indent="0">
              <a:lnSpc>
                <a:spcPct val="80000"/>
              </a:lnSpc>
              <a:buNone/>
            </a:pPr>
            <a:r>
              <a:rPr lang="en-US" altLang="en-US" sz="1900" dirty="0" smtClean="0"/>
              <a:t>Details ideally </a:t>
            </a:r>
            <a:r>
              <a:rPr lang="en-US" altLang="en-US" sz="1900" b="1" dirty="0" smtClean="0"/>
              <a:t>not</a:t>
            </a:r>
            <a:r>
              <a:rPr lang="en-US" altLang="en-US" sz="1900" dirty="0" smtClean="0"/>
              <a:t> specified in contract.  </a:t>
            </a:r>
          </a:p>
          <a:p>
            <a:pPr marL="457200" lvl="1" indent="0">
              <a:lnSpc>
                <a:spcPct val="80000"/>
              </a:lnSpc>
              <a:buNone/>
            </a:pPr>
            <a:r>
              <a:rPr lang="en-US" altLang="en-US" sz="1900" dirty="0" smtClean="0"/>
              <a:t>Rather contracts could pay when a block passed customer’s acceptance tests. </a:t>
            </a:r>
          </a:p>
          <a:p>
            <a:pPr marL="457200" lvl="1" indent="0">
              <a:lnSpc>
                <a:spcPct val="80000"/>
              </a:lnSpc>
              <a:buNone/>
            </a:pPr>
            <a:r>
              <a:rPr lang="en-US" altLang="en-US" sz="1900" dirty="0" smtClean="0"/>
              <a:t>With frequent deliverables and feedback, acceptance tests never an issue.</a:t>
            </a:r>
          </a:p>
          <a:p>
            <a:pPr eaLnBrk="1" hangingPunct="1">
              <a:lnSpc>
                <a:spcPct val="90000"/>
              </a:lnSpc>
            </a:pPr>
            <a:endParaRPr lang="en-US" altLang="en-US" dirty="0" smtClean="0"/>
          </a:p>
        </p:txBody>
      </p:sp>
    </p:spTree>
    <p:extLst>
      <p:ext uri="{BB962C8B-B14F-4D97-AF65-F5344CB8AC3E}">
        <p14:creationId xmlns:p14="http://schemas.microsoft.com/office/powerpoint/2010/main" val="2318683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r>
              <a:rPr lang="en-US" dirty="0"/>
              <a:t>Value </a:t>
            </a:r>
            <a:r>
              <a:rPr lang="en-US" dirty="0" smtClean="0"/>
              <a:t>4:  Responding to Change over Following a Plan</a:t>
            </a:r>
            <a:endParaRPr lang="en-US" dirty="0"/>
          </a:p>
        </p:txBody>
      </p:sp>
      <p:sp>
        <p:nvSpPr>
          <p:cNvPr id="19459" name="Content Placeholder 2"/>
          <p:cNvSpPr>
            <a:spLocks noGrp="1"/>
          </p:cNvSpPr>
          <p:nvPr>
            <p:ph idx="1"/>
          </p:nvPr>
        </p:nvSpPr>
        <p:spPr>
          <a:xfrm>
            <a:off x="698500" y="1393824"/>
            <a:ext cx="10820400" cy="4956175"/>
          </a:xfrm>
        </p:spPr>
        <p:txBody>
          <a:bodyPr>
            <a:normAutofit/>
          </a:bodyPr>
          <a:lstStyle/>
          <a:p>
            <a:pPr eaLnBrk="1" hangingPunct="1"/>
            <a:r>
              <a:rPr lang="en-US" altLang="en-US" sz="2400" b="1" dirty="0"/>
              <a:t>Our plans and the ability to respond to changes is critical!</a:t>
            </a:r>
          </a:p>
          <a:p>
            <a:pPr eaLnBrk="1" hangingPunct="1"/>
            <a:r>
              <a:rPr lang="en-US" altLang="en-US" sz="2400" b="1" dirty="0"/>
              <a:t>Course of a project cannot be predicted far into the future.</a:t>
            </a:r>
          </a:p>
          <a:p>
            <a:pPr lvl="1" eaLnBrk="1" hangingPunct="1"/>
            <a:r>
              <a:rPr lang="en-US" altLang="en-US" sz="2000" b="1" dirty="0"/>
              <a:t>Too many variables;  not many good ways at estimating cost</a:t>
            </a:r>
            <a:r>
              <a:rPr lang="en-US" altLang="en-US" sz="2000" b="1" dirty="0" smtClean="0"/>
              <a:t>.</a:t>
            </a:r>
          </a:p>
          <a:p>
            <a:pPr lvl="1" eaLnBrk="1" hangingPunct="1"/>
            <a:endParaRPr lang="en-US" altLang="en-US" sz="2000" b="1" dirty="0"/>
          </a:p>
          <a:p>
            <a:pPr eaLnBrk="1" hangingPunct="1"/>
            <a:r>
              <a:rPr lang="en-US" altLang="en-US" sz="2400" b="1" dirty="0"/>
              <a:t>Tempting</a:t>
            </a:r>
            <a:r>
              <a:rPr lang="en-US" altLang="en-US" sz="2400" dirty="0"/>
              <a:t> to create a PERT or Ghant chart for whole project.</a:t>
            </a:r>
          </a:p>
          <a:p>
            <a:pPr lvl="1" eaLnBrk="1" hangingPunct="1"/>
            <a:r>
              <a:rPr lang="en-US" altLang="en-US" sz="2000" dirty="0"/>
              <a:t>This does Not give novice managers control.</a:t>
            </a:r>
          </a:p>
          <a:p>
            <a:pPr lvl="1" eaLnBrk="1" hangingPunct="1"/>
            <a:r>
              <a:rPr lang="en-US" altLang="en-US" sz="2000" dirty="0"/>
              <a:t>Can track individual tasks, compare to actual dates w/planned dates and react to discrepancies.</a:t>
            </a:r>
          </a:p>
          <a:p>
            <a:pPr lvl="1" eaLnBrk="1" hangingPunct="1"/>
            <a:r>
              <a:rPr lang="en-US" altLang="en-US" sz="2000" dirty="0"/>
              <a:t>But the structure of the chart will </a:t>
            </a:r>
            <a:r>
              <a:rPr lang="en-US" altLang="en-US" sz="2000" dirty="0" smtClean="0"/>
              <a:t>degrade</a:t>
            </a:r>
          </a:p>
          <a:p>
            <a:pPr lvl="1" eaLnBrk="1" hangingPunct="1"/>
            <a:endParaRPr lang="en-US" altLang="en-US" sz="2000" dirty="0"/>
          </a:p>
          <a:p>
            <a:pPr lvl="1" eaLnBrk="1" hangingPunct="1"/>
            <a:r>
              <a:rPr lang="en-US" altLang="en-US" sz="2000" b="1" dirty="0"/>
              <a:t>As developers gain knowledge of the system and as customer gains knowledge about their needs, some tasks will become unnecessary;  others will be discovered and will be added to ‘the list.’</a:t>
            </a:r>
          </a:p>
          <a:p>
            <a:pPr lvl="1" eaLnBrk="1" hangingPunct="1"/>
            <a:r>
              <a:rPr lang="en-US" altLang="en-US" sz="2000" b="1" dirty="0"/>
              <a:t>In short, the plan will undergo changes in </a:t>
            </a:r>
            <a:r>
              <a:rPr lang="en-US" altLang="en-US" sz="2000" b="1" i="1" dirty="0"/>
              <a:t>shape</a:t>
            </a:r>
            <a:r>
              <a:rPr lang="en-US" altLang="en-US" sz="2000" b="1" dirty="0"/>
              <a:t>, not just dates.</a:t>
            </a:r>
          </a:p>
        </p:txBody>
      </p:sp>
    </p:spTree>
    <p:extLst>
      <p:ext uri="{BB962C8B-B14F-4D97-AF65-F5344CB8AC3E}">
        <p14:creationId xmlns:p14="http://schemas.microsoft.com/office/powerpoint/2010/main" val="1664611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r>
              <a:rPr lang="en-US" dirty="0"/>
              <a:t>Value 4:  Responding to Change over Following a Plan</a:t>
            </a:r>
          </a:p>
        </p:txBody>
      </p:sp>
      <p:sp>
        <p:nvSpPr>
          <p:cNvPr id="20483" name="Content Placeholder 2"/>
          <p:cNvSpPr>
            <a:spLocks noGrp="1"/>
          </p:cNvSpPr>
          <p:nvPr>
            <p:ph idx="1"/>
          </p:nvPr>
        </p:nvSpPr>
        <p:spPr>
          <a:xfrm>
            <a:off x="673100" y="1482725"/>
            <a:ext cx="10833100" cy="4351338"/>
          </a:xfrm>
        </p:spPr>
        <p:txBody>
          <a:bodyPr>
            <a:normAutofit lnSpcReduction="10000"/>
          </a:bodyPr>
          <a:lstStyle/>
          <a:p>
            <a:pPr eaLnBrk="1" hangingPunct="1">
              <a:lnSpc>
                <a:spcPct val="90000"/>
              </a:lnSpc>
            </a:pPr>
            <a:r>
              <a:rPr lang="en-US" altLang="en-US" sz="2700" b="1" dirty="0"/>
              <a:t>Better planning strategy</a:t>
            </a:r>
            <a:r>
              <a:rPr lang="en-US" altLang="en-US" sz="2700" dirty="0"/>
              <a:t> – </a:t>
            </a:r>
            <a:r>
              <a:rPr lang="en-US" altLang="en-US" sz="2700" b="1" dirty="0"/>
              <a:t>make detailed plans for the next few weeks, very rough plans for the next few months, and extremely crude plans beyond that</a:t>
            </a:r>
            <a:r>
              <a:rPr lang="en-US" altLang="en-US" sz="2700" b="1" dirty="0" smtClean="0"/>
              <a:t>.</a:t>
            </a:r>
          </a:p>
          <a:p>
            <a:pPr eaLnBrk="1" hangingPunct="1">
              <a:lnSpc>
                <a:spcPct val="90000"/>
              </a:lnSpc>
            </a:pPr>
            <a:endParaRPr lang="en-US" altLang="en-US" sz="2700" b="1" dirty="0"/>
          </a:p>
          <a:p>
            <a:pPr eaLnBrk="1" hangingPunct="1">
              <a:lnSpc>
                <a:spcPct val="90000"/>
              </a:lnSpc>
            </a:pPr>
            <a:r>
              <a:rPr lang="en-US" altLang="en-US" sz="2700" dirty="0"/>
              <a:t>Need to know what we will be working on the next few weeks;  roughly for the next few months;  a vague idea what system will do after a year</a:t>
            </a:r>
            <a:r>
              <a:rPr lang="en-US" altLang="en-US" sz="2700" dirty="0" smtClean="0"/>
              <a:t>.</a:t>
            </a:r>
          </a:p>
          <a:p>
            <a:pPr eaLnBrk="1" hangingPunct="1">
              <a:lnSpc>
                <a:spcPct val="90000"/>
              </a:lnSpc>
            </a:pPr>
            <a:endParaRPr lang="en-US" altLang="en-US" sz="2700" dirty="0"/>
          </a:p>
          <a:p>
            <a:pPr eaLnBrk="1" hangingPunct="1">
              <a:lnSpc>
                <a:spcPct val="90000"/>
              </a:lnSpc>
            </a:pPr>
            <a:r>
              <a:rPr lang="en-US" altLang="en-US" sz="2700" b="1" dirty="0"/>
              <a:t>Only invest in a detailed plan for immediate tasks</a:t>
            </a:r>
            <a:r>
              <a:rPr lang="en-US" altLang="en-US" sz="2700" dirty="0"/>
              <a:t>;  once plan is made, difficult to change due to momentum and commitment.</a:t>
            </a:r>
          </a:p>
          <a:p>
            <a:pPr lvl="1" eaLnBrk="1" hangingPunct="1">
              <a:lnSpc>
                <a:spcPct val="90000"/>
              </a:lnSpc>
            </a:pPr>
            <a:r>
              <a:rPr lang="en-US" altLang="en-US" dirty="0"/>
              <a:t>But rest of plan remains flexible.  The lower resolution parts of the plan can be changed with relative ease.</a:t>
            </a:r>
          </a:p>
        </p:txBody>
      </p:sp>
    </p:spTree>
    <p:extLst>
      <p:ext uri="{BB962C8B-B14F-4D97-AF65-F5344CB8AC3E}">
        <p14:creationId xmlns:p14="http://schemas.microsoft.com/office/powerpoint/2010/main" val="2241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355600" y="263525"/>
            <a:ext cx="10515600" cy="498475"/>
          </a:xfrm>
        </p:spPr>
        <p:txBody>
          <a:bodyPr>
            <a:normAutofit fontScale="90000"/>
          </a:bodyPr>
          <a:lstStyle/>
          <a:p>
            <a:pPr eaLnBrk="1" hangingPunct="1"/>
            <a:r>
              <a:rPr lang="en-US" altLang="en-US" dirty="0" smtClean="0"/>
              <a:t>Agile Principles (12)</a:t>
            </a:r>
          </a:p>
        </p:txBody>
      </p:sp>
      <p:sp>
        <p:nvSpPr>
          <p:cNvPr id="21507" name="Content Placeholder 4"/>
          <p:cNvSpPr>
            <a:spLocks noGrp="1"/>
          </p:cNvSpPr>
          <p:nvPr>
            <p:ph idx="1"/>
          </p:nvPr>
        </p:nvSpPr>
        <p:spPr>
          <a:xfrm>
            <a:off x="457200" y="1003300"/>
            <a:ext cx="11290300" cy="5537199"/>
          </a:xfrm>
        </p:spPr>
        <p:txBody>
          <a:bodyPr>
            <a:normAutofit fontScale="92500" lnSpcReduction="20000"/>
          </a:bodyPr>
          <a:lstStyle/>
          <a:p>
            <a:pPr eaLnBrk="1" hangingPunct="1"/>
            <a:r>
              <a:rPr lang="en-US" altLang="en-US" b="1" dirty="0" smtClean="0">
                <a:solidFill>
                  <a:srgbClr val="FF0000"/>
                </a:solidFill>
              </a:rPr>
              <a:t>The following principles are those that differentiate agile processes from others.</a:t>
            </a:r>
          </a:p>
          <a:p>
            <a:pPr marL="0" indent="0">
              <a:buNone/>
            </a:pPr>
            <a:endParaRPr lang="en-US" b="1" dirty="0" smtClean="0"/>
          </a:p>
          <a:p>
            <a:pPr marL="0" indent="0">
              <a:buNone/>
            </a:pPr>
            <a:r>
              <a:rPr lang="en-US" b="1" dirty="0"/>
              <a:t> </a:t>
            </a:r>
            <a:r>
              <a:rPr lang="en-US" b="1" dirty="0" smtClean="0"/>
              <a:t>Agile </a:t>
            </a:r>
            <a:r>
              <a:rPr lang="en-US" b="1" dirty="0"/>
              <a:t>principles</a:t>
            </a:r>
            <a:r>
              <a:rPr lang="en-US" dirty="0"/>
              <a:t> support observing changing markets, customer needs, and competitive threats and </a:t>
            </a:r>
            <a:r>
              <a:rPr lang="en-US" dirty="0" smtClean="0"/>
              <a:t>changing    course </a:t>
            </a:r>
            <a:r>
              <a:rPr lang="en-US" dirty="0"/>
              <a:t>when necessary</a:t>
            </a:r>
            <a:r>
              <a:rPr lang="en-US" dirty="0" smtClean="0"/>
              <a:t>.</a:t>
            </a:r>
          </a:p>
          <a:p>
            <a:pPr marL="0" indent="0">
              <a:buNone/>
            </a:pPr>
            <a:endParaRPr lang="en-US" dirty="0" smtClean="0"/>
          </a:p>
          <a:p>
            <a:pPr marL="457200" indent="-457200">
              <a:buFont typeface="+mj-lt"/>
              <a:buAutoNum type="arabicPeriod"/>
            </a:pPr>
            <a:r>
              <a:rPr lang="en-US" sz="2100" i="1" dirty="0"/>
              <a:t>Early and Continuous Delivery of Valuable Software</a:t>
            </a:r>
            <a:r>
              <a:rPr lang="en-US" sz="2100" i="1" dirty="0" smtClean="0"/>
              <a:t>.</a:t>
            </a:r>
            <a:endParaRPr lang="en-US" sz="2100" i="1" dirty="0"/>
          </a:p>
          <a:p>
            <a:pPr marL="457200" indent="-457200">
              <a:buFont typeface="+mj-lt"/>
              <a:buAutoNum type="arabicPeriod"/>
            </a:pPr>
            <a:r>
              <a:rPr lang="en-US" sz="2100" i="1" dirty="0"/>
              <a:t>Embrace Change</a:t>
            </a:r>
            <a:r>
              <a:rPr lang="en-US" sz="2100" i="1" dirty="0" smtClean="0"/>
              <a:t>.</a:t>
            </a:r>
            <a:endParaRPr lang="en-US" sz="2100" i="1" dirty="0"/>
          </a:p>
          <a:p>
            <a:pPr marL="457200" indent="-457200">
              <a:buFont typeface="+mj-lt"/>
              <a:buAutoNum type="arabicPeriod"/>
            </a:pPr>
            <a:r>
              <a:rPr lang="en-US" sz="2100" i="1" dirty="0"/>
              <a:t>Frequent Delivery</a:t>
            </a:r>
            <a:r>
              <a:rPr lang="en-US" sz="2100" i="1" dirty="0" smtClean="0"/>
              <a:t>.</a:t>
            </a:r>
            <a:endParaRPr lang="en-US" sz="2100" i="1" dirty="0"/>
          </a:p>
          <a:p>
            <a:pPr marL="457200" indent="-457200">
              <a:buFont typeface="+mj-lt"/>
              <a:buAutoNum type="arabicPeriod"/>
            </a:pPr>
            <a:r>
              <a:rPr lang="en-US" sz="2100" i="1" dirty="0"/>
              <a:t>Business and Developers Together. </a:t>
            </a:r>
          </a:p>
          <a:p>
            <a:pPr marL="457200" indent="-457200">
              <a:buFont typeface="+mj-lt"/>
              <a:buAutoNum type="arabicPeriod"/>
            </a:pPr>
            <a:r>
              <a:rPr lang="en-US" sz="2100" i="1" dirty="0"/>
              <a:t>Motivated Individuals. ...</a:t>
            </a:r>
          </a:p>
          <a:p>
            <a:pPr marL="457200" indent="-457200">
              <a:buFont typeface="+mj-lt"/>
              <a:buAutoNum type="arabicPeriod"/>
            </a:pPr>
            <a:r>
              <a:rPr lang="en-US" sz="2100" i="1" dirty="0"/>
              <a:t>Face-to-Face Conversation. </a:t>
            </a:r>
          </a:p>
          <a:p>
            <a:pPr marL="457200" indent="-457200">
              <a:buFont typeface="+mj-lt"/>
              <a:buAutoNum type="arabicPeriod"/>
            </a:pPr>
            <a:r>
              <a:rPr lang="en-US" sz="2100" i="1" dirty="0"/>
              <a:t>Working Software. </a:t>
            </a:r>
          </a:p>
          <a:p>
            <a:pPr marL="457200" indent="-457200">
              <a:buFont typeface="+mj-lt"/>
              <a:buAutoNum type="arabicPeriod"/>
            </a:pPr>
            <a:r>
              <a:rPr lang="en-US" sz="2100" i="1" dirty="0"/>
              <a:t>Technical Excellence</a:t>
            </a:r>
            <a:r>
              <a:rPr lang="en-US" sz="2100" i="1" dirty="0" smtClean="0"/>
              <a:t>.</a:t>
            </a:r>
          </a:p>
          <a:p>
            <a:pPr marL="457200" indent="-457200">
              <a:buFont typeface="+mj-lt"/>
              <a:buAutoNum type="arabicPeriod"/>
            </a:pPr>
            <a:r>
              <a:rPr lang="en-US" sz="2100" i="1" dirty="0" smtClean="0"/>
              <a:t>Simplicity</a:t>
            </a:r>
          </a:p>
          <a:p>
            <a:pPr marL="457200" indent="-457200">
              <a:buFont typeface="+mj-lt"/>
              <a:buAutoNum type="arabicPeriod"/>
            </a:pPr>
            <a:r>
              <a:rPr lang="en-US" sz="2100" i="1" dirty="0" smtClean="0"/>
              <a:t>Self Organizing Team</a:t>
            </a:r>
          </a:p>
          <a:p>
            <a:pPr marL="457200" indent="-457200">
              <a:buFont typeface="+mj-lt"/>
              <a:buAutoNum type="arabicPeriod"/>
            </a:pPr>
            <a:r>
              <a:rPr lang="en-US" sz="2100" i="1" dirty="0"/>
              <a:t>Regular Reflection and Adjustment</a:t>
            </a:r>
          </a:p>
          <a:p>
            <a:pPr marL="457200" indent="-457200">
              <a:buFont typeface="+mj-lt"/>
              <a:buAutoNum type="arabicPeriod"/>
            </a:pPr>
            <a:r>
              <a:rPr lang="en-US" sz="2100" i="1" dirty="0" smtClean="0"/>
              <a:t>They all still matter</a:t>
            </a:r>
          </a:p>
          <a:p>
            <a:pPr marL="457200" indent="-457200">
              <a:buFont typeface="+mj-lt"/>
              <a:buAutoNum type="arabicPeriod"/>
            </a:pPr>
            <a:endParaRPr lang="en-US" sz="1900" b="1" i="1" dirty="0"/>
          </a:p>
          <a:p>
            <a:endParaRPr lang="en-US" altLang="en-US" dirty="0" smtClean="0"/>
          </a:p>
        </p:txBody>
      </p:sp>
    </p:spTree>
    <p:extLst>
      <p:ext uri="{BB962C8B-B14F-4D97-AF65-F5344CB8AC3E}">
        <p14:creationId xmlns:p14="http://schemas.microsoft.com/office/powerpoint/2010/main" val="3908512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65100" y="152400"/>
            <a:ext cx="10502900" cy="1143000"/>
          </a:xfrm>
        </p:spPr>
        <p:txBody>
          <a:bodyPr>
            <a:normAutofit fontScale="90000"/>
          </a:bodyPr>
          <a:lstStyle/>
          <a:p>
            <a:pPr eaLnBrk="1" hangingPunct="1"/>
            <a:r>
              <a:rPr lang="en-US" altLang="en-US" sz="3200" b="1" dirty="0"/>
              <a:t>Principle 1:  </a:t>
            </a:r>
            <a:r>
              <a:rPr lang="en-US" altLang="en-US" sz="2800" dirty="0">
                <a:solidFill>
                  <a:srgbClr val="7030A0"/>
                </a:solidFill>
              </a:rPr>
              <a:t>Our Highest Priority is to </a:t>
            </a:r>
            <a:r>
              <a:rPr lang="en-US" altLang="en-US" sz="2800" b="1" dirty="0">
                <a:solidFill>
                  <a:srgbClr val="7030A0"/>
                </a:solidFill>
              </a:rPr>
              <a:t>Satisfy the Customer</a:t>
            </a:r>
            <a:r>
              <a:rPr lang="en-US" altLang="en-US" sz="2800" dirty="0">
                <a:solidFill>
                  <a:srgbClr val="7030A0"/>
                </a:solidFill>
              </a:rPr>
              <a:t> through </a:t>
            </a:r>
            <a:r>
              <a:rPr lang="en-US" altLang="en-US" sz="2800" dirty="0" smtClean="0">
                <a:solidFill>
                  <a:srgbClr val="7030A0"/>
                </a:solidFill>
              </a:rPr>
              <a:t> 	 		   </a:t>
            </a:r>
            <a:r>
              <a:rPr lang="en-US" altLang="en-US" sz="2800" b="1" dirty="0" smtClean="0">
                <a:solidFill>
                  <a:srgbClr val="7030A0"/>
                </a:solidFill>
              </a:rPr>
              <a:t>Early</a:t>
            </a:r>
            <a:r>
              <a:rPr lang="en-US" altLang="en-US" sz="2800" dirty="0" smtClean="0">
                <a:solidFill>
                  <a:srgbClr val="7030A0"/>
                </a:solidFill>
              </a:rPr>
              <a:t> </a:t>
            </a:r>
            <a:r>
              <a:rPr lang="en-US" altLang="en-US" sz="2800" dirty="0">
                <a:solidFill>
                  <a:srgbClr val="7030A0"/>
                </a:solidFill>
              </a:rPr>
              <a:t>and </a:t>
            </a:r>
            <a:r>
              <a:rPr lang="en-US" altLang="en-US" sz="2800" b="1" dirty="0">
                <a:solidFill>
                  <a:srgbClr val="7030A0"/>
                </a:solidFill>
              </a:rPr>
              <a:t>Continuous</a:t>
            </a:r>
            <a:r>
              <a:rPr lang="en-US" altLang="en-US" sz="2800" dirty="0">
                <a:solidFill>
                  <a:srgbClr val="7030A0"/>
                </a:solidFill>
              </a:rPr>
              <a:t> </a:t>
            </a:r>
            <a:r>
              <a:rPr lang="en-US" altLang="en-US" sz="2800" b="1" dirty="0">
                <a:solidFill>
                  <a:srgbClr val="7030A0"/>
                </a:solidFill>
              </a:rPr>
              <a:t>Delivery</a:t>
            </a:r>
            <a:r>
              <a:rPr lang="en-US" altLang="en-US" sz="2800" dirty="0">
                <a:solidFill>
                  <a:srgbClr val="7030A0"/>
                </a:solidFill>
              </a:rPr>
              <a:t> of Valuable Software</a:t>
            </a:r>
            <a:endParaRPr lang="en-US" altLang="en-US" sz="3200" dirty="0">
              <a:solidFill>
                <a:srgbClr val="7030A0"/>
              </a:solidFill>
            </a:endParaRPr>
          </a:p>
        </p:txBody>
      </p:sp>
      <p:sp>
        <p:nvSpPr>
          <p:cNvPr id="22531" name="Content Placeholder 2"/>
          <p:cNvSpPr>
            <a:spLocks noGrp="1"/>
          </p:cNvSpPr>
          <p:nvPr>
            <p:ph idx="1"/>
          </p:nvPr>
        </p:nvSpPr>
        <p:spPr>
          <a:xfrm>
            <a:off x="723900" y="1435100"/>
            <a:ext cx="11226800" cy="4876800"/>
          </a:xfrm>
        </p:spPr>
        <p:txBody>
          <a:bodyPr>
            <a:normAutofit/>
          </a:bodyPr>
          <a:lstStyle/>
          <a:p>
            <a:pPr eaLnBrk="1" hangingPunct="1">
              <a:lnSpc>
                <a:spcPct val="80000"/>
              </a:lnSpc>
            </a:pPr>
            <a:r>
              <a:rPr lang="en-US" altLang="en-US" sz="2200" dirty="0"/>
              <a:t>Number of practices have significant impact upon quality of final system:</a:t>
            </a:r>
          </a:p>
          <a:p>
            <a:pPr marL="0" indent="0" eaLnBrk="1" hangingPunct="1">
              <a:lnSpc>
                <a:spcPct val="80000"/>
              </a:lnSpc>
              <a:buNone/>
            </a:pPr>
            <a:r>
              <a:rPr lang="en-US" altLang="en-US" sz="2200" dirty="0"/>
              <a:t>1.  Strong </a:t>
            </a:r>
            <a:r>
              <a:rPr lang="en-US" altLang="en-US" sz="2200" b="1" dirty="0"/>
              <a:t>correlation</a:t>
            </a:r>
            <a:r>
              <a:rPr lang="en-US" altLang="en-US" sz="2200" dirty="0"/>
              <a:t> between </a:t>
            </a:r>
            <a:r>
              <a:rPr lang="en-US" altLang="en-US" sz="2200" b="1" dirty="0"/>
              <a:t>quality</a:t>
            </a:r>
            <a:r>
              <a:rPr lang="en-US" altLang="en-US" sz="2200" dirty="0"/>
              <a:t> and </a:t>
            </a:r>
            <a:r>
              <a:rPr lang="en-US" altLang="en-US" sz="2200" b="1" dirty="0"/>
              <a:t>early delivery of a partially functioning system.</a:t>
            </a:r>
          </a:p>
          <a:p>
            <a:pPr lvl="1" eaLnBrk="1" hangingPunct="1">
              <a:lnSpc>
                <a:spcPct val="80000"/>
              </a:lnSpc>
            </a:pPr>
            <a:r>
              <a:rPr lang="en-US" altLang="en-US" sz="2000" dirty="0"/>
              <a:t>The less functional the initial delivery, the higher the quality of the final delivery</a:t>
            </a:r>
            <a:r>
              <a:rPr lang="en-US" altLang="en-US" sz="2000" dirty="0" smtClean="0"/>
              <a:t>.</a:t>
            </a:r>
          </a:p>
          <a:p>
            <a:pPr lvl="1" eaLnBrk="1" hangingPunct="1">
              <a:lnSpc>
                <a:spcPct val="80000"/>
              </a:lnSpc>
            </a:pPr>
            <a:endParaRPr lang="en-US" altLang="en-US" sz="2000" dirty="0"/>
          </a:p>
          <a:p>
            <a:pPr marL="0" indent="0" eaLnBrk="1" hangingPunct="1">
              <a:lnSpc>
                <a:spcPct val="80000"/>
              </a:lnSpc>
              <a:buNone/>
            </a:pPr>
            <a:r>
              <a:rPr lang="en-US" altLang="en-US" sz="2200" dirty="0"/>
              <a:t>2. Another strong </a:t>
            </a:r>
            <a:r>
              <a:rPr lang="en-US" altLang="en-US" sz="2200" b="1" dirty="0"/>
              <a:t>correlation</a:t>
            </a:r>
            <a:r>
              <a:rPr lang="en-US" altLang="en-US" sz="2200" dirty="0"/>
              <a:t> exists between </a:t>
            </a:r>
            <a:r>
              <a:rPr lang="en-US" altLang="en-US" sz="2200" b="1" dirty="0"/>
              <a:t>final quality</a:t>
            </a:r>
            <a:r>
              <a:rPr lang="en-US" altLang="en-US" sz="2200" dirty="0"/>
              <a:t> and </a:t>
            </a:r>
            <a:r>
              <a:rPr lang="en-US" altLang="en-US" sz="2200" b="1" dirty="0"/>
              <a:t>frequently deliveries of increasing functionality</a:t>
            </a:r>
            <a:r>
              <a:rPr lang="en-US" altLang="en-US" sz="2200" dirty="0"/>
              <a:t>.  </a:t>
            </a:r>
          </a:p>
          <a:p>
            <a:pPr lvl="1" eaLnBrk="1" hangingPunct="1">
              <a:lnSpc>
                <a:spcPct val="80000"/>
              </a:lnSpc>
            </a:pPr>
            <a:r>
              <a:rPr lang="en-US" altLang="en-US" sz="2000" dirty="0"/>
              <a:t>The more frequent the deliveries, the higher the final quality.</a:t>
            </a:r>
          </a:p>
          <a:p>
            <a:pPr lvl="1" eaLnBrk="1" hangingPunct="1">
              <a:lnSpc>
                <a:spcPct val="80000"/>
              </a:lnSpc>
            </a:pPr>
            <a:endParaRPr lang="en-US" altLang="en-US" sz="2000" dirty="0"/>
          </a:p>
          <a:p>
            <a:pPr eaLnBrk="1" hangingPunct="1">
              <a:lnSpc>
                <a:spcPct val="80000"/>
              </a:lnSpc>
            </a:pPr>
            <a:r>
              <a:rPr lang="en-US" altLang="en-US" sz="2200" b="1" dirty="0"/>
              <a:t>Agile processes deliver early and often</a:t>
            </a:r>
            <a:r>
              <a:rPr lang="en-US" altLang="en-US" sz="2200" dirty="0"/>
              <a:t>.  </a:t>
            </a:r>
          </a:p>
          <a:p>
            <a:pPr lvl="1" eaLnBrk="1" hangingPunct="1">
              <a:lnSpc>
                <a:spcPct val="80000"/>
              </a:lnSpc>
            </a:pPr>
            <a:r>
              <a:rPr lang="en-US" altLang="en-US" sz="2000" dirty="0"/>
              <a:t>Rudimentary system </a:t>
            </a:r>
            <a:r>
              <a:rPr lang="en-US" altLang="en-US" sz="2000" b="1" dirty="0"/>
              <a:t>first</a:t>
            </a:r>
            <a:r>
              <a:rPr lang="en-US" altLang="en-US" sz="2000" dirty="0"/>
              <a:t> followed by systems of </a:t>
            </a:r>
            <a:r>
              <a:rPr lang="en-US" altLang="en-US" sz="2000" b="1" dirty="0"/>
              <a:t>increasing functionality </a:t>
            </a:r>
            <a:r>
              <a:rPr lang="en-US" altLang="en-US" sz="2000" dirty="0"/>
              <a:t>every few weeks.</a:t>
            </a:r>
          </a:p>
          <a:p>
            <a:pPr lvl="1" eaLnBrk="1" hangingPunct="1">
              <a:lnSpc>
                <a:spcPct val="80000"/>
              </a:lnSpc>
            </a:pPr>
            <a:r>
              <a:rPr lang="en-US" altLang="en-US" sz="2000" dirty="0"/>
              <a:t>Customers my use these systems in production, or</a:t>
            </a:r>
          </a:p>
          <a:p>
            <a:pPr lvl="1" eaLnBrk="1" hangingPunct="1">
              <a:lnSpc>
                <a:spcPct val="80000"/>
              </a:lnSpc>
            </a:pPr>
            <a:r>
              <a:rPr lang="en-US" altLang="en-US" sz="2000" dirty="0"/>
              <a:t>May choose to review existing functionality and report on changes to be made.</a:t>
            </a:r>
          </a:p>
          <a:p>
            <a:pPr lvl="1" eaLnBrk="1" hangingPunct="1">
              <a:lnSpc>
                <a:spcPct val="80000"/>
              </a:lnSpc>
            </a:pPr>
            <a:r>
              <a:rPr lang="en-US" altLang="en-US" sz="2000" dirty="0"/>
              <a:t>Regardless, they must provide meaningful </a:t>
            </a:r>
            <a:r>
              <a:rPr lang="en-US" altLang="en-US" sz="2000" b="1" dirty="0"/>
              <a:t>feedback</a:t>
            </a:r>
            <a:r>
              <a:rPr lang="en-US" altLang="en-US" sz="2000" dirty="0"/>
              <a:t>.</a:t>
            </a:r>
          </a:p>
        </p:txBody>
      </p:sp>
    </p:spTree>
    <p:extLst>
      <p:ext uri="{BB962C8B-B14F-4D97-AF65-F5344CB8AC3E}">
        <p14:creationId xmlns:p14="http://schemas.microsoft.com/office/powerpoint/2010/main" val="521578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19100" y="274638"/>
            <a:ext cx="10769600" cy="1143000"/>
          </a:xfrm>
        </p:spPr>
        <p:txBody>
          <a:bodyPr>
            <a:noAutofit/>
          </a:bodyPr>
          <a:lstStyle/>
          <a:p>
            <a:r>
              <a:rPr lang="en-US" altLang="en-US" sz="2900" b="1" dirty="0"/>
              <a:t>Principle 2:  </a:t>
            </a:r>
            <a:r>
              <a:rPr lang="en-US" altLang="en-US" sz="2400" b="1" dirty="0">
                <a:solidFill>
                  <a:srgbClr val="7030A0"/>
                </a:solidFill>
              </a:rPr>
              <a:t>Welcome Changing Requirements, even late in Development.  Agile Processes harness change for the Customer’s Competitive Advantage.</a:t>
            </a:r>
          </a:p>
        </p:txBody>
      </p:sp>
      <p:sp>
        <p:nvSpPr>
          <p:cNvPr id="23555" name="Content Placeholder 2"/>
          <p:cNvSpPr>
            <a:spLocks noGrp="1"/>
          </p:cNvSpPr>
          <p:nvPr>
            <p:ph idx="1"/>
          </p:nvPr>
        </p:nvSpPr>
        <p:spPr>
          <a:xfrm>
            <a:off x="1600200" y="1600200"/>
            <a:ext cx="8686800" cy="4953000"/>
          </a:xfrm>
        </p:spPr>
        <p:txBody>
          <a:bodyPr/>
          <a:lstStyle/>
          <a:p>
            <a:pPr eaLnBrk="1" hangingPunct="1"/>
            <a:r>
              <a:rPr lang="en-US" altLang="en-US"/>
              <a:t>This is a statement of </a:t>
            </a:r>
            <a:r>
              <a:rPr lang="en-US" altLang="en-US" b="1"/>
              <a:t>attitude</a:t>
            </a:r>
            <a:r>
              <a:rPr lang="en-US" altLang="en-US"/>
              <a:t>. </a:t>
            </a:r>
          </a:p>
          <a:p>
            <a:pPr eaLnBrk="1" hangingPunct="1"/>
            <a:r>
              <a:rPr lang="en-US" altLang="en-US"/>
              <a:t>Participants in an agile process are </a:t>
            </a:r>
            <a:r>
              <a:rPr lang="en-US" altLang="en-US" b="1"/>
              <a:t>not</a:t>
            </a:r>
            <a:r>
              <a:rPr lang="en-US" altLang="en-US"/>
              <a:t> </a:t>
            </a:r>
            <a:r>
              <a:rPr lang="en-US" altLang="en-US" b="1"/>
              <a:t>afraid</a:t>
            </a:r>
            <a:r>
              <a:rPr lang="en-US" altLang="en-US"/>
              <a:t> of change. </a:t>
            </a:r>
          </a:p>
          <a:p>
            <a:pPr lvl="1" eaLnBrk="1" hangingPunct="1"/>
            <a:r>
              <a:rPr lang="en-US" altLang="en-US"/>
              <a:t>Requirement changes are good;  </a:t>
            </a:r>
          </a:p>
          <a:p>
            <a:pPr lvl="1" eaLnBrk="1" hangingPunct="1"/>
            <a:r>
              <a:rPr lang="en-US" altLang="en-US"/>
              <a:t>Mean team has learned more about what it will take to satisfy the market.</a:t>
            </a:r>
          </a:p>
          <a:p>
            <a:pPr eaLnBrk="1" hangingPunct="1"/>
            <a:endParaRPr lang="en-US" altLang="en-US"/>
          </a:p>
          <a:p>
            <a:pPr eaLnBrk="1" hangingPunct="1"/>
            <a:r>
              <a:rPr lang="en-US" altLang="en-US"/>
              <a:t>Agile teams work to keep the </a:t>
            </a:r>
            <a:r>
              <a:rPr lang="en-US" altLang="en-US" b="1"/>
              <a:t>software</a:t>
            </a:r>
            <a:r>
              <a:rPr lang="en-US" altLang="en-US"/>
              <a:t> </a:t>
            </a:r>
            <a:r>
              <a:rPr lang="en-US" altLang="en-US" b="1"/>
              <a:t>structure</a:t>
            </a:r>
            <a:r>
              <a:rPr lang="en-US" altLang="en-US"/>
              <a:t>  </a:t>
            </a:r>
            <a:r>
              <a:rPr lang="en-US" altLang="en-US" b="1"/>
              <a:t>flexible</a:t>
            </a:r>
            <a:r>
              <a:rPr lang="en-US" altLang="en-US"/>
              <a:t>, so requirement change impact is minimal.</a:t>
            </a:r>
          </a:p>
          <a:p>
            <a:pPr eaLnBrk="1" hangingPunct="1"/>
            <a:r>
              <a:rPr lang="en-US" altLang="en-US"/>
              <a:t>  </a:t>
            </a:r>
          </a:p>
          <a:p>
            <a:pPr eaLnBrk="1" hangingPunct="1"/>
            <a:r>
              <a:rPr lang="en-US" altLang="en-US"/>
              <a:t>Moreso, the </a:t>
            </a:r>
            <a:r>
              <a:rPr lang="en-US" altLang="en-US" b="1"/>
              <a:t>principles of object oriented </a:t>
            </a:r>
            <a:r>
              <a:rPr lang="en-US" altLang="en-US"/>
              <a:t>design help us to maintain this kind of flexibility.</a:t>
            </a:r>
          </a:p>
          <a:p>
            <a:pPr eaLnBrk="1" hangingPunct="1"/>
            <a:endParaRPr lang="en-US" altLang="en-US"/>
          </a:p>
        </p:txBody>
      </p:sp>
    </p:spTree>
    <p:extLst>
      <p:ext uri="{BB962C8B-B14F-4D97-AF65-F5344CB8AC3E}">
        <p14:creationId xmlns:p14="http://schemas.microsoft.com/office/powerpoint/2010/main" val="315529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Software and Rock Climbing</a:t>
            </a:r>
          </a:p>
        </p:txBody>
      </p:sp>
      <p:sp>
        <p:nvSpPr>
          <p:cNvPr id="11267" name="Rectangle 3"/>
          <p:cNvSpPr>
            <a:spLocks noGrp="1" noChangeArrowheads="1"/>
          </p:cNvSpPr>
          <p:nvPr>
            <p:ph type="body" idx="1"/>
          </p:nvPr>
        </p:nvSpPr>
        <p:spPr/>
        <p:txBody>
          <a:bodyPr/>
          <a:lstStyle/>
          <a:p>
            <a:r>
              <a:rPr lang="en-US" altLang="en-US" dirty="0"/>
              <a:t>Team</a:t>
            </a:r>
          </a:p>
          <a:p>
            <a:r>
              <a:rPr lang="en-US" altLang="en-US" dirty="0"/>
              <a:t>Individuals with talent</a:t>
            </a:r>
          </a:p>
          <a:p>
            <a:r>
              <a:rPr lang="en-US" altLang="en-US" dirty="0"/>
              <a:t>Skill sensitive</a:t>
            </a:r>
          </a:p>
          <a:p>
            <a:r>
              <a:rPr lang="en-US" altLang="en-US" dirty="0"/>
              <a:t>Training</a:t>
            </a:r>
          </a:p>
          <a:p>
            <a:r>
              <a:rPr lang="en-US" altLang="en-US" dirty="0"/>
              <a:t>Tools</a:t>
            </a:r>
          </a:p>
          <a:p>
            <a:r>
              <a:rPr lang="en-US" altLang="en-US" dirty="0"/>
              <a:t>Resource-limited: before nightfall or the weather changes</a:t>
            </a:r>
            <a:r>
              <a:rPr lang="en-US" altLang="en-US" dirty="0" smtClean="0"/>
              <a:t>.</a:t>
            </a:r>
          </a:p>
          <a:p>
            <a:r>
              <a:rPr lang="en-US" altLang="en-US" dirty="0" smtClean="0"/>
              <a:t>Plan</a:t>
            </a:r>
          </a:p>
          <a:p>
            <a:r>
              <a:rPr lang="en-US" altLang="en-US" dirty="0" smtClean="0"/>
              <a:t>Improvised</a:t>
            </a:r>
          </a:p>
          <a:p>
            <a:endParaRPr lang="en-US" altLang="en-US" dirty="0"/>
          </a:p>
        </p:txBody>
      </p:sp>
    </p:spTree>
    <p:extLst>
      <p:ext uri="{BB962C8B-B14F-4D97-AF65-F5344CB8AC3E}">
        <p14:creationId xmlns:p14="http://schemas.microsoft.com/office/powerpoint/2010/main" val="1424344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66700" y="177800"/>
            <a:ext cx="10960100" cy="1041400"/>
          </a:xfrm>
        </p:spPr>
        <p:txBody>
          <a:bodyPr>
            <a:normAutofit/>
          </a:bodyPr>
          <a:lstStyle/>
          <a:p>
            <a:pPr algn="l" eaLnBrk="1" hangingPunct="1"/>
            <a:r>
              <a:rPr lang="en-US" altLang="en-US" sz="3200" b="1" dirty="0">
                <a:latin typeface="Times New Roman" panose="02020603050405020304" pitchFamily="18" charset="0"/>
              </a:rPr>
              <a:t>Principle 3:  </a:t>
            </a:r>
            <a:r>
              <a:rPr lang="en-US" altLang="en-US" sz="2700" b="1" dirty="0">
                <a:solidFill>
                  <a:srgbClr val="7030A0"/>
                </a:solidFill>
                <a:latin typeface="Times New Roman" panose="02020603050405020304" pitchFamily="18" charset="0"/>
              </a:rPr>
              <a:t>Deliver Working Software </a:t>
            </a:r>
            <a:r>
              <a:rPr lang="en-US" altLang="en-US" sz="2700" b="1" dirty="0" smtClean="0">
                <a:solidFill>
                  <a:srgbClr val="7030A0"/>
                </a:solidFill>
                <a:latin typeface="Times New Roman" panose="02020603050405020304" pitchFamily="18" charset="0"/>
              </a:rPr>
              <a:t>Frequently</a:t>
            </a:r>
            <a:r>
              <a:rPr lang="en-US" altLang="en-US" sz="2700" dirty="0" smtClean="0">
                <a:solidFill>
                  <a:srgbClr val="7030A0"/>
                </a:solidFill>
                <a:latin typeface="Times New Roman" panose="02020603050405020304" pitchFamily="18" charset="0"/>
              </a:rPr>
              <a:t>(From </a:t>
            </a:r>
            <a:r>
              <a:rPr lang="en-US" altLang="en-US" sz="2700" dirty="0">
                <a:solidFill>
                  <a:srgbClr val="7030A0"/>
                </a:solidFill>
                <a:latin typeface="Times New Roman" panose="02020603050405020304" pitchFamily="18" charset="0"/>
              </a:rPr>
              <a:t>a couple of weeks to a couple of months with a preference to the shorter time scale</a:t>
            </a:r>
            <a:r>
              <a:rPr lang="en-US" altLang="en-US" sz="3200" dirty="0">
                <a:latin typeface="Times New Roman" panose="02020603050405020304" pitchFamily="18" charset="0"/>
              </a:rPr>
              <a:t>.</a:t>
            </a:r>
            <a:endParaRPr lang="en-US" altLang="en-US" sz="4800" dirty="0"/>
          </a:p>
        </p:txBody>
      </p:sp>
      <p:sp>
        <p:nvSpPr>
          <p:cNvPr id="24579" name="Content Placeholder 2"/>
          <p:cNvSpPr>
            <a:spLocks noGrp="1"/>
          </p:cNvSpPr>
          <p:nvPr>
            <p:ph idx="1"/>
          </p:nvPr>
        </p:nvSpPr>
        <p:spPr/>
        <p:txBody>
          <a:bodyPr/>
          <a:lstStyle/>
          <a:p>
            <a:pPr eaLnBrk="1" hangingPunct="1">
              <a:lnSpc>
                <a:spcPct val="90000"/>
              </a:lnSpc>
            </a:pPr>
            <a:endParaRPr lang="en-US" altLang="en-US" smtClean="0"/>
          </a:p>
          <a:p>
            <a:pPr eaLnBrk="1" hangingPunct="1">
              <a:lnSpc>
                <a:spcPct val="90000"/>
              </a:lnSpc>
            </a:pPr>
            <a:r>
              <a:rPr lang="en-US" altLang="en-US" smtClean="0"/>
              <a:t>We deliver working software. </a:t>
            </a:r>
          </a:p>
          <a:p>
            <a:pPr lvl="1" eaLnBrk="1" hangingPunct="1">
              <a:lnSpc>
                <a:spcPct val="90000"/>
              </a:lnSpc>
            </a:pPr>
            <a:r>
              <a:rPr lang="en-US" altLang="en-US" b="1" smtClean="0"/>
              <a:t>Deliver early and often</a:t>
            </a:r>
            <a:r>
              <a:rPr lang="en-US" altLang="en-US" smtClean="0"/>
              <a:t>. </a:t>
            </a:r>
          </a:p>
          <a:p>
            <a:pPr lvl="1" eaLnBrk="1" hangingPunct="1">
              <a:lnSpc>
                <a:spcPct val="90000"/>
              </a:lnSpc>
            </a:pPr>
            <a:r>
              <a:rPr lang="en-US" altLang="en-US" b="1" smtClean="0"/>
              <a:t>Be not content</a:t>
            </a:r>
            <a:r>
              <a:rPr lang="en-US" altLang="en-US" smtClean="0"/>
              <a:t> with delivering bundles of </a:t>
            </a:r>
            <a:r>
              <a:rPr lang="en-US" altLang="en-US" b="1" smtClean="0"/>
              <a:t>documents, or plans</a:t>
            </a:r>
            <a:r>
              <a:rPr lang="en-US" altLang="en-US" smtClean="0"/>
              <a:t>. </a:t>
            </a:r>
          </a:p>
          <a:p>
            <a:pPr lvl="1" eaLnBrk="1" hangingPunct="1">
              <a:lnSpc>
                <a:spcPct val="90000"/>
              </a:lnSpc>
            </a:pPr>
            <a:r>
              <a:rPr lang="en-US" altLang="en-US" smtClean="0"/>
              <a:t>Don’t count those as true deliverables. </a:t>
            </a:r>
          </a:p>
          <a:p>
            <a:pPr eaLnBrk="1" hangingPunct="1">
              <a:lnSpc>
                <a:spcPct val="90000"/>
              </a:lnSpc>
            </a:pPr>
            <a:endParaRPr lang="en-US" altLang="en-US" smtClean="0"/>
          </a:p>
          <a:p>
            <a:pPr eaLnBrk="1" hangingPunct="1">
              <a:lnSpc>
                <a:spcPct val="90000"/>
              </a:lnSpc>
            </a:pPr>
            <a:r>
              <a:rPr lang="en-US" altLang="en-US" smtClean="0"/>
              <a:t>The </a:t>
            </a:r>
            <a:r>
              <a:rPr lang="en-US" altLang="en-US" b="1" smtClean="0"/>
              <a:t>goal</a:t>
            </a:r>
            <a:r>
              <a:rPr lang="en-US" altLang="en-US" smtClean="0"/>
              <a:t> of delivering software that satisfies the customer’s needs.</a:t>
            </a:r>
          </a:p>
          <a:p>
            <a:pPr eaLnBrk="1" hangingPunct="1">
              <a:lnSpc>
                <a:spcPct val="90000"/>
              </a:lnSpc>
            </a:pPr>
            <a:endParaRPr lang="en-US" altLang="en-US" smtClean="0"/>
          </a:p>
        </p:txBody>
      </p:sp>
    </p:spTree>
    <p:extLst>
      <p:ext uri="{BB962C8B-B14F-4D97-AF65-F5344CB8AC3E}">
        <p14:creationId xmlns:p14="http://schemas.microsoft.com/office/powerpoint/2010/main" val="10573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77800" y="152400"/>
            <a:ext cx="11074400" cy="1143000"/>
          </a:xfrm>
        </p:spPr>
        <p:txBody>
          <a:bodyPr>
            <a:normAutofit/>
          </a:bodyPr>
          <a:lstStyle/>
          <a:p>
            <a:pPr eaLnBrk="1" hangingPunct="1"/>
            <a:r>
              <a:rPr lang="en-US" altLang="en-US" sz="3200" b="1" dirty="0"/>
              <a:t>Principle 4:  </a:t>
            </a:r>
            <a:r>
              <a:rPr lang="en-US" altLang="en-US" sz="2400" dirty="0">
                <a:solidFill>
                  <a:srgbClr val="7030A0"/>
                </a:solidFill>
              </a:rPr>
              <a:t>Business People and Developers Must </a:t>
            </a:r>
            <a:r>
              <a:rPr lang="en-US" altLang="en-US" sz="2400" b="1" dirty="0">
                <a:solidFill>
                  <a:srgbClr val="7030A0"/>
                </a:solidFill>
              </a:rPr>
              <a:t>Work Together Daily</a:t>
            </a:r>
            <a:r>
              <a:rPr lang="en-US" altLang="en-US" sz="2400" dirty="0">
                <a:solidFill>
                  <a:srgbClr val="7030A0"/>
                </a:solidFill>
              </a:rPr>
              <a:t> </a:t>
            </a:r>
            <a:r>
              <a:rPr lang="en-US" altLang="en-US" sz="2400" dirty="0" smtClean="0">
                <a:solidFill>
                  <a:srgbClr val="7030A0"/>
                </a:solidFill>
              </a:rPr>
              <a:t>			     throughout </a:t>
            </a:r>
            <a:r>
              <a:rPr lang="en-US" altLang="en-US" sz="2400" dirty="0">
                <a:solidFill>
                  <a:srgbClr val="7030A0"/>
                </a:solidFill>
              </a:rPr>
              <a:t>the Project</a:t>
            </a:r>
            <a:r>
              <a:rPr lang="en-US" altLang="en-US" sz="3200" dirty="0"/>
              <a:t>.</a:t>
            </a:r>
          </a:p>
        </p:txBody>
      </p:sp>
      <p:sp>
        <p:nvSpPr>
          <p:cNvPr id="25603" name="Content Placeholder 2"/>
          <p:cNvSpPr>
            <a:spLocks noGrp="1"/>
          </p:cNvSpPr>
          <p:nvPr>
            <p:ph idx="1"/>
          </p:nvPr>
        </p:nvSpPr>
        <p:spPr>
          <a:xfrm>
            <a:off x="1981200" y="1600201"/>
            <a:ext cx="8382000" cy="4525963"/>
          </a:xfrm>
        </p:spPr>
        <p:txBody>
          <a:bodyPr/>
          <a:lstStyle/>
          <a:p>
            <a:pPr eaLnBrk="1" hangingPunct="1"/>
            <a:r>
              <a:rPr lang="en-US" altLang="en-US" smtClean="0"/>
              <a:t>For agile projects, there must be </a:t>
            </a:r>
            <a:r>
              <a:rPr lang="en-US" altLang="en-US" b="1" smtClean="0"/>
              <a:t>significant</a:t>
            </a:r>
            <a:r>
              <a:rPr lang="en-US" altLang="en-US" smtClean="0"/>
              <a:t> and </a:t>
            </a:r>
            <a:r>
              <a:rPr lang="en-US" altLang="en-US" b="1" smtClean="0"/>
              <a:t>frequent</a:t>
            </a:r>
            <a:r>
              <a:rPr lang="en-US" altLang="en-US" smtClean="0"/>
              <a:t> </a:t>
            </a:r>
            <a:r>
              <a:rPr lang="en-US" altLang="en-US" b="1" smtClean="0"/>
              <a:t>interaction</a:t>
            </a:r>
            <a:r>
              <a:rPr lang="en-US" altLang="en-US" smtClean="0"/>
              <a:t> between the</a:t>
            </a:r>
          </a:p>
          <a:p>
            <a:pPr lvl="1" eaLnBrk="1" hangingPunct="1"/>
            <a:r>
              <a:rPr lang="en-US" altLang="en-US" smtClean="0"/>
              <a:t>customers, </a:t>
            </a:r>
          </a:p>
          <a:p>
            <a:pPr lvl="1" eaLnBrk="1" hangingPunct="1"/>
            <a:r>
              <a:rPr lang="en-US" altLang="en-US" smtClean="0"/>
              <a:t>developers, and </a:t>
            </a:r>
          </a:p>
          <a:p>
            <a:pPr lvl="1" eaLnBrk="1" hangingPunct="1"/>
            <a:r>
              <a:rPr lang="en-US" altLang="en-US" smtClean="0"/>
              <a:t>stakeholders. </a:t>
            </a:r>
          </a:p>
          <a:p>
            <a:pPr eaLnBrk="1" hangingPunct="1"/>
            <a:endParaRPr lang="en-US" altLang="en-US" smtClean="0"/>
          </a:p>
          <a:p>
            <a:pPr eaLnBrk="1" hangingPunct="1">
              <a:buFont typeface="Arial" panose="020B0604020202020204" pitchFamily="34" charset="0"/>
              <a:buNone/>
            </a:pPr>
            <a:r>
              <a:rPr lang="en-US" altLang="en-US" smtClean="0"/>
              <a:t> An agile project must be </a:t>
            </a:r>
            <a:r>
              <a:rPr lang="en-US" altLang="en-US" b="1" smtClean="0"/>
              <a:t>continuously guided</a:t>
            </a:r>
            <a:r>
              <a:rPr lang="en-US" altLang="en-US" smtClean="0"/>
              <a:t>.</a:t>
            </a:r>
          </a:p>
          <a:p>
            <a:pPr eaLnBrk="1" hangingPunct="1"/>
            <a:endParaRPr lang="en-US" altLang="en-US" smtClean="0"/>
          </a:p>
        </p:txBody>
      </p:sp>
    </p:spTree>
    <p:extLst>
      <p:ext uri="{BB962C8B-B14F-4D97-AF65-F5344CB8AC3E}">
        <p14:creationId xmlns:p14="http://schemas.microsoft.com/office/powerpoint/2010/main" val="1225070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42900" y="185738"/>
            <a:ext cx="11010900" cy="1143000"/>
          </a:xfrm>
        </p:spPr>
        <p:txBody>
          <a:bodyPr>
            <a:normAutofit/>
          </a:bodyPr>
          <a:lstStyle/>
          <a:p>
            <a:pPr eaLnBrk="1" hangingPunct="1"/>
            <a:r>
              <a:rPr lang="en-US" altLang="en-US" sz="2800" b="1" dirty="0"/>
              <a:t>Principle 5:  </a:t>
            </a:r>
            <a:r>
              <a:rPr lang="en-US" altLang="en-US" sz="2200" b="1" dirty="0">
                <a:solidFill>
                  <a:srgbClr val="7030A0"/>
                </a:solidFill>
              </a:rPr>
              <a:t>Build Projects around Motivated Individuals</a:t>
            </a:r>
            <a:r>
              <a:rPr lang="en-US" altLang="en-US" sz="2200" dirty="0">
                <a:solidFill>
                  <a:srgbClr val="7030A0"/>
                </a:solidFill>
              </a:rPr>
              <a:t>.  (Give them the environment </a:t>
            </a:r>
            <a:r>
              <a:rPr lang="en-US" altLang="en-US" sz="2200" dirty="0" smtClean="0">
                <a:solidFill>
                  <a:srgbClr val="7030A0"/>
                </a:solidFill>
              </a:rPr>
              <a:t>		  and </a:t>
            </a:r>
            <a:r>
              <a:rPr lang="en-US" altLang="en-US" sz="2200" dirty="0">
                <a:solidFill>
                  <a:srgbClr val="7030A0"/>
                </a:solidFill>
              </a:rPr>
              <a:t>support they need, and trust them to get the job done.)</a:t>
            </a:r>
          </a:p>
        </p:txBody>
      </p:sp>
      <p:sp>
        <p:nvSpPr>
          <p:cNvPr id="26627" name="Content Placeholder 2"/>
          <p:cNvSpPr>
            <a:spLocks noGrp="1"/>
          </p:cNvSpPr>
          <p:nvPr>
            <p:ph idx="1"/>
          </p:nvPr>
        </p:nvSpPr>
        <p:spPr/>
        <p:txBody>
          <a:bodyPr/>
          <a:lstStyle/>
          <a:p>
            <a:pPr eaLnBrk="1" hangingPunct="1">
              <a:lnSpc>
                <a:spcPct val="90000"/>
              </a:lnSpc>
            </a:pPr>
            <a:r>
              <a:rPr lang="en-US" altLang="en-US" sz="2700" b="1" dirty="0"/>
              <a:t>An agile project has people the most important factor of success.</a:t>
            </a:r>
          </a:p>
          <a:p>
            <a:pPr lvl="1" eaLnBrk="1" hangingPunct="1">
              <a:lnSpc>
                <a:spcPct val="90000"/>
              </a:lnSpc>
            </a:pPr>
            <a:r>
              <a:rPr lang="en-US" altLang="en-US" dirty="0"/>
              <a:t>All other factors, process, environment, management, etc., are considered to be second order effects, and are subject to change if they are having an adverse effect upon the people.</a:t>
            </a:r>
          </a:p>
          <a:p>
            <a:pPr lvl="1" eaLnBrk="1" hangingPunct="1">
              <a:lnSpc>
                <a:spcPct val="90000"/>
              </a:lnSpc>
              <a:buFont typeface="Arial" panose="020B0604020202020204" pitchFamily="34" charset="0"/>
              <a:buNone/>
            </a:pPr>
            <a:endParaRPr lang="en-US" altLang="en-US" dirty="0"/>
          </a:p>
          <a:p>
            <a:pPr eaLnBrk="1" hangingPunct="1">
              <a:lnSpc>
                <a:spcPct val="90000"/>
              </a:lnSpc>
            </a:pPr>
            <a:r>
              <a:rPr lang="en-US" altLang="en-US" sz="2700" b="1" u="sng" dirty="0"/>
              <a:t>Example:</a:t>
            </a:r>
            <a:r>
              <a:rPr lang="en-US" altLang="en-US" sz="2700" dirty="0"/>
              <a:t> if the office environment is an obstacle to the team, </a:t>
            </a:r>
            <a:r>
              <a:rPr lang="en-US" altLang="en-US" sz="2700" b="1" dirty="0"/>
              <a:t>change the office environment</a:t>
            </a:r>
            <a:r>
              <a:rPr lang="en-US" altLang="en-US" sz="2700" dirty="0"/>
              <a:t>. </a:t>
            </a:r>
          </a:p>
          <a:p>
            <a:pPr eaLnBrk="1" hangingPunct="1">
              <a:lnSpc>
                <a:spcPct val="90000"/>
              </a:lnSpc>
            </a:pPr>
            <a:r>
              <a:rPr lang="en-US" altLang="en-US" sz="2700" dirty="0"/>
              <a:t>If certain process steps are obstacles to the team, </a:t>
            </a:r>
            <a:r>
              <a:rPr lang="en-US" altLang="en-US" sz="2700" b="1" dirty="0"/>
              <a:t>change the process steps.</a:t>
            </a:r>
          </a:p>
          <a:p>
            <a:pPr eaLnBrk="1" hangingPunct="1">
              <a:lnSpc>
                <a:spcPct val="90000"/>
              </a:lnSpc>
            </a:pPr>
            <a:endParaRPr lang="en-US" altLang="en-US" sz="2700" dirty="0"/>
          </a:p>
        </p:txBody>
      </p:sp>
    </p:spTree>
    <p:extLst>
      <p:ext uri="{BB962C8B-B14F-4D97-AF65-F5344CB8AC3E}">
        <p14:creationId xmlns:p14="http://schemas.microsoft.com/office/powerpoint/2010/main" val="2717202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55600" y="263525"/>
            <a:ext cx="11391900" cy="828675"/>
          </a:xfrm>
        </p:spPr>
        <p:txBody>
          <a:bodyPr>
            <a:normAutofit fontScale="90000"/>
          </a:bodyPr>
          <a:lstStyle/>
          <a:p>
            <a:pPr eaLnBrk="1" hangingPunct="1"/>
            <a:r>
              <a:rPr lang="en-US" altLang="en-US" sz="2800" b="1" dirty="0"/>
              <a:t>Principle 6</a:t>
            </a:r>
            <a:r>
              <a:rPr lang="en-US" altLang="en-US" sz="2800" dirty="0"/>
              <a:t>:  </a:t>
            </a:r>
            <a:r>
              <a:rPr lang="en-US" altLang="en-US" sz="2700" dirty="0">
                <a:solidFill>
                  <a:srgbClr val="7030A0"/>
                </a:solidFill>
              </a:rPr>
              <a:t>The Most Efficient and Effective Method of Conveying Information </a:t>
            </a:r>
            <a:r>
              <a:rPr lang="en-US" altLang="en-US" sz="2700" dirty="0" smtClean="0">
                <a:solidFill>
                  <a:srgbClr val="7030A0"/>
                </a:solidFill>
              </a:rPr>
              <a:t>		           to </a:t>
            </a:r>
            <a:r>
              <a:rPr lang="en-US" altLang="en-US" sz="2700" dirty="0">
                <a:solidFill>
                  <a:srgbClr val="7030A0"/>
                </a:solidFill>
              </a:rPr>
              <a:t>and within a Development Team is </a:t>
            </a:r>
            <a:r>
              <a:rPr lang="en-US" altLang="en-US" sz="2700" b="1" dirty="0">
                <a:solidFill>
                  <a:srgbClr val="7030A0"/>
                </a:solidFill>
              </a:rPr>
              <a:t>face-to-face Communications</a:t>
            </a:r>
            <a:r>
              <a:rPr lang="en-US" altLang="en-US" sz="2700" dirty="0">
                <a:solidFill>
                  <a:srgbClr val="7030A0"/>
                </a:solidFill>
              </a:rPr>
              <a:t>.</a:t>
            </a:r>
          </a:p>
        </p:txBody>
      </p:sp>
      <p:sp>
        <p:nvSpPr>
          <p:cNvPr id="3" name="Content Placeholder 2"/>
          <p:cNvSpPr>
            <a:spLocks noGrp="1"/>
          </p:cNvSpPr>
          <p:nvPr>
            <p:ph idx="1"/>
          </p:nvPr>
        </p:nvSpPr>
        <p:spPr>
          <a:xfrm>
            <a:off x="793750" y="1397000"/>
            <a:ext cx="10515600" cy="4703763"/>
          </a:xfrm>
        </p:spPr>
        <p:txBody>
          <a:bodyPr>
            <a:normAutofit/>
          </a:bodyPr>
          <a:lstStyle/>
          <a:p>
            <a:pPr eaLnBrk="1" hangingPunct="1">
              <a:buFont typeface="Arial" charset="0"/>
              <a:buChar char="•"/>
              <a:defRPr/>
            </a:pPr>
            <a:r>
              <a:rPr lang="en-US" sz="3000" dirty="0"/>
              <a:t>In agile projects, developers </a:t>
            </a:r>
            <a:r>
              <a:rPr lang="en-US" sz="3000" b="1" i="1" dirty="0"/>
              <a:t>talk</a:t>
            </a:r>
            <a:r>
              <a:rPr lang="en-US" sz="3000" dirty="0"/>
              <a:t> to each other.  </a:t>
            </a:r>
          </a:p>
          <a:p>
            <a:pPr lvl="1" eaLnBrk="1" hangingPunct="1">
              <a:buFont typeface="Arial" charset="0"/>
              <a:buChar char="–"/>
              <a:defRPr/>
            </a:pPr>
            <a:r>
              <a:rPr lang="en-US" sz="2600" dirty="0"/>
              <a:t>The  </a:t>
            </a:r>
            <a:r>
              <a:rPr lang="en-US" sz="2600" b="1" dirty="0"/>
              <a:t>primary mode of communication is conversation</a:t>
            </a:r>
            <a:r>
              <a:rPr lang="en-US" sz="2600" dirty="0"/>
              <a:t>.</a:t>
            </a:r>
          </a:p>
          <a:p>
            <a:pPr lvl="1" eaLnBrk="1" hangingPunct="1">
              <a:buFont typeface="Arial" charset="0"/>
              <a:buChar char="–"/>
              <a:defRPr/>
            </a:pPr>
            <a:r>
              <a:rPr lang="en-US" sz="2600" dirty="0"/>
              <a:t>Documents may be created, but there is no attempt to capture all project information in writing. </a:t>
            </a:r>
            <a:endParaRPr lang="en-US" sz="2600" dirty="0" smtClean="0"/>
          </a:p>
          <a:p>
            <a:pPr lvl="1" eaLnBrk="1" hangingPunct="1">
              <a:buFont typeface="Arial" charset="0"/>
              <a:buChar char="–"/>
              <a:defRPr/>
            </a:pPr>
            <a:endParaRPr lang="en-US" sz="2600" dirty="0"/>
          </a:p>
          <a:p>
            <a:pPr eaLnBrk="1" hangingPunct="1">
              <a:buFont typeface="Arial" charset="0"/>
              <a:buChar char="•"/>
              <a:defRPr/>
            </a:pPr>
            <a:r>
              <a:rPr lang="en-US" sz="3000" dirty="0"/>
              <a:t>An agile project team </a:t>
            </a:r>
            <a:r>
              <a:rPr lang="en-US" sz="3000" b="1" dirty="0"/>
              <a:t>does not demand written</a:t>
            </a:r>
            <a:r>
              <a:rPr lang="en-US" sz="3000" dirty="0"/>
              <a:t> specs, written plans, or written designs. </a:t>
            </a:r>
          </a:p>
          <a:p>
            <a:pPr lvl="1" eaLnBrk="1" hangingPunct="1">
              <a:buFont typeface="Arial" charset="0"/>
              <a:buChar char="–"/>
              <a:defRPr/>
            </a:pPr>
            <a:r>
              <a:rPr lang="en-US" sz="2600" dirty="0"/>
              <a:t>They may create them if they perceive </a:t>
            </a:r>
            <a:r>
              <a:rPr lang="en-US" sz="2600" b="1" dirty="0"/>
              <a:t>an immediate and significant need</a:t>
            </a:r>
            <a:r>
              <a:rPr lang="en-US" sz="2600" dirty="0"/>
              <a:t>, but they are not the default. </a:t>
            </a:r>
          </a:p>
          <a:p>
            <a:pPr lvl="1" eaLnBrk="1" hangingPunct="1">
              <a:buFont typeface="Arial" charset="0"/>
              <a:buChar char="–"/>
              <a:defRPr/>
            </a:pPr>
            <a:r>
              <a:rPr lang="en-US" sz="2600" dirty="0"/>
              <a:t>The </a:t>
            </a:r>
            <a:r>
              <a:rPr lang="en-US" sz="2600" b="1" dirty="0"/>
              <a:t>default is conversation</a:t>
            </a:r>
            <a:r>
              <a:rPr lang="en-US" sz="2600" dirty="0"/>
              <a:t>.</a:t>
            </a:r>
          </a:p>
          <a:p>
            <a:pPr eaLnBrk="1" hangingPunct="1">
              <a:buFont typeface="Arial" charset="0"/>
              <a:buChar char="•"/>
              <a:defRPr/>
            </a:pPr>
            <a:endParaRPr lang="en-US" sz="3000" dirty="0"/>
          </a:p>
        </p:txBody>
      </p:sp>
    </p:spTree>
    <p:extLst>
      <p:ext uri="{BB962C8B-B14F-4D97-AF65-F5344CB8AC3E}">
        <p14:creationId xmlns:p14="http://schemas.microsoft.com/office/powerpoint/2010/main" val="1418663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55600" y="263525"/>
            <a:ext cx="10744200" cy="828675"/>
          </a:xfrm>
        </p:spPr>
        <p:txBody>
          <a:bodyPr>
            <a:normAutofit fontScale="90000"/>
          </a:bodyPr>
          <a:lstStyle/>
          <a:p>
            <a:pPr eaLnBrk="1" hangingPunct="1"/>
            <a:r>
              <a:rPr lang="en-US" altLang="en-US" sz="3600" b="1" dirty="0"/>
              <a:t>Principle 7</a:t>
            </a:r>
            <a:r>
              <a:rPr lang="en-US" altLang="en-US" sz="3600" dirty="0"/>
              <a:t>:  </a:t>
            </a:r>
            <a:r>
              <a:rPr lang="en-US" altLang="en-US" sz="3100" dirty="0">
                <a:solidFill>
                  <a:srgbClr val="7030A0"/>
                </a:solidFill>
              </a:rPr>
              <a:t>Working Software is the Primary Measure of Progress</a:t>
            </a:r>
          </a:p>
        </p:txBody>
      </p:sp>
      <p:sp>
        <p:nvSpPr>
          <p:cNvPr id="28675" name="Content Placeholder 2"/>
          <p:cNvSpPr>
            <a:spLocks noGrp="1"/>
          </p:cNvSpPr>
          <p:nvPr>
            <p:ph idx="1"/>
          </p:nvPr>
        </p:nvSpPr>
        <p:spPr>
          <a:xfrm>
            <a:off x="1193800" y="1600201"/>
            <a:ext cx="10579100" cy="4038599"/>
          </a:xfrm>
        </p:spPr>
        <p:txBody>
          <a:bodyPr/>
          <a:lstStyle/>
          <a:p>
            <a:pPr eaLnBrk="1" hangingPunct="1"/>
            <a:r>
              <a:rPr lang="en-US" altLang="en-US" dirty="0" smtClean="0"/>
              <a:t>Agile projects measure their progress by measuring the amount of </a:t>
            </a:r>
            <a:r>
              <a:rPr lang="en-US" altLang="en-US" b="1" dirty="0" smtClean="0"/>
              <a:t>working</a:t>
            </a:r>
            <a:r>
              <a:rPr lang="en-US" altLang="en-US" dirty="0" smtClean="0"/>
              <a:t> </a:t>
            </a:r>
            <a:r>
              <a:rPr lang="en-US" altLang="en-US" b="1" dirty="0" smtClean="0"/>
              <a:t>software</a:t>
            </a:r>
            <a:r>
              <a:rPr lang="en-US" altLang="en-US" dirty="0" smtClean="0"/>
              <a:t>.</a:t>
            </a:r>
          </a:p>
          <a:p>
            <a:pPr eaLnBrk="1" hangingPunct="1"/>
            <a:endParaRPr lang="en-US" altLang="en-US" dirty="0" smtClean="0"/>
          </a:p>
          <a:p>
            <a:pPr lvl="1" eaLnBrk="1" hangingPunct="1"/>
            <a:r>
              <a:rPr lang="en-US" altLang="en-US" dirty="0" smtClean="0"/>
              <a:t>Progress </a:t>
            </a:r>
            <a:r>
              <a:rPr lang="en-US" altLang="en-US" b="1" dirty="0" smtClean="0"/>
              <a:t>not</a:t>
            </a:r>
            <a:r>
              <a:rPr lang="en-US" altLang="en-US" dirty="0" smtClean="0"/>
              <a:t> </a:t>
            </a:r>
            <a:r>
              <a:rPr lang="en-US" altLang="en-US" b="1" dirty="0" smtClean="0"/>
              <a:t>measured</a:t>
            </a:r>
            <a:r>
              <a:rPr lang="en-US" altLang="en-US" dirty="0" smtClean="0"/>
              <a:t> by phase we are in, </a:t>
            </a:r>
            <a:r>
              <a:rPr lang="en-US" altLang="en-US" b="1" dirty="0" smtClean="0"/>
              <a:t>or</a:t>
            </a:r>
            <a:r>
              <a:rPr lang="en-US" altLang="en-US" dirty="0" smtClean="0"/>
              <a:t> </a:t>
            </a:r>
          </a:p>
          <a:p>
            <a:pPr lvl="1" eaLnBrk="1" hangingPunct="1"/>
            <a:r>
              <a:rPr lang="en-US" altLang="en-US" dirty="0" smtClean="0"/>
              <a:t>by the volume of produced documentation </a:t>
            </a:r>
            <a:r>
              <a:rPr lang="en-US" altLang="en-US" b="1" dirty="0" smtClean="0"/>
              <a:t>or </a:t>
            </a:r>
          </a:p>
          <a:p>
            <a:pPr lvl="1" eaLnBrk="1" hangingPunct="1"/>
            <a:r>
              <a:rPr lang="en-US" altLang="en-US" dirty="0" smtClean="0"/>
              <a:t>by the amount of code they have created. </a:t>
            </a:r>
          </a:p>
          <a:p>
            <a:pPr lvl="1" eaLnBrk="1" hangingPunct="1"/>
            <a:endParaRPr lang="en-US" altLang="en-US" dirty="0"/>
          </a:p>
          <a:p>
            <a:pPr marL="457200" lvl="1" indent="0" eaLnBrk="1" hangingPunct="1">
              <a:buNone/>
            </a:pPr>
            <a:endParaRPr lang="en-US" altLang="en-US" dirty="0" smtClean="0"/>
          </a:p>
          <a:p>
            <a:pPr eaLnBrk="1" hangingPunct="1"/>
            <a:r>
              <a:rPr lang="en-US" altLang="en-US" b="1" dirty="0" smtClean="0"/>
              <a:t>Agile teams are 30% done when 30% of the necessary functionality is working.</a:t>
            </a:r>
          </a:p>
        </p:txBody>
      </p:sp>
    </p:spTree>
    <p:extLst>
      <p:ext uri="{BB962C8B-B14F-4D97-AF65-F5344CB8AC3E}">
        <p14:creationId xmlns:p14="http://schemas.microsoft.com/office/powerpoint/2010/main" val="1780401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15900" y="274638"/>
            <a:ext cx="11785600" cy="1143000"/>
          </a:xfrm>
        </p:spPr>
        <p:txBody>
          <a:bodyPr>
            <a:normAutofit fontScale="90000"/>
          </a:bodyPr>
          <a:lstStyle/>
          <a:p>
            <a:pPr algn="l" eaLnBrk="1" hangingPunct="1"/>
            <a:r>
              <a:rPr lang="en-US" altLang="en-US" sz="2800" b="1" dirty="0"/>
              <a:t>Principle 8:  </a:t>
            </a:r>
            <a:r>
              <a:rPr lang="en-US" altLang="en-US" sz="2800" b="1" dirty="0">
                <a:solidFill>
                  <a:srgbClr val="7030A0"/>
                </a:solidFill>
              </a:rPr>
              <a:t>Agile Processes promote sustainable </a:t>
            </a:r>
            <a:r>
              <a:rPr lang="en-US" altLang="en-US" sz="2800" b="1" dirty="0" smtClean="0">
                <a:solidFill>
                  <a:srgbClr val="7030A0"/>
                </a:solidFill>
              </a:rPr>
              <a:t>development</a:t>
            </a:r>
            <a:r>
              <a:rPr lang="en-US" altLang="en-US" sz="2800" dirty="0" smtClean="0">
                <a:solidFill>
                  <a:srgbClr val="7030A0"/>
                </a:solidFill>
              </a:rPr>
              <a:t> </a:t>
            </a:r>
            <a:r>
              <a:rPr lang="en-US" altLang="en-US" sz="2700" dirty="0">
                <a:solidFill>
                  <a:srgbClr val="7030A0"/>
                </a:solidFill>
              </a:rPr>
              <a:t>The sponsors, </a:t>
            </a:r>
            <a:r>
              <a:rPr lang="en-US" altLang="en-US" sz="2700" dirty="0" smtClean="0">
                <a:solidFill>
                  <a:srgbClr val="7030A0"/>
                </a:solidFill>
              </a:rPr>
              <a:t>		          developers</a:t>
            </a:r>
            <a:r>
              <a:rPr lang="en-US" altLang="en-US" sz="2700" dirty="0">
                <a:solidFill>
                  <a:srgbClr val="7030A0"/>
                </a:solidFill>
              </a:rPr>
              <a:t>, and users should be able to </a:t>
            </a:r>
            <a:r>
              <a:rPr lang="en-US" altLang="en-US" sz="2700" b="1" dirty="0">
                <a:solidFill>
                  <a:srgbClr val="7030A0"/>
                </a:solidFill>
              </a:rPr>
              <a:t>maintain a constant pace </a:t>
            </a:r>
            <a:r>
              <a:rPr lang="en-US" altLang="en-US" sz="2700" dirty="0">
                <a:solidFill>
                  <a:srgbClr val="7030A0"/>
                </a:solidFill>
              </a:rPr>
              <a:t>indefinitely.</a:t>
            </a:r>
          </a:p>
        </p:txBody>
      </p:sp>
      <p:sp>
        <p:nvSpPr>
          <p:cNvPr id="29699" name="Content Placeholder 2"/>
          <p:cNvSpPr>
            <a:spLocks noGrp="1"/>
          </p:cNvSpPr>
          <p:nvPr>
            <p:ph idx="1"/>
          </p:nvPr>
        </p:nvSpPr>
        <p:spPr>
          <a:xfrm>
            <a:off x="762000" y="1874838"/>
            <a:ext cx="10807700" cy="4525962"/>
          </a:xfrm>
        </p:spPr>
        <p:txBody>
          <a:bodyPr/>
          <a:lstStyle/>
          <a:p>
            <a:pPr eaLnBrk="1" hangingPunct="1">
              <a:lnSpc>
                <a:spcPct val="80000"/>
              </a:lnSpc>
            </a:pPr>
            <a:r>
              <a:rPr lang="en-US" altLang="en-US" sz="2500" dirty="0"/>
              <a:t>An agile project is not run like a 50 yard dash; it is run like a marathon. </a:t>
            </a:r>
          </a:p>
          <a:p>
            <a:pPr lvl="1" eaLnBrk="1" hangingPunct="1">
              <a:lnSpc>
                <a:spcPct val="80000"/>
              </a:lnSpc>
            </a:pPr>
            <a:r>
              <a:rPr lang="en-US" altLang="en-US" sz="2200" dirty="0"/>
              <a:t>The team does not take off at full speed and try to maintain that speed for the duration. </a:t>
            </a:r>
          </a:p>
          <a:p>
            <a:pPr lvl="1" eaLnBrk="1" hangingPunct="1">
              <a:lnSpc>
                <a:spcPct val="80000"/>
              </a:lnSpc>
            </a:pPr>
            <a:r>
              <a:rPr lang="en-US" altLang="en-US" sz="2200" dirty="0"/>
              <a:t>Rather they run at a fast, but </a:t>
            </a:r>
            <a:r>
              <a:rPr lang="en-US" altLang="en-US" sz="2200" b="1" u="sng" dirty="0"/>
              <a:t>sustainable</a:t>
            </a:r>
            <a:r>
              <a:rPr lang="en-US" altLang="en-US" sz="2200" dirty="0"/>
              <a:t>, pace.</a:t>
            </a:r>
          </a:p>
          <a:p>
            <a:pPr eaLnBrk="1" hangingPunct="1">
              <a:lnSpc>
                <a:spcPct val="80000"/>
              </a:lnSpc>
            </a:pPr>
            <a:endParaRPr lang="en-US" altLang="en-US" sz="2500" dirty="0"/>
          </a:p>
          <a:p>
            <a:pPr eaLnBrk="1" hangingPunct="1">
              <a:lnSpc>
                <a:spcPct val="80000"/>
              </a:lnSpc>
            </a:pPr>
            <a:r>
              <a:rPr lang="en-US" altLang="en-US" sz="2500" dirty="0"/>
              <a:t>Running too fast leads to burnout, shortcuts, and debacle. </a:t>
            </a:r>
          </a:p>
          <a:p>
            <a:pPr eaLnBrk="1" hangingPunct="1">
              <a:lnSpc>
                <a:spcPct val="80000"/>
              </a:lnSpc>
            </a:pPr>
            <a:r>
              <a:rPr lang="en-US" altLang="en-US" sz="2500" dirty="0"/>
              <a:t>Agile teams pace themselves. </a:t>
            </a:r>
          </a:p>
          <a:p>
            <a:pPr lvl="1" eaLnBrk="1" hangingPunct="1">
              <a:lnSpc>
                <a:spcPct val="80000"/>
              </a:lnSpc>
            </a:pPr>
            <a:r>
              <a:rPr lang="en-US" altLang="en-US" sz="2200" dirty="0"/>
              <a:t>They don’t allow themselves to get too tired. </a:t>
            </a:r>
          </a:p>
          <a:p>
            <a:pPr lvl="1" eaLnBrk="1" hangingPunct="1">
              <a:lnSpc>
                <a:spcPct val="80000"/>
              </a:lnSpc>
            </a:pPr>
            <a:r>
              <a:rPr lang="en-US" altLang="en-US" sz="2200" dirty="0"/>
              <a:t>They don’t borrow tomorrow’s energy to get a bit more done today. </a:t>
            </a:r>
          </a:p>
          <a:p>
            <a:pPr lvl="1" eaLnBrk="1" hangingPunct="1">
              <a:lnSpc>
                <a:spcPct val="80000"/>
              </a:lnSpc>
            </a:pPr>
            <a:r>
              <a:rPr lang="en-US" altLang="en-US" sz="2200" dirty="0"/>
              <a:t>They work at a </a:t>
            </a:r>
            <a:r>
              <a:rPr lang="en-US" altLang="en-US" sz="2200" b="1" dirty="0"/>
              <a:t>rate</a:t>
            </a:r>
            <a:r>
              <a:rPr lang="en-US" altLang="en-US" sz="2200" dirty="0"/>
              <a:t> that allows them to maintain the highest quality standards for the duration of the project.</a:t>
            </a:r>
          </a:p>
        </p:txBody>
      </p:sp>
    </p:spTree>
    <p:extLst>
      <p:ext uri="{BB962C8B-B14F-4D97-AF65-F5344CB8AC3E}">
        <p14:creationId xmlns:p14="http://schemas.microsoft.com/office/powerpoint/2010/main" val="2997603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55600" y="263525"/>
            <a:ext cx="10883900" cy="828675"/>
          </a:xfrm>
        </p:spPr>
        <p:txBody>
          <a:bodyPr>
            <a:normAutofit fontScale="90000"/>
          </a:bodyPr>
          <a:lstStyle/>
          <a:p>
            <a:pPr eaLnBrk="1" hangingPunct="1"/>
            <a:r>
              <a:rPr lang="en-US" altLang="en-US" sz="3200" b="1" dirty="0"/>
              <a:t>Principle 9: </a:t>
            </a:r>
            <a:r>
              <a:rPr lang="en-US" altLang="en-US" sz="2200" dirty="0">
                <a:solidFill>
                  <a:srgbClr val="7030A0"/>
                </a:solidFill>
              </a:rPr>
              <a:t>Continuous Attention to Technical Excellence and Good Design enhances Agility.</a:t>
            </a:r>
          </a:p>
        </p:txBody>
      </p:sp>
      <p:sp>
        <p:nvSpPr>
          <p:cNvPr id="30723" name="Content Placeholder 2"/>
          <p:cNvSpPr>
            <a:spLocks noGrp="1"/>
          </p:cNvSpPr>
          <p:nvPr>
            <p:ph idx="1"/>
          </p:nvPr>
        </p:nvSpPr>
        <p:spPr>
          <a:xfrm>
            <a:off x="1981200" y="1600201"/>
            <a:ext cx="8458200" cy="4525963"/>
          </a:xfrm>
        </p:spPr>
        <p:txBody>
          <a:bodyPr/>
          <a:lstStyle/>
          <a:p>
            <a:pPr eaLnBrk="1" hangingPunct="1"/>
            <a:r>
              <a:rPr lang="en-US" altLang="en-US" b="1" dirty="0" smtClean="0"/>
              <a:t>High quality is the key to high speed</a:t>
            </a:r>
            <a:r>
              <a:rPr lang="en-US" altLang="en-US" dirty="0" smtClean="0"/>
              <a:t>. </a:t>
            </a:r>
          </a:p>
          <a:p>
            <a:pPr lvl="1" eaLnBrk="1" hangingPunct="1"/>
            <a:r>
              <a:rPr lang="en-US" altLang="en-US" dirty="0" smtClean="0"/>
              <a:t>The way to go fast is to </a:t>
            </a:r>
            <a:r>
              <a:rPr lang="en-US" altLang="en-US" b="1" dirty="0" smtClean="0"/>
              <a:t>keep the software as clean and robust as possible. </a:t>
            </a:r>
          </a:p>
          <a:p>
            <a:pPr lvl="1" eaLnBrk="1" hangingPunct="1"/>
            <a:endParaRPr lang="en-US" altLang="en-US" dirty="0" smtClean="0"/>
          </a:p>
          <a:p>
            <a:pPr lvl="1" eaLnBrk="1" hangingPunct="1"/>
            <a:r>
              <a:rPr lang="en-US" altLang="en-US" dirty="0" smtClean="0"/>
              <a:t>Thus, all agile team-members are </a:t>
            </a:r>
            <a:r>
              <a:rPr lang="en-US" altLang="en-US" b="1" dirty="0" smtClean="0"/>
              <a:t>committed</a:t>
            </a:r>
            <a:r>
              <a:rPr lang="en-US" altLang="en-US" dirty="0" smtClean="0"/>
              <a:t> to producing only the </a:t>
            </a:r>
            <a:r>
              <a:rPr lang="en-US" altLang="en-US" b="1" dirty="0" smtClean="0"/>
              <a:t>highest</a:t>
            </a:r>
            <a:r>
              <a:rPr lang="en-US" altLang="en-US" dirty="0" smtClean="0"/>
              <a:t> </a:t>
            </a:r>
            <a:r>
              <a:rPr lang="en-US" altLang="en-US" b="1" dirty="0" smtClean="0"/>
              <a:t>quality</a:t>
            </a:r>
            <a:r>
              <a:rPr lang="en-US" altLang="en-US" dirty="0" smtClean="0"/>
              <a:t> </a:t>
            </a:r>
            <a:r>
              <a:rPr lang="en-US" altLang="en-US" b="1" dirty="0" smtClean="0"/>
              <a:t>code</a:t>
            </a:r>
            <a:r>
              <a:rPr lang="en-US" altLang="en-US" dirty="0" smtClean="0"/>
              <a:t> they can. </a:t>
            </a:r>
          </a:p>
          <a:p>
            <a:pPr lvl="1" eaLnBrk="1" hangingPunct="1"/>
            <a:endParaRPr lang="en-US" altLang="en-US" dirty="0" smtClean="0"/>
          </a:p>
          <a:p>
            <a:pPr lvl="1" eaLnBrk="1" hangingPunct="1"/>
            <a:r>
              <a:rPr lang="en-US" altLang="en-US" dirty="0" smtClean="0"/>
              <a:t>They do not make messes and then tell themselves they’ll clean it up when they have more time. </a:t>
            </a:r>
          </a:p>
          <a:p>
            <a:pPr lvl="1" eaLnBrk="1" hangingPunct="1"/>
            <a:r>
              <a:rPr lang="en-US" altLang="en-US" b="1" dirty="0" smtClean="0"/>
              <a:t>Do it right the </a:t>
            </a:r>
            <a:r>
              <a:rPr lang="en-US" altLang="en-US" b="1" u="sng" dirty="0" smtClean="0"/>
              <a:t>first</a:t>
            </a:r>
            <a:r>
              <a:rPr lang="en-US" altLang="en-US" b="1" dirty="0" smtClean="0"/>
              <a:t> time!</a:t>
            </a:r>
          </a:p>
          <a:p>
            <a:pPr lvl="2" eaLnBrk="1" hangingPunct="1">
              <a:buFont typeface="Arial" panose="020B0604020202020204" pitchFamily="34" charset="0"/>
              <a:buNone/>
            </a:pPr>
            <a:endParaRPr lang="en-US" altLang="en-US" dirty="0" smtClean="0"/>
          </a:p>
        </p:txBody>
      </p:sp>
    </p:spTree>
    <p:extLst>
      <p:ext uri="{BB962C8B-B14F-4D97-AF65-F5344CB8AC3E}">
        <p14:creationId xmlns:p14="http://schemas.microsoft.com/office/powerpoint/2010/main" val="3901018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55600" y="263525"/>
            <a:ext cx="11252200" cy="828675"/>
          </a:xfrm>
        </p:spPr>
        <p:txBody>
          <a:bodyPr>
            <a:normAutofit fontScale="90000"/>
          </a:bodyPr>
          <a:lstStyle/>
          <a:p>
            <a:pPr eaLnBrk="1" hangingPunct="1"/>
            <a:r>
              <a:rPr lang="en-US" altLang="en-US" sz="3200" dirty="0"/>
              <a:t>Principle 10:  </a:t>
            </a:r>
            <a:r>
              <a:rPr lang="en-US" altLang="en-US" sz="2200" b="1" dirty="0">
                <a:solidFill>
                  <a:srgbClr val="7030A0"/>
                </a:solidFill>
              </a:rPr>
              <a:t>Simplicity</a:t>
            </a:r>
            <a:r>
              <a:rPr lang="en-US" altLang="en-US" sz="2200" dirty="0">
                <a:solidFill>
                  <a:srgbClr val="7030A0"/>
                </a:solidFill>
              </a:rPr>
              <a:t> – </a:t>
            </a:r>
            <a:r>
              <a:rPr lang="en-US" altLang="en-US" sz="2200" b="1" dirty="0">
                <a:solidFill>
                  <a:srgbClr val="7030A0"/>
                </a:solidFill>
              </a:rPr>
              <a:t>the art of maximizing the amount of work not done – is essential.</a:t>
            </a:r>
          </a:p>
        </p:txBody>
      </p:sp>
      <p:sp>
        <p:nvSpPr>
          <p:cNvPr id="31747" name="Content Placeholder 2"/>
          <p:cNvSpPr>
            <a:spLocks noGrp="1"/>
          </p:cNvSpPr>
          <p:nvPr>
            <p:ph idx="1"/>
          </p:nvPr>
        </p:nvSpPr>
        <p:spPr/>
        <p:txBody>
          <a:bodyPr/>
          <a:lstStyle/>
          <a:p>
            <a:pPr eaLnBrk="1" hangingPunct="1"/>
            <a:r>
              <a:rPr lang="en-US" altLang="en-US" smtClean="0"/>
              <a:t>Agile teams take the simplest path that is consistent with their goals. </a:t>
            </a:r>
          </a:p>
          <a:p>
            <a:pPr lvl="1" eaLnBrk="1" hangingPunct="1"/>
            <a:endParaRPr lang="en-US" altLang="en-US" smtClean="0"/>
          </a:p>
          <a:p>
            <a:pPr lvl="1" eaLnBrk="1" hangingPunct="1"/>
            <a:r>
              <a:rPr lang="en-US" altLang="en-US" smtClean="0"/>
              <a:t>They don’t anticipate tomorrow’s problems and try to defend against them today. </a:t>
            </a:r>
          </a:p>
          <a:p>
            <a:pPr lvl="1" eaLnBrk="1" hangingPunct="1"/>
            <a:endParaRPr lang="en-US" altLang="en-US" smtClean="0"/>
          </a:p>
          <a:p>
            <a:pPr lvl="1" eaLnBrk="1" hangingPunct="1"/>
            <a:r>
              <a:rPr lang="en-US" altLang="en-US" b="1" smtClean="0"/>
              <a:t>Rather they do the simplest and highest quality work today, confident that it will be easy to change if and when tomorrows problems arise.</a:t>
            </a:r>
          </a:p>
        </p:txBody>
      </p:sp>
    </p:spTree>
    <p:extLst>
      <p:ext uri="{BB962C8B-B14F-4D97-AF65-F5344CB8AC3E}">
        <p14:creationId xmlns:p14="http://schemas.microsoft.com/office/powerpoint/2010/main" val="3832747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03200" y="236538"/>
            <a:ext cx="11455400" cy="1143000"/>
          </a:xfrm>
        </p:spPr>
        <p:txBody>
          <a:bodyPr/>
          <a:lstStyle/>
          <a:p>
            <a:pPr eaLnBrk="1" hangingPunct="1"/>
            <a:r>
              <a:rPr lang="en-US" altLang="en-US" sz="2800" b="1" dirty="0"/>
              <a:t>Principle 11:   </a:t>
            </a:r>
            <a:r>
              <a:rPr lang="en-US" altLang="en-US" sz="2000" dirty="0">
                <a:solidFill>
                  <a:srgbClr val="7030A0"/>
                </a:solidFill>
              </a:rPr>
              <a:t>The Best Architectures, Requirements, and Designs emerge from Self-Organizing Teams</a:t>
            </a:r>
            <a:endParaRPr lang="en-US" altLang="en-US" sz="2800" dirty="0">
              <a:solidFill>
                <a:srgbClr val="7030A0"/>
              </a:solidFill>
            </a:endParaRPr>
          </a:p>
        </p:txBody>
      </p:sp>
      <p:sp>
        <p:nvSpPr>
          <p:cNvPr id="3" name="Content Placeholder 2"/>
          <p:cNvSpPr>
            <a:spLocks noGrp="1"/>
          </p:cNvSpPr>
          <p:nvPr>
            <p:ph idx="1"/>
          </p:nvPr>
        </p:nvSpPr>
        <p:spPr/>
        <p:txBody>
          <a:bodyPr>
            <a:normAutofit/>
          </a:bodyPr>
          <a:lstStyle/>
          <a:p>
            <a:pPr eaLnBrk="1" hangingPunct="1">
              <a:lnSpc>
                <a:spcPct val="80000"/>
              </a:lnSpc>
              <a:buFont typeface="Arial" charset="0"/>
              <a:buChar char="•"/>
              <a:defRPr/>
            </a:pPr>
            <a:r>
              <a:rPr lang="en-US" sz="2700"/>
              <a:t>An agile team is a self organizing team. </a:t>
            </a:r>
          </a:p>
          <a:p>
            <a:pPr lvl="1" eaLnBrk="1" hangingPunct="1">
              <a:lnSpc>
                <a:spcPct val="80000"/>
              </a:lnSpc>
              <a:buFont typeface="Arial" charset="0"/>
              <a:buChar char="–"/>
              <a:defRPr/>
            </a:pPr>
            <a:r>
              <a:rPr lang="en-US"/>
              <a:t>Responsibilities are </a:t>
            </a:r>
            <a:r>
              <a:rPr lang="en-US" b="1"/>
              <a:t>not handed to individual team members</a:t>
            </a:r>
            <a:r>
              <a:rPr lang="en-US"/>
              <a:t> from the outside. </a:t>
            </a:r>
          </a:p>
          <a:p>
            <a:pPr lvl="1" eaLnBrk="1" hangingPunct="1">
              <a:lnSpc>
                <a:spcPct val="80000"/>
              </a:lnSpc>
              <a:buFont typeface="Arial" charset="0"/>
              <a:buChar char="–"/>
              <a:defRPr/>
            </a:pPr>
            <a:r>
              <a:rPr lang="en-US"/>
              <a:t>Responsibilities are </a:t>
            </a:r>
            <a:r>
              <a:rPr lang="en-US" b="1"/>
              <a:t>communicated</a:t>
            </a:r>
            <a:r>
              <a:rPr lang="en-US"/>
              <a:t> to the team as a whole, and the </a:t>
            </a:r>
            <a:r>
              <a:rPr lang="en-US" b="1"/>
              <a:t>team determines</a:t>
            </a:r>
            <a:r>
              <a:rPr lang="en-US"/>
              <a:t> the best way to fulfill them.</a:t>
            </a:r>
          </a:p>
          <a:p>
            <a:pPr eaLnBrk="1" hangingPunct="1">
              <a:lnSpc>
                <a:spcPct val="80000"/>
              </a:lnSpc>
              <a:buFont typeface="Arial" charset="0"/>
              <a:buChar char="•"/>
              <a:defRPr/>
            </a:pPr>
            <a:endParaRPr lang="en-US" sz="2700"/>
          </a:p>
          <a:p>
            <a:pPr eaLnBrk="1" hangingPunct="1">
              <a:lnSpc>
                <a:spcPct val="80000"/>
              </a:lnSpc>
              <a:buFont typeface="Arial" charset="0"/>
              <a:buChar char="•"/>
              <a:defRPr/>
            </a:pPr>
            <a:r>
              <a:rPr lang="en-US" sz="2700"/>
              <a:t>Agile team members work together on all project aspects. </a:t>
            </a:r>
          </a:p>
          <a:p>
            <a:pPr lvl="1" eaLnBrk="1" hangingPunct="1">
              <a:lnSpc>
                <a:spcPct val="80000"/>
              </a:lnSpc>
              <a:buFont typeface="Arial" charset="0"/>
              <a:buChar char="–"/>
              <a:defRPr/>
            </a:pPr>
            <a:r>
              <a:rPr lang="en-US"/>
              <a:t>Each is allowed input into the whole. </a:t>
            </a:r>
          </a:p>
          <a:p>
            <a:pPr lvl="1" eaLnBrk="1" hangingPunct="1">
              <a:lnSpc>
                <a:spcPct val="80000"/>
              </a:lnSpc>
              <a:buFont typeface="Arial" charset="0"/>
              <a:buChar char="–"/>
              <a:defRPr/>
            </a:pPr>
            <a:r>
              <a:rPr lang="en-US"/>
              <a:t>No single team member is responsible for the architecture, or the requirements, or the tests, etc. </a:t>
            </a:r>
          </a:p>
          <a:p>
            <a:pPr lvl="1" eaLnBrk="1" hangingPunct="1">
              <a:lnSpc>
                <a:spcPct val="80000"/>
              </a:lnSpc>
              <a:buFont typeface="Arial" charset="0"/>
              <a:buChar char="–"/>
              <a:defRPr/>
            </a:pPr>
            <a:r>
              <a:rPr lang="en-US"/>
              <a:t>The team shares those responsibilities and each team member has influence over them.</a:t>
            </a:r>
          </a:p>
        </p:txBody>
      </p:sp>
    </p:spTree>
    <p:extLst>
      <p:ext uri="{BB962C8B-B14F-4D97-AF65-F5344CB8AC3E}">
        <p14:creationId xmlns:p14="http://schemas.microsoft.com/office/powerpoint/2010/main" val="1291611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87325"/>
            <a:ext cx="11163300" cy="828675"/>
          </a:xfrm>
        </p:spPr>
        <p:txBody>
          <a:bodyPr>
            <a:normAutofit fontScale="90000"/>
          </a:bodyPr>
          <a:lstStyle/>
          <a:p>
            <a:pPr eaLnBrk="1" hangingPunct="1">
              <a:defRPr/>
            </a:pPr>
            <a:r>
              <a:rPr lang="en-US" sz="2900" b="1" dirty="0"/>
              <a:t>Principle 12:  </a:t>
            </a:r>
            <a:r>
              <a:rPr lang="en-US" sz="2700" dirty="0">
                <a:solidFill>
                  <a:srgbClr val="7030A0"/>
                </a:solidFill>
              </a:rPr>
              <a:t>At regular Intervals, the </a:t>
            </a:r>
            <a:r>
              <a:rPr lang="en-US" sz="2700" b="1" dirty="0">
                <a:solidFill>
                  <a:srgbClr val="7030A0"/>
                </a:solidFill>
              </a:rPr>
              <a:t>Team reflects</a:t>
            </a:r>
            <a:r>
              <a:rPr lang="en-US" sz="2700" dirty="0">
                <a:solidFill>
                  <a:srgbClr val="7030A0"/>
                </a:solidFill>
              </a:rPr>
              <a:t> on how to become </a:t>
            </a:r>
            <a:r>
              <a:rPr lang="en-US" sz="2700" b="1" dirty="0">
                <a:solidFill>
                  <a:srgbClr val="7030A0"/>
                </a:solidFill>
              </a:rPr>
              <a:t>more</a:t>
            </a:r>
            <a:r>
              <a:rPr lang="en-US" sz="2700" dirty="0">
                <a:solidFill>
                  <a:srgbClr val="7030A0"/>
                </a:solidFill>
              </a:rPr>
              <a:t> effective, </a:t>
            </a:r>
            <a:r>
              <a:rPr lang="en-US" sz="2700" dirty="0" smtClean="0">
                <a:solidFill>
                  <a:srgbClr val="7030A0"/>
                </a:solidFill>
              </a:rPr>
              <a:t>		 </a:t>
            </a:r>
            <a:r>
              <a:rPr lang="en-US" sz="2700" b="1" dirty="0" smtClean="0">
                <a:solidFill>
                  <a:srgbClr val="7030A0"/>
                </a:solidFill>
              </a:rPr>
              <a:t>then </a:t>
            </a:r>
            <a:r>
              <a:rPr lang="en-US" sz="2700" b="1" dirty="0">
                <a:solidFill>
                  <a:srgbClr val="7030A0"/>
                </a:solidFill>
              </a:rPr>
              <a:t>tunes and adjusts </a:t>
            </a:r>
            <a:r>
              <a:rPr lang="en-US" sz="2700" dirty="0">
                <a:solidFill>
                  <a:srgbClr val="7030A0"/>
                </a:solidFill>
              </a:rPr>
              <a:t>its </a:t>
            </a:r>
            <a:r>
              <a:rPr lang="en-US" sz="2700" b="1" dirty="0">
                <a:solidFill>
                  <a:srgbClr val="7030A0"/>
                </a:solidFill>
              </a:rPr>
              <a:t>behavior</a:t>
            </a:r>
            <a:r>
              <a:rPr lang="en-US" sz="2700" dirty="0">
                <a:solidFill>
                  <a:srgbClr val="7030A0"/>
                </a:solidFill>
              </a:rPr>
              <a:t> accordingly.</a:t>
            </a:r>
          </a:p>
        </p:txBody>
      </p:sp>
      <p:sp>
        <p:nvSpPr>
          <p:cNvPr id="33795" name="Content Placeholder 2"/>
          <p:cNvSpPr>
            <a:spLocks noGrp="1"/>
          </p:cNvSpPr>
          <p:nvPr>
            <p:ph idx="1"/>
          </p:nvPr>
        </p:nvSpPr>
        <p:spPr/>
        <p:txBody>
          <a:bodyPr/>
          <a:lstStyle/>
          <a:p>
            <a:pPr eaLnBrk="1" hangingPunct="1"/>
            <a:endParaRPr lang="en-US" altLang="en-US" dirty="0"/>
          </a:p>
          <a:p>
            <a:pPr eaLnBrk="1" hangingPunct="1"/>
            <a:r>
              <a:rPr lang="en-US" altLang="en-US" dirty="0"/>
              <a:t>An agile team continually adjusts its organization, rules, conventions, relationships, etc. </a:t>
            </a:r>
          </a:p>
          <a:p>
            <a:pPr eaLnBrk="1" hangingPunct="1"/>
            <a:endParaRPr lang="en-US" altLang="en-US" dirty="0"/>
          </a:p>
          <a:p>
            <a:pPr eaLnBrk="1" hangingPunct="1"/>
            <a:r>
              <a:rPr lang="en-US" altLang="en-US" dirty="0"/>
              <a:t>An agile team knows that its environment is continuously changing, and knows that they must change with that environment to remain agile.</a:t>
            </a:r>
          </a:p>
        </p:txBody>
      </p:sp>
    </p:spTree>
    <p:extLst>
      <p:ext uri="{BB962C8B-B14F-4D97-AF65-F5344CB8AC3E}">
        <p14:creationId xmlns:p14="http://schemas.microsoft.com/office/powerpoint/2010/main" val="189017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t>
            </a:r>
            <a:endParaRPr lang="en-US" dirty="0"/>
          </a:p>
        </p:txBody>
      </p:sp>
      <p:sp>
        <p:nvSpPr>
          <p:cNvPr id="3" name="Content Placeholder 2"/>
          <p:cNvSpPr>
            <a:spLocks noGrp="1"/>
          </p:cNvSpPr>
          <p:nvPr>
            <p:ph idx="1"/>
          </p:nvPr>
        </p:nvSpPr>
        <p:spPr/>
        <p:txBody>
          <a:bodyPr>
            <a:normAutofit lnSpcReduction="10000"/>
          </a:bodyPr>
          <a:lstStyle/>
          <a:p>
            <a:r>
              <a:rPr lang="en-US" b="1" dirty="0"/>
              <a:t>Agile</a:t>
            </a:r>
            <a:r>
              <a:rPr lang="en-US" dirty="0"/>
              <a:t> is an iterative approach to project management and software development that helps teams deliver value to their customers faster and with fewer headaches. ... Requirements, plans, and results are evaluated continuously so teams have a natural mechanism for responding to change quickly</a:t>
            </a:r>
            <a:r>
              <a:rPr lang="en-US" dirty="0" smtClean="0"/>
              <a:t>.</a:t>
            </a:r>
          </a:p>
          <a:p>
            <a:endParaRPr lang="en-US" dirty="0" smtClean="0"/>
          </a:p>
          <a:p>
            <a:r>
              <a:rPr lang="en-US" dirty="0" smtClean="0"/>
              <a:t>In </a:t>
            </a:r>
            <a:r>
              <a:rPr lang="en-US" dirty="0"/>
              <a:t>software development, agile practices approach discovering requirements and developing solutions </a:t>
            </a:r>
            <a:r>
              <a:rPr lang="en-US" dirty="0" smtClean="0"/>
              <a:t>through </a:t>
            </a:r>
            <a:r>
              <a:rPr lang="en-US" dirty="0"/>
              <a:t>the collaborative effort of self-organizing and cross-functional teams and their customer/end user</a:t>
            </a:r>
            <a:r>
              <a:rPr lang="en-US" dirty="0" smtClean="0"/>
              <a:t>.</a:t>
            </a:r>
          </a:p>
          <a:p>
            <a:endParaRPr lang="en-US" dirty="0"/>
          </a:p>
          <a:p>
            <a:r>
              <a:rPr lang="en-US" b="1" dirty="0"/>
              <a:t>Agile software development</a:t>
            </a:r>
            <a:r>
              <a:rPr lang="en-US" dirty="0"/>
              <a:t> refers to a group of </a:t>
            </a:r>
            <a:r>
              <a:rPr lang="en-US" b="1" dirty="0"/>
              <a:t>software development</a:t>
            </a:r>
            <a:r>
              <a:rPr lang="en-US" dirty="0"/>
              <a:t> methodologies based on iterative </a:t>
            </a:r>
            <a:r>
              <a:rPr lang="en-US" b="1" dirty="0"/>
              <a:t>development</a:t>
            </a:r>
            <a:r>
              <a:rPr lang="en-US" dirty="0"/>
              <a:t>, where requirements and solutions evolve through collaboration between self-organizing cross-functional teams. ... Read more about the </a:t>
            </a:r>
            <a:r>
              <a:rPr lang="en-US" b="1" dirty="0"/>
              <a:t>Agile</a:t>
            </a:r>
            <a:r>
              <a:rPr lang="en-US" dirty="0"/>
              <a:t> Manifesto.</a:t>
            </a:r>
          </a:p>
        </p:txBody>
      </p:sp>
    </p:spTree>
    <p:extLst>
      <p:ext uri="{BB962C8B-B14F-4D97-AF65-F5344CB8AC3E}">
        <p14:creationId xmlns:p14="http://schemas.microsoft.com/office/powerpoint/2010/main" val="1774916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Problems with agile methods</a:t>
            </a:r>
          </a:p>
        </p:txBody>
      </p:sp>
      <p:sp>
        <p:nvSpPr>
          <p:cNvPr id="9219" name="Rectangle 3"/>
          <p:cNvSpPr>
            <a:spLocks noGrp="1" noChangeArrowheads="1"/>
          </p:cNvSpPr>
          <p:nvPr>
            <p:ph type="body" idx="1"/>
          </p:nvPr>
        </p:nvSpPr>
        <p:spPr bwMode="auto">
          <a:xfrm>
            <a:off x="482600" y="1419224"/>
            <a:ext cx="11036300" cy="4613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85000" lnSpcReduction="10000"/>
          </a:bodyPr>
          <a:lstStyle/>
          <a:p>
            <a:pPr>
              <a:lnSpc>
                <a:spcPct val="160000"/>
              </a:lnSpc>
              <a:buFont typeface="Wingdings" panose="05000000000000000000" pitchFamily="2" charset="2"/>
              <a:buChar char="Ø"/>
            </a:pPr>
            <a:r>
              <a:rPr lang="en-US" altLang="en-US" sz="2400" dirty="0">
                <a:ea typeface="ＭＳ Ｐゴシック" panose="020B0600070205080204" pitchFamily="34" charset="-128"/>
              </a:rPr>
              <a:t>It can be difficult to keep the interest of customers / users who are involved in the process.</a:t>
            </a:r>
          </a:p>
          <a:p>
            <a:pPr>
              <a:lnSpc>
                <a:spcPct val="160000"/>
              </a:lnSpc>
              <a:buFont typeface="Wingdings" panose="05000000000000000000" pitchFamily="2" charset="2"/>
              <a:buChar char="Ø"/>
            </a:pPr>
            <a:r>
              <a:rPr lang="en-US" altLang="en-US" sz="2400" dirty="0">
                <a:ea typeface="ＭＳ Ｐゴシック" panose="020B0600070205080204" pitchFamily="34" charset="-128"/>
              </a:rPr>
              <a:t>Team members may be unsuited to the intense involvement that characterizes agile methods.</a:t>
            </a:r>
          </a:p>
          <a:p>
            <a:pPr>
              <a:lnSpc>
                <a:spcPct val="160000"/>
              </a:lnSpc>
              <a:buFont typeface="Wingdings" panose="05000000000000000000" pitchFamily="2" charset="2"/>
              <a:buChar char="Ø"/>
            </a:pPr>
            <a:r>
              <a:rPr lang="en-US" altLang="en-US" sz="2400" dirty="0">
                <a:ea typeface="ＭＳ Ｐゴシック" panose="020B0600070205080204" pitchFamily="34" charset="-128"/>
              </a:rPr>
              <a:t>Prioritizing changes can be difficult where there are multiple stakeholders.</a:t>
            </a:r>
          </a:p>
          <a:p>
            <a:pPr>
              <a:lnSpc>
                <a:spcPct val="160000"/>
              </a:lnSpc>
              <a:buFont typeface="Wingdings" panose="05000000000000000000" pitchFamily="2" charset="2"/>
              <a:buChar char="Ø"/>
            </a:pPr>
            <a:r>
              <a:rPr lang="en-US" altLang="en-US" sz="2400" dirty="0">
                <a:ea typeface="ＭＳ Ｐゴシック" panose="020B0600070205080204" pitchFamily="34" charset="-128"/>
              </a:rPr>
              <a:t>Maintaining simplicity requires extra work.</a:t>
            </a:r>
          </a:p>
          <a:p>
            <a:pPr>
              <a:lnSpc>
                <a:spcPct val="160000"/>
              </a:lnSpc>
              <a:buFont typeface="Wingdings" panose="05000000000000000000" pitchFamily="2" charset="2"/>
              <a:buChar char="Ø"/>
            </a:pPr>
            <a:r>
              <a:rPr lang="en-US" altLang="en-US" sz="2400" dirty="0">
                <a:ea typeface="ＭＳ Ｐゴシック" panose="020B0600070205080204" pitchFamily="34" charset="-128"/>
              </a:rPr>
              <a:t>Contracts may be a problem as with other approaches to iterative development.</a:t>
            </a:r>
          </a:p>
          <a:p>
            <a:pPr>
              <a:lnSpc>
                <a:spcPct val="160000"/>
              </a:lnSpc>
              <a:buFont typeface="Wingdings" panose="05000000000000000000" pitchFamily="2" charset="2"/>
              <a:buChar char="Ø"/>
            </a:pPr>
            <a:r>
              <a:rPr lang="en-GB" altLang="en-US" sz="2400" dirty="0">
                <a:ea typeface="ＭＳ Ｐゴシック" panose="020B0600070205080204" pitchFamily="34" charset="-128"/>
              </a:rPr>
              <a:t>Because of their focus on small, tightly-integrated teams, there are problems in scaling agile methods to large systems. </a:t>
            </a:r>
          </a:p>
          <a:p>
            <a:pPr>
              <a:lnSpc>
                <a:spcPct val="160000"/>
              </a:lnSpc>
              <a:buFont typeface="Wingdings" panose="05000000000000000000" pitchFamily="2" charset="2"/>
              <a:buChar char="Ø"/>
            </a:pPr>
            <a:r>
              <a:rPr lang="en-GB" altLang="en-US" sz="2400" dirty="0">
                <a:ea typeface="ＭＳ Ｐゴシック" panose="020B0600070205080204" pitchFamily="34" charset="-128"/>
              </a:rPr>
              <a:t>Less emphasis on documentation - harder to maintain when you get a new team for maintenance</a:t>
            </a:r>
          </a:p>
          <a:p>
            <a:pPr eaLnBrk="1" hangingPunct="1">
              <a:buFont typeface="Wingdings" panose="05000000000000000000" pitchFamily="2" charset="2"/>
              <a:buChar char="²"/>
            </a:pPr>
            <a:endParaRPr lang="en-US" altLang="en-US" dirty="0"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endParaRPr lang="en-US" altLang="en-US" dirty="0"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754812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762000" y="152400"/>
            <a:ext cx="8229600" cy="685800"/>
          </a:xfrm>
        </p:spPr>
        <p:txBody>
          <a:bodyPr/>
          <a:lstStyle/>
          <a:p>
            <a:pPr eaLnBrk="1" hangingPunct="1"/>
            <a:r>
              <a:rPr lang="en-US" altLang="en-US" dirty="0" smtClean="0"/>
              <a:t>Conclusions</a:t>
            </a:r>
          </a:p>
        </p:txBody>
      </p:sp>
      <p:sp>
        <p:nvSpPr>
          <p:cNvPr id="3" name="Content Placeholder 2"/>
          <p:cNvSpPr>
            <a:spLocks noGrp="1"/>
          </p:cNvSpPr>
          <p:nvPr>
            <p:ph idx="1"/>
          </p:nvPr>
        </p:nvSpPr>
        <p:spPr>
          <a:xfrm>
            <a:off x="622300" y="1117600"/>
            <a:ext cx="10883900" cy="5410200"/>
          </a:xfrm>
        </p:spPr>
        <p:txBody>
          <a:bodyPr>
            <a:normAutofit lnSpcReduction="10000"/>
          </a:bodyPr>
          <a:lstStyle/>
          <a:p>
            <a:pPr eaLnBrk="1" hangingPunct="1">
              <a:lnSpc>
                <a:spcPct val="80000"/>
              </a:lnSpc>
              <a:buFont typeface="Arial" charset="0"/>
              <a:buChar char="•"/>
              <a:defRPr/>
            </a:pPr>
            <a:r>
              <a:rPr lang="en-US" sz="2200" dirty="0">
                <a:latin typeface="Times New Roman" pitchFamily="18" charset="0"/>
              </a:rPr>
              <a:t>The professional goal of every software engineer, and every development team, is to deliver the highest possible value to our employers and customers. </a:t>
            </a:r>
          </a:p>
          <a:p>
            <a:pPr lvl="1" eaLnBrk="1" hangingPunct="1">
              <a:lnSpc>
                <a:spcPct val="80000"/>
              </a:lnSpc>
              <a:buFont typeface="Arial" charset="0"/>
              <a:buChar char="–"/>
              <a:defRPr/>
            </a:pPr>
            <a:r>
              <a:rPr lang="en-US" sz="2000" dirty="0">
                <a:latin typeface="Times New Roman" pitchFamily="18" charset="0"/>
              </a:rPr>
              <a:t>And yet, our projects fail, or fail to deliver value, at a dismaying rate. </a:t>
            </a:r>
            <a:endParaRPr lang="en-US" sz="2000" dirty="0" smtClean="0">
              <a:latin typeface="Times New Roman" pitchFamily="18" charset="0"/>
            </a:endParaRPr>
          </a:p>
          <a:p>
            <a:pPr marL="457200" lvl="1" indent="0" eaLnBrk="1" hangingPunct="1">
              <a:lnSpc>
                <a:spcPct val="80000"/>
              </a:lnSpc>
              <a:buNone/>
              <a:defRPr/>
            </a:pPr>
            <a:endParaRPr lang="en-US" sz="2000" dirty="0">
              <a:latin typeface="Times New Roman" pitchFamily="18" charset="0"/>
            </a:endParaRPr>
          </a:p>
          <a:p>
            <a:pPr eaLnBrk="1" hangingPunct="1">
              <a:lnSpc>
                <a:spcPct val="80000"/>
              </a:lnSpc>
              <a:buFont typeface="Arial" charset="0"/>
              <a:buChar char="•"/>
              <a:defRPr/>
            </a:pPr>
            <a:r>
              <a:rPr lang="en-US" sz="2200" dirty="0">
                <a:latin typeface="Times New Roman" pitchFamily="18" charset="0"/>
              </a:rPr>
              <a:t>Though well intentioned, the </a:t>
            </a:r>
            <a:r>
              <a:rPr lang="en-US" sz="2200" b="1" dirty="0">
                <a:latin typeface="Times New Roman" pitchFamily="18" charset="0"/>
              </a:rPr>
              <a:t>upward spiral of process inflation</a:t>
            </a:r>
            <a:r>
              <a:rPr lang="en-US" sz="2200" dirty="0">
                <a:latin typeface="Times New Roman" pitchFamily="18" charset="0"/>
              </a:rPr>
              <a:t> is culpable for at least some of this failure. </a:t>
            </a:r>
          </a:p>
          <a:p>
            <a:pPr eaLnBrk="1" hangingPunct="1">
              <a:lnSpc>
                <a:spcPct val="80000"/>
              </a:lnSpc>
              <a:buFont typeface="Arial" charset="0"/>
              <a:buChar char="•"/>
              <a:defRPr/>
            </a:pPr>
            <a:r>
              <a:rPr lang="en-US" sz="2200" dirty="0">
                <a:latin typeface="Times New Roman" pitchFamily="18" charset="0"/>
              </a:rPr>
              <a:t>The principles and values of agile software development were formed as a way </a:t>
            </a:r>
          </a:p>
          <a:p>
            <a:pPr lvl="1" eaLnBrk="1" hangingPunct="1">
              <a:lnSpc>
                <a:spcPct val="80000"/>
              </a:lnSpc>
              <a:buFont typeface="Arial" charset="0"/>
              <a:buChar char="–"/>
              <a:defRPr/>
            </a:pPr>
            <a:r>
              <a:rPr lang="en-US" sz="2000" dirty="0">
                <a:latin typeface="Times New Roman" pitchFamily="18" charset="0"/>
              </a:rPr>
              <a:t>to help teams break the cycle of process inflation, and </a:t>
            </a:r>
          </a:p>
          <a:p>
            <a:pPr lvl="1" eaLnBrk="1" hangingPunct="1">
              <a:lnSpc>
                <a:spcPct val="80000"/>
              </a:lnSpc>
              <a:buFont typeface="Arial" charset="0"/>
              <a:buChar char="–"/>
              <a:defRPr/>
            </a:pPr>
            <a:r>
              <a:rPr lang="en-US" sz="2000" dirty="0">
                <a:latin typeface="Times New Roman" pitchFamily="18" charset="0"/>
              </a:rPr>
              <a:t>to focus on simple techniques for reaching their goals. </a:t>
            </a:r>
          </a:p>
          <a:p>
            <a:pPr eaLnBrk="1" hangingPunct="1">
              <a:lnSpc>
                <a:spcPct val="80000"/>
              </a:lnSpc>
              <a:buFont typeface="Arial" charset="0"/>
              <a:buChar char="•"/>
              <a:defRPr/>
            </a:pPr>
            <a:endParaRPr lang="en-US" sz="2200" dirty="0">
              <a:latin typeface="Times New Roman" pitchFamily="18" charset="0"/>
            </a:endParaRPr>
          </a:p>
          <a:p>
            <a:pPr eaLnBrk="1" hangingPunct="1">
              <a:lnSpc>
                <a:spcPct val="80000"/>
              </a:lnSpc>
              <a:buFont typeface="Arial" charset="0"/>
              <a:buChar char="•"/>
              <a:defRPr/>
            </a:pPr>
            <a:r>
              <a:rPr lang="en-US" sz="2200" dirty="0">
                <a:latin typeface="Times New Roman" pitchFamily="18" charset="0"/>
              </a:rPr>
              <a:t>At the time of this writing there were many agile processes to choose from. These include </a:t>
            </a:r>
          </a:p>
          <a:p>
            <a:pPr lvl="1" eaLnBrk="1" hangingPunct="1">
              <a:lnSpc>
                <a:spcPct val="80000"/>
              </a:lnSpc>
              <a:buFont typeface="Arial" charset="0"/>
              <a:buChar char="–"/>
              <a:defRPr/>
            </a:pPr>
            <a:r>
              <a:rPr lang="en-US" sz="2000" dirty="0">
                <a:latin typeface="Times New Roman" pitchFamily="18" charset="0"/>
              </a:rPr>
              <a:t>SCRUM, </a:t>
            </a:r>
          </a:p>
          <a:p>
            <a:pPr lvl="1" eaLnBrk="1" hangingPunct="1">
              <a:lnSpc>
                <a:spcPct val="80000"/>
              </a:lnSpc>
              <a:buFont typeface="Arial" charset="0"/>
              <a:buChar char="–"/>
              <a:defRPr/>
            </a:pPr>
            <a:r>
              <a:rPr lang="en-US" sz="2000" dirty="0">
                <a:latin typeface="Times New Roman" pitchFamily="18" charset="0"/>
              </a:rPr>
              <a:t>Crystal, </a:t>
            </a:r>
          </a:p>
          <a:p>
            <a:pPr lvl="1" eaLnBrk="1" hangingPunct="1">
              <a:lnSpc>
                <a:spcPct val="80000"/>
              </a:lnSpc>
              <a:buFont typeface="Arial" charset="0"/>
              <a:buChar char="–"/>
              <a:defRPr/>
            </a:pPr>
            <a:r>
              <a:rPr lang="en-US" sz="2000" dirty="0">
                <a:latin typeface="Times New Roman" pitchFamily="18" charset="0"/>
              </a:rPr>
              <a:t>Feature Driven Development (FDD), </a:t>
            </a:r>
          </a:p>
          <a:p>
            <a:pPr lvl="1" eaLnBrk="1" hangingPunct="1">
              <a:lnSpc>
                <a:spcPct val="80000"/>
              </a:lnSpc>
              <a:buFont typeface="Arial" charset="0"/>
              <a:buChar char="–"/>
              <a:defRPr/>
            </a:pPr>
            <a:r>
              <a:rPr lang="en-US" sz="2000" dirty="0">
                <a:latin typeface="Times New Roman" pitchFamily="18" charset="0"/>
              </a:rPr>
              <a:t>Adaptive Software Development (ADP), and most significantly, </a:t>
            </a:r>
          </a:p>
          <a:p>
            <a:pPr lvl="1" eaLnBrk="1" hangingPunct="1">
              <a:lnSpc>
                <a:spcPct val="80000"/>
              </a:lnSpc>
              <a:buFont typeface="Arial" charset="0"/>
              <a:buChar char="–"/>
              <a:defRPr/>
            </a:pPr>
            <a:r>
              <a:rPr lang="en-US" sz="2000" dirty="0">
                <a:latin typeface="Times New Roman" pitchFamily="18" charset="0"/>
              </a:rPr>
              <a:t>Extreme Programming (XP).</a:t>
            </a:r>
          </a:p>
          <a:p>
            <a:pPr lvl="1" eaLnBrk="1" hangingPunct="1">
              <a:lnSpc>
                <a:spcPct val="80000"/>
              </a:lnSpc>
              <a:buFont typeface="Arial" charset="0"/>
              <a:buChar char="–"/>
              <a:defRPr/>
            </a:pPr>
            <a:r>
              <a:rPr lang="en-US" sz="2000" dirty="0">
                <a:latin typeface="Times New Roman" pitchFamily="18" charset="0"/>
              </a:rPr>
              <a:t>Others…</a:t>
            </a:r>
          </a:p>
          <a:p>
            <a:pPr eaLnBrk="1" hangingPunct="1">
              <a:lnSpc>
                <a:spcPct val="80000"/>
              </a:lnSpc>
              <a:buFont typeface="Arial" charset="0"/>
              <a:buNone/>
              <a:defRPr/>
            </a:pPr>
            <a:endParaRPr lang="en-US" sz="2200" dirty="0"/>
          </a:p>
        </p:txBody>
      </p:sp>
    </p:spTree>
    <p:extLst>
      <p:ext uri="{BB962C8B-B14F-4D97-AF65-F5344CB8AC3E}">
        <p14:creationId xmlns:p14="http://schemas.microsoft.com/office/powerpoint/2010/main" val="360384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55600" y="263525"/>
            <a:ext cx="10668000" cy="828675"/>
          </a:xfrm>
        </p:spPr>
        <p:txBody>
          <a:bodyPr>
            <a:normAutofit fontScale="90000"/>
          </a:bodyPr>
          <a:lstStyle/>
          <a:p>
            <a:r>
              <a:rPr lang="en-NZ" dirty="0" smtClean="0"/>
              <a:t/>
            </a:r>
            <a:br>
              <a:rPr lang="en-NZ" dirty="0" smtClean="0"/>
            </a:br>
            <a:r>
              <a:rPr lang="en-US" altLang="en-US" dirty="0" smtClean="0"/>
              <a:t>The Standish “Chaos” Report</a:t>
            </a:r>
          </a:p>
        </p:txBody>
      </p:sp>
      <p:sp>
        <p:nvSpPr>
          <p:cNvPr id="3075" name="Content Placeholder 2"/>
          <p:cNvSpPr>
            <a:spLocks noGrp="1"/>
          </p:cNvSpPr>
          <p:nvPr>
            <p:ph idx="1"/>
          </p:nvPr>
        </p:nvSpPr>
        <p:spPr>
          <a:xfrm>
            <a:off x="508000" y="1393488"/>
            <a:ext cx="10515600" cy="4351338"/>
          </a:xfrm>
        </p:spPr>
        <p:txBody>
          <a:bodyPr/>
          <a:lstStyle/>
          <a:p>
            <a:r>
              <a:rPr lang="en-US" altLang="en-US" dirty="0" smtClean="0"/>
              <a:t>Reports on statistics about IT</a:t>
            </a:r>
          </a:p>
          <a:p>
            <a:r>
              <a:rPr lang="en-US" altLang="en-US" dirty="0" smtClean="0"/>
              <a:t>projects (data for 2019-20)</a:t>
            </a:r>
          </a:p>
          <a:p>
            <a:pPr lvl="1"/>
            <a:r>
              <a:rPr lang="en-US" altLang="en-US" dirty="0" smtClean="0">
                <a:solidFill>
                  <a:srgbClr val="00B050"/>
                </a:solidFill>
              </a:rPr>
              <a:t>32% of all projects succeeded </a:t>
            </a:r>
            <a:r>
              <a:rPr lang="en-US" altLang="en-US" dirty="0" smtClean="0"/>
              <a:t/>
            </a:r>
            <a:br>
              <a:rPr lang="en-US" altLang="en-US" dirty="0" smtClean="0"/>
            </a:br>
            <a:r>
              <a:rPr lang="en-US" altLang="en-US" dirty="0" smtClean="0"/>
              <a:t>(delivered on time, on budget, with required features and functions) </a:t>
            </a:r>
          </a:p>
          <a:p>
            <a:pPr lvl="1"/>
            <a:r>
              <a:rPr lang="en-US" altLang="en-US" dirty="0" smtClean="0">
                <a:solidFill>
                  <a:srgbClr val="FFC000"/>
                </a:solidFill>
              </a:rPr>
              <a:t>44% are challenged </a:t>
            </a:r>
            <a:r>
              <a:rPr lang="en-US" altLang="en-US" dirty="0" smtClean="0"/>
              <a:t>(late, over budget and/or with less than the required features and functions)</a:t>
            </a:r>
          </a:p>
          <a:p>
            <a:pPr lvl="1"/>
            <a:r>
              <a:rPr lang="en-US" altLang="en-US" dirty="0" smtClean="0">
                <a:solidFill>
                  <a:srgbClr val="C00000"/>
                </a:solidFill>
              </a:rPr>
              <a:t>24% have failed</a:t>
            </a:r>
            <a:r>
              <a:rPr lang="en-US" altLang="en-US" dirty="0" smtClean="0"/>
              <a:t> (cancelled prior to completion or delivered and never used)</a:t>
            </a:r>
          </a:p>
          <a:p>
            <a:endParaRPr lang="en-US" altLang="en-US" dirty="0" smtClean="0"/>
          </a:p>
        </p:txBody>
      </p:sp>
      <p:sp>
        <p:nvSpPr>
          <p:cNvPr id="6" name="TextBox 5"/>
          <p:cNvSpPr txBox="1"/>
          <p:nvPr/>
        </p:nvSpPr>
        <p:spPr>
          <a:xfrm>
            <a:off x="4826000" y="5433020"/>
            <a:ext cx="3063875" cy="923330"/>
          </a:xfrm>
          <a:prstGeom prst="rect">
            <a:avLst/>
          </a:prstGeom>
          <a:noFill/>
          <a:ln w="19050">
            <a:solidFill>
              <a:schemeClr val="tx1"/>
            </a:solidFill>
          </a:ln>
        </p:spPr>
        <p:txBody>
          <a:bodyPr>
            <a:spAutoFit/>
          </a:bodyPr>
          <a:lstStyle/>
          <a:p>
            <a:pPr>
              <a:defRPr/>
            </a:pPr>
            <a:r>
              <a:rPr lang="en-US" dirty="0">
                <a:latin typeface="+mj-lt"/>
              </a:rPr>
              <a:t>Among the suspected causes: </a:t>
            </a:r>
            <a:br>
              <a:rPr lang="en-US" dirty="0">
                <a:latin typeface="+mj-lt"/>
              </a:rPr>
            </a:br>
            <a:r>
              <a:rPr lang="en-US" dirty="0">
                <a:latin typeface="+mj-lt"/>
              </a:rPr>
              <a:t>poor estimates and poor planning</a:t>
            </a:r>
          </a:p>
        </p:txBody>
      </p:sp>
      <p:pic>
        <p:nvPicPr>
          <p:cNvPr id="307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4368085"/>
            <a:ext cx="3013075" cy="2324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989A6582-9796-409F-A1EA-A094F915F976}" type="slidenum">
              <a:rPr lang="en-NZ" smtClean="0"/>
              <a:pPr/>
              <a:t>4</a:t>
            </a:fld>
            <a:endParaRPr lang="en-NZ" dirty="0"/>
          </a:p>
        </p:txBody>
      </p:sp>
    </p:spTree>
    <p:extLst>
      <p:ext uri="{BB962C8B-B14F-4D97-AF65-F5344CB8AC3E}">
        <p14:creationId xmlns:p14="http://schemas.microsoft.com/office/powerpoint/2010/main" val="1882136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dirty="0" smtClean="0"/>
              <a:t>Software Development Process</a:t>
            </a:r>
            <a:endParaRPr lang="de-DE" altLang="en-US" dirty="0" smtClean="0"/>
          </a:p>
        </p:txBody>
      </p:sp>
      <p:sp>
        <p:nvSpPr>
          <p:cNvPr id="6148" name="Rectangle 3"/>
          <p:cNvSpPr>
            <a:spLocks noGrp="1" noChangeArrowheads="1"/>
          </p:cNvSpPr>
          <p:nvPr>
            <p:ph type="body" idx="1"/>
          </p:nvPr>
        </p:nvSpPr>
        <p:spPr>
          <a:xfrm>
            <a:off x="546100" y="1304925"/>
            <a:ext cx="10515600" cy="4351338"/>
          </a:xfrm>
        </p:spPr>
        <p:txBody>
          <a:bodyPr>
            <a:normAutofit fontScale="92500"/>
          </a:bodyPr>
          <a:lstStyle/>
          <a:p>
            <a:pPr>
              <a:lnSpc>
                <a:spcPct val="150000"/>
              </a:lnSpc>
            </a:pPr>
            <a:r>
              <a:rPr lang="en-US" altLang="en-US" dirty="0" smtClean="0"/>
              <a:t>Generic plan for a software project</a:t>
            </a:r>
          </a:p>
          <a:p>
            <a:pPr lvl="1">
              <a:lnSpc>
                <a:spcPct val="150000"/>
              </a:lnSpc>
            </a:pPr>
            <a:r>
              <a:rPr lang="en-US" altLang="en-US" dirty="0" smtClean="0"/>
              <a:t>What has to be done? (-&gt; tasks/activities/steps)</a:t>
            </a:r>
          </a:p>
          <a:p>
            <a:pPr lvl="1">
              <a:lnSpc>
                <a:spcPct val="150000"/>
              </a:lnSpc>
            </a:pPr>
            <a:r>
              <a:rPr lang="en-US" altLang="en-US" dirty="0" smtClean="0"/>
              <a:t>Why do a task? (-&gt; outcomes, produced artifacts)</a:t>
            </a:r>
          </a:p>
          <a:p>
            <a:pPr lvl="1">
              <a:lnSpc>
                <a:spcPct val="150000"/>
              </a:lnSpc>
            </a:pPr>
            <a:r>
              <a:rPr lang="en-US" altLang="en-US" dirty="0" smtClean="0"/>
              <a:t>When should it be done? (-&gt; schedule)</a:t>
            </a:r>
          </a:p>
          <a:p>
            <a:pPr lvl="1">
              <a:lnSpc>
                <a:spcPct val="150000"/>
              </a:lnSpc>
            </a:pPr>
            <a:r>
              <a:rPr lang="en-US" altLang="en-US" dirty="0" smtClean="0"/>
              <a:t>Who does it? (-&gt; people, roles, responsibilities)</a:t>
            </a:r>
          </a:p>
          <a:p>
            <a:pPr lvl="1">
              <a:lnSpc>
                <a:spcPct val="150000"/>
              </a:lnSpc>
            </a:pPr>
            <a:r>
              <a:rPr lang="en-US" altLang="en-US" dirty="0" smtClean="0"/>
              <a:t>How should it be done? (-&gt; methods, standards, tools)</a:t>
            </a:r>
          </a:p>
          <a:p>
            <a:pPr>
              <a:lnSpc>
                <a:spcPct val="150000"/>
              </a:lnSpc>
            </a:pPr>
            <a:r>
              <a:rPr lang="en-US" altLang="en-US" dirty="0" smtClean="0"/>
              <a:t>Many different processes exist</a:t>
            </a:r>
          </a:p>
          <a:p>
            <a:pPr>
              <a:lnSpc>
                <a:spcPct val="150000"/>
              </a:lnSpc>
            </a:pPr>
            <a:r>
              <a:rPr lang="en-US" altLang="en-US" dirty="0" smtClean="0"/>
              <a:t>No single process suitable for every project  (no “one size fits all”)</a:t>
            </a:r>
          </a:p>
          <a:p>
            <a:endParaRPr lang="en-US" altLang="en-US" dirty="0" smtClean="0"/>
          </a:p>
        </p:txBody>
      </p:sp>
      <p:pic>
        <p:nvPicPr>
          <p:cNvPr id="3074" name="Picture 2" descr="Image result for Software requirement spec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745" y="1704975"/>
            <a:ext cx="2853209" cy="29178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89A6582-9796-409F-A1EA-A094F915F976}" type="slidenum">
              <a:rPr lang="en-NZ" smtClean="0"/>
              <a:pPr/>
              <a:t>5</a:t>
            </a:fld>
            <a:endParaRPr lang="en-NZ" dirty="0"/>
          </a:p>
        </p:txBody>
      </p:sp>
    </p:spTree>
    <p:extLst>
      <p:ext uri="{BB962C8B-B14F-4D97-AF65-F5344CB8AC3E}">
        <p14:creationId xmlns:p14="http://schemas.microsoft.com/office/powerpoint/2010/main" val="1427762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 y="72192"/>
            <a:ext cx="10515600" cy="828675"/>
          </a:xfrm>
        </p:spPr>
        <p:txBody>
          <a:bodyPr>
            <a:noAutofit/>
          </a:bodyPr>
          <a:lstStyle/>
          <a:p>
            <a:r>
              <a:rPr lang="en-NZ" altLang="en-US" sz="2800" dirty="0" smtClean="0"/>
              <a:t>Software </a:t>
            </a:r>
            <a:r>
              <a:rPr lang="en-NZ" altLang="en-US" sz="2800" dirty="0"/>
              <a:t>Development Processes  </a:t>
            </a:r>
            <a:r>
              <a:rPr lang="en-US" sz="2800" dirty="0" smtClean="0"/>
              <a:t>Plan-driven and agile processes</a:t>
            </a:r>
            <a:endParaRPr lang="en-US" sz="2800" dirty="0"/>
          </a:p>
        </p:txBody>
      </p:sp>
      <p:sp>
        <p:nvSpPr>
          <p:cNvPr id="3" name="Content Placeholder 2"/>
          <p:cNvSpPr>
            <a:spLocks noGrp="1"/>
          </p:cNvSpPr>
          <p:nvPr>
            <p:ph idx="1"/>
          </p:nvPr>
        </p:nvSpPr>
        <p:spPr>
          <a:xfrm>
            <a:off x="139700" y="918466"/>
            <a:ext cx="11671300" cy="3577952"/>
          </a:xfrm>
        </p:spPr>
        <p:txBody>
          <a:bodyPr>
            <a:normAutofit/>
          </a:bodyPr>
          <a:lstStyle/>
          <a:p>
            <a:pPr lvl="1"/>
            <a:r>
              <a:rPr lang="en-GB" b="1" dirty="0" smtClean="0"/>
              <a:t>Plan-driven processes</a:t>
            </a:r>
            <a:r>
              <a:rPr lang="en-GB" dirty="0" smtClean="0"/>
              <a:t> are processes where all of the process activities are </a:t>
            </a:r>
            <a:r>
              <a:rPr lang="en-GB" u="sng" dirty="0" smtClean="0"/>
              <a:t>planned</a:t>
            </a:r>
            <a:r>
              <a:rPr lang="en-GB" dirty="0" smtClean="0"/>
              <a:t> in advance and progress is measured against this plan. </a:t>
            </a:r>
          </a:p>
          <a:p>
            <a:pPr marL="457200" lvl="1" indent="0">
              <a:buNone/>
            </a:pPr>
            <a:endParaRPr lang="en-GB" dirty="0" smtClean="0"/>
          </a:p>
          <a:p>
            <a:pPr lvl="1"/>
            <a:r>
              <a:rPr lang="en-GB" dirty="0" smtClean="0"/>
              <a:t>In </a:t>
            </a:r>
            <a:r>
              <a:rPr lang="en-GB" b="1" dirty="0" smtClean="0"/>
              <a:t>agile processes</a:t>
            </a:r>
            <a:r>
              <a:rPr lang="en-GB" dirty="0" smtClean="0"/>
              <a:t>, planning is </a:t>
            </a:r>
            <a:r>
              <a:rPr lang="en-GB" u="sng" dirty="0" smtClean="0"/>
              <a:t>incremental</a:t>
            </a:r>
            <a:r>
              <a:rPr lang="en-GB" dirty="0" smtClean="0"/>
              <a:t> and it is easier to change </a:t>
            </a:r>
          </a:p>
          <a:p>
            <a:pPr marL="457200" lvl="1" indent="0">
              <a:buNone/>
            </a:pPr>
            <a:r>
              <a:rPr lang="en-GB" dirty="0" smtClean="0"/>
              <a:t>the process to reflect changing customer requirements. </a:t>
            </a:r>
          </a:p>
          <a:p>
            <a:pPr lvl="1"/>
            <a:endParaRPr lang="en-GB" dirty="0" smtClean="0"/>
          </a:p>
          <a:p>
            <a:r>
              <a:rPr lang="en-GB" dirty="0" smtClean="0"/>
              <a:t>In practice, most practical processes include elements of </a:t>
            </a:r>
            <a:r>
              <a:rPr lang="en-GB" b="1" dirty="0" smtClean="0"/>
              <a:t>both plan-driven and agile approaches.</a:t>
            </a:r>
            <a:r>
              <a:rPr lang="en-GB" dirty="0" smtClean="0"/>
              <a:t> </a:t>
            </a:r>
          </a:p>
          <a:p>
            <a:r>
              <a:rPr lang="en-GB" dirty="0" smtClean="0"/>
              <a:t>There are no right or wrong software processes.</a:t>
            </a:r>
            <a:endParaRPr lang="en-US" dirty="0"/>
          </a:p>
        </p:txBody>
      </p:sp>
      <p:pic>
        <p:nvPicPr>
          <p:cNvPr id="2052" name="Picture 4" descr="Image result for Plan-driven and agi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21349" y="1512651"/>
            <a:ext cx="1943914" cy="11139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s.ccsu.edu/~stan/classes/CS410/Notes16/images/03-plan_vs_agil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594020" y="4551777"/>
            <a:ext cx="5216980" cy="16561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cs.ccsu.edu/~stan/classes/CS410/Notes16/images/03-plan_vs_agi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1038" r="-6069"/>
          <a:stretch/>
        </p:blipFill>
        <p:spPr bwMode="auto">
          <a:xfrm>
            <a:off x="716980" y="4034415"/>
            <a:ext cx="4680520" cy="217354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89A6582-9796-409F-A1EA-A094F915F976}" type="slidenum">
              <a:rPr lang="en-NZ" smtClean="0"/>
              <a:pPr/>
              <a:t>6</a:t>
            </a:fld>
            <a:endParaRPr lang="en-NZ" dirty="0"/>
          </a:p>
        </p:txBody>
      </p:sp>
    </p:spTree>
    <p:extLst>
      <p:ext uri="{BB962C8B-B14F-4D97-AF65-F5344CB8AC3E}">
        <p14:creationId xmlns:p14="http://schemas.microsoft.com/office/powerpoint/2010/main" val="3428574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Software Process Models</a:t>
            </a:r>
            <a:endParaRPr lang="en-NZ" dirty="0"/>
          </a:p>
        </p:txBody>
      </p:sp>
      <p:sp>
        <p:nvSpPr>
          <p:cNvPr id="3" name="Content Placeholder 2"/>
          <p:cNvSpPr>
            <a:spLocks noGrp="1"/>
          </p:cNvSpPr>
          <p:nvPr>
            <p:ph sz="quarter" idx="1"/>
          </p:nvPr>
        </p:nvSpPr>
        <p:spPr>
          <a:xfrm>
            <a:off x="533400" y="1241425"/>
            <a:ext cx="11264900" cy="4351338"/>
          </a:xfrm>
        </p:spPr>
        <p:txBody>
          <a:bodyPr>
            <a:normAutofit lnSpcReduction="10000"/>
          </a:bodyPr>
          <a:lstStyle/>
          <a:p>
            <a:r>
              <a:rPr lang="en-GB" dirty="0"/>
              <a:t>The </a:t>
            </a:r>
            <a:r>
              <a:rPr lang="en-GB" b="1" dirty="0"/>
              <a:t>waterfall</a:t>
            </a:r>
            <a:r>
              <a:rPr lang="en-GB" dirty="0"/>
              <a:t> model</a:t>
            </a:r>
          </a:p>
          <a:p>
            <a:pPr lvl="1"/>
            <a:r>
              <a:rPr lang="en-GB" u="sng" dirty="0"/>
              <a:t>Plan-driven</a:t>
            </a:r>
            <a:r>
              <a:rPr lang="en-GB" dirty="0"/>
              <a:t> model. Separate and distinct phases of specification and development</a:t>
            </a:r>
            <a:r>
              <a:rPr lang="en-GB" dirty="0" smtClean="0"/>
              <a:t>.</a:t>
            </a:r>
          </a:p>
          <a:p>
            <a:pPr lvl="1"/>
            <a:endParaRPr lang="en-GB" dirty="0"/>
          </a:p>
          <a:p>
            <a:r>
              <a:rPr lang="en-GB" b="1" dirty="0"/>
              <a:t>Incremental</a:t>
            </a:r>
            <a:r>
              <a:rPr lang="en-GB" dirty="0"/>
              <a:t> development</a:t>
            </a:r>
          </a:p>
          <a:p>
            <a:pPr lvl="1"/>
            <a:r>
              <a:rPr lang="en-GB" dirty="0"/>
              <a:t>Specification, development and validation are interleaved. May be </a:t>
            </a:r>
            <a:r>
              <a:rPr lang="en-GB" u="sng" dirty="0"/>
              <a:t>plan-driven</a:t>
            </a:r>
            <a:r>
              <a:rPr lang="en-GB" dirty="0"/>
              <a:t> or </a:t>
            </a:r>
            <a:r>
              <a:rPr lang="en-GB" u="sng" dirty="0"/>
              <a:t>agile</a:t>
            </a:r>
            <a:r>
              <a:rPr lang="en-GB" dirty="0" smtClean="0"/>
              <a:t>.</a:t>
            </a:r>
          </a:p>
          <a:p>
            <a:pPr lvl="1"/>
            <a:endParaRPr lang="en-GB" dirty="0"/>
          </a:p>
          <a:p>
            <a:r>
              <a:rPr lang="en-GB" b="1" dirty="0" smtClean="0"/>
              <a:t>Reusable Integration</a:t>
            </a:r>
            <a:r>
              <a:rPr lang="en-GB" dirty="0" smtClean="0"/>
              <a:t> </a:t>
            </a:r>
            <a:r>
              <a:rPr lang="en-GB" dirty="0"/>
              <a:t>and </a:t>
            </a:r>
            <a:r>
              <a:rPr lang="en-GB" b="1" dirty="0"/>
              <a:t>configuration</a:t>
            </a:r>
          </a:p>
          <a:p>
            <a:pPr lvl="1"/>
            <a:r>
              <a:rPr lang="en-GB" dirty="0"/>
              <a:t>The system is assembled from existing configurable components. May be </a:t>
            </a:r>
            <a:r>
              <a:rPr lang="en-GB" u="sng" dirty="0"/>
              <a:t>plan-driven</a:t>
            </a:r>
            <a:r>
              <a:rPr lang="en-GB" dirty="0"/>
              <a:t> or </a:t>
            </a:r>
            <a:r>
              <a:rPr lang="en-GB" u="sng" dirty="0"/>
              <a:t>agile</a:t>
            </a:r>
            <a:r>
              <a:rPr lang="en-GB" dirty="0" smtClean="0"/>
              <a:t>.</a:t>
            </a:r>
          </a:p>
          <a:p>
            <a:pPr lvl="1"/>
            <a:endParaRPr lang="en-GB" dirty="0"/>
          </a:p>
          <a:p>
            <a:r>
              <a:rPr lang="en-GB" dirty="0"/>
              <a:t>In practice, most large systems are developed using a process that incorporates elements from all of these models.</a:t>
            </a:r>
          </a:p>
          <a:p>
            <a:endParaRPr lang="en-NZ" dirty="0"/>
          </a:p>
        </p:txBody>
      </p:sp>
      <p:sp>
        <p:nvSpPr>
          <p:cNvPr id="5" name="Slide Number Placeholder 4"/>
          <p:cNvSpPr>
            <a:spLocks noGrp="1"/>
          </p:cNvSpPr>
          <p:nvPr>
            <p:ph type="sldNum" sz="quarter" idx="12"/>
          </p:nvPr>
        </p:nvSpPr>
        <p:spPr/>
        <p:txBody>
          <a:bodyPr/>
          <a:lstStyle/>
          <a:p>
            <a:fld id="{989A6582-9796-409F-A1EA-A094F915F976}" type="slidenum">
              <a:rPr lang="en-NZ" smtClean="0"/>
              <a:pPr/>
              <a:t>7</a:t>
            </a:fld>
            <a:endParaRPr lang="en-NZ" dirty="0"/>
          </a:p>
        </p:txBody>
      </p:sp>
    </p:spTree>
    <p:extLst>
      <p:ext uri="{BB962C8B-B14F-4D97-AF65-F5344CB8AC3E}">
        <p14:creationId xmlns:p14="http://schemas.microsoft.com/office/powerpoint/2010/main" val="730544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105AA26-CC70-4E01-AC2D-AF066151D5E6}" type="slidenum">
              <a:rPr lang="en-US">
                <a:latin typeface="Arial" panose="020B0604020202020204" pitchFamily="34" charset="0"/>
                <a:cs typeface="Arial" panose="020B0604020202020204" pitchFamily="34" charset="0"/>
              </a:rPr>
              <a:pPr>
                <a:defRPr/>
              </a:pPr>
              <a:t>8</a:t>
            </a:fld>
            <a:endParaRPr lang="en-US" dirty="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pPr algn="r">
              <a:defRPr/>
            </a:pPr>
            <a:r>
              <a:rPr lang="en-US" dirty="0">
                <a:latin typeface="Arial" panose="020B0604020202020204" pitchFamily="34" charset="0"/>
                <a:cs typeface="Arial" panose="020B0604020202020204" pitchFamily="34" charset="0"/>
              </a:rPr>
              <a:t>Software Development</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9100" y="736600"/>
            <a:ext cx="5320640" cy="5854699"/>
          </a:xfrm>
        </p:spPr>
      </p:pic>
      <p:sp>
        <p:nvSpPr>
          <p:cNvPr id="5" name="Title 4"/>
          <p:cNvSpPr>
            <a:spLocks noGrp="1"/>
          </p:cNvSpPr>
          <p:nvPr>
            <p:ph type="title"/>
          </p:nvPr>
        </p:nvSpPr>
        <p:spPr>
          <a:xfrm>
            <a:off x="114300" y="200025"/>
            <a:ext cx="10515600" cy="409575"/>
          </a:xfrm>
        </p:spPr>
        <p:txBody>
          <a:bodyPr>
            <a:normAutofit fontScale="90000"/>
          </a:bodyPr>
          <a:lstStyle/>
          <a:p>
            <a:r>
              <a:rPr lang="en-US" dirty="0" smtClean="0"/>
              <a:t>Agile Manifesto</a:t>
            </a:r>
            <a:endParaRPr lang="en-US" dirty="0"/>
          </a:p>
        </p:txBody>
      </p:sp>
      <p:sp>
        <p:nvSpPr>
          <p:cNvPr id="4" name="Rectangle 3"/>
          <p:cNvSpPr/>
          <p:nvPr/>
        </p:nvSpPr>
        <p:spPr>
          <a:xfrm>
            <a:off x="5877956" y="877961"/>
            <a:ext cx="5882244" cy="5693866"/>
          </a:xfrm>
          <a:prstGeom prst="rect">
            <a:avLst/>
          </a:prstGeom>
          <a:ln w="28575">
            <a:solidFill>
              <a:schemeClr val="tx1"/>
            </a:solidFill>
          </a:ln>
        </p:spPr>
        <p:txBody>
          <a:bodyPr wrap="square">
            <a:spAutoFit/>
          </a:bodyPr>
          <a:lstStyle/>
          <a:p>
            <a:pPr marL="0" lvl="3" algn="ctr">
              <a:defRPr/>
            </a:pPr>
            <a:r>
              <a:rPr lang="en-US" sz="1400" b="1" i="1" dirty="0">
                <a:solidFill>
                  <a:prstClr val="black"/>
                </a:solidFill>
                <a:latin typeface="Calibri"/>
              </a:rPr>
              <a:t>The Agile Manifesto is based on 12 principles</a:t>
            </a:r>
          </a:p>
          <a:p>
            <a:pPr marL="0" lvl="3" algn="ctr">
              <a:defRPr/>
            </a:pPr>
            <a:endParaRPr lang="en-US" sz="1400" b="1" i="1" dirty="0">
              <a:solidFill>
                <a:prstClr val="black"/>
              </a:solidFill>
              <a:latin typeface="Calibri"/>
            </a:endParaRPr>
          </a:p>
          <a:p>
            <a:pPr marL="171450" indent="-171450">
              <a:lnSpc>
                <a:spcPct val="200000"/>
              </a:lnSpc>
              <a:buFont typeface="Arial" panose="020B0604020202020204" pitchFamily="34" charset="0"/>
              <a:buChar char="•"/>
              <a:defRPr/>
            </a:pPr>
            <a:r>
              <a:rPr lang="en-US" sz="1400" dirty="0">
                <a:solidFill>
                  <a:prstClr val="black"/>
                </a:solidFill>
                <a:latin typeface="Calibri"/>
              </a:rPr>
              <a:t>Customer satisfaction by rapid delivery of useful software</a:t>
            </a:r>
          </a:p>
          <a:p>
            <a:pPr marL="171450" indent="-171450">
              <a:lnSpc>
                <a:spcPct val="200000"/>
              </a:lnSpc>
              <a:buFont typeface="Arial" panose="020B0604020202020204" pitchFamily="34" charset="0"/>
              <a:buChar char="•"/>
              <a:defRPr/>
            </a:pPr>
            <a:r>
              <a:rPr lang="en-US" sz="1400" dirty="0">
                <a:solidFill>
                  <a:prstClr val="black"/>
                </a:solidFill>
                <a:latin typeface="Calibri"/>
              </a:rPr>
              <a:t>Welcome changing requirements, even late in development</a:t>
            </a:r>
          </a:p>
          <a:p>
            <a:pPr marL="171450" indent="-171450">
              <a:lnSpc>
                <a:spcPct val="200000"/>
              </a:lnSpc>
              <a:buFont typeface="Arial" panose="020B0604020202020204" pitchFamily="34" charset="0"/>
              <a:buChar char="•"/>
              <a:defRPr/>
            </a:pPr>
            <a:r>
              <a:rPr lang="en-US" sz="1400" dirty="0">
                <a:solidFill>
                  <a:prstClr val="black"/>
                </a:solidFill>
                <a:latin typeface="Calibri"/>
              </a:rPr>
              <a:t>Working software is delivered frequently (weeks rather than months)</a:t>
            </a:r>
          </a:p>
          <a:p>
            <a:pPr marL="171450" indent="-171450">
              <a:lnSpc>
                <a:spcPct val="200000"/>
              </a:lnSpc>
              <a:buFont typeface="Arial" panose="020B0604020202020204" pitchFamily="34" charset="0"/>
              <a:buChar char="•"/>
              <a:defRPr/>
            </a:pPr>
            <a:r>
              <a:rPr lang="en-US" sz="1400" dirty="0">
                <a:solidFill>
                  <a:prstClr val="black"/>
                </a:solidFill>
                <a:latin typeface="Calibri"/>
              </a:rPr>
              <a:t>Close, daily cooperation between business people and developers</a:t>
            </a:r>
          </a:p>
          <a:p>
            <a:pPr marL="171450" indent="-171450">
              <a:lnSpc>
                <a:spcPct val="200000"/>
              </a:lnSpc>
              <a:buFont typeface="Arial" panose="020B0604020202020204" pitchFamily="34" charset="0"/>
              <a:buChar char="•"/>
              <a:defRPr/>
            </a:pPr>
            <a:r>
              <a:rPr lang="en-US" sz="1400" dirty="0">
                <a:solidFill>
                  <a:prstClr val="black"/>
                </a:solidFill>
                <a:latin typeface="Calibri"/>
              </a:rPr>
              <a:t>Projects are built around motivated individuals, who should be trusted</a:t>
            </a:r>
          </a:p>
          <a:p>
            <a:pPr marL="171450" indent="-171450">
              <a:lnSpc>
                <a:spcPct val="200000"/>
              </a:lnSpc>
              <a:buFont typeface="Arial" panose="020B0604020202020204" pitchFamily="34" charset="0"/>
              <a:buChar char="•"/>
              <a:defRPr/>
            </a:pPr>
            <a:r>
              <a:rPr lang="en-US" sz="1400" dirty="0">
                <a:solidFill>
                  <a:prstClr val="black"/>
                </a:solidFill>
                <a:latin typeface="Calibri"/>
              </a:rPr>
              <a:t>Face-to-face conversation is the best form of communication (co-location)</a:t>
            </a:r>
          </a:p>
          <a:p>
            <a:pPr marL="171450" indent="-171450">
              <a:lnSpc>
                <a:spcPct val="200000"/>
              </a:lnSpc>
              <a:buFont typeface="Arial" panose="020B0604020202020204" pitchFamily="34" charset="0"/>
              <a:buChar char="•"/>
              <a:defRPr/>
            </a:pPr>
            <a:r>
              <a:rPr lang="en-US" sz="1400" dirty="0">
                <a:solidFill>
                  <a:prstClr val="black"/>
                </a:solidFill>
                <a:latin typeface="Calibri"/>
              </a:rPr>
              <a:t>Working software is the principal measure of progress</a:t>
            </a:r>
          </a:p>
          <a:p>
            <a:pPr marL="171450" indent="-171450">
              <a:lnSpc>
                <a:spcPct val="200000"/>
              </a:lnSpc>
              <a:buFont typeface="Arial" panose="020B0604020202020204" pitchFamily="34" charset="0"/>
              <a:buChar char="•"/>
              <a:defRPr/>
            </a:pPr>
            <a:r>
              <a:rPr lang="en-US" sz="1400" dirty="0">
                <a:solidFill>
                  <a:prstClr val="black"/>
                </a:solidFill>
                <a:latin typeface="Calibri"/>
              </a:rPr>
              <a:t>Sustainable development, able to maintain a constant pace</a:t>
            </a:r>
          </a:p>
          <a:p>
            <a:pPr marL="171450" indent="-171450">
              <a:lnSpc>
                <a:spcPct val="200000"/>
              </a:lnSpc>
              <a:buFont typeface="Arial" panose="020B0604020202020204" pitchFamily="34" charset="0"/>
              <a:buChar char="•"/>
              <a:defRPr/>
            </a:pPr>
            <a:r>
              <a:rPr lang="en-US" sz="1400" dirty="0">
                <a:solidFill>
                  <a:prstClr val="black"/>
                </a:solidFill>
                <a:latin typeface="Calibri"/>
              </a:rPr>
              <a:t>Continuous attention to technical excellence and good design</a:t>
            </a:r>
          </a:p>
          <a:p>
            <a:pPr marL="171450" indent="-171450">
              <a:lnSpc>
                <a:spcPct val="200000"/>
              </a:lnSpc>
              <a:buFont typeface="Arial" panose="020B0604020202020204" pitchFamily="34" charset="0"/>
              <a:buChar char="•"/>
              <a:defRPr/>
            </a:pPr>
            <a:r>
              <a:rPr lang="en-US" sz="1400" dirty="0">
                <a:solidFill>
                  <a:prstClr val="black"/>
                </a:solidFill>
                <a:latin typeface="Calibri"/>
              </a:rPr>
              <a:t>Simplicity—the art of maximizing the amount of work not done—is essential</a:t>
            </a:r>
          </a:p>
          <a:p>
            <a:pPr marL="171450" indent="-171450">
              <a:lnSpc>
                <a:spcPct val="200000"/>
              </a:lnSpc>
              <a:buFont typeface="Arial" panose="020B0604020202020204" pitchFamily="34" charset="0"/>
              <a:buChar char="•"/>
              <a:defRPr/>
            </a:pPr>
            <a:r>
              <a:rPr lang="en-US" sz="1400" dirty="0">
                <a:solidFill>
                  <a:prstClr val="black"/>
                </a:solidFill>
                <a:latin typeface="Calibri"/>
              </a:rPr>
              <a:t>Self-organizing teams</a:t>
            </a:r>
          </a:p>
          <a:p>
            <a:pPr marL="171450" indent="-171450">
              <a:lnSpc>
                <a:spcPct val="200000"/>
              </a:lnSpc>
              <a:buFont typeface="Arial" panose="020B0604020202020204" pitchFamily="34" charset="0"/>
              <a:buChar char="•"/>
              <a:defRPr/>
            </a:pPr>
            <a:r>
              <a:rPr lang="en-US" sz="1400" dirty="0">
                <a:solidFill>
                  <a:prstClr val="black"/>
                </a:solidFill>
                <a:latin typeface="Calibri"/>
              </a:rPr>
              <a:t>Regular adaptation to changing circumstance</a:t>
            </a:r>
          </a:p>
        </p:txBody>
      </p:sp>
    </p:spTree>
    <p:extLst>
      <p:ext uri="{BB962C8B-B14F-4D97-AF65-F5344CB8AC3E}">
        <p14:creationId xmlns:p14="http://schemas.microsoft.com/office/powerpoint/2010/main" val="509297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agile – “doing what come naturally”</a:t>
            </a:r>
            <a:endParaRPr lang="en-US" dirty="0"/>
          </a:p>
        </p:txBody>
      </p:sp>
      <p:sp>
        <p:nvSpPr>
          <p:cNvPr id="5" name="Content Placeholder 4"/>
          <p:cNvSpPr>
            <a:spLocks noGrp="1"/>
          </p:cNvSpPr>
          <p:nvPr>
            <p:ph idx="1"/>
          </p:nvPr>
        </p:nvSpPr>
        <p:spPr/>
        <p:txBody>
          <a:bodyPr/>
          <a:lstStyle/>
          <a:p>
            <a:r>
              <a:rPr lang="en-US" dirty="0" smtClean="0"/>
              <a:t>Not always the best idea, but let’s give it a try</a:t>
            </a:r>
            <a:endParaRPr lang="en-US" dirty="0"/>
          </a:p>
        </p:txBody>
      </p:sp>
      <p:pic>
        <p:nvPicPr>
          <p:cNvPr id="4" name="Picture 3">
            <a:hlinkClick r:id="rId2"/>
          </p:cNvPr>
          <p:cNvPicPr>
            <a:picLocks noChangeAspect="1"/>
          </p:cNvPicPr>
          <p:nvPr/>
        </p:nvPicPr>
        <p:blipFill>
          <a:blip r:embed="rId3"/>
          <a:stretch>
            <a:fillRect/>
          </a:stretch>
        </p:blipFill>
        <p:spPr>
          <a:xfrm>
            <a:off x="1955800" y="3121501"/>
            <a:ext cx="8255000" cy="2717800"/>
          </a:xfrm>
          <a:prstGeom prst="rect">
            <a:avLst/>
          </a:prstGeom>
        </p:spPr>
      </p:pic>
    </p:spTree>
    <p:extLst>
      <p:ext uri="{BB962C8B-B14F-4D97-AF65-F5344CB8AC3E}">
        <p14:creationId xmlns:p14="http://schemas.microsoft.com/office/powerpoint/2010/main" val="1619186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2526</Words>
  <Application>Microsoft Office PowerPoint</Application>
  <PresentationFormat>Widescreen</PresentationFormat>
  <Paragraphs>292</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ＭＳ Ｐゴシック</vt:lpstr>
      <vt:lpstr>Arial</vt:lpstr>
      <vt:lpstr>Calibri</vt:lpstr>
      <vt:lpstr>Calibri Light</vt:lpstr>
      <vt:lpstr>Times New Roman</vt:lpstr>
      <vt:lpstr>Wingdings</vt:lpstr>
      <vt:lpstr>Office Theme</vt:lpstr>
      <vt:lpstr>Software Engineering</vt:lpstr>
      <vt:lpstr>Software and Rock Climbing</vt:lpstr>
      <vt:lpstr>Agile </vt:lpstr>
      <vt:lpstr> The Standish “Chaos” Report</vt:lpstr>
      <vt:lpstr>Software Development Process</vt:lpstr>
      <vt:lpstr>Software Development Processes  Plan-driven and agile processes</vt:lpstr>
      <vt:lpstr>Software Process Models</vt:lpstr>
      <vt:lpstr>Agile Manifesto</vt:lpstr>
      <vt:lpstr>agile – “doing what come naturally”</vt:lpstr>
      <vt:lpstr>Manifesto for Agile Software Development</vt:lpstr>
      <vt:lpstr>Value 1:  Individuals and Interactions over Processes and Tools</vt:lpstr>
      <vt:lpstr>Value 2:  Working Software over Comprehensive Documentation</vt:lpstr>
      <vt:lpstr>Value 2:  Working Software over Comprehensive Documentation</vt:lpstr>
      <vt:lpstr>Value 3:  Customer Collaboration over Contract Negotiation</vt:lpstr>
      <vt:lpstr>Value 4:  Responding to Change over Following a Plan</vt:lpstr>
      <vt:lpstr>Value 4:  Responding to Change over Following a Plan</vt:lpstr>
      <vt:lpstr>Agile Principles (12)</vt:lpstr>
      <vt:lpstr>Principle 1:  Our Highest Priority is to Satisfy the Customer through         Early and Continuous Delivery of Valuable Software</vt:lpstr>
      <vt:lpstr>Principle 2:  Welcome Changing Requirements, even late in Development.  Agile Processes harness change for the Customer’s Competitive Advantage.</vt:lpstr>
      <vt:lpstr>Principle 3:  Deliver Working Software Frequently(From a couple of weeks to a couple of months with a preference to the shorter time scale.</vt:lpstr>
      <vt:lpstr>Principle 4:  Business People and Developers Must Work Together Daily         throughout the Project.</vt:lpstr>
      <vt:lpstr>Principle 5:  Build Projects around Motivated Individuals.  (Give them the environment     and support they need, and trust them to get the job done.)</vt:lpstr>
      <vt:lpstr>Principle 6:  The Most Efficient and Effective Method of Conveying Information              to and within a Development Team is face-to-face Communications.</vt:lpstr>
      <vt:lpstr>Principle 7:  Working Software is the Primary Measure of Progress</vt:lpstr>
      <vt:lpstr>Principle 8:  Agile Processes promote sustainable development The sponsors,             developers, and users should be able to maintain a constant pace indefinitely.</vt:lpstr>
      <vt:lpstr>Principle 9: Continuous Attention to Technical Excellence and Good Design enhances Agility.</vt:lpstr>
      <vt:lpstr>Principle 10:  Simplicity – the art of maximizing the amount of work not done – is essential.</vt:lpstr>
      <vt:lpstr>Principle 11:   The Best Architectures, Requirements, and Designs emerge from Self-Organizing Teams</vt:lpstr>
      <vt:lpstr>Principle 12:  At regular Intervals, the Team reflects on how to become more effective,    then tunes and adjusts its behavior accordingly.</vt:lpstr>
      <vt:lpstr>Problems with agile methods</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Noor Nabi</dc:creator>
  <cp:lastModifiedBy>Noor Nabi</cp:lastModifiedBy>
  <cp:revision>13</cp:revision>
  <dcterms:created xsi:type="dcterms:W3CDTF">2020-10-14T04:24:51Z</dcterms:created>
  <dcterms:modified xsi:type="dcterms:W3CDTF">2020-11-07T05:35:02Z</dcterms:modified>
</cp:coreProperties>
</file>