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56" r:id="rId2"/>
    <p:sldId id="288" r:id="rId3"/>
    <p:sldId id="289" r:id="rId4"/>
    <p:sldId id="290" r:id="rId5"/>
    <p:sldId id="291" r:id="rId6"/>
    <p:sldId id="341" r:id="rId7"/>
    <p:sldId id="292" r:id="rId8"/>
    <p:sldId id="293" r:id="rId9"/>
    <p:sldId id="294" r:id="rId10"/>
    <p:sldId id="295" r:id="rId11"/>
    <p:sldId id="296" r:id="rId12"/>
    <p:sldId id="342"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3" r:id="rId29"/>
    <p:sldId id="314" r:id="rId30"/>
    <p:sldId id="315" r:id="rId31"/>
    <p:sldId id="316" r:id="rId32"/>
    <p:sldId id="317" r:id="rId33"/>
    <p:sldId id="318" r:id="rId34"/>
    <p:sldId id="319" r:id="rId35"/>
    <p:sldId id="320" r:id="rId36"/>
    <p:sldId id="321" r:id="rId37"/>
    <p:sldId id="322" r:id="rId38"/>
    <p:sldId id="323" r:id="rId39"/>
    <p:sldId id="324" r:id="rId40"/>
    <p:sldId id="325"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 id="355" r:id="rId67"/>
    <p:sldId id="356" r:id="rId68"/>
    <p:sldId id="357" r:id="rId69"/>
    <p:sldId id="358" r:id="rId70"/>
    <p:sldId id="359" r:id="rId71"/>
    <p:sldId id="360" r:id="rId72"/>
    <p:sldId id="361" r:id="rId73"/>
    <p:sldId id="362" r:id="rId74"/>
    <p:sldId id="363" r:id="rId75"/>
    <p:sldId id="364" r:id="rId76"/>
    <p:sldId id="365" r:id="rId77"/>
    <p:sldId id="366" r:id="rId78"/>
    <p:sldId id="367" r:id="rId79"/>
    <p:sldId id="368" r:id="rId80"/>
    <p:sldId id="369" r:id="rId81"/>
    <p:sldId id="370" r:id="rId82"/>
    <p:sldId id="371" r:id="rId83"/>
    <p:sldId id="372" r:id="rId84"/>
    <p:sldId id="373" r:id="rId85"/>
    <p:sldId id="374" r:id="rId86"/>
    <p:sldId id="375" r:id="rId87"/>
    <p:sldId id="376" r:id="rId88"/>
    <p:sldId id="377" r:id="rId89"/>
    <p:sldId id="378" r:id="rId90"/>
    <p:sldId id="379" r:id="rId91"/>
    <p:sldId id="380" r:id="rId92"/>
    <p:sldId id="381" r:id="rId93"/>
    <p:sldId id="382" r:id="rId94"/>
    <p:sldId id="383" r:id="rId95"/>
    <p:sldId id="384" r:id="rId96"/>
    <p:sldId id="385" r:id="rId97"/>
    <p:sldId id="386" r:id="rId98"/>
    <p:sldId id="387" r:id="rId99"/>
    <p:sldId id="388" r:id="rId100"/>
    <p:sldId id="389" r:id="rId101"/>
    <p:sldId id="390" r:id="rId102"/>
    <p:sldId id="391" r:id="rId103"/>
    <p:sldId id="392" r:id="rId104"/>
    <p:sldId id="393" r:id="rId105"/>
    <p:sldId id="394" r:id="rId106"/>
    <p:sldId id="395" r:id="rId107"/>
    <p:sldId id="396" r:id="rId108"/>
    <p:sldId id="397" r:id="rId109"/>
    <p:sldId id="398"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F8EAFE-2AC1-4141-AA83-5DBE391966D9}">
          <p14:sldIdLst>
            <p14:sldId id="256"/>
            <p14:sldId id="288"/>
            <p14:sldId id="289"/>
            <p14:sldId id="290"/>
            <p14:sldId id="291"/>
            <p14:sldId id="341"/>
            <p14:sldId id="292"/>
            <p14:sldId id="293"/>
            <p14:sldId id="294"/>
            <p14:sldId id="295"/>
            <p14:sldId id="296"/>
            <p14:sldId id="342"/>
            <p14:sldId id="297"/>
            <p14:sldId id="298"/>
            <p14:sldId id="299"/>
            <p14:sldId id="300"/>
            <p14:sldId id="301"/>
            <p14:sldId id="302"/>
            <p14:sldId id="303"/>
            <p14:sldId id="304"/>
            <p14:sldId id="305"/>
            <p14:sldId id="306"/>
            <p14:sldId id="307"/>
            <p14:sldId id="308"/>
            <p14:sldId id="309"/>
            <p14:sldId id="310"/>
            <p14:sldId id="311"/>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Lst>
        </p14:section>
        <p14:section name="PART-2" id="{1CB3CC26-031F-4BB9-A7F3-7AC95A5F48E7}">
          <p14:sldIdLst>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 id="397"/>
            <p14:sldId id="3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0B3153-0274-4D7F-9B29-408F338C0180}"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651042-4AB4-4925-874E-88CDA07FF0E4}" type="slidenum">
              <a:rPr lang="en-US" smtClean="0"/>
              <a:t>‹#›</a:t>
            </a:fld>
            <a:endParaRPr lang="en-US"/>
          </a:p>
        </p:txBody>
      </p:sp>
    </p:spTree>
    <p:extLst>
      <p:ext uri="{BB962C8B-B14F-4D97-AF65-F5344CB8AC3E}">
        <p14:creationId xmlns:p14="http://schemas.microsoft.com/office/powerpoint/2010/main" val="4240429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1188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366676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45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F5B6F1-BC19-4F40-AE57-354CF0D6517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18147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5B6F1-BC19-4F40-AE57-354CF0D65170}"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32632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F5B6F1-BC19-4F40-AE57-354CF0D6517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1772651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F5B6F1-BC19-4F40-AE57-354CF0D65170}" type="datetimeFigureOut">
              <a:rPr lang="en-US" smtClean="0"/>
              <a:t>10/11/2022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7144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F5B6F1-BC19-4F40-AE57-354CF0D65170}" type="datetimeFigureOut">
              <a:rPr lang="en-US" smtClean="0"/>
              <a:t>10/11/2022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27229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5B6F1-BC19-4F40-AE57-354CF0D65170}" type="datetimeFigureOut">
              <a:rPr lang="en-US" smtClean="0"/>
              <a:t>10/11/2022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623768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5B6F1-BC19-4F40-AE57-354CF0D6517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500837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5B6F1-BC19-4F40-AE57-354CF0D65170}" type="datetimeFigureOut">
              <a:rPr lang="en-US" smtClean="0"/>
              <a:t>10/11/2022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4801FB-9CF5-4898-86FE-D956CE9C8A17}" type="slidenum">
              <a:rPr lang="en-US" smtClean="0"/>
              <a:t>‹#›</a:t>
            </a:fld>
            <a:endParaRPr lang="en-US"/>
          </a:p>
        </p:txBody>
      </p:sp>
    </p:spTree>
    <p:extLst>
      <p:ext uri="{BB962C8B-B14F-4D97-AF65-F5344CB8AC3E}">
        <p14:creationId xmlns:p14="http://schemas.microsoft.com/office/powerpoint/2010/main" val="2797296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600" y="263525"/>
            <a:ext cx="10515600" cy="828675"/>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5B6F1-BC19-4F40-AE57-354CF0D65170}" type="datetimeFigureOut">
              <a:rPr lang="en-US" smtClean="0"/>
              <a:t>10/11/2022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801FB-9CF5-4898-86FE-D956CE9C8A17}"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480800" y="1"/>
            <a:ext cx="711200" cy="711200"/>
          </a:xfrm>
          <a:prstGeom prst="rect">
            <a:avLst/>
          </a:prstGeom>
        </p:spPr>
      </p:pic>
    </p:spTree>
    <p:extLst>
      <p:ext uri="{BB962C8B-B14F-4D97-AF65-F5344CB8AC3E}">
        <p14:creationId xmlns:p14="http://schemas.microsoft.com/office/powerpoint/2010/main" val="1443888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0.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0.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png"/></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4.png"/></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5.png"/></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Engineering</a:t>
            </a:r>
            <a:endParaRPr lang="en-US" dirty="0"/>
          </a:p>
        </p:txBody>
      </p:sp>
      <p:sp>
        <p:nvSpPr>
          <p:cNvPr id="3" name="Subtitle 2"/>
          <p:cNvSpPr>
            <a:spLocks noGrp="1"/>
          </p:cNvSpPr>
          <p:nvPr>
            <p:ph type="subTitle" idx="1"/>
          </p:nvPr>
        </p:nvSpPr>
        <p:spPr/>
        <p:txBody>
          <a:bodyPr/>
          <a:lstStyle/>
          <a:p>
            <a:r>
              <a:rPr lang="en-US" dirty="0" smtClean="0"/>
              <a:t>Requirement Engineering</a:t>
            </a:r>
            <a:endParaRPr lang="en-US" dirty="0"/>
          </a:p>
        </p:txBody>
      </p:sp>
    </p:spTree>
    <p:extLst>
      <p:ext uri="{BB962C8B-B14F-4D97-AF65-F5344CB8AC3E}">
        <p14:creationId xmlns:p14="http://schemas.microsoft.com/office/powerpoint/2010/main" val="4158045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vert="horz" lIns="90487" tIns="44450" rIns="90487" bIns="44450" rtlCol="0" anchor="ctr">
            <a:normAutofit/>
          </a:bodyPr>
          <a:lstStyle/>
          <a:p>
            <a:r>
              <a:rPr lang="en-GB" altLang="en-US"/>
              <a:t>Requirements readers</a:t>
            </a:r>
          </a:p>
        </p:txBody>
      </p:sp>
      <p:sp>
        <p:nvSpPr>
          <p:cNvPr id="11269" name="Rectangle 5"/>
          <p:cNvSpPr>
            <a:spLocks noChangeArrowheads="1"/>
          </p:cNvSpPr>
          <p:nvPr/>
        </p:nvSpPr>
        <p:spPr bwMode="auto">
          <a:xfrm>
            <a:off x="2362200" y="1524000"/>
            <a:ext cx="7543800" cy="48768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1270" name="Picture 6" descr="6.2 Req-readers.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676401"/>
            <a:ext cx="5867400" cy="4640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620361"/>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ltLang="en-US"/>
              <a:t>Requirements change</a:t>
            </a:r>
          </a:p>
        </p:txBody>
      </p:sp>
      <p:sp>
        <p:nvSpPr>
          <p:cNvPr id="56323" name="Rectangle 3"/>
          <p:cNvSpPr>
            <a:spLocks noGrp="1" noChangeArrowheads="1"/>
          </p:cNvSpPr>
          <p:nvPr>
            <p:ph type="body" idx="1"/>
          </p:nvPr>
        </p:nvSpPr>
        <p:spPr/>
        <p:txBody>
          <a:bodyPr/>
          <a:lstStyle/>
          <a:p>
            <a:r>
              <a:rPr lang="en-GB" altLang="en-US"/>
              <a:t>The priority of requirements from different viewpoints changes during the development process</a:t>
            </a:r>
          </a:p>
          <a:p>
            <a:r>
              <a:rPr lang="en-GB" altLang="en-US"/>
              <a:t>System customers may specify requirements from a business perspective that conflict with end-user requirements</a:t>
            </a:r>
          </a:p>
          <a:p>
            <a:r>
              <a:rPr lang="en-GB" altLang="en-US"/>
              <a:t>The business and technical environment of the system changes during its development</a:t>
            </a:r>
          </a:p>
        </p:txBody>
      </p:sp>
    </p:spTree>
    <p:extLst>
      <p:ext uri="{BB962C8B-B14F-4D97-AF65-F5344CB8AC3E}">
        <p14:creationId xmlns:p14="http://schemas.microsoft.com/office/powerpoint/2010/main" val="91752487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a:ln/>
        </p:spPr>
        <p:txBody>
          <a:bodyPr/>
          <a:lstStyle/>
          <a:p>
            <a:r>
              <a:rPr lang="en-GB" altLang="en-US"/>
              <a:t>Requirements evolution</a:t>
            </a:r>
          </a:p>
        </p:txBody>
      </p:sp>
      <p:graphicFrame>
        <p:nvGraphicFramePr>
          <p:cNvPr id="63493" name="Object 5"/>
          <p:cNvGraphicFramePr>
            <a:graphicFrameLocks noChangeAspect="1"/>
          </p:cNvGraphicFramePr>
          <p:nvPr/>
        </p:nvGraphicFramePr>
        <p:xfrm>
          <a:off x="1905000" y="1524000"/>
          <a:ext cx="8458200" cy="4756150"/>
        </p:xfrm>
        <a:graphic>
          <a:graphicData uri="http://schemas.openxmlformats.org/presentationml/2006/ole">
            <mc:AlternateContent xmlns:mc="http://schemas.openxmlformats.org/markup-compatibility/2006">
              <mc:Choice xmlns:v="urn:schemas-microsoft-com:vml" Requires="v">
                <p:oleObj spid="_x0000_s23562" name="Bitmap Image" r:id="rId3" imgW="7249537" imgH="4076190" progId="Paint.Picture">
                  <p:embed/>
                </p:oleObj>
              </mc:Choice>
              <mc:Fallback>
                <p:oleObj name="Bitmap Image" r:id="rId3" imgW="7249537" imgH="40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524000"/>
                        <a:ext cx="8458200"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89695440"/>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05000" y="266700"/>
            <a:ext cx="8610600" cy="1104900"/>
          </a:xfrm>
          <a:noFill/>
          <a:ln/>
        </p:spPr>
        <p:txBody>
          <a:bodyPr/>
          <a:lstStyle/>
          <a:p>
            <a:r>
              <a:rPr lang="en-GB" altLang="en-US"/>
              <a:t>Enduring and volatile requirements</a:t>
            </a:r>
          </a:p>
        </p:txBody>
      </p:sp>
      <p:sp>
        <p:nvSpPr>
          <p:cNvPr id="64515" name="Rectangle 3"/>
          <p:cNvSpPr>
            <a:spLocks noGrp="1" noChangeArrowheads="1"/>
          </p:cNvSpPr>
          <p:nvPr>
            <p:ph type="body" idx="1"/>
          </p:nvPr>
        </p:nvSpPr>
        <p:spPr>
          <a:noFill/>
          <a:ln/>
        </p:spPr>
        <p:txBody>
          <a:bodyPr/>
          <a:lstStyle/>
          <a:p>
            <a:r>
              <a:rPr lang="en-GB" altLang="en-US"/>
              <a:t>Enduring requirements. Stable requirements derived from the core activity of the customer organisation. E.g. a hospital will always have doctors, nurses, etc. May be derived from domain models</a:t>
            </a:r>
          </a:p>
          <a:p>
            <a:r>
              <a:rPr lang="en-GB" altLang="en-US"/>
              <a:t>Volatile requirements. Requirements which change during development or when the system is in use. In a hospital, requirements derived from health-care policy</a:t>
            </a:r>
          </a:p>
        </p:txBody>
      </p:sp>
    </p:spTree>
    <p:extLst>
      <p:ext uri="{BB962C8B-B14F-4D97-AF65-F5344CB8AC3E}">
        <p14:creationId xmlns:p14="http://schemas.microsoft.com/office/powerpoint/2010/main" val="2977519552"/>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noFill/>
          <a:ln/>
        </p:spPr>
        <p:txBody>
          <a:bodyPr/>
          <a:lstStyle/>
          <a:p>
            <a:r>
              <a:rPr lang="en-GB" altLang="en-US"/>
              <a:t>Classification of requirements</a:t>
            </a:r>
          </a:p>
        </p:txBody>
      </p:sp>
      <p:sp>
        <p:nvSpPr>
          <p:cNvPr id="65539" name="Rectangle 3"/>
          <p:cNvSpPr>
            <a:spLocks noGrp="1" noChangeArrowheads="1"/>
          </p:cNvSpPr>
          <p:nvPr>
            <p:ph type="body" idx="1"/>
          </p:nvPr>
        </p:nvSpPr>
        <p:spPr>
          <a:noFill/>
          <a:ln/>
        </p:spPr>
        <p:txBody>
          <a:bodyPr/>
          <a:lstStyle/>
          <a:p>
            <a:r>
              <a:rPr lang="en-GB" altLang="en-US"/>
              <a:t>Mutable requirements</a:t>
            </a:r>
          </a:p>
          <a:p>
            <a:pPr lvl="1"/>
            <a:r>
              <a:rPr lang="en-GB" altLang="en-US"/>
              <a:t>Requirements that change due to the system’s environment</a:t>
            </a:r>
          </a:p>
          <a:p>
            <a:r>
              <a:rPr lang="en-GB" altLang="en-US"/>
              <a:t>Emergent requirements</a:t>
            </a:r>
          </a:p>
          <a:p>
            <a:pPr lvl="1"/>
            <a:r>
              <a:rPr lang="en-GB" altLang="en-US"/>
              <a:t>Requirements that emerge as understanding of the system develops</a:t>
            </a:r>
          </a:p>
          <a:p>
            <a:r>
              <a:rPr lang="en-GB" altLang="en-US"/>
              <a:t>Consequential requirements</a:t>
            </a:r>
          </a:p>
          <a:p>
            <a:pPr lvl="1"/>
            <a:r>
              <a:rPr lang="en-GB" altLang="en-US"/>
              <a:t>Requirements that result from the introduction of the computer system</a:t>
            </a:r>
          </a:p>
          <a:p>
            <a:r>
              <a:rPr lang="en-GB" altLang="en-US"/>
              <a:t>Compatibility requirements</a:t>
            </a:r>
          </a:p>
          <a:p>
            <a:pPr lvl="1"/>
            <a:r>
              <a:rPr lang="en-GB" altLang="en-US"/>
              <a:t>Requirements that depend on other systems or organisational processes</a:t>
            </a:r>
          </a:p>
        </p:txBody>
      </p:sp>
    </p:spTree>
    <p:extLst>
      <p:ext uri="{BB962C8B-B14F-4D97-AF65-F5344CB8AC3E}">
        <p14:creationId xmlns:p14="http://schemas.microsoft.com/office/powerpoint/2010/main" val="2436920632"/>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ltLang="en-US" sz="3600"/>
              <a:t>Requirements management planning</a:t>
            </a:r>
            <a:endParaRPr lang="en-GB" altLang="en-US"/>
          </a:p>
        </p:txBody>
      </p:sp>
      <p:sp>
        <p:nvSpPr>
          <p:cNvPr id="68611" name="Rectangle 3"/>
          <p:cNvSpPr>
            <a:spLocks noGrp="1" noChangeArrowheads="1"/>
          </p:cNvSpPr>
          <p:nvPr>
            <p:ph type="body" idx="1"/>
          </p:nvPr>
        </p:nvSpPr>
        <p:spPr/>
        <p:txBody>
          <a:bodyPr/>
          <a:lstStyle/>
          <a:p>
            <a:r>
              <a:rPr lang="en-GB" altLang="en-US"/>
              <a:t>During the requirements engineering process, you have to plan:</a:t>
            </a:r>
          </a:p>
          <a:p>
            <a:pPr lvl="1"/>
            <a:r>
              <a:rPr lang="en-GB" altLang="en-US"/>
              <a:t>Requirements identification</a:t>
            </a:r>
          </a:p>
          <a:p>
            <a:pPr lvl="2"/>
            <a:r>
              <a:rPr lang="en-GB" altLang="en-US"/>
              <a:t> How requirements are individually identified</a:t>
            </a:r>
          </a:p>
          <a:p>
            <a:pPr lvl="1"/>
            <a:r>
              <a:rPr lang="en-GB" altLang="en-US"/>
              <a:t>A change management process</a:t>
            </a:r>
          </a:p>
          <a:p>
            <a:pPr lvl="2"/>
            <a:r>
              <a:rPr lang="en-GB" altLang="en-US"/>
              <a:t>The process followed when analysing a requirements change</a:t>
            </a:r>
          </a:p>
          <a:p>
            <a:pPr lvl="1"/>
            <a:r>
              <a:rPr lang="en-GB" altLang="en-US"/>
              <a:t>Traceability policies</a:t>
            </a:r>
          </a:p>
          <a:p>
            <a:pPr lvl="2"/>
            <a:r>
              <a:rPr lang="en-GB" altLang="en-US"/>
              <a:t>The amount of information about requirements relationships that is maintained</a:t>
            </a:r>
          </a:p>
          <a:p>
            <a:pPr lvl="1"/>
            <a:r>
              <a:rPr lang="en-GB" altLang="en-US"/>
              <a:t>CASE tool support</a:t>
            </a:r>
          </a:p>
          <a:p>
            <a:pPr lvl="2"/>
            <a:r>
              <a:rPr lang="en-GB" altLang="en-US"/>
              <a:t>The tool support required to help manage requirements change</a:t>
            </a:r>
          </a:p>
        </p:txBody>
      </p:sp>
    </p:spTree>
    <p:extLst>
      <p:ext uri="{BB962C8B-B14F-4D97-AF65-F5344CB8AC3E}">
        <p14:creationId xmlns:p14="http://schemas.microsoft.com/office/powerpoint/2010/main" val="23729936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ltLang="en-US"/>
              <a:t>Traceability</a:t>
            </a:r>
          </a:p>
        </p:txBody>
      </p:sp>
      <p:sp>
        <p:nvSpPr>
          <p:cNvPr id="69635" name="Rectangle 3"/>
          <p:cNvSpPr>
            <a:spLocks noGrp="1" noChangeArrowheads="1"/>
          </p:cNvSpPr>
          <p:nvPr>
            <p:ph type="body" idx="1"/>
          </p:nvPr>
        </p:nvSpPr>
        <p:spPr/>
        <p:txBody>
          <a:bodyPr/>
          <a:lstStyle/>
          <a:p>
            <a:r>
              <a:rPr lang="en-GB" altLang="en-US"/>
              <a:t>Traceability is concerned with the relationships between requirements, their sources and the system design</a:t>
            </a:r>
          </a:p>
          <a:p>
            <a:r>
              <a:rPr lang="en-GB" altLang="en-US"/>
              <a:t>Source traceability</a:t>
            </a:r>
          </a:p>
          <a:p>
            <a:pPr lvl="1"/>
            <a:r>
              <a:rPr lang="en-GB" altLang="en-US"/>
              <a:t>Links from requirements to stakeholders who proposed these requirements</a:t>
            </a:r>
          </a:p>
          <a:p>
            <a:r>
              <a:rPr lang="en-GB" altLang="en-US"/>
              <a:t>Requirements traceability</a:t>
            </a:r>
          </a:p>
          <a:p>
            <a:pPr lvl="1"/>
            <a:r>
              <a:rPr lang="en-GB" altLang="en-US"/>
              <a:t>Links between dependent requirements</a:t>
            </a:r>
          </a:p>
          <a:p>
            <a:r>
              <a:rPr lang="en-GB" altLang="en-US"/>
              <a:t>Design traceability</a:t>
            </a:r>
          </a:p>
          <a:p>
            <a:pPr lvl="1"/>
            <a:r>
              <a:rPr lang="en-GB" altLang="en-US"/>
              <a:t>Links from the requirements to the design</a:t>
            </a:r>
          </a:p>
        </p:txBody>
      </p:sp>
    </p:spTree>
    <p:extLst>
      <p:ext uri="{BB962C8B-B14F-4D97-AF65-F5344CB8AC3E}">
        <p14:creationId xmlns:p14="http://schemas.microsoft.com/office/powerpoint/2010/main" val="13084570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GB" altLang="en-US"/>
              <a:t>A traceability matrix</a:t>
            </a:r>
          </a:p>
        </p:txBody>
      </p:sp>
      <p:graphicFrame>
        <p:nvGraphicFramePr>
          <p:cNvPr id="70661" name="Object 5"/>
          <p:cNvGraphicFramePr>
            <a:graphicFrameLocks noChangeAspect="1"/>
          </p:cNvGraphicFramePr>
          <p:nvPr/>
        </p:nvGraphicFramePr>
        <p:xfrm>
          <a:off x="1752600" y="1828800"/>
          <a:ext cx="8610600" cy="3856038"/>
        </p:xfrm>
        <a:graphic>
          <a:graphicData uri="http://schemas.openxmlformats.org/presentationml/2006/ole">
            <mc:AlternateContent xmlns:mc="http://schemas.openxmlformats.org/markup-compatibility/2006">
              <mc:Choice xmlns:v="urn:schemas-microsoft-com:vml" Requires="v">
                <p:oleObj spid="_x0000_s24586" name="Bitmap Image" r:id="rId3" imgW="6230220" imgH="2790476" progId="Paint.Picture">
                  <p:embed/>
                </p:oleObj>
              </mc:Choice>
              <mc:Fallback>
                <p:oleObj name="Bitmap Image" r:id="rId3" imgW="6230220" imgH="27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828800"/>
                        <a:ext cx="8610600" cy="385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528543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ltLang="en-US"/>
              <a:t>CASE tool support</a:t>
            </a:r>
          </a:p>
        </p:txBody>
      </p:sp>
      <p:sp>
        <p:nvSpPr>
          <p:cNvPr id="78851" name="Rectangle 3"/>
          <p:cNvSpPr>
            <a:spLocks noGrp="1" noChangeArrowheads="1"/>
          </p:cNvSpPr>
          <p:nvPr>
            <p:ph type="body" idx="1"/>
          </p:nvPr>
        </p:nvSpPr>
        <p:spPr/>
        <p:txBody>
          <a:bodyPr/>
          <a:lstStyle/>
          <a:p>
            <a:r>
              <a:rPr lang="en-GB" altLang="en-US"/>
              <a:t>Requirements storage</a:t>
            </a:r>
          </a:p>
          <a:p>
            <a:pPr lvl="1"/>
            <a:r>
              <a:rPr lang="en-GB" altLang="en-US"/>
              <a:t>Requirements should be managed in a secure, managed data store</a:t>
            </a:r>
          </a:p>
          <a:p>
            <a:r>
              <a:rPr lang="en-GB" altLang="en-US"/>
              <a:t>Change management</a:t>
            </a:r>
          </a:p>
          <a:p>
            <a:pPr lvl="1"/>
            <a:r>
              <a:rPr lang="en-GB" altLang="en-US"/>
              <a:t>The process of change management is a workflow process whose stages can be defined and information flow between these stages partially automated</a:t>
            </a:r>
          </a:p>
          <a:p>
            <a:r>
              <a:rPr lang="en-GB" altLang="en-US"/>
              <a:t>Traceability management</a:t>
            </a:r>
          </a:p>
          <a:p>
            <a:pPr lvl="1"/>
            <a:r>
              <a:rPr lang="en-GB" altLang="en-US"/>
              <a:t>Automated retrieval of the links between requirements</a:t>
            </a:r>
          </a:p>
        </p:txBody>
      </p:sp>
    </p:spTree>
    <p:extLst>
      <p:ext uri="{BB962C8B-B14F-4D97-AF65-F5344CB8AC3E}">
        <p14:creationId xmlns:p14="http://schemas.microsoft.com/office/powerpoint/2010/main" val="35344734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sz="3600"/>
              <a:t>Requirements change management</a:t>
            </a:r>
            <a:endParaRPr lang="en-GB" altLang="en-US"/>
          </a:p>
        </p:txBody>
      </p:sp>
      <p:sp>
        <p:nvSpPr>
          <p:cNvPr id="72707" name="Rectangle 3"/>
          <p:cNvSpPr>
            <a:spLocks noGrp="1" noChangeArrowheads="1"/>
          </p:cNvSpPr>
          <p:nvPr>
            <p:ph type="body" idx="1"/>
          </p:nvPr>
        </p:nvSpPr>
        <p:spPr/>
        <p:txBody>
          <a:bodyPr/>
          <a:lstStyle/>
          <a:p>
            <a:r>
              <a:rPr lang="en-GB" altLang="en-US"/>
              <a:t>Should apply to all proposed changes to the requirements</a:t>
            </a:r>
          </a:p>
          <a:p>
            <a:r>
              <a:rPr lang="en-GB" altLang="en-US"/>
              <a:t>Principal stages</a:t>
            </a:r>
          </a:p>
          <a:p>
            <a:pPr lvl="1"/>
            <a:r>
              <a:rPr lang="en-GB" altLang="en-US"/>
              <a:t>Problem analysis. Discuss requirements problem and propose change</a:t>
            </a:r>
          </a:p>
          <a:p>
            <a:pPr lvl="1"/>
            <a:r>
              <a:rPr lang="en-GB" altLang="en-US"/>
              <a:t>Change analysis and costing. Assess effects of change on other requirements</a:t>
            </a:r>
          </a:p>
          <a:p>
            <a:pPr lvl="1"/>
            <a:r>
              <a:rPr lang="en-GB" altLang="en-US"/>
              <a:t>Change implementation. Modify requirements document and other documents to reflect change</a:t>
            </a:r>
          </a:p>
        </p:txBody>
      </p:sp>
    </p:spTree>
    <p:extLst>
      <p:ext uri="{BB962C8B-B14F-4D97-AF65-F5344CB8AC3E}">
        <p14:creationId xmlns:p14="http://schemas.microsoft.com/office/powerpoint/2010/main" val="15283592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ltLang="en-US" sz="3600"/>
              <a:t>Requirements change management</a:t>
            </a:r>
            <a:endParaRPr lang="en-GB" altLang="en-US"/>
          </a:p>
        </p:txBody>
      </p:sp>
      <p:graphicFrame>
        <p:nvGraphicFramePr>
          <p:cNvPr id="71686" name="Object 6"/>
          <p:cNvGraphicFramePr>
            <a:graphicFrameLocks noChangeAspect="1"/>
          </p:cNvGraphicFramePr>
          <p:nvPr/>
        </p:nvGraphicFramePr>
        <p:xfrm>
          <a:off x="1524000" y="2843213"/>
          <a:ext cx="9144000" cy="1358900"/>
        </p:xfrm>
        <a:graphic>
          <a:graphicData uri="http://schemas.openxmlformats.org/presentationml/2006/ole">
            <mc:AlternateContent xmlns:mc="http://schemas.openxmlformats.org/markup-compatibility/2006">
              <mc:Choice xmlns:v="urn:schemas-microsoft-com:vml" Requires="v">
                <p:oleObj spid="_x0000_s25610" name="Bitmap Image" r:id="rId3" imgW="7887801" imgH="1171429" progId="Paint.Picture">
                  <p:embed/>
                </p:oleObj>
              </mc:Choice>
              <mc:Fallback>
                <p:oleObj name="Bitmap Image" r:id="rId3" imgW="7887801" imgH="11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843213"/>
                        <a:ext cx="91440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627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55750" y="266700"/>
            <a:ext cx="9080500" cy="1104900"/>
          </a:xfrm>
        </p:spPr>
        <p:txBody>
          <a:bodyPr/>
          <a:lstStyle/>
          <a:p>
            <a:r>
              <a:rPr lang="en-GB" altLang="en-US" sz="3200" dirty="0"/>
              <a:t>Functional and non-functional requirements</a:t>
            </a:r>
            <a:endParaRPr lang="en-GB" altLang="en-US" dirty="0"/>
          </a:p>
        </p:txBody>
      </p:sp>
      <p:sp>
        <p:nvSpPr>
          <p:cNvPr id="34819" name="Rectangle 3"/>
          <p:cNvSpPr>
            <a:spLocks noGrp="1" noChangeArrowheads="1"/>
          </p:cNvSpPr>
          <p:nvPr>
            <p:ph type="body" idx="1"/>
          </p:nvPr>
        </p:nvSpPr>
        <p:spPr/>
        <p:txBody>
          <a:bodyPr/>
          <a:lstStyle/>
          <a:p>
            <a:pPr>
              <a:lnSpc>
                <a:spcPct val="90000"/>
              </a:lnSpc>
            </a:pPr>
            <a:r>
              <a:rPr lang="en-GB" altLang="en-US" sz="2400" b="1" dirty="0"/>
              <a:t>Functional requirements</a:t>
            </a:r>
          </a:p>
          <a:p>
            <a:pPr lvl="1">
              <a:lnSpc>
                <a:spcPct val="90000"/>
              </a:lnSpc>
            </a:pPr>
            <a:r>
              <a:rPr lang="en-GB" altLang="en-US" sz="2000" dirty="0"/>
              <a:t>Statements of services the system should provide, how the system should react to particular inputs and how the system should behave in particular situations</a:t>
            </a:r>
            <a:r>
              <a:rPr lang="en-GB" altLang="en-US" sz="2000" dirty="0" smtClean="0"/>
              <a:t>.</a:t>
            </a:r>
          </a:p>
          <a:p>
            <a:pPr lvl="1">
              <a:lnSpc>
                <a:spcPct val="90000"/>
              </a:lnSpc>
            </a:pPr>
            <a:endParaRPr lang="en-GB" altLang="en-US" sz="2000" dirty="0"/>
          </a:p>
          <a:p>
            <a:pPr>
              <a:lnSpc>
                <a:spcPct val="90000"/>
              </a:lnSpc>
            </a:pPr>
            <a:r>
              <a:rPr lang="en-GB" altLang="en-US" sz="2400" b="1" dirty="0"/>
              <a:t>Non-functional requirements</a:t>
            </a:r>
          </a:p>
          <a:p>
            <a:pPr lvl="1">
              <a:lnSpc>
                <a:spcPct val="90000"/>
              </a:lnSpc>
            </a:pPr>
            <a:r>
              <a:rPr lang="en-GB" altLang="en-US" sz="2000" dirty="0"/>
              <a:t>constraints on the services or functions offered by the system such as timing constraints, constraints on the development process, standards, etc</a:t>
            </a:r>
            <a:r>
              <a:rPr lang="en-GB" altLang="en-US" sz="2000" dirty="0" smtClean="0"/>
              <a:t>.</a:t>
            </a:r>
          </a:p>
          <a:p>
            <a:pPr lvl="1">
              <a:lnSpc>
                <a:spcPct val="90000"/>
              </a:lnSpc>
            </a:pPr>
            <a:endParaRPr lang="en-GB" altLang="en-US" sz="2000" dirty="0"/>
          </a:p>
          <a:p>
            <a:pPr>
              <a:lnSpc>
                <a:spcPct val="90000"/>
              </a:lnSpc>
            </a:pPr>
            <a:r>
              <a:rPr lang="en-GB" altLang="en-US" sz="2400" b="1" dirty="0"/>
              <a:t>Domain requirements</a:t>
            </a:r>
          </a:p>
          <a:p>
            <a:pPr lvl="1">
              <a:lnSpc>
                <a:spcPct val="90000"/>
              </a:lnSpc>
            </a:pPr>
            <a:r>
              <a:rPr lang="en-GB" altLang="en-US" sz="2000" dirty="0"/>
              <a:t>Requirements that come from the application domain of the system and that reflect characteristics of that domain.</a:t>
            </a:r>
          </a:p>
          <a:p>
            <a:pPr>
              <a:lnSpc>
                <a:spcPct val="90000"/>
              </a:lnSpc>
            </a:pPr>
            <a:endParaRPr lang="en-GB" altLang="en-US" sz="2400" dirty="0"/>
          </a:p>
        </p:txBody>
      </p:sp>
    </p:spTree>
    <p:extLst>
      <p:ext uri="{BB962C8B-B14F-4D97-AF65-F5344CB8AC3E}">
        <p14:creationId xmlns:p14="http://schemas.microsoft.com/office/powerpoint/2010/main" val="4686128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82601" y="292100"/>
            <a:ext cx="7292975" cy="909638"/>
          </a:xfrm>
        </p:spPr>
        <p:txBody>
          <a:bodyPr>
            <a:normAutofit/>
          </a:bodyPr>
          <a:lstStyle/>
          <a:p>
            <a:r>
              <a:rPr lang="en-GB" altLang="en-US" sz="2800" dirty="0" smtClean="0"/>
              <a:t>Requirement Metrix</a:t>
            </a:r>
            <a:endParaRPr lang="en-US" altLang="en-US" sz="4400" dirty="0" smtClean="0"/>
          </a:p>
        </p:txBody>
      </p:sp>
      <p:graphicFrame>
        <p:nvGraphicFramePr>
          <p:cNvPr id="16387" name="Group 3"/>
          <p:cNvGraphicFramePr>
            <a:graphicFrameLocks noGrp="1"/>
          </p:cNvGraphicFramePr>
          <p:nvPr>
            <p:extLst>
              <p:ext uri="{D42A27DB-BD31-4B8C-83A1-F6EECF244321}">
                <p14:modId xmlns:p14="http://schemas.microsoft.com/office/powerpoint/2010/main" val="3525561569"/>
              </p:ext>
            </p:extLst>
          </p:nvPr>
        </p:nvGraphicFramePr>
        <p:xfrm>
          <a:off x="901700" y="1264443"/>
          <a:ext cx="9436100" cy="5027615"/>
        </p:xfrm>
        <a:graphic>
          <a:graphicData uri="http://schemas.openxmlformats.org/drawingml/2006/table">
            <a:tbl>
              <a:tblPr/>
              <a:tblGrid>
                <a:gridCol w="3680079"/>
                <a:gridCol w="5756021"/>
              </a:tblGrid>
              <a:tr h="486227">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Property</a:t>
                      </a:r>
                      <a:endParaRPr kumimoji="0" lang="en-US" sz="3200" b="0"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73025" marR="73025" marT="73025" marB="730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smtClean="0">
                          <a:ln>
                            <a:noFill/>
                          </a:ln>
                          <a:solidFill>
                            <a:srgbClr val="000000"/>
                          </a:solidFill>
                          <a:effectLst/>
                          <a:latin typeface="Arial" pitchFamily="34" charset="0"/>
                          <a:cs typeface="Arial" pitchFamily="34" charset="0"/>
                          <a:sym typeface="Arial" pitchFamily="34" charset="0"/>
                        </a:rPr>
                        <a:t>Measure</a:t>
                      </a:r>
                      <a:endParaRPr kumimoji="0" lang="en-US" sz="3200" b="0" i="0" u="none" strike="noStrike" cap="none" normalizeH="0" baseline="0" smtClean="0">
                        <a:ln>
                          <a:noFill/>
                        </a:ln>
                        <a:solidFill>
                          <a:srgbClr val="000000"/>
                        </a:solidFill>
                        <a:effectLst/>
                        <a:latin typeface="Helvetica" charset="0"/>
                        <a:cs typeface="Arial" pitchFamily="34" charset="0"/>
                        <a:sym typeface="Helvetica" charset="0"/>
                      </a:endParaRPr>
                    </a:p>
                  </a:txBody>
                  <a:tcPr marL="73025" marR="73025" marT="73025" marB="73025"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4F81BD"/>
                    </a:solidFill>
                  </a:tcPr>
                </a:tc>
              </a:tr>
              <a:tr h="836572">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Speed</a:t>
                      </a:r>
                      <a:endParaRPr kumimoji="0" lang="en-US" sz="3200" b="0" i="0" u="none" strike="noStrike" cap="none" normalizeH="0" baseline="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Processed transactions/second</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User/event response time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Screen refresh time</a:t>
                      </a:r>
                      <a:endParaRPr kumimoji="0" lang="en-US" sz="3200" b="0" i="0" u="none" strike="noStrike" cap="none" normalizeH="0" baseline="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97551">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Size</a:t>
                      </a:r>
                      <a:endParaRPr kumimoji="0" lang="en-US" sz="3200" b="1"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Mbytes</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Number of ROM chips</a:t>
                      </a:r>
                      <a:endParaRPr kumimoji="0" lang="en-US" sz="3200" b="0"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597551">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Ease of use</a:t>
                      </a:r>
                      <a:endParaRPr kumimoji="0" lang="en-US" sz="3200" b="0" i="0" u="none" strike="noStrike" cap="none" normalizeH="0" baseline="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Training time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pitchFamily="34" charset="0"/>
                          <a:cs typeface="Arial" pitchFamily="34" charset="0"/>
                          <a:sym typeface="Arial" pitchFamily="34" charset="0"/>
                        </a:rPr>
                        <a:t>Number of help frames</a:t>
                      </a:r>
                      <a:endParaRPr kumimoji="0" lang="en-US" sz="3200" b="0" i="0" u="none" strike="noStrike" cap="none" normalizeH="0" baseline="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1075591">
                <a:tc>
                  <a:txBody>
                    <a:bodyPr/>
                    <a:lstStyle/>
                    <a:p>
                      <a:pPr marL="0" marR="0" lvl="0" indent="0" algn="l"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Reliability</a:t>
                      </a:r>
                      <a:endParaRPr kumimoji="0" lang="en-US" sz="3200" b="1"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Mean time to failure  (MTTF)</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Probability of unavailability</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Rate of failure occurrence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Availability</a:t>
                      </a:r>
                      <a:endParaRPr kumimoji="0" lang="en-US" sz="3200" b="0"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r h="836572">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Robustness</a:t>
                      </a:r>
                      <a:endParaRPr kumimoji="0" lang="en-US" sz="3200" b="1"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Time to restart after failure  </a:t>
                      </a: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(MTTR)</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Percentage of events causing failure</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Probability of data corruption on failure</a:t>
                      </a:r>
                      <a:endParaRPr kumimoji="0" lang="en-US" sz="3200" b="0"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D0D8E8"/>
                    </a:solidFill>
                  </a:tcPr>
                </a:tc>
              </a:tr>
              <a:tr h="597551">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pitchFamily="34" charset="0"/>
                          <a:cs typeface="Arial" pitchFamily="34" charset="0"/>
                          <a:sym typeface="Arial" pitchFamily="34" charset="0"/>
                        </a:rPr>
                        <a:t>Portability</a:t>
                      </a:r>
                      <a:endParaRPr kumimoji="0" lang="en-US" sz="3200" b="1"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Percentage of target dependent statements</a:t>
                      </a:r>
                    </a:p>
                    <a:p>
                      <a:pPr marL="0" marR="0" lvl="0" indent="0" algn="just" defTabSz="457200" rtl="0" eaLnBrk="1"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pitchFamily="34" charset="0"/>
                          <a:cs typeface="Arial" pitchFamily="34" charset="0"/>
                          <a:sym typeface="Arial" pitchFamily="34" charset="0"/>
                        </a:rPr>
                        <a:t>Number of target systems</a:t>
                      </a:r>
                      <a:endParaRPr kumimoji="0" lang="en-US" sz="3200" b="0" i="0" u="none" strike="noStrike" cap="none" normalizeH="0" baseline="0" dirty="0" smtClean="0">
                        <a:ln>
                          <a:noFill/>
                        </a:ln>
                        <a:solidFill>
                          <a:srgbClr val="000000"/>
                        </a:solidFill>
                        <a:effectLst/>
                        <a:latin typeface="Helvetica" charset="0"/>
                        <a:cs typeface="Arial" pitchFamily="34" charset="0"/>
                        <a:sym typeface="Helvetica" charset="0"/>
                      </a:endParaRPr>
                    </a:p>
                  </a:txBody>
                  <a:tcPr marL="0" marR="0" marT="0" marB="0"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116839374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a:t>Functional requirements</a:t>
            </a:r>
          </a:p>
        </p:txBody>
      </p:sp>
      <p:sp>
        <p:nvSpPr>
          <p:cNvPr id="39939" name="Rectangle 3"/>
          <p:cNvSpPr>
            <a:spLocks noGrp="1" noChangeArrowheads="1"/>
          </p:cNvSpPr>
          <p:nvPr>
            <p:ph type="body" idx="1"/>
          </p:nvPr>
        </p:nvSpPr>
        <p:spPr/>
        <p:txBody>
          <a:bodyPr/>
          <a:lstStyle/>
          <a:p>
            <a:r>
              <a:rPr lang="en-GB" altLang="en-US" dirty="0"/>
              <a:t>Describe functionality or system services</a:t>
            </a:r>
            <a:r>
              <a:rPr lang="en-GB" altLang="en-US" dirty="0" smtClean="0"/>
              <a:t>.</a:t>
            </a:r>
          </a:p>
          <a:p>
            <a:endParaRPr lang="en-GB" altLang="en-US" dirty="0"/>
          </a:p>
          <a:p>
            <a:r>
              <a:rPr lang="en-GB" altLang="en-US" dirty="0"/>
              <a:t>Depend on the type of software, expected users and the type of system where the software is used</a:t>
            </a:r>
            <a:r>
              <a:rPr lang="en-GB" altLang="en-US" dirty="0" smtClean="0"/>
              <a:t>.</a:t>
            </a:r>
          </a:p>
          <a:p>
            <a:endParaRPr lang="en-GB" altLang="en-US" dirty="0"/>
          </a:p>
          <a:p>
            <a:r>
              <a:rPr lang="en-GB" altLang="en-US" dirty="0"/>
              <a:t>Functional user requirements may be high-level statements of what the system should do but functional system requirements should describe the system services in detail.</a:t>
            </a:r>
          </a:p>
        </p:txBody>
      </p:sp>
    </p:spTree>
    <p:extLst>
      <p:ext uri="{BB962C8B-B14F-4D97-AF65-F5344CB8AC3E}">
        <p14:creationId xmlns:p14="http://schemas.microsoft.com/office/powerpoint/2010/main" val="208911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en-US" dirty="0"/>
              <a:t>The LIBSYS </a:t>
            </a:r>
            <a:r>
              <a:rPr lang="en-US" altLang="en-US" dirty="0" smtClean="0"/>
              <a:t>system Example</a:t>
            </a:r>
            <a:endParaRPr lang="en-US" altLang="en-US" dirty="0"/>
          </a:p>
        </p:txBody>
      </p:sp>
      <p:sp>
        <p:nvSpPr>
          <p:cNvPr id="77827" name="Rectangle 3"/>
          <p:cNvSpPr>
            <a:spLocks noGrp="1" noChangeArrowheads="1"/>
          </p:cNvSpPr>
          <p:nvPr>
            <p:ph type="body" idx="1"/>
          </p:nvPr>
        </p:nvSpPr>
        <p:spPr/>
        <p:txBody>
          <a:bodyPr/>
          <a:lstStyle/>
          <a:p>
            <a:r>
              <a:rPr lang="en-US" altLang="en-US" dirty="0"/>
              <a:t>A library system that provides a single interface to a number of databases of articles in different libraries</a:t>
            </a:r>
            <a:r>
              <a:rPr lang="en-US" altLang="en-US" dirty="0" smtClean="0"/>
              <a:t>.</a:t>
            </a:r>
          </a:p>
          <a:p>
            <a:endParaRPr lang="en-US" altLang="en-US" dirty="0"/>
          </a:p>
          <a:p>
            <a:r>
              <a:rPr lang="en-US" altLang="en-US" dirty="0"/>
              <a:t>Users can search for, download and print these articles for personal study.</a:t>
            </a:r>
          </a:p>
        </p:txBody>
      </p:sp>
    </p:spTree>
    <p:extLst>
      <p:ext uri="{BB962C8B-B14F-4D97-AF65-F5344CB8AC3E}">
        <p14:creationId xmlns:p14="http://schemas.microsoft.com/office/powerpoint/2010/main" val="3147758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55750" y="266700"/>
            <a:ext cx="8915400" cy="1104900"/>
          </a:xfrm>
        </p:spPr>
        <p:txBody>
          <a:bodyPr/>
          <a:lstStyle/>
          <a:p>
            <a:r>
              <a:rPr lang="en-GB" altLang="en-US" sz="3600"/>
              <a:t>Examples of functional requirements</a:t>
            </a:r>
            <a:endParaRPr lang="en-GB" altLang="en-US"/>
          </a:p>
        </p:txBody>
      </p:sp>
      <p:sp>
        <p:nvSpPr>
          <p:cNvPr id="40963" name="Rectangle 3"/>
          <p:cNvSpPr>
            <a:spLocks noGrp="1" noChangeArrowheads="1"/>
          </p:cNvSpPr>
          <p:nvPr>
            <p:ph type="body" idx="1"/>
          </p:nvPr>
        </p:nvSpPr>
        <p:spPr/>
        <p:txBody>
          <a:bodyPr/>
          <a:lstStyle/>
          <a:p>
            <a:pPr algn="just">
              <a:spcBef>
                <a:spcPts val="600"/>
              </a:spcBef>
              <a:spcAft>
                <a:spcPts val="600"/>
              </a:spcAft>
            </a:pPr>
            <a:r>
              <a:rPr lang="en-GB" altLang="en-US" dirty="0"/>
              <a:t>The user shall be able to search either all of the initial set of databases or select a subset from it</a:t>
            </a:r>
            <a:r>
              <a:rPr lang="en-GB" altLang="en-US" dirty="0" smtClean="0"/>
              <a:t>.</a:t>
            </a:r>
          </a:p>
          <a:p>
            <a:pPr algn="just">
              <a:spcBef>
                <a:spcPts val="600"/>
              </a:spcBef>
              <a:spcAft>
                <a:spcPts val="600"/>
              </a:spcAft>
            </a:pPr>
            <a:endParaRPr lang="en-GB" altLang="en-US" dirty="0"/>
          </a:p>
          <a:p>
            <a:pPr algn="just">
              <a:spcAft>
                <a:spcPts val="600"/>
              </a:spcAft>
            </a:pPr>
            <a:r>
              <a:rPr lang="en-GB" altLang="en-US" dirty="0"/>
              <a:t>The system shall provide appropriate viewers for the user to read documents in the document store. </a:t>
            </a:r>
            <a:endParaRPr lang="en-GB" altLang="en-US" dirty="0" smtClean="0"/>
          </a:p>
          <a:p>
            <a:pPr algn="just">
              <a:spcAft>
                <a:spcPts val="600"/>
              </a:spcAft>
            </a:pPr>
            <a:endParaRPr lang="en-GB" altLang="en-US" dirty="0"/>
          </a:p>
          <a:p>
            <a:pPr algn="just"/>
            <a:r>
              <a:rPr lang="en-GB" altLang="en-US" dirty="0"/>
              <a:t>Every order shall be allocated a unique identifier (ORDER_ID) which the user shall be able to copy to the account’s permanent storage area.</a:t>
            </a:r>
          </a:p>
        </p:txBody>
      </p:sp>
    </p:spTree>
    <p:extLst>
      <p:ext uri="{BB962C8B-B14F-4D97-AF65-F5344CB8AC3E}">
        <p14:creationId xmlns:p14="http://schemas.microsoft.com/office/powerpoint/2010/main" val="41631942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Requirements imprecision</a:t>
            </a:r>
          </a:p>
        </p:txBody>
      </p:sp>
      <p:sp>
        <p:nvSpPr>
          <p:cNvPr id="41987" name="Rectangle 3"/>
          <p:cNvSpPr>
            <a:spLocks noGrp="1" noChangeArrowheads="1"/>
          </p:cNvSpPr>
          <p:nvPr>
            <p:ph type="body" idx="1"/>
          </p:nvPr>
        </p:nvSpPr>
        <p:spPr/>
        <p:txBody>
          <a:bodyPr/>
          <a:lstStyle/>
          <a:p>
            <a:r>
              <a:rPr lang="en-GB" altLang="en-US" dirty="0"/>
              <a:t>Problems arise when requirements are not precisely stated</a:t>
            </a:r>
            <a:r>
              <a:rPr lang="en-GB" altLang="en-US" dirty="0" smtClean="0"/>
              <a:t>.</a:t>
            </a:r>
          </a:p>
          <a:p>
            <a:endParaRPr lang="en-GB" altLang="en-US" dirty="0"/>
          </a:p>
          <a:p>
            <a:r>
              <a:rPr lang="en-GB" altLang="en-US" dirty="0"/>
              <a:t>Ambiguous requirements may be interpreted in different ways by developers and users</a:t>
            </a:r>
            <a:r>
              <a:rPr lang="en-GB" altLang="en-US" dirty="0" smtClean="0"/>
              <a:t>.</a:t>
            </a:r>
          </a:p>
          <a:p>
            <a:endParaRPr lang="en-GB" altLang="en-US" dirty="0"/>
          </a:p>
          <a:p>
            <a:r>
              <a:rPr lang="en-GB" altLang="en-US" dirty="0"/>
              <a:t>Consider the term ‘appropriate viewers’</a:t>
            </a:r>
          </a:p>
          <a:p>
            <a:pPr lvl="1"/>
            <a:r>
              <a:rPr lang="en-GB" altLang="en-US" dirty="0"/>
              <a:t>User intention - special purpose viewer for each different document type;</a:t>
            </a:r>
          </a:p>
          <a:p>
            <a:pPr lvl="1"/>
            <a:r>
              <a:rPr lang="en-GB" altLang="en-US" dirty="0"/>
              <a:t>Developer interpretation - Provide a text viewer that shows the contents of the document.</a:t>
            </a:r>
          </a:p>
        </p:txBody>
      </p:sp>
    </p:spTree>
    <p:extLst>
      <p:ext uri="{BB962C8B-B14F-4D97-AF65-F5344CB8AC3E}">
        <p14:creationId xmlns:p14="http://schemas.microsoft.com/office/powerpoint/2010/main" val="1671701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sz="3200"/>
              <a:t>Requirements completeness and consistency</a:t>
            </a:r>
            <a:endParaRPr lang="en-GB" altLang="en-US"/>
          </a:p>
        </p:txBody>
      </p:sp>
      <p:sp>
        <p:nvSpPr>
          <p:cNvPr id="43011" name="Rectangle 3"/>
          <p:cNvSpPr>
            <a:spLocks noGrp="1" noChangeArrowheads="1"/>
          </p:cNvSpPr>
          <p:nvPr>
            <p:ph type="body" idx="1"/>
          </p:nvPr>
        </p:nvSpPr>
        <p:spPr/>
        <p:txBody>
          <a:bodyPr/>
          <a:lstStyle/>
          <a:p>
            <a:r>
              <a:rPr lang="en-GB" altLang="en-US" sz="2400" dirty="0"/>
              <a:t>In principle, requirements should be both complete and consistent</a:t>
            </a:r>
            <a:r>
              <a:rPr lang="en-GB" altLang="en-US" sz="2400" dirty="0" smtClean="0"/>
              <a:t>.</a:t>
            </a:r>
          </a:p>
          <a:p>
            <a:endParaRPr lang="en-GB" altLang="en-US" sz="2400" dirty="0"/>
          </a:p>
          <a:p>
            <a:r>
              <a:rPr lang="en-GB" altLang="en-US" sz="2400" b="1" dirty="0"/>
              <a:t>Complete</a:t>
            </a:r>
          </a:p>
          <a:p>
            <a:pPr lvl="1"/>
            <a:r>
              <a:rPr lang="en-GB" altLang="en-US" dirty="0"/>
              <a:t>They should include descriptions of all facilities required</a:t>
            </a:r>
            <a:r>
              <a:rPr lang="en-GB" altLang="en-US" dirty="0" smtClean="0"/>
              <a:t>.</a:t>
            </a:r>
          </a:p>
          <a:p>
            <a:pPr lvl="1"/>
            <a:endParaRPr lang="en-GB" altLang="en-US" dirty="0"/>
          </a:p>
          <a:p>
            <a:r>
              <a:rPr lang="en-GB" altLang="en-US" sz="2400" b="1" dirty="0"/>
              <a:t>Consistent</a:t>
            </a:r>
          </a:p>
          <a:p>
            <a:pPr lvl="1"/>
            <a:r>
              <a:rPr lang="en-GB" altLang="en-US" dirty="0"/>
              <a:t>There should be no conflicts or contradictions in the descriptions of the system facilities</a:t>
            </a:r>
            <a:r>
              <a:rPr lang="en-GB" altLang="en-US" dirty="0" smtClean="0"/>
              <a:t>.</a:t>
            </a:r>
          </a:p>
          <a:p>
            <a:pPr lvl="1"/>
            <a:endParaRPr lang="en-GB" altLang="en-US" dirty="0"/>
          </a:p>
          <a:p>
            <a:r>
              <a:rPr lang="en-GB" altLang="en-US" sz="2400" dirty="0"/>
              <a:t>In practice, it is impossible to produce a complete and consistent requirements document.</a:t>
            </a:r>
          </a:p>
        </p:txBody>
      </p:sp>
    </p:spTree>
    <p:extLst>
      <p:ext uri="{BB962C8B-B14F-4D97-AF65-F5344CB8AC3E}">
        <p14:creationId xmlns:p14="http://schemas.microsoft.com/office/powerpoint/2010/main" val="28686937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lIns="90487" tIns="44450" rIns="90487" bIns="44450" rtlCol="0" anchor="ctr">
            <a:normAutofit/>
          </a:bodyPr>
          <a:lstStyle/>
          <a:p>
            <a:r>
              <a:rPr lang="en-GB" altLang="en-US"/>
              <a:t>Non-functional requirements</a:t>
            </a:r>
          </a:p>
        </p:txBody>
      </p:sp>
      <p:sp>
        <p:nvSpPr>
          <p:cNvPr id="35843" name="Rectangle 3"/>
          <p:cNvSpPr>
            <a:spLocks noGrp="1" noChangeArrowheads="1"/>
          </p:cNvSpPr>
          <p:nvPr>
            <p:ph type="body" idx="1"/>
          </p:nvPr>
        </p:nvSpPr>
        <p:spPr>
          <a:noFill/>
          <a:ln/>
        </p:spPr>
        <p:txBody>
          <a:bodyPr vert="horz" lIns="90487" tIns="44450" rIns="90487" bIns="44450" rtlCol="0">
            <a:normAutofit/>
          </a:bodyPr>
          <a:lstStyle/>
          <a:p>
            <a:pPr>
              <a:lnSpc>
                <a:spcPct val="90000"/>
              </a:lnSpc>
            </a:pPr>
            <a:r>
              <a:rPr lang="en-GB" altLang="en-US" dirty="0"/>
              <a:t>These define system properties and constraints e.g. reliability, response time and storage requirements. Constraints are I/O device capability, system representations, etc</a:t>
            </a:r>
            <a:r>
              <a:rPr lang="en-GB" altLang="en-US" dirty="0" smtClean="0"/>
              <a:t>.</a:t>
            </a:r>
          </a:p>
          <a:p>
            <a:pPr>
              <a:lnSpc>
                <a:spcPct val="90000"/>
              </a:lnSpc>
            </a:pPr>
            <a:endParaRPr lang="en-GB" altLang="en-US" dirty="0"/>
          </a:p>
          <a:p>
            <a:pPr>
              <a:lnSpc>
                <a:spcPct val="90000"/>
              </a:lnSpc>
            </a:pPr>
            <a:r>
              <a:rPr lang="en-GB" altLang="en-US" dirty="0"/>
              <a:t>Process requirements may also be specified mandating a particular CASE system, </a:t>
            </a:r>
            <a:endParaRPr lang="en-GB" altLang="en-US" dirty="0" smtClean="0"/>
          </a:p>
          <a:p>
            <a:pPr>
              <a:lnSpc>
                <a:spcPct val="90000"/>
              </a:lnSpc>
            </a:pPr>
            <a:r>
              <a:rPr lang="en-GB" altLang="en-US" dirty="0" smtClean="0"/>
              <a:t>programming </a:t>
            </a:r>
            <a:r>
              <a:rPr lang="en-GB" altLang="en-US" dirty="0"/>
              <a:t>language or development method</a:t>
            </a:r>
            <a:r>
              <a:rPr lang="en-GB" altLang="en-US" dirty="0" smtClean="0"/>
              <a:t>.</a:t>
            </a:r>
          </a:p>
          <a:p>
            <a:pPr>
              <a:lnSpc>
                <a:spcPct val="90000"/>
              </a:lnSpc>
            </a:pPr>
            <a:endParaRPr lang="en-GB" altLang="en-US" dirty="0"/>
          </a:p>
          <a:p>
            <a:pPr>
              <a:lnSpc>
                <a:spcPct val="90000"/>
              </a:lnSpc>
            </a:pPr>
            <a:r>
              <a:rPr lang="en-GB" altLang="en-US" dirty="0"/>
              <a:t>Non-functional requirements may be more critical than functional requirements. If these are not met, the system is useless.</a:t>
            </a:r>
          </a:p>
        </p:txBody>
      </p:sp>
    </p:spTree>
    <p:extLst>
      <p:ext uri="{BB962C8B-B14F-4D97-AF65-F5344CB8AC3E}">
        <p14:creationId xmlns:p14="http://schemas.microsoft.com/office/powerpoint/2010/main" val="69317382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lIns="90487" tIns="44450" rIns="90487" bIns="44450" rtlCol="0" anchor="ctr">
            <a:normAutofit/>
          </a:bodyPr>
          <a:lstStyle/>
          <a:p>
            <a:r>
              <a:rPr lang="en-GB" altLang="en-US"/>
              <a:t>Non-functional classifications</a:t>
            </a:r>
          </a:p>
        </p:txBody>
      </p:sp>
      <p:sp>
        <p:nvSpPr>
          <p:cNvPr id="36867" name="Rectangle 3"/>
          <p:cNvSpPr>
            <a:spLocks noGrp="1" noChangeArrowheads="1"/>
          </p:cNvSpPr>
          <p:nvPr>
            <p:ph type="body" idx="1"/>
          </p:nvPr>
        </p:nvSpPr>
        <p:spPr>
          <a:noFill/>
          <a:ln/>
        </p:spPr>
        <p:txBody>
          <a:bodyPr vert="horz" lIns="90487" tIns="44450" rIns="90487" bIns="44450" rtlCol="0">
            <a:normAutofit/>
          </a:bodyPr>
          <a:lstStyle/>
          <a:p>
            <a:r>
              <a:rPr lang="en-GB" altLang="en-US" sz="2400" b="1" dirty="0"/>
              <a:t>Product requirements</a:t>
            </a:r>
          </a:p>
          <a:p>
            <a:pPr lvl="1"/>
            <a:r>
              <a:rPr lang="en-GB" altLang="en-US" sz="2000" dirty="0"/>
              <a:t>Requirements which specify that the delivered product must behave in a particular way e.g. execution speed, reliability, etc</a:t>
            </a:r>
            <a:r>
              <a:rPr lang="en-GB" altLang="en-US" sz="2000" dirty="0" smtClean="0"/>
              <a:t>.</a:t>
            </a:r>
          </a:p>
          <a:p>
            <a:pPr lvl="1"/>
            <a:endParaRPr lang="en-GB" altLang="en-US" sz="2000" dirty="0"/>
          </a:p>
          <a:p>
            <a:r>
              <a:rPr lang="en-GB" altLang="en-US" sz="2400" b="1" dirty="0"/>
              <a:t>Organisational requirements</a:t>
            </a:r>
          </a:p>
          <a:p>
            <a:pPr lvl="1"/>
            <a:r>
              <a:rPr lang="en-GB" altLang="en-US" sz="2000" dirty="0"/>
              <a:t>Requirements which are a consequence of organisational policies and procedures e.g. process standards used, implementation requirements, etc</a:t>
            </a:r>
            <a:r>
              <a:rPr lang="en-GB" altLang="en-US" sz="2000" dirty="0" smtClean="0"/>
              <a:t>.</a:t>
            </a:r>
          </a:p>
          <a:p>
            <a:pPr lvl="1"/>
            <a:endParaRPr lang="en-GB" altLang="en-US" sz="2000" dirty="0"/>
          </a:p>
          <a:p>
            <a:r>
              <a:rPr lang="en-GB" altLang="en-US" sz="2400" b="1" dirty="0"/>
              <a:t>External requirements</a:t>
            </a:r>
          </a:p>
          <a:p>
            <a:pPr lvl="1"/>
            <a:r>
              <a:rPr lang="en-GB" altLang="en-US" sz="2000" dirty="0"/>
              <a:t>Requirements which arise from factors which are external to the system and its development process e.g. interoperability requirements, legislative requirements, etc.</a:t>
            </a:r>
          </a:p>
        </p:txBody>
      </p:sp>
    </p:spTree>
    <p:extLst>
      <p:ext uri="{BB962C8B-B14F-4D97-AF65-F5344CB8AC3E}">
        <p14:creationId xmlns:p14="http://schemas.microsoft.com/office/powerpoint/2010/main" val="344768698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noFill/>
          <a:ln/>
        </p:spPr>
        <p:txBody>
          <a:bodyPr vert="horz" lIns="90487" tIns="44450" rIns="90487" bIns="44450" rtlCol="0" anchor="ctr">
            <a:normAutofit/>
          </a:bodyPr>
          <a:lstStyle/>
          <a:p>
            <a:r>
              <a:rPr lang="en-GB" altLang="en-US"/>
              <a:t>Objectives</a:t>
            </a:r>
          </a:p>
        </p:txBody>
      </p:sp>
      <p:sp>
        <p:nvSpPr>
          <p:cNvPr id="5123" name="Rectangle 3"/>
          <p:cNvSpPr>
            <a:spLocks noGrp="1" noChangeArrowheads="1"/>
          </p:cNvSpPr>
          <p:nvPr>
            <p:ph type="body" idx="1"/>
          </p:nvPr>
        </p:nvSpPr>
        <p:spPr>
          <a:noFill/>
          <a:ln/>
        </p:spPr>
        <p:txBody>
          <a:bodyPr vert="horz" lIns="90487" tIns="44450" rIns="90487" bIns="44450" rtlCol="0">
            <a:normAutofit/>
          </a:bodyPr>
          <a:lstStyle/>
          <a:p>
            <a:r>
              <a:rPr lang="en-GB" altLang="en-US" dirty="0"/>
              <a:t>To introduce the concepts of user and system requirements</a:t>
            </a:r>
          </a:p>
          <a:p>
            <a:r>
              <a:rPr lang="en-GB" altLang="en-US" dirty="0"/>
              <a:t>To describe functional and non-functional requirements</a:t>
            </a:r>
          </a:p>
          <a:p>
            <a:r>
              <a:rPr lang="en-GB" altLang="en-US" dirty="0"/>
              <a:t>To explain how software requirements may be organised in a requirements </a:t>
            </a:r>
            <a:r>
              <a:rPr lang="en-GB" altLang="en-US" dirty="0" smtClean="0"/>
              <a:t>document</a:t>
            </a:r>
          </a:p>
          <a:p>
            <a:r>
              <a:rPr lang="en-GB" altLang="en-US" dirty="0" smtClean="0"/>
              <a:t>SRS (Software Requirement Specification Documentation)</a:t>
            </a:r>
            <a:endParaRPr lang="en-GB" altLang="en-US" dirty="0"/>
          </a:p>
        </p:txBody>
      </p:sp>
    </p:spTree>
    <p:extLst>
      <p:ext uri="{BB962C8B-B14F-4D97-AF65-F5344CB8AC3E}">
        <p14:creationId xmlns:p14="http://schemas.microsoft.com/office/powerpoint/2010/main" val="258780548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lIns="90487" tIns="44450" rIns="90487" bIns="44450" rtlCol="0" anchor="ctr">
            <a:normAutofit/>
          </a:bodyPr>
          <a:lstStyle/>
          <a:p>
            <a:r>
              <a:rPr lang="en-GB" altLang="en-US"/>
              <a:t>Non-functional requirement types</a:t>
            </a:r>
          </a:p>
        </p:txBody>
      </p:sp>
      <p:sp>
        <p:nvSpPr>
          <p:cNvPr id="37892" name="Rectangle 4"/>
          <p:cNvSpPr>
            <a:spLocks noChangeArrowheads="1"/>
          </p:cNvSpPr>
          <p:nvPr/>
        </p:nvSpPr>
        <p:spPr bwMode="auto">
          <a:xfrm>
            <a:off x="1016000" y="1092200"/>
            <a:ext cx="10528300" cy="53086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37893" name="Picture 5" descr="6.3 Non-funct-req.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92200"/>
            <a:ext cx="9105900" cy="520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66540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3000" y="266700"/>
            <a:ext cx="9823450" cy="1104900"/>
          </a:xfrm>
          <a:noFill/>
          <a:ln/>
        </p:spPr>
        <p:txBody>
          <a:bodyPr vert="horz" lIns="90487" tIns="44450" rIns="90487" bIns="44450" rtlCol="0" anchor="ctr">
            <a:normAutofit/>
          </a:bodyPr>
          <a:lstStyle/>
          <a:p>
            <a:r>
              <a:rPr lang="en-GB" altLang="en-US"/>
              <a:t>Non-functional requirements examples</a:t>
            </a:r>
          </a:p>
        </p:txBody>
      </p:sp>
      <p:sp>
        <p:nvSpPr>
          <p:cNvPr id="38915" name="Rectangle 3"/>
          <p:cNvSpPr>
            <a:spLocks noGrp="1" noChangeArrowheads="1"/>
          </p:cNvSpPr>
          <p:nvPr>
            <p:ph type="body" idx="1"/>
          </p:nvPr>
        </p:nvSpPr>
        <p:spPr>
          <a:xfrm>
            <a:off x="1390650" y="1600200"/>
            <a:ext cx="9080500" cy="4191000"/>
          </a:xfrm>
          <a:noFill/>
          <a:ln/>
        </p:spPr>
        <p:txBody>
          <a:bodyPr vert="horz" lIns="90487" tIns="44450" rIns="90487" bIns="44450" rtlCol="0">
            <a:normAutofit/>
          </a:bodyPr>
          <a:lstStyle/>
          <a:p>
            <a:r>
              <a:rPr lang="en-GB" altLang="en-US" sz="2400" b="1" dirty="0"/>
              <a:t>Product requirement</a:t>
            </a:r>
          </a:p>
          <a:p>
            <a:pPr lvl="1">
              <a:buFontTx/>
              <a:buNone/>
            </a:pPr>
            <a:r>
              <a:rPr lang="en-GB" altLang="en-US" sz="2000" dirty="0"/>
              <a:t>	The user interface for LIBSYS shall be implemented as simple HTML without frames or Java applets</a:t>
            </a:r>
            <a:r>
              <a:rPr lang="en-GB" altLang="en-US" sz="2000" dirty="0" smtClean="0"/>
              <a:t>.</a:t>
            </a:r>
          </a:p>
          <a:p>
            <a:pPr lvl="1">
              <a:buFontTx/>
              <a:buNone/>
            </a:pPr>
            <a:endParaRPr lang="en-GB" altLang="en-US" sz="2000" dirty="0"/>
          </a:p>
          <a:p>
            <a:r>
              <a:rPr lang="en-GB" altLang="en-US" sz="2400" b="1" dirty="0"/>
              <a:t>Organisational requirement</a:t>
            </a:r>
          </a:p>
          <a:p>
            <a:pPr lvl="1">
              <a:buFontTx/>
              <a:buNone/>
            </a:pPr>
            <a:r>
              <a:rPr lang="en-GB" altLang="en-US" sz="2000" dirty="0" smtClean="0"/>
              <a:t>  </a:t>
            </a:r>
            <a:r>
              <a:rPr lang="en-GB" altLang="en-US" sz="2000" dirty="0"/>
              <a:t>The system development process and deliverable documents shall conform to the process and deliverables defined in XYZCo-SP-STAN-95</a:t>
            </a:r>
            <a:r>
              <a:rPr lang="en-GB" altLang="en-US" sz="2000" dirty="0" smtClean="0"/>
              <a:t>.</a:t>
            </a:r>
          </a:p>
          <a:p>
            <a:pPr lvl="1">
              <a:buFontTx/>
              <a:buNone/>
            </a:pPr>
            <a:endParaRPr lang="en-GB" altLang="en-US" sz="2000" dirty="0"/>
          </a:p>
          <a:p>
            <a:r>
              <a:rPr lang="en-GB" altLang="en-US" sz="2400" b="1" dirty="0"/>
              <a:t>External requirement</a:t>
            </a:r>
          </a:p>
          <a:p>
            <a:pPr lvl="1">
              <a:buFontTx/>
              <a:buNone/>
            </a:pPr>
            <a:r>
              <a:rPr lang="en-GB" altLang="en-US" sz="2000" dirty="0" smtClean="0"/>
              <a:t>  </a:t>
            </a:r>
            <a:r>
              <a:rPr lang="en-GB" altLang="en-US" sz="2000" dirty="0"/>
              <a:t>The system shall not disclose any personal information about customers apart from their name and reference number to the operators of the system.</a:t>
            </a:r>
          </a:p>
        </p:txBody>
      </p:sp>
    </p:spTree>
    <p:extLst>
      <p:ext uri="{BB962C8B-B14F-4D97-AF65-F5344CB8AC3E}">
        <p14:creationId xmlns:p14="http://schemas.microsoft.com/office/powerpoint/2010/main" val="16216236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ltLang="en-US"/>
              <a:t>Goals and requirements</a:t>
            </a:r>
          </a:p>
        </p:txBody>
      </p:sp>
      <p:sp>
        <p:nvSpPr>
          <p:cNvPr id="44035" name="Rectangle 3"/>
          <p:cNvSpPr>
            <a:spLocks noGrp="1" noChangeArrowheads="1"/>
          </p:cNvSpPr>
          <p:nvPr>
            <p:ph type="body" idx="1"/>
          </p:nvPr>
        </p:nvSpPr>
        <p:spPr/>
        <p:txBody>
          <a:bodyPr/>
          <a:lstStyle/>
          <a:p>
            <a:r>
              <a:rPr lang="en-GB" altLang="en-US" sz="2400" dirty="0"/>
              <a:t>Non-functional requirements may be very difficult to state precisely and imprecise requirements may be difficult to verify. </a:t>
            </a:r>
            <a:endParaRPr lang="en-GB" altLang="en-US" sz="2400" dirty="0" smtClean="0"/>
          </a:p>
          <a:p>
            <a:endParaRPr lang="en-GB" altLang="en-US" sz="2400" dirty="0"/>
          </a:p>
          <a:p>
            <a:r>
              <a:rPr lang="en-GB" altLang="en-US" sz="2400" b="1" dirty="0"/>
              <a:t>Goal</a:t>
            </a:r>
          </a:p>
          <a:p>
            <a:pPr lvl="1"/>
            <a:r>
              <a:rPr lang="en-GB" altLang="en-US" sz="2000" dirty="0"/>
              <a:t>A general intention of the user such as ease of use</a:t>
            </a:r>
            <a:r>
              <a:rPr lang="en-GB" altLang="en-US" sz="2000" dirty="0" smtClean="0"/>
              <a:t>.</a:t>
            </a:r>
          </a:p>
          <a:p>
            <a:pPr lvl="1"/>
            <a:endParaRPr lang="en-GB" altLang="en-US" sz="2000" dirty="0"/>
          </a:p>
          <a:p>
            <a:r>
              <a:rPr lang="en-GB" altLang="en-US" sz="2400" b="1" dirty="0"/>
              <a:t>Verifiable non-functional requirement</a:t>
            </a:r>
          </a:p>
          <a:p>
            <a:pPr lvl="1"/>
            <a:r>
              <a:rPr lang="en-GB" altLang="en-US" sz="2000" dirty="0"/>
              <a:t>A statement using some measure that can be objectively tested</a:t>
            </a:r>
            <a:r>
              <a:rPr lang="en-GB" altLang="en-US" sz="2000" dirty="0" smtClean="0"/>
              <a:t>.</a:t>
            </a:r>
          </a:p>
          <a:p>
            <a:pPr lvl="1"/>
            <a:endParaRPr lang="en-GB" altLang="en-US" sz="2000" dirty="0"/>
          </a:p>
          <a:p>
            <a:r>
              <a:rPr lang="en-GB" altLang="en-US" sz="2400" dirty="0"/>
              <a:t>Goals are helpful to developers as they convey the intentions of the system users.</a:t>
            </a:r>
          </a:p>
        </p:txBody>
      </p:sp>
    </p:spTree>
    <p:extLst>
      <p:ext uri="{BB962C8B-B14F-4D97-AF65-F5344CB8AC3E}">
        <p14:creationId xmlns:p14="http://schemas.microsoft.com/office/powerpoint/2010/main" val="29673038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a:t>Examples</a:t>
            </a:r>
          </a:p>
        </p:txBody>
      </p:sp>
      <p:sp>
        <p:nvSpPr>
          <p:cNvPr id="45059" name="Rectangle 3"/>
          <p:cNvSpPr>
            <a:spLocks noGrp="1" noChangeArrowheads="1"/>
          </p:cNvSpPr>
          <p:nvPr>
            <p:ph type="body" idx="1"/>
          </p:nvPr>
        </p:nvSpPr>
        <p:spPr/>
        <p:txBody>
          <a:bodyPr/>
          <a:lstStyle/>
          <a:p>
            <a:pPr algn="just">
              <a:spcBef>
                <a:spcPts val="600"/>
              </a:spcBef>
            </a:pPr>
            <a:r>
              <a:rPr lang="en-GB" altLang="en-US" sz="2400" b="1" dirty="0"/>
              <a:t>A system goal</a:t>
            </a:r>
            <a:endParaRPr lang="en-GB" altLang="en-US" sz="2400" dirty="0"/>
          </a:p>
          <a:p>
            <a:pPr lvl="1" algn="just"/>
            <a:r>
              <a:rPr lang="en-GB" altLang="en-US" sz="2000" dirty="0"/>
              <a:t>The system should be easy to use by experienced controllers and should be organised in such a way that user errors are minimised</a:t>
            </a:r>
            <a:r>
              <a:rPr lang="en-GB" altLang="en-US" sz="2000" dirty="0" smtClean="0"/>
              <a:t>.</a:t>
            </a:r>
          </a:p>
          <a:p>
            <a:pPr lvl="1" algn="just"/>
            <a:endParaRPr lang="en-GB" altLang="en-US" sz="2000" dirty="0"/>
          </a:p>
          <a:p>
            <a:pPr lvl="1" algn="just"/>
            <a:endParaRPr lang="en-GB" altLang="en-US" sz="2000" dirty="0"/>
          </a:p>
          <a:p>
            <a:pPr algn="just">
              <a:spcBef>
                <a:spcPts val="600"/>
              </a:spcBef>
            </a:pPr>
            <a:r>
              <a:rPr lang="en-GB" altLang="en-US" sz="2400" b="1" dirty="0"/>
              <a:t>A verifiable non-functional requirement</a:t>
            </a:r>
            <a:endParaRPr lang="en-GB" altLang="en-US" sz="2400" dirty="0"/>
          </a:p>
          <a:p>
            <a:pPr lvl="1" algn="just"/>
            <a:r>
              <a:rPr lang="en-GB" altLang="en-US" sz="2000" dirty="0"/>
              <a:t>Experienced controllers shall be able to use all the system functions after a total of two hours training. After this training, the average number of errors made by experienced users shall not exceed two per day.</a:t>
            </a:r>
          </a:p>
          <a:p>
            <a:endParaRPr lang="en-GB" altLang="en-US" sz="2400" dirty="0"/>
          </a:p>
        </p:txBody>
      </p:sp>
    </p:spTree>
    <p:extLst>
      <p:ext uri="{BB962C8B-B14F-4D97-AF65-F5344CB8AC3E}">
        <p14:creationId xmlns:p14="http://schemas.microsoft.com/office/powerpoint/2010/main" val="28937747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a:ln/>
        </p:spPr>
        <p:txBody>
          <a:bodyPr vert="horz" lIns="90487" tIns="44450" rIns="90487" bIns="44450" rtlCol="0" anchor="ctr">
            <a:normAutofit/>
          </a:bodyPr>
          <a:lstStyle/>
          <a:p>
            <a:r>
              <a:rPr lang="en-GB" altLang="en-US"/>
              <a:t>Requirements measures</a:t>
            </a:r>
          </a:p>
        </p:txBody>
      </p:sp>
      <p:sp>
        <p:nvSpPr>
          <p:cNvPr id="46084" name="Rectangle 4"/>
          <p:cNvSpPr>
            <a:spLocks noChangeArrowheads="1"/>
          </p:cNvSpPr>
          <p:nvPr/>
        </p:nvSpPr>
        <p:spPr bwMode="auto">
          <a:xfrm>
            <a:off x="1600200" y="1524000"/>
            <a:ext cx="9144000" cy="48768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46085" name="Object 5"/>
          <p:cNvGraphicFramePr>
            <a:graphicFrameLocks noChangeAspect="1"/>
          </p:cNvGraphicFramePr>
          <p:nvPr>
            <p:extLst>
              <p:ext uri="{D42A27DB-BD31-4B8C-83A1-F6EECF244321}">
                <p14:modId xmlns:p14="http://schemas.microsoft.com/office/powerpoint/2010/main" val="5243776"/>
              </p:ext>
            </p:extLst>
          </p:nvPr>
        </p:nvGraphicFramePr>
        <p:xfrm>
          <a:off x="1803400" y="1676400"/>
          <a:ext cx="8940800" cy="4859338"/>
        </p:xfrm>
        <a:graphic>
          <a:graphicData uri="http://schemas.openxmlformats.org/presentationml/2006/ole">
            <mc:AlternateContent xmlns:mc="http://schemas.openxmlformats.org/markup-compatibility/2006">
              <mc:Choice xmlns:v="urn:schemas-microsoft-com:vml" Requires="v">
                <p:oleObj spid="_x0000_s2065" name="Document" r:id="rId3" imgW="5641848" imgH="3395472" progId="Word.Document.8">
                  <p:embed/>
                </p:oleObj>
              </mc:Choice>
              <mc:Fallback>
                <p:oleObj name="Document" r:id="rId3" imgW="5641848" imgH="3395472"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1676400"/>
                        <a:ext cx="8940800" cy="48593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4699396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a:t>Requirements interaction</a:t>
            </a:r>
          </a:p>
        </p:txBody>
      </p:sp>
      <p:sp>
        <p:nvSpPr>
          <p:cNvPr id="50179" name="Rectangle 3"/>
          <p:cNvSpPr>
            <a:spLocks noGrp="1" noChangeArrowheads="1"/>
          </p:cNvSpPr>
          <p:nvPr>
            <p:ph type="body" idx="1"/>
          </p:nvPr>
        </p:nvSpPr>
        <p:spPr/>
        <p:txBody>
          <a:bodyPr/>
          <a:lstStyle/>
          <a:p>
            <a:pPr>
              <a:lnSpc>
                <a:spcPct val="90000"/>
              </a:lnSpc>
            </a:pPr>
            <a:r>
              <a:rPr lang="en-GB" altLang="en-US" dirty="0"/>
              <a:t>Conflicts between different non-functional requirements are common in complex systems</a:t>
            </a:r>
            <a:r>
              <a:rPr lang="en-GB" altLang="en-US" dirty="0" smtClean="0"/>
              <a:t>.</a:t>
            </a:r>
          </a:p>
          <a:p>
            <a:pPr>
              <a:lnSpc>
                <a:spcPct val="90000"/>
              </a:lnSpc>
            </a:pPr>
            <a:endParaRPr lang="en-GB" altLang="en-US" dirty="0"/>
          </a:p>
          <a:p>
            <a:pPr>
              <a:lnSpc>
                <a:spcPct val="90000"/>
              </a:lnSpc>
            </a:pPr>
            <a:r>
              <a:rPr lang="en-GB" altLang="en-US" dirty="0"/>
              <a:t>Spacecraft </a:t>
            </a:r>
            <a:r>
              <a:rPr lang="en-GB" altLang="en-US" dirty="0" smtClean="0"/>
              <a:t>system</a:t>
            </a:r>
          </a:p>
          <a:p>
            <a:pPr>
              <a:lnSpc>
                <a:spcPct val="90000"/>
              </a:lnSpc>
            </a:pPr>
            <a:endParaRPr lang="en-GB" altLang="en-US" dirty="0"/>
          </a:p>
          <a:p>
            <a:pPr lvl="1">
              <a:lnSpc>
                <a:spcPct val="90000"/>
              </a:lnSpc>
            </a:pPr>
            <a:r>
              <a:rPr lang="en-GB" altLang="en-US" dirty="0"/>
              <a:t>To minimise weight, the number of separate chips in the system should be minimised.</a:t>
            </a:r>
          </a:p>
          <a:p>
            <a:pPr lvl="1">
              <a:lnSpc>
                <a:spcPct val="90000"/>
              </a:lnSpc>
            </a:pPr>
            <a:r>
              <a:rPr lang="en-GB" altLang="en-US" dirty="0"/>
              <a:t>To minimise power consumption, lower power chips should be used.</a:t>
            </a:r>
          </a:p>
          <a:p>
            <a:pPr lvl="1">
              <a:lnSpc>
                <a:spcPct val="90000"/>
              </a:lnSpc>
            </a:pPr>
            <a:r>
              <a:rPr lang="en-GB" altLang="en-US" dirty="0"/>
              <a:t>However, using low power chips may mean that more chips have to be used. Which is the most critical requirement?</a:t>
            </a:r>
          </a:p>
        </p:txBody>
      </p:sp>
    </p:spTree>
    <p:extLst>
      <p:ext uri="{BB962C8B-B14F-4D97-AF65-F5344CB8AC3E}">
        <p14:creationId xmlns:p14="http://schemas.microsoft.com/office/powerpoint/2010/main" val="3475128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a:t>Domain requirements</a:t>
            </a:r>
          </a:p>
        </p:txBody>
      </p:sp>
      <p:sp>
        <p:nvSpPr>
          <p:cNvPr id="49155" name="Rectangle 3"/>
          <p:cNvSpPr>
            <a:spLocks noGrp="1" noChangeArrowheads="1"/>
          </p:cNvSpPr>
          <p:nvPr>
            <p:ph type="body" idx="1"/>
          </p:nvPr>
        </p:nvSpPr>
        <p:spPr/>
        <p:txBody>
          <a:bodyPr/>
          <a:lstStyle/>
          <a:p>
            <a:r>
              <a:rPr lang="en-GB" altLang="en-US" dirty="0"/>
              <a:t>Derived from the application domain and describe system characteristics and features that reflect the domain</a:t>
            </a:r>
            <a:r>
              <a:rPr lang="en-GB" altLang="en-US" dirty="0" smtClean="0"/>
              <a:t>.</a:t>
            </a:r>
          </a:p>
          <a:p>
            <a:endParaRPr lang="en-GB" altLang="en-US" dirty="0"/>
          </a:p>
          <a:p>
            <a:r>
              <a:rPr lang="en-GB" altLang="en-US" dirty="0"/>
              <a:t>Domain requirements be new functional requirements, constraints on existing requirements or define specific computations</a:t>
            </a:r>
            <a:r>
              <a:rPr lang="en-GB" altLang="en-US" dirty="0" smtClean="0"/>
              <a:t>.</a:t>
            </a:r>
          </a:p>
          <a:p>
            <a:endParaRPr lang="en-GB" altLang="en-US" dirty="0"/>
          </a:p>
          <a:p>
            <a:r>
              <a:rPr lang="en-GB" altLang="en-US" dirty="0"/>
              <a:t>If domain requirements are not satisfied, the system may be unworkable.</a:t>
            </a:r>
          </a:p>
        </p:txBody>
      </p:sp>
    </p:spTree>
    <p:extLst>
      <p:ext uri="{BB962C8B-B14F-4D97-AF65-F5344CB8AC3E}">
        <p14:creationId xmlns:p14="http://schemas.microsoft.com/office/powerpoint/2010/main" val="24433236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55750" y="266700"/>
            <a:ext cx="9080500" cy="1104900"/>
          </a:xfrm>
        </p:spPr>
        <p:txBody>
          <a:bodyPr/>
          <a:lstStyle/>
          <a:p>
            <a:r>
              <a:rPr lang="en-GB" altLang="en-US"/>
              <a:t>Library system domain requirements</a:t>
            </a:r>
          </a:p>
        </p:txBody>
      </p:sp>
      <p:sp>
        <p:nvSpPr>
          <p:cNvPr id="52227" name="Rectangle 3"/>
          <p:cNvSpPr>
            <a:spLocks noGrp="1" noChangeArrowheads="1"/>
          </p:cNvSpPr>
          <p:nvPr>
            <p:ph type="body" idx="1"/>
          </p:nvPr>
        </p:nvSpPr>
        <p:spPr/>
        <p:txBody>
          <a:bodyPr/>
          <a:lstStyle/>
          <a:p>
            <a:pPr algn="just">
              <a:spcBef>
                <a:spcPts val="600"/>
              </a:spcBef>
              <a:spcAft>
                <a:spcPts val="600"/>
              </a:spcAft>
            </a:pPr>
            <a:r>
              <a:rPr lang="en-GB" altLang="en-US" dirty="0"/>
              <a:t>There shall be a standard user interface to all databases which shall be based on the Z39.50 standard</a:t>
            </a:r>
            <a:r>
              <a:rPr lang="en-GB" altLang="en-US" dirty="0" smtClean="0"/>
              <a:t>.</a:t>
            </a:r>
          </a:p>
          <a:p>
            <a:pPr algn="just">
              <a:spcBef>
                <a:spcPts val="600"/>
              </a:spcBef>
              <a:spcAft>
                <a:spcPts val="600"/>
              </a:spcAft>
            </a:pPr>
            <a:endParaRPr lang="en-GB" altLang="en-US" dirty="0"/>
          </a:p>
          <a:p>
            <a:pPr algn="just">
              <a:spcAft>
                <a:spcPts val="600"/>
              </a:spcAft>
            </a:pPr>
            <a:r>
              <a:rPr lang="en-GB" altLang="en-US" dirty="0"/>
              <a:t>Because of copyright restrictions, some documents must be deleted immediately on arrival. Depending on the user’s requirements, these documents will either be printed locally on the system server for manually forwarding to the user or routed to a network printer.</a:t>
            </a:r>
          </a:p>
          <a:p>
            <a:pPr>
              <a:lnSpc>
                <a:spcPct val="90000"/>
              </a:lnSpc>
            </a:pPr>
            <a:endParaRPr lang="en-GB" altLang="en-US" sz="2400" dirty="0"/>
          </a:p>
        </p:txBody>
      </p:sp>
    </p:spTree>
    <p:extLst>
      <p:ext uri="{BB962C8B-B14F-4D97-AF65-F5344CB8AC3E}">
        <p14:creationId xmlns:p14="http://schemas.microsoft.com/office/powerpoint/2010/main" val="9237079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a:t>Domain requirements problems</a:t>
            </a:r>
          </a:p>
        </p:txBody>
      </p:sp>
      <p:sp>
        <p:nvSpPr>
          <p:cNvPr id="53251" name="Rectangle 3"/>
          <p:cNvSpPr>
            <a:spLocks noGrp="1" noChangeArrowheads="1"/>
          </p:cNvSpPr>
          <p:nvPr>
            <p:ph type="body" idx="1"/>
          </p:nvPr>
        </p:nvSpPr>
        <p:spPr/>
        <p:txBody>
          <a:bodyPr/>
          <a:lstStyle/>
          <a:p>
            <a:r>
              <a:rPr lang="en-GB" altLang="en-US" b="1" dirty="0" smtClean="0"/>
              <a:t>Understand-ability</a:t>
            </a:r>
            <a:endParaRPr lang="en-GB" altLang="en-US" b="1" dirty="0"/>
          </a:p>
          <a:p>
            <a:pPr lvl="1"/>
            <a:r>
              <a:rPr lang="en-GB" altLang="en-US" dirty="0"/>
              <a:t>Requirements are expressed in the language of the application domain;</a:t>
            </a:r>
          </a:p>
          <a:p>
            <a:pPr lvl="1"/>
            <a:r>
              <a:rPr lang="en-GB" altLang="en-US" dirty="0"/>
              <a:t>This is often not understood by software engineers developing the system</a:t>
            </a:r>
            <a:r>
              <a:rPr lang="en-GB" altLang="en-US" dirty="0" smtClean="0"/>
              <a:t>.</a:t>
            </a:r>
          </a:p>
          <a:p>
            <a:pPr lvl="1"/>
            <a:endParaRPr lang="en-GB" altLang="en-US" dirty="0"/>
          </a:p>
          <a:p>
            <a:pPr lvl="1"/>
            <a:endParaRPr lang="en-GB" altLang="en-US" dirty="0"/>
          </a:p>
          <a:p>
            <a:r>
              <a:rPr lang="en-GB" altLang="en-US" b="1" dirty="0"/>
              <a:t>Implicitness</a:t>
            </a:r>
          </a:p>
          <a:p>
            <a:pPr lvl="1"/>
            <a:r>
              <a:rPr lang="en-GB" altLang="en-US" dirty="0"/>
              <a:t>Domain specialists understand the area so well that they do not think of making the domain requirements explicit.</a:t>
            </a:r>
          </a:p>
        </p:txBody>
      </p:sp>
    </p:spTree>
    <p:extLst>
      <p:ext uri="{BB962C8B-B14F-4D97-AF65-F5344CB8AC3E}">
        <p14:creationId xmlns:p14="http://schemas.microsoft.com/office/powerpoint/2010/main" val="3955555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GB" altLang="en-US"/>
              <a:t>User requirements</a:t>
            </a:r>
          </a:p>
        </p:txBody>
      </p:sp>
      <p:sp>
        <p:nvSpPr>
          <p:cNvPr id="54275" name="Rectangle 3"/>
          <p:cNvSpPr>
            <a:spLocks noGrp="1" noChangeArrowheads="1"/>
          </p:cNvSpPr>
          <p:nvPr>
            <p:ph type="body" idx="1"/>
          </p:nvPr>
        </p:nvSpPr>
        <p:spPr/>
        <p:txBody>
          <a:bodyPr/>
          <a:lstStyle/>
          <a:p>
            <a:r>
              <a:rPr lang="en-GB" altLang="en-US" dirty="0"/>
              <a:t>Should describe functional and non-functional requirements in such a way that they are understandable by system users who don’t have detailed technical knowledge</a:t>
            </a:r>
            <a:r>
              <a:rPr lang="en-GB" altLang="en-US" dirty="0" smtClean="0"/>
              <a:t>.</a:t>
            </a:r>
          </a:p>
          <a:p>
            <a:endParaRPr lang="en-GB" altLang="en-US" dirty="0"/>
          </a:p>
          <a:p>
            <a:endParaRPr lang="en-GB" altLang="en-US" dirty="0"/>
          </a:p>
          <a:p>
            <a:r>
              <a:rPr lang="en-GB" altLang="en-US" dirty="0"/>
              <a:t>User requirements are defined using natural language, tables and diagrams as these can be understood by all users.</a:t>
            </a:r>
          </a:p>
        </p:txBody>
      </p:sp>
    </p:spTree>
    <p:extLst>
      <p:ext uri="{BB962C8B-B14F-4D97-AF65-F5344CB8AC3E}">
        <p14:creationId xmlns:p14="http://schemas.microsoft.com/office/powerpoint/2010/main" val="3870084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vert="horz" lIns="90487" tIns="44450" rIns="90487" bIns="44450" rtlCol="0" anchor="ctr">
            <a:normAutofit/>
          </a:bodyPr>
          <a:lstStyle/>
          <a:p>
            <a:r>
              <a:rPr lang="en-GB" altLang="en-US"/>
              <a:t>Topics covered</a:t>
            </a:r>
          </a:p>
        </p:txBody>
      </p:sp>
      <p:sp>
        <p:nvSpPr>
          <p:cNvPr id="6147" name="Rectangle 3"/>
          <p:cNvSpPr>
            <a:spLocks noGrp="1" noChangeArrowheads="1"/>
          </p:cNvSpPr>
          <p:nvPr>
            <p:ph type="body" idx="1"/>
          </p:nvPr>
        </p:nvSpPr>
        <p:spPr>
          <a:noFill/>
          <a:ln/>
        </p:spPr>
        <p:txBody>
          <a:bodyPr vert="horz" lIns="90487" tIns="44450" rIns="90487" bIns="44450" rtlCol="0">
            <a:normAutofit/>
          </a:bodyPr>
          <a:lstStyle/>
          <a:p>
            <a:r>
              <a:rPr lang="en-GB" altLang="en-US"/>
              <a:t>Functional and non-functional requirements</a:t>
            </a:r>
          </a:p>
          <a:p>
            <a:r>
              <a:rPr lang="en-GB" altLang="en-US"/>
              <a:t>User requirements</a:t>
            </a:r>
          </a:p>
          <a:p>
            <a:r>
              <a:rPr lang="en-GB" altLang="en-US"/>
              <a:t>System requirements</a:t>
            </a:r>
          </a:p>
          <a:p>
            <a:r>
              <a:rPr lang="en-GB" altLang="en-US"/>
              <a:t>Interface specification</a:t>
            </a:r>
          </a:p>
          <a:p>
            <a:r>
              <a:rPr lang="en-GB" altLang="en-US"/>
              <a:t>The software requirements document</a:t>
            </a:r>
          </a:p>
        </p:txBody>
      </p:sp>
    </p:spTree>
    <p:extLst>
      <p:ext uri="{BB962C8B-B14F-4D97-AF65-F5344CB8AC3E}">
        <p14:creationId xmlns:p14="http://schemas.microsoft.com/office/powerpoint/2010/main" val="77769854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ltLang="en-US"/>
              <a:t>Problems with natural language</a:t>
            </a:r>
          </a:p>
        </p:txBody>
      </p:sp>
      <p:sp>
        <p:nvSpPr>
          <p:cNvPr id="55299" name="Rectangle 3"/>
          <p:cNvSpPr>
            <a:spLocks noGrp="1" noChangeArrowheads="1"/>
          </p:cNvSpPr>
          <p:nvPr>
            <p:ph type="body" idx="1"/>
          </p:nvPr>
        </p:nvSpPr>
        <p:spPr/>
        <p:txBody>
          <a:bodyPr/>
          <a:lstStyle/>
          <a:p>
            <a:r>
              <a:rPr lang="en-GB" altLang="en-US" b="1" dirty="0"/>
              <a:t>Lack of clarity </a:t>
            </a:r>
          </a:p>
          <a:p>
            <a:pPr lvl="1"/>
            <a:r>
              <a:rPr lang="en-GB" altLang="en-US" dirty="0"/>
              <a:t>Precision is difficult without making the document difficult to read</a:t>
            </a:r>
            <a:r>
              <a:rPr lang="en-GB" altLang="en-US" dirty="0" smtClean="0"/>
              <a:t>.</a:t>
            </a:r>
          </a:p>
          <a:p>
            <a:pPr lvl="1"/>
            <a:endParaRPr lang="en-GB" altLang="en-US" dirty="0"/>
          </a:p>
          <a:p>
            <a:r>
              <a:rPr lang="en-GB" altLang="en-US" b="1" dirty="0"/>
              <a:t>Requirements confusion</a:t>
            </a:r>
          </a:p>
          <a:p>
            <a:pPr lvl="1"/>
            <a:r>
              <a:rPr lang="en-GB" altLang="en-US" dirty="0"/>
              <a:t>Functional and non-functional requirements tend to be mixed-up</a:t>
            </a:r>
            <a:r>
              <a:rPr lang="en-GB" altLang="en-US" dirty="0" smtClean="0"/>
              <a:t>.</a:t>
            </a:r>
          </a:p>
          <a:p>
            <a:pPr lvl="1"/>
            <a:endParaRPr lang="en-GB" altLang="en-US" dirty="0"/>
          </a:p>
          <a:p>
            <a:r>
              <a:rPr lang="en-GB" altLang="en-US" b="1" dirty="0"/>
              <a:t>Requirements amalgamation</a:t>
            </a:r>
          </a:p>
          <a:p>
            <a:pPr lvl="1"/>
            <a:r>
              <a:rPr lang="en-GB" altLang="en-US" dirty="0"/>
              <a:t>Several different requirements may be expressed together.</a:t>
            </a:r>
          </a:p>
        </p:txBody>
      </p:sp>
    </p:spTree>
    <p:extLst>
      <p:ext uri="{BB962C8B-B14F-4D97-AF65-F5344CB8AC3E}">
        <p14:creationId xmlns:p14="http://schemas.microsoft.com/office/powerpoint/2010/main" val="1852184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a:ln/>
        </p:spPr>
        <p:txBody>
          <a:bodyPr vert="horz" lIns="90487" tIns="44450" rIns="90487" bIns="44450" rtlCol="0" anchor="ctr">
            <a:normAutofit/>
          </a:bodyPr>
          <a:lstStyle/>
          <a:p>
            <a:r>
              <a:rPr lang="en-GB" altLang="en-US"/>
              <a:t>LIBSYS requirement</a:t>
            </a:r>
          </a:p>
        </p:txBody>
      </p:sp>
      <p:sp>
        <p:nvSpPr>
          <p:cNvPr id="56323" name="Rectangle 3"/>
          <p:cNvSpPr>
            <a:spLocks noChangeArrowheads="1"/>
          </p:cNvSpPr>
          <p:nvPr/>
        </p:nvSpPr>
        <p:spPr bwMode="auto">
          <a:xfrm>
            <a:off x="533400" y="2235201"/>
            <a:ext cx="10909300" cy="1536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800" dirty="0" smtClean="0"/>
              <a:t> </a:t>
            </a:r>
            <a:r>
              <a:rPr lang="en-GB" altLang="en-US" sz="2200" dirty="0">
                <a:latin typeface="Times New Roman" panose="02020603050405020304" pitchFamily="18" charset="0"/>
                <a:cs typeface="Times New Roman" panose="02020603050405020304" pitchFamily="18" charset="0"/>
              </a:rPr>
              <a:t>LIBSYS shall provide a financial accounting system that maintains records of all payments made by users of the system. System managers may configure this system so that regular users may receive discounted rates.</a:t>
            </a:r>
          </a:p>
          <a:p>
            <a:endParaRPr lang="en-GB" altLang="en-US" sz="2200" dirty="0"/>
          </a:p>
        </p:txBody>
      </p:sp>
    </p:spTree>
    <p:extLst>
      <p:ext uri="{BB962C8B-B14F-4D97-AF65-F5344CB8AC3E}">
        <p14:creationId xmlns:p14="http://schemas.microsoft.com/office/powerpoint/2010/main" val="18343641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vert="horz" lIns="90487" tIns="44450" rIns="90487" bIns="44450" rtlCol="0" anchor="ctr">
            <a:normAutofit/>
          </a:bodyPr>
          <a:lstStyle/>
          <a:p>
            <a:r>
              <a:rPr lang="en-GB" altLang="en-US"/>
              <a:t>Editor grid requirement</a:t>
            </a:r>
          </a:p>
        </p:txBody>
      </p:sp>
      <p:sp>
        <p:nvSpPr>
          <p:cNvPr id="57347" name="Rectangle 3"/>
          <p:cNvSpPr>
            <a:spLocks noChangeArrowheads="1"/>
          </p:cNvSpPr>
          <p:nvPr/>
        </p:nvSpPr>
        <p:spPr bwMode="auto">
          <a:xfrm>
            <a:off x="355600" y="1917700"/>
            <a:ext cx="10845799" cy="205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7" tIns="44450" rIns="90487" bIns="44450">
            <a:spAutoFit/>
          </a:bodyPr>
          <a:lstStyle/>
          <a:p>
            <a:r>
              <a:rPr lang="en-GB" altLang="en-US" sz="2200" dirty="0">
                <a:latin typeface="Times New Roman" panose="02020603050405020304" pitchFamily="18" charset="0"/>
                <a:cs typeface="Times New Roman" panose="02020603050405020304" pitchFamily="18" charset="0"/>
              </a:rPr>
              <a:t>To assist in the positioning of entities on a diagram, </a:t>
            </a:r>
            <a:r>
              <a:rPr lang="en-GB" altLang="en-US" sz="2200" dirty="0" smtClean="0">
                <a:latin typeface="Times New Roman" panose="02020603050405020304" pitchFamily="18" charset="0"/>
                <a:cs typeface="Times New Roman" panose="02020603050405020304" pitchFamily="18" charset="0"/>
              </a:rPr>
              <a:t> the </a:t>
            </a:r>
            <a:r>
              <a:rPr lang="en-GB" altLang="en-US" sz="2200" dirty="0">
                <a:latin typeface="Times New Roman" panose="02020603050405020304" pitchFamily="18" charset="0"/>
                <a:cs typeface="Times New Roman" panose="02020603050405020304" pitchFamily="18" charset="0"/>
              </a:rPr>
              <a:t>user may turn on a grid in either centimetres or inches, via an </a:t>
            </a:r>
            <a:r>
              <a:rPr lang="en-GB" altLang="en-US" sz="2200" dirty="0" smtClean="0">
                <a:latin typeface="Times New Roman" panose="02020603050405020304" pitchFamily="18" charset="0"/>
                <a:cs typeface="Times New Roman" panose="02020603050405020304" pitchFamily="18" charset="0"/>
              </a:rPr>
              <a:t> option </a:t>
            </a:r>
            <a:r>
              <a:rPr lang="en-GB" altLang="en-US" sz="2200" dirty="0">
                <a:latin typeface="Times New Roman" panose="02020603050405020304" pitchFamily="18" charset="0"/>
                <a:cs typeface="Times New Roman" panose="02020603050405020304" pitchFamily="18" charset="0"/>
              </a:rPr>
              <a:t>on the control panel. Initially, the grid is off. The grid may </a:t>
            </a:r>
            <a:r>
              <a:rPr lang="en-GB" altLang="en-US" sz="2200" dirty="0" smtClean="0">
                <a:latin typeface="Times New Roman" panose="02020603050405020304" pitchFamily="18" charset="0"/>
                <a:cs typeface="Times New Roman" panose="02020603050405020304" pitchFamily="18" charset="0"/>
              </a:rPr>
              <a:t>be turned </a:t>
            </a:r>
            <a:r>
              <a:rPr lang="en-GB" altLang="en-US" sz="2200" dirty="0">
                <a:latin typeface="Times New Roman" panose="02020603050405020304" pitchFamily="18" charset="0"/>
                <a:cs typeface="Times New Roman" panose="02020603050405020304" pitchFamily="18" charset="0"/>
              </a:rPr>
              <a:t>on and off at any time during an editing session and can be </a:t>
            </a:r>
            <a:r>
              <a:rPr lang="en-GB" altLang="en-US" sz="2200" dirty="0" smtClean="0">
                <a:latin typeface="Times New Roman" panose="02020603050405020304" pitchFamily="18" charset="0"/>
                <a:cs typeface="Times New Roman" panose="02020603050405020304" pitchFamily="18" charset="0"/>
              </a:rPr>
              <a:t>toggled </a:t>
            </a:r>
            <a:r>
              <a:rPr lang="en-GB" altLang="en-US" sz="2200" dirty="0">
                <a:latin typeface="Times New Roman" panose="02020603050405020304" pitchFamily="18" charset="0"/>
                <a:cs typeface="Times New Roman" panose="02020603050405020304" pitchFamily="18" charset="0"/>
              </a:rPr>
              <a:t>between inches and centimetres at any time. A grid option </a:t>
            </a:r>
            <a:r>
              <a:rPr lang="en-GB" altLang="en-US" sz="2200" dirty="0" smtClean="0">
                <a:latin typeface="Times New Roman" panose="02020603050405020304" pitchFamily="18" charset="0"/>
                <a:cs typeface="Times New Roman" panose="02020603050405020304" pitchFamily="18" charset="0"/>
              </a:rPr>
              <a:t>will </a:t>
            </a:r>
            <a:r>
              <a:rPr lang="en-GB" altLang="en-US" sz="2200" dirty="0">
                <a:latin typeface="Times New Roman" panose="02020603050405020304" pitchFamily="18" charset="0"/>
                <a:cs typeface="Times New Roman" panose="02020603050405020304" pitchFamily="18" charset="0"/>
              </a:rPr>
              <a:t>be provided on the reduce-to-fit view but the number of </a:t>
            </a:r>
            <a:r>
              <a:rPr lang="en-GB" altLang="en-US" sz="2200" dirty="0" smtClean="0">
                <a:latin typeface="Times New Roman" panose="02020603050405020304" pitchFamily="18" charset="0"/>
                <a:cs typeface="Times New Roman" panose="02020603050405020304" pitchFamily="18" charset="0"/>
              </a:rPr>
              <a:t>grid </a:t>
            </a:r>
            <a:r>
              <a:rPr lang="en-GB" altLang="en-US" sz="2200" dirty="0">
                <a:latin typeface="Times New Roman" panose="02020603050405020304" pitchFamily="18" charset="0"/>
                <a:cs typeface="Times New Roman" panose="02020603050405020304" pitchFamily="18" charset="0"/>
              </a:rPr>
              <a:t>lines shown will be reduced to avoid filling the smaller diagram </a:t>
            </a:r>
            <a:r>
              <a:rPr lang="en-GB" altLang="en-US" sz="2200" dirty="0" smtClean="0">
                <a:latin typeface="Times New Roman" panose="02020603050405020304" pitchFamily="18" charset="0"/>
                <a:cs typeface="Times New Roman" panose="02020603050405020304" pitchFamily="18" charset="0"/>
              </a:rPr>
              <a:t>with </a:t>
            </a:r>
            <a:r>
              <a:rPr lang="en-GB" altLang="en-US" sz="2200" dirty="0">
                <a:latin typeface="Times New Roman" panose="02020603050405020304" pitchFamily="18" charset="0"/>
                <a:cs typeface="Times New Roman" panose="02020603050405020304" pitchFamily="18" charset="0"/>
              </a:rPr>
              <a:t>grid lines.</a:t>
            </a:r>
          </a:p>
          <a:p>
            <a:endParaRPr lang="en-GB" altLang="en-US" dirty="0"/>
          </a:p>
        </p:txBody>
      </p:sp>
    </p:spTree>
    <p:extLst>
      <p:ext uri="{BB962C8B-B14F-4D97-AF65-F5344CB8AC3E}">
        <p14:creationId xmlns:p14="http://schemas.microsoft.com/office/powerpoint/2010/main" val="317404412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a:t>Requirement problems</a:t>
            </a:r>
          </a:p>
        </p:txBody>
      </p:sp>
      <p:sp>
        <p:nvSpPr>
          <p:cNvPr id="58371" name="Rectangle 3"/>
          <p:cNvSpPr>
            <a:spLocks noGrp="1" noChangeArrowheads="1"/>
          </p:cNvSpPr>
          <p:nvPr>
            <p:ph type="body" idx="1"/>
          </p:nvPr>
        </p:nvSpPr>
        <p:spPr/>
        <p:txBody>
          <a:bodyPr/>
          <a:lstStyle/>
          <a:p>
            <a:pPr>
              <a:lnSpc>
                <a:spcPct val="90000"/>
              </a:lnSpc>
            </a:pPr>
            <a:r>
              <a:rPr lang="en-GB" altLang="en-US" sz="2400" b="1" dirty="0"/>
              <a:t>Database requirements includes both conceptual and detailed information</a:t>
            </a:r>
          </a:p>
          <a:p>
            <a:pPr lvl="1">
              <a:lnSpc>
                <a:spcPct val="90000"/>
              </a:lnSpc>
            </a:pPr>
            <a:r>
              <a:rPr lang="en-GB" altLang="en-US" sz="2000" dirty="0"/>
              <a:t>Describes the concept of a financial accounting system that is to be included in LIBSYS;</a:t>
            </a:r>
          </a:p>
          <a:p>
            <a:pPr lvl="1">
              <a:lnSpc>
                <a:spcPct val="90000"/>
              </a:lnSpc>
            </a:pPr>
            <a:r>
              <a:rPr lang="en-GB" altLang="en-US" sz="2000" dirty="0"/>
              <a:t>However, it also includes the detail that managers can configure this system - this is unnecessary at this level</a:t>
            </a:r>
            <a:r>
              <a:rPr lang="en-GB" altLang="en-US" sz="2000" dirty="0" smtClean="0"/>
              <a:t>.</a:t>
            </a:r>
          </a:p>
          <a:p>
            <a:pPr lvl="1">
              <a:lnSpc>
                <a:spcPct val="90000"/>
              </a:lnSpc>
            </a:pPr>
            <a:endParaRPr lang="en-GB" altLang="en-US" sz="2000" dirty="0"/>
          </a:p>
          <a:p>
            <a:pPr>
              <a:lnSpc>
                <a:spcPct val="90000"/>
              </a:lnSpc>
            </a:pPr>
            <a:r>
              <a:rPr lang="en-GB" altLang="en-US" sz="2400" b="1" dirty="0"/>
              <a:t>Grid requirement mixes three different kinds of requirement</a:t>
            </a:r>
          </a:p>
          <a:p>
            <a:pPr lvl="1">
              <a:lnSpc>
                <a:spcPct val="90000"/>
              </a:lnSpc>
            </a:pPr>
            <a:r>
              <a:rPr lang="en-GB" altLang="en-US" sz="2000" dirty="0"/>
              <a:t>Conceptual functional requirement (the need for a grid);</a:t>
            </a:r>
          </a:p>
          <a:p>
            <a:pPr lvl="1">
              <a:lnSpc>
                <a:spcPct val="90000"/>
              </a:lnSpc>
            </a:pPr>
            <a:r>
              <a:rPr lang="en-GB" altLang="en-US" sz="2000" dirty="0"/>
              <a:t>Non-functional requirement (grid units);</a:t>
            </a:r>
          </a:p>
          <a:p>
            <a:pPr lvl="1">
              <a:lnSpc>
                <a:spcPct val="90000"/>
              </a:lnSpc>
            </a:pPr>
            <a:r>
              <a:rPr lang="en-GB" altLang="en-US" sz="2000" dirty="0"/>
              <a:t>Non-functional UI requirement (grid switching).</a:t>
            </a:r>
          </a:p>
          <a:p>
            <a:pPr lvl="1">
              <a:lnSpc>
                <a:spcPct val="90000"/>
              </a:lnSpc>
            </a:pPr>
            <a:endParaRPr lang="en-GB" altLang="en-US" sz="2000" dirty="0"/>
          </a:p>
        </p:txBody>
      </p:sp>
    </p:spTree>
    <p:extLst>
      <p:ext uri="{BB962C8B-B14F-4D97-AF65-F5344CB8AC3E}">
        <p14:creationId xmlns:p14="http://schemas.microsoft.com/office/powerpoint/2010/main" val="40003687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GB" altLang="en-US"/>
              <a:t>Structured presentation</a:t>
            </a:r>
          </a:p>
        </p:txBody>
      </p:sp>
      <p:sp>
        <p:nvSpPr>
          <p:cNvPr id="59400" name="Rectangle 8"/>
          <p:cNvSpPr>
            <a:spLocks noChangeArrowheads="1"/>
          </p:cNvSpPr>
          <p:nvPr/>
        </p:nvSpPr>
        <p:spPr bwMode="auto">
          <a:xfrm>
            <a:off x="1473200" y="1092200"/>
            <a:ext cx="8534400" cy="48768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9404" name="Object 12"/>
          <p:cNvGraphicFramePr>
            <a:graphicFrameLocks noChangeAspect="1"/>
          </p:cNvGraphicFramePr>
          <p:nvPr>
            <p:extLst>
              <p:ext uri="{D42A27DB-BD31-4B8C-83A1-F6EECF244321}">
                <p14:modId xmlns:p14="http://schemas.microsoft.com/office/powerpoint/2010/main" val="1858988855"/>
              </p:ext>
            </p:extLst>
          </p:nvPr>
        </p:nvGraphicFramePr>
        <p:xfrm>
          <a:off x="1676400" y="1562100"/>
          <a:ext cx="9829800" cy="2884488"/>
        </p:xfrm>
        <a:graphic>
          <a:graphicData uri="http://schemas.openxmlformats.org/presentationml/2006/ole">
            <mc:AlternateContent xmlns:mc="http://schemas.openxmlformats.org/markup-compatibility/2006">
              <mc:Choice xmlns:v="urn:schemas-microsoft-com:vml" Requires="v">
                <p:oleObj spid="_x0000_s3089" name="Document" r:id="rId3" imgW="5486400" imgH="1609344" progId="Word.Document.8">
                  <p:embed/>
                </p:oleObj>
              </mc:Choice>
              <mc:Fallback>
                <p:oleObj name="Document" r:id="rId3" imgW="5486400" imgH="1609344"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562100"/>
                        <a:ext cx="9829800" cy="28844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727076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27050" y="368300"/>
            <a:ext cx="8915400" cy="1104900"/>
          </a:xfrm>
        </p:spPr>
        <p:txBody>
          <a:bodyPr/>
          <a:lstStyle/>
          <a:p>
            <a:r>
              <a:rPr lang="en-GB" altLang="en-US" dirty="0"/>
              <a:t>Guidelines for writing requirements</a:t>
            </a:r>
          </a:p>
        </p:txBody>
      </p:sp>
      <p:sp>
        <p:nvSpPr>
          <p:cNvPr id="61443" name="Rectangle 3"/>
          <p:cNvSpPr>
            <a:spLocks noGrp="1" noChangeArrowheads="1"/>
          </p:cNvSpPr>
          <p:nvPr>
            <p:ph type="body" idx="1"/>
          </p:nvPr>
        </p:nvSpPr>
        <p:spPr/>
        <p:txBody>
          <a:bodyPr/>
          <a:lstStyle/>
          <a:p>
            <a:pPr>
              <a:lnSpc>
                <a:spcPct val="150000"/>
              </a:lnSpc>
            </a:pPr>
            <a:r>
              <a:rPr lang="en-GB" altLang="en-US" dirty="0"/>
              <a:t>Invent a standard format and use it for all requirements.</a:t>
            </a:r>
          </a:p>
          <a:p>
            <a:pPr>
              <a:lnSpc>
                <a:spcPct val="150000"/>
              </a:lnSpc>
            </a:pPr>
            <a:r>
              <a:rPr lang="en-GB" altLang="en-US" dirty="0"/>
              <a:t>Use language in a consistent way. Use shall for mandatory requirements, should for desirable requirements.</a:t>
            </a:r>
          </a:p>
          <a:p>
            <a:pPr>
              <a:lnSpc>
                <a:spcPct val="150000"/>
              </a:lnSpc>
            </a:pPr>
            <a:r>
              <a:rPr lang="en-GB" altLang="en-US" dirty="0"/>
              <a:t>Use text highlighting to identify key parts of the requirement.</a:t>
            </a:r>
          </a:p>
          <a:p>
            <a:pPr>
              <a:lnSpc>
                <a:spcPct val="150000"/>
              </a:lnSpc>
            </a:pPr>
            <a:r>
              <a:rPr lang="en-GB" altLang="en-US" dirty="0"/>
              <a:t>Avoid the use of computer jargon.</a:t>
            </a:r>
          </a:p>
        </p:txBody>
      </p:sp>
    </p:spTree>
    <p:extLst>
      <p:ext uri="{BB962C8B-B14F-4D97-AF65-F5344CB8AC3E}">
        <p14:creationId xmlns:p14="http://schemas.microsoft.com/office/powerpoint/2010/main" val="15518997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GB" altLang="en-US"/>
              <a:t>System requirements</a:t>
            </a:r>
          </a:p>
        </p:txBody>
      </p:sp>
      <p:sp>
        <p:nvSpPr>
          <p:cNvPr id="62467" name="Rectangle 3"/>
          <p:cNvSpPr>
            <a:spLocks noGrp="1" noChangeArrowheads="1"/>
          </p:cNvSpPr>
          <p:nvPr>
            <p:ph type="body" idx="1"/>
          </p:nvPr>
        </p:nvSpPr>
        <p:spPr/>
        <p:txBody>
          <a:bodyPr/>
          <a:lstStyle/>
          <a:p>
            <a:pPr>
              <a:lnSpc>
                <a:spcPct val="90000"/>
              </a:lnSpc>
            </a:pPr>
            <a:r>
              <a:rPr lang="en-GB" altLang="en-US" dirty="0"/>
              <a:t>More detailed specifications of system functions, services and constraints than user requirements</a:t>
            </a:r>
            <a:r>
              <a:rPr lang="en-GB" altLang="en-US" dirty="0" smtClean="0"/>
              <a:t>.</a:t>
            </a:r>
          </a:p>
          <a:p>
            <a:pPr>
              <a:lnSpc>
                <a:spcPct val="90000"/>
              </a:lnSpc>
            </a:pPr>
            <a:endParaRPr lang="en-GB" altLang="en-US" dirty="0"/>
          </a:p>
          <a:p>
            <a:pPr>
              <a:lnSpc>
                <a:spcPct val="90000"/>
              </a:lnSpc>
            </a:pPr>
            <a:r>
              <a:rPr lang="en-GB" altLang="en-US" dirty="0"/>
              <a:t>They are intended to be a basis for designing the system</a:t>
            </a:r>
            <a:r>
              <a:rPr lang="en-GB" altLang="en-US" dirty="0" smtClean="0"/>
              <a:t>.</a:t>
            </a:r>
          </a:p>
          <a:p>
            <a:pPr>
              <a:lnSpc>
                <a:spcPct val="90000"/>
              </a:lnSpc>
            </a:pPr>
            <a:endParaRPr lang="en-GB" altLang="en-US" dirty="0"/>
          </a:p>
          <a:p>
            <a:pPr>
              <a:lnSpc>
                <a:spcPct val="90000"/>
              </a:lnSpc>
            </a:pPr>
            <a:r>
              <a:rPr lang="en-GB" altLang="en-US" dirty="0"/>
              <a:t>They may be incorporated into the system contract</a:t>
            </a:r>
            <a:r>
              <a:rPr lang="en-GB" altLang="en-US" dirty="0" smtClean="0"/>
              <a:t>.</a:t>
            </a:r>
          </a:p>
          <a:p>
            <a:pPr>
              <a:lnSpc>
                <a:spcPct val="90000"/>
              </a:lnSpc>
            </a:pPr>
            <a:endParaRPr lang="en-GB" altLang="en-US" dirty="0"/>
          </a:p>
          <a:p>
            <a:pPr>
              <a:lnSpc>
                <a:spcPct val="90000"/>
              </a:lnSpc>
            </a:pPr>
            <a:r>
              <a:rPr lang="en-GB" altLang="en-US" dirty="0"/>
              <a:t>System requirements may be defined or illustrated using system models discussed in Chapter 8.</a:t>
            </a:r>
          </a:p>
        </p:txBody>
      </p:sp>
    </p:spTree>
    <p:extLst>
      <p:ext uri="{BB962C8B-B14F-4D97-AF65-F5344CB8AC3E}">
        <p14:creationId xmlns:p14="http://schemas.microsoft.com/office/powerpoint/2010/main" val="2618872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ltLang="en-US"/>
              <a:t>Requirements and design</a:t>
            </a:r>
          </a:p>
        </p:txBody>
      </p:sp>
      <p:sp>
        <p:nvSpPr>
          <p:cNvPr id="63491" name="Rectangle 3"/>
          <p:cNvSpPr>
            <a:spLocks noGrp="1" noChangeArrowheads="1"/>
          </p:cNvSpPr>
          <p:nvPr>
            <p:ph type="body" idx="1"/>
          </p:nvPr>
        </p:nvSpPr>
        <p:spPr/>
        <p:txBody>
          <a:bodyPr/>
          <a:lstStyle/>
          <a:p>
            <a:pPr>
              <a:lnSpc>
                <a:spcPct val="90000"/>
              </a:lnSpc>
            </a:pPr>
            <a:r>
              <a:rPr lang="en-GB" altLang="en-US" dirty="0"/>
              <a:t>In principle, requirements should state what the system should do and the design should describe how it does this</a:t>
            </a:r>
            <a:r>
              <a:rPr lang="en-GB" altLang="en-US" dirty="0" smtClean="0"/>
              <a:t>.</a:t>
            </a:r>
          </a:p>
          <a:p>
            <a:pPr>
              <a:lnSpc>
                <a:spcPct val="90000"/>
              </a:lnSpc>
            </a:pPr>
            <a:endParaRPr lang="en-GB" altLang="en-US" dirty="0"/>
          </a:p>
          <a:p>
            <a:pPr>
              <a:lnSpc>
                <a:spcPct val="90000"/>
              </a:lnSpc>
            </a:pPr>
            <a:r>
              <a:rPr lang="en-GB" altLang="en-US" dirty="0"/>
              <a:t>In practice, requirements </a:t>
            </a:r>
            <a:r>
              <a:rPr lang="en-GB" altLang="en-US" dirty="0" smtClean="0"/>
              <a:t>and </a:t>
            </a:r>
            <a:r>
              <a:rPr lang="en-GB" altLang="en-US" dirty="0"/>
              <a:t>design are </a:t>
            </a:r>
            <a:r>
              <a:rPr lang="en-GB" altLang="en-US" dirty="0" smtClean="0"/>
              <a:t>inseparable</a:t>
            </a:r>
          </a:p>
          <a:p>
            <a:pPr>
              <a:lnSpc>
                <a:spcPct val="90000"/>
              </a:lnSpc>
            </a:pPr>
            <a:endParaRPr lang="en-GB" altLang="en-US" dirty="0"/>
          </a:p>
          <a:p>
            <a:pPr lvl="1">
              <a:lnSpc>
                <a:spcPct val="90000"/>
              </a:lnSpc>
            </a:pPr>
            <a:r>
              <a:rPr lang="en-GB" altLang="en-US" dirty="0"/>
              <a:t>A system architecture may be designed to structure the requirements;</a:t>
            </a:r>
          </a:p>
          <a:p>
            <a:pPr lvl="1">
              <a:lnSpc>
                <a:spcPct val="90000"/>
              </a:lnSpc>
            </a:pPr>
            <a:r>
              <a:rPr lang="en-GB" altLang="en-US" dirty="0"/>
              <a:t>The system may inter-operate with other systems that generate design requirements;</a:t>
            </a:r>
          </a:p>
          <a:p>
            <a:pPr lvl="1">
              <a:lnSpc>
                <a:spcPct val="90000"/>
              </a:lnSpc>
            </a:pPr>
            <a:r>
              <a:rPr lang="en-GB" altLang="en-US" dirty="0"/>
              <a:t>The use of a specific design may be a domain requirement.</a:t>
            </a:r>
            <a:endParaRPr lang="en-GB" altLang="en-US" sz="2000" dirty="0"/>
          </a:p>
        </p:txBody>
      </p:sp>
    </p:spTree>
    <p:extLst>
      <p:ext uri="{BB962C8B-B14F-4D97-AF65-F5344CB8AC3E}">
        <p14:creationId xmlns:p14="http://schemas.microsoft.com/office/powerpoint/2010/main" val="401138086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GB" altLang="en-US"/>
              <a:t>Problems with NL specification</a:t>
            </a:r>
          </a:p>
        </p:txBody>
      </p:sp>
      <p:sp>
        <p:nvSpPr>
          <p:cNvPr id="64515" name="Rectangle 3"/>
          <p:cNvSpPr>
            <a:spLocks noGrp="1" noChangeArrowheads="1"/>
          </p:cNvSpPr>
          <p:nvPr>
            <p:ph type="body" idx="1"/>
          </p:nvPr>
        </p:nvSpPr>
        <p:spPr/>
        <p:txBody>
          <a:bodyPr/>
          <a:lstStyle/>
          <a:p>
            <a:pPr>
              <a:lnSpc>
                <a:spcPct val="90000"/>
              </a:lnSpc>
            </a:pPr>
            <a:r>
              <a:rPr lang="en-GB" altLang="en-US" b="1" dirty="0"/>
              <a:t>Ambiguity</a:t>
            </a:r>
          </a:p>
          <a:p>
            <a:pPr lvl="1">
              <a:lnSpc>
                <a:spcPct val="90000"/>
              </a:lnSpc>
            </a:pPr>
            <a:r>
              <a:rPr lang="en-GB" altLang="en-US" dirty="0"/>
              <a:t>The readers and writers of the requirement must interpret the same words in the same way. NL is naturally ambiguous so this is very difficult.</a:t>
            </a:r>
          </a:p>
          <a:p>
            <a:pPr>
              <a:lnSpc>
                <a:spcPct val="90000"/>
              </a:lnSpc>
            </a:pPr>
            <a:r>
              <a:rPr lang="en-GB" altLang="en-US" b="1" dirty="0"/>
              <a:t>Over-flexibility</a:t>
            </a:r>
          </a:p>
          <a:p>
            <a:pPr lvl="1">
              <a:lnSpc>
                <a:spcPct val="90000"/>
              </a:lnSpc>
            </a:pPr>
            <a:r>
              <a:rPr lang="en-GB" altLang="en-US" dirty="0"/>
              <a:t>The same thing may be said in a number of different ways in the specification.</a:t>
            </a:r>
          </a:p>
          <a:p>
            <a:pPr>
              <a:lnSpc>
                <a:spcPct val="90000"/>
              </a:lnSpc>
            </a:pPr>
            <a:r>
              <a:rPr lang="en-GB" altLang="en-US" b="1" dirty="0"/>
              <a:t>Lack of modularisation</a:t>
            </a:r>
          </a:p>
          <a:p>
            <a:pPr lvl="1">
              <a:lnSpc>
                <a:spcPct val="90000"/>
              </a:lnSpc>
            </a:pPr>
            <a:r>
              <a:rPr lang="en-GB" altLang="en-US" dirty="0"/>
              <a:t>NL structures are inadequate to structure system requirements.</a:t>
            </a:r>
          </a:p>
        </p:txBody>
      </p:sp>
    </p:spTree>
    <p:extLst>
      <p:ext uri="{BB962C8B-B14F-4D97-AF65-F5344CB8AC3E}">
        <p14:creationId xmlns:p14="http://schemas.microsoft.com/office/powerpoint/2010/main" val="5374193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ltLang="en-US"/>
              <a:t>Alternatives to NL specification</a:t>
            </a:r>
          </a:p>
        </p:txBody>
      </p:sp>
      <p:sp>
        <p:nvSpPr>
          <p:cNvPr id="65541" name="Rectangle 5"/>
          <p:cNvSpPr>
            <a:spLocks noChangeArrowheads="1"/>
          </p:cNvSpPr>
          <p:nvPr/>
        </p:nvSpPr>
        <p:spPr bwMode="auto">
          <a:xfrm>
            <a:off x="1524000" y="1600200"/>
            <a:ext cx="9220200" cy="48006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5546" name="Object 10"/>
          <p:cNvGraphicFramePr>
            <a:graphicFrameLocks noChangeAspect="1"/>
          </p:cNvGraphicFramePr>
          <p:nvPr/>
        </p:nvGraphicFramePr>
        <p:xfrm>
          <a:off x="1828800" y="1752600"/>
          <a:ext cx="8686800" cy="4495800"/>
        </p:xfrm>
        <a:graphic>
          <a:graphicData uri="http://schemas.openxmlformats.org/presentationml/2006/ole">
            <mc:AlternateContent xmlns:mc="http://schemas.openxmlformats.org/markup-compatibility/2006">
              <mc:Choice xmlns:v="urn:schemas-microsoft-com:vml" Requires="v">
                <p:oleObj spid="_x0000_s4113" name="Document" r:id="rId3" imgW="6513576" imgH="3371088" progId="Word.Document.8">
                  <p:embed/>
                </p:oleObj>
              </mc:Choice>
              <mc:Fallback>
                <p:oleObj name="Document" r:id="rId3" imgW="6513576" imgH="337108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752600"/>
                        <a:ext cx="8686800" cy="449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2796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lIns="90487" tIns="44450" rIns="90487" bIns="44450" rtlCol="0" anchor="ctr">
            <a:normAutofit/>
          </a:bodyPr>
          <a:lstStyle/>
          <a:p>
            <a:r>
              <a:rPr lang="en-GB" altLang="en-US"/>
              <a:t>Requirements engineering</a:t>
            </a:r>
          </a:p>
        </p:txBody>
      </p:sp>
      <p:sp>
        <p:nvSpPr>
          <p:cNvPr id="7171" name="Rectangle 3"/>
          <p:cNvSpPr>
            <a:spLocks noGrp="1" noChangeArrowheads="1"/>
          </p:cNvSpPr>
          <p:nvPr>
            <p:ph type="body" idx="1"/>
          </p:nvPr>
        </p:nvSpPr>
        <p:spPr>
          <a:noFill/>
          <a:ln/>
        </p:spPr>
        <p:txBody>
          <a:bodyPr vert="horz" lIns="90487" tIns="44450" rIns="90487" bIns="44450" rtlCol="0">
            <a:normAutofit/>
          </a:bodyPr>
          <a:lstStyle/>
          <a:p>
            <a:r>
              <a:rPr lang="en-GB" altLang="en-US" dirty="0"/>
              <a:t>The process of establishing the services that the customer requires from a system and the constraints under which it operates and is developed</a:t>
            </a:r>
            <a:r>
              <a:rPr lang="en-GB" altLang="en-US" dirty="0" smtClean="0"/>
              <a:t>.</a:t>
            </a:r>
          </a:p>
          <a:p>
            <a:endParaRPr lang="en-GB" altLang="en-US" dirty="0"/>
          </a:p>
          <a:p>
            <a:endParaRPr lang="en-GB" altLang="en-US" dirty="0" smtClean="0"/>
          </a:p>
          <a:p>
            <a:endParaRPr lang="en-GB" altLang="en-US" dirty="0"/>
          </a:p>
          <a:p>
            <a:r>
              <a:rPr lang="en-GB" altLang="en-US" dirty="0"/>
              <a:t>The requirements themselves are the descriptions of the system services and constraints that are generated during the requirements engineering process.</a:t>
            </a:r>
          </a:p>
        </p:txBody>
      </p:sp>
    </p:spTree>
    <p:extLst>
      <p:ext uri="{BB962C8B-B14F-4D97-AF65-F5344CB8AC3E}">
        <p14:creationId xmlns:p14="http://schemas.microsoft.com/office/powerpoint/2010/main" val="304195948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p:txBody>
          <a:bodyPr/>
          <a:lstStyle/>
          <a:p>
            <a:r>
              <a:rPr lang="en-US" altLang="en-US"/>
              <a:t>Structured language specifications</a:t>
            </a:r>
          </a:p>
        </p:txBody>
      </p:sp>
      <p:sp>
        <p:nvSpPr>
          <p:cNvPr id="79875" name="Rectangle 1027"/>
          <p:cNvSpPr>
            <a:spLocks noGrp="1" noChangeArrowheads="1"/>
          </p:cNvSpPr>
          <p:nvPr>
            <p:ph type="body" idx="1"/>
          </p:nvPr>
        </p:nvSpPr>
        <p:spPr/>
        <p:txBody>
          <a:bodyPr/>
          <a:lstStyle/>
          <a:p>
            <a:pPr>
              <a:lnSpc>
                <a:spcPct val="150000"/>
              </a:lnSpc>
            </a:pPr>
            <a:r>
              <a:rPr lang="en-US" altLang="en-US" dirty="0"/>
              <a:t>The freedom of the requirements writer is limited by a predefined template for requirements.</a:t>
            </a:r>
          </a:p>
          <a:p>
            <a:pPr>
              <a:lnSpc>
                <a:spcPct val="150000"/>
              </a:lnSpc>
            </a:pPr>
            <a:r>
              <a:rPr lang="en-US" altLang="en-US" dirty="0"/>
              <a:t>All requirements are written in a standard way.</a:t>
            </a:r>
          </a:p>
          <a:p>
            <a:pPr>
              <a:lnSpc>
                <a:spcPct val="150000"/>
              </a:lnSpc>
            </a:pPr>
            <a:r>
              <a:rPr lang="en-US" altLang="en-US" dirty="0"/>
              <a:t>The terminology used in the description may be limited.</a:t>
            </a:r>
          </a:p>
          <a:p>
            <a:pPr>
              <a:lnSpc>
                <a:spcPct val="150000"/>
              </a:lnSpc>
            </a:pPr>
            <a:r>
              <a:rPr lang="en-US" altLang="en-US" dirty="0"/>
              <a:t>The advantage is that the most of the expressiveness of natural language is maintained but a degree of uniformity is imposed on the specification.</a:t>
            </a:r>
          </a:p>
        </p:txBody>
      </p:sp>
    </p:spTree>
    <p:extLst>
      <p:ext uri="{BB962C8B-B14F-4D97-AF65-F5344CB8AC3E}">
        <p14:creationId xmlns:p14="http://schemas.microsoft.com/office/powerpoint/2010/main" val="37717022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vert="horz" lIns="90487" tIns="44450" rIns="90487" bIns="44450" rtlCol="0" anchor="ctr">
            <a:normAutofit/>
          </a:bodyPr>
          <a:lstStyle/>
          <a:p>
            <a:r>
              <a:rPr lang="en-GB" altLang="en-US"/>
              <a:t>Form-based specifications</a:t>
            </a:r>
          </a:p>
        </p:txBody>
      </p:sp>
      <p:sp>
        <p:nvSpPr>
          <p:cNvPr id="67587" name="Rectangle 3"/>
          <p:cNvSpPr>
            <a:spLocks noGrp="1" noChangeArrowheads="1"/>
          </p:cNvSpPr>
          <p:nvPr>
            <p:ph type="body" idx="1"/>
          </p:nvPr>
        </p:nvSpPr>
        <p:spPr>
          <a:noFill/>
          <a:ln/>
        </p:spPr>
        <p:txBody>
          <a:bodyPr vert="horz" lIns="90487" tIns="44450" rIns="90487" bIns="44450" rtlCol="0">
            <a:normAutofit/>
          </a:bodyPr>
          <a:lstStyle/>
          <a:p>
            <a:pPr>
              <a:lnSpc>
                <a:spcPct val="150000"/>
              </a:lnSpc>
            </a:pPr>
            <a:r>
              <a:rPr lang="en-GB" altLang="en-US" dirty="0"/>
              <a:t>Definition of the function or entity.</a:t>
            </a:r>
          </a:p>
          <a:p>
            <a:pPr>
              <a:lnSpc>
                <a:spcPct val="150000"/>
              </a:lnSpc>
            </a:pPr>
            <a:r>
              <a:rPr lang="en-GB" altLang="en-US" dirty="0"/>
              <a:t>Description of inputs and where they come from.</a:t>
            </a:r>
          </a:p>
          <a:p>
            <a:pPr>
              <a:lnSpc>
                <a:spcPct val="150000"/>
              </a:lnSpc>
            </a:pPr>
            <a:r>
              <a:rPr lang="en-GB" altLang="en-US" dirty="0"/>
              <a:t>Description of outputs and where they go to.</a:t>
            </a:r>
          </a:p>
          <a:p>
            <a:pPr>
              <a:lnSpc>
                <a:spcPct val="150000"/>
              </a:lnSpc>
            </a:pPr>
            <a:r>
              <a:rPr lang="en-GB" altLang="en-US" dirty="0"/>
              <a:t>Indication of other entities required.</a:t>
            </a:r>
          </a:p>
          <a:p>
            <a:pPr>
              <a:lnSpc>
                <a:spcPct val="150000"/>
              </a:lnSpc>
            </a:pPr>
            <a:r>
              <a:rPr lang="en-GB" altLang="en-US" dirty="0"/>
              <a:t>Pre and post conditions (if appropriate).</a:t>
            </a:r>
          </a:p>
          <a:p>
            <a:pPr>
              <a:lnSpc>
                <a:spcPct val="150000"/>
              </a:lnSpc>
            </a:pPr>
            <a:r>
              <a:rPr lang="en-GB" altLang="en-US" dirty="0"/>
              <a:t>The side effects (if any) of the function.</a:t>
            </a:r>
          </a:p>
        </p:txBody>
      </p:sp>
    </p:spTree>
    <p:extLst>
      <p:ext uri="{BB962C8B-B14F-4D97-AF65-F5344CB8AC3E}">
        <p14:creationId xmlns:p14="http://schemas.microsoft.com/office/powerpoint/2010/main" val="1444456723"/>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a:ln/>
        </p:spPr>
        <p:txBody>
          <a:bodyPr vert="horz" lIns="90487" tIns="44450" rIns="90487" bIns="44450" rtlCol="0" anchor="ctr">
            <a:normAutofit/>
          </a:bodyPr>
          <a:lstStyle/>
          <a:p>
            <a:r>
              <a:rPr lang="en-GB" altLang="en-US"/>
              <a:t>Form-based node specification</a:t>
            </a:r>
          </a:p>
        </p:txBody>
      </p:sp>
      <p:sp>
        <p:nvSpPr>
          <p:cNvPr id="68612" name="Rectangle 4"/>
          <p:cNvSpPr>
            <a:spLocks noChangeArrowheads="1"/>
          </p:cNvSpPr>
          <p:nvPr/>
        </p:nvSpPr>
        <p:spPr bwMode="auto">
          <a:xfrm>
            <a:off x="1600200" y="1600200"/>
            <a:ext cx="9144000" cy="47244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68613" name="Object 5"/>
          <p:cNvGraphicFramePr>
            <a:graphicFrameLocks noChangeAspect="1"/>
          </p:cNvGraphicFramePr>
          <p:nvPr/>
        </p:nvGraphicFramePr>
        <p:xfrm>
          <a:off x="2590800" y="1752600"/>
          <a:ext cx="7391400" cy="4476750"/>
        </p:xfrm>
        <a:graphic>
          <a:graphicData uri="http://schemas.openxmlformats.org/presentationml/2006/ole">
            <mc:AlternateContent xmlns:mc="http://schemas.openxmlformats.org/markup-compatibility/2006">
              <mc:Choice xmlns:v="urn:schemas-microsoft-com:vml" Requires="v">
                <p:oleObj spid="_x0000_s5137" name="Document" r:id="rId3" imgW="5571744" imgH="3374136" progId="Word.Document.8">
                  <p:embed/>
                </p:oleObj>
              </mc:Choice>
              <mc:Fallback>
                <p:oleObj name="Document" r:id="rId3" imgW="5571744" imgH="337413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1752600"/>
                        <a:ext cx="7391400" cy="447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15309309"/>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Tabular specification</a:t>
            </a:r>
          </a:p>
        </p:txBody>
      </p:sp>
      <p:sp>
        <p:nvSpPr>
          <p:cNvPr id="82947" name="Rectangle 3"/>
          <p:cNvSpPr>
            <a:spLocks noGrp="1" noChangeArrowheads="1"/>
          </p:cNvSpPr>
          <p:nvPr>
            <p:ph type="body" idx="1"/>
          </p:nvPr>
        </p:nvSpPr>
        <p:spPr/>
        <p:txBody>
          <a:bodyPr/>
          <a:lstStyle/>
          <a:p>
            <a:r>
              <a:rPr lang="en-US" altLang="en-US"/>
              <a:t>Used to supplement natural language.</a:t>
            </a:r>
          </a:p>
          <a:p>
            <a:r>
              <a:rPr lang="en-US" altLang="en-US"/>
              <a:t>Particularly useful when you have to define a number of possible alternative courses of action.</a:t>
            </a:r>
          </a:p>
        </p:txBody>
      </p:sp>
    </p:spTree>
    <p:extLst>
      <p:ext uri="{BB962C8B-B14F-4D97-AF65-F5344CB8AC3E}">
        <p14:creationId xmlns:p14="http://schemas.microsoft.com/office/powerpoint/2010/main" val="26176107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Tabular specification</a:t>
            </a:r>
          </a:p>
        </p:txBody>
      </p:sp>
      <p:sp>
        <p:nvSpPr>
          <p:cNvPr id="78852" name="Rectangle 4"/>
          <p:cNvSpPr>
            <a:spLocks noChangeArrowheads="1"/>
          </p:cNvSpPr>
          <p:nvPr/>
        </p:nvSpPr>
        <p:spPr bwMode="auto">
          <a:xfrm>
            <a:off x="1600200" y="1600200"/>
            <a:ext cx="9144000" cy="47244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8855" name="Object 7"/>
          <p:cNvGraphicFramePr>
            <a:graphicFrameLocks noChangeAspect="1"/>
          </p:cNvGraphicFramePr>
          <p:nvPr/>
        </p:nvGraphicFramePr>
        <p:xfrm>
          <a:off x="2057400" y="2057401"/>
          <a:ext cx="10744200" cy="3463925"/>
        </p:xfrm>
        <a:graphic>
          <a:graphicData uri="http://schemas.openxmlformats.org/presentationml/2006/ole">
            <mc:AlternateContent xmlns:mc="http://schemas.openxmlformats.org/markup-compatibility/2006">
              <mc:Choice xmlns:v="urn:schemas-microsoft-com:vml" Requires="v">
                <p:oleObj spid="_x0000_s6161" name="Document" r:id="rId3" imgW="5641848" imgH="1819656" progId="Word.Document.8">
                  <p:embed/>
                </p:oleObj>
              </mc:Choice>
              <mc:Fallback>
                <p:oleObj name="Document" r:id="rId3" imgW="5641848" imgH="1819656"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1"/>
                        <a:ext cx="10744200" cy="3463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70535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en-US"/>
              <a:t>Graphical models</a:t>
            </a:r>
          </a:p>
        </p:txBody>
      </p:sp>
      <p:sp>
        <p:nvSpPr>
          <p:cNvPr id="80899" name="Rectangle 3"/>
          <p:cNvSpPr>
            <a:spLocks noGrp="1" noChangeArrowheads="1"/>
          </p:cNvSpPr>
          <p:nvPr>
            <p:ph type="body" idx="1"/>
          </p:nvPr>
        </p:nvSpPr>
        <p:spPr/>
        <p:txBody>
          <a:bodyPr/>
          <a:lstStyle/>
          <a:p>
            <a:r>
              <a:rPr lang="en-US" altLang="en-US"/>
              <a:t>Graphical models are most useful when you need to show how state changes or where you need to describe a sequence of actions.</a:t>
            </a:r>
          </a:p>
          <a:p>
            <a:r>
              <a:rPr lang="en-US" altLang="en-US"/>
              <a:t>Different graphical models are explained in Chapter 8.</a:t>
            </a:r>
          </a:p>
        </p:txBody>
      </p:sp>
    </p:spTree>
    <p:extLst>
      <p:ext uri="{BB962C8B-B14F-4D97-AF65-F5344CB8AC3E}">
        <p14:creationId xmlns:p14="http://schemas.microsoft.com/office/powerpoint/2010/main" val="5893910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Sequence diagrams</a:t>
            </a:r>
          </a:p>
        </p:txBody>
      </p:sp>
      <p:sp>
        <p:nvSpPr>
          <p:cNvPr id="81923" name="Rectangle 3"/>
          <p:cNvSpPr>
            <a:spLocks noGrp="1" noChangeArrowheads="1"/>
          </p:cNvSpPr>
          <p:nvPr>
            <p:ph type="body" idx="1"/>
          </p:nvPr>
        </p:nvSpPr>
        <p:spPr/>
        <p:txBody>
          <a:bodyPr/>
          <a:lstStyle/>
          <a:p>
            <a:pPr>
              <a:lnSpc>
                <a:spcPct val="90000"/>
              </a:lnSpc>
            </a:pPr>
            <a:r>
              <a:rPr lang="en-US" altLang="en-US"/>
              <a:t>These show the sequence of events that take place during some user interaction with a system.</a:t>
            </a:r>
          </a:p>
          <a:p>
            <a:pPr>
              <a:lnSpc>
                <a:spcPct val="90000"/>
              </a:lnSpc>
            </a:pPr>
            <a:r>
              <a:rPr lang="en-US" altLang="en-US"/>
              <a:t>You read them from top to bottom to see the order of the actions that take place.</a:t>
            </a:r>
          </a:p>
          <a:p>
            <a:pPr>
              <a:lnSpc>
                <a:spcPct val="90000"/>
              </a:lnSpc>
            </a:pPr>
            <a:r>
              <a:rPr lang="en-US" altLang="en-US"/>
              <a:t>Cash withdrawal from an ATM</a:t>
            </a:r>
          </a:p>
          <a:p>
            <a:pPr lvl="1">
              <a:lnSpc>
                <a:spcPct val="90000"/>
              </a:lnSpc>
            </a:pPr>
            <a:r>
              <a:rPr lang="en-US" altLang="en-US"/>
              <a:t>Validate card;</a:t>
            </a:r>
          </a:p>
          <a:p>
            <a:pPr lvl="1">
              <a:lnSpc>
                <a:spcPct val="90000"/>
              </a:lnSpc>
            </a:pPr>
            <a:r>
              <a:rPr lang="en-US" altLang="en-US"/>
              <a:t>Handle request;</a:t>
            </a:r>
          </a:p>
          <a:p>
            <a:pPr lvl="1">
              <a:lnSpc>
                <a:spcPct val="90000"/>
              </a:lnSpc>
            </a:pPr>
            <a:r>
              <a:rPr lang="en-US" altLang="en-US"/>
              <a:t>Complete transaction.</a:t>
            </a:r>
          </a:p>
        </p:txBody>
      </p:sp>
    </p:spTree>
    <p:extLst>
      <p:ext uri="{BB962C8B-B14F-4D97-AF65-F5344CB8AC3E}">
        <p14:creationId xmlns:p14="http://schemas.microsoft.com/office/powerpoint/2010/main" val="42678159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6" name="Rectangle 10"/>
          <p:cNvSpPr>
            <a:spLocks noChangeArrowheads="1"/>
          </p:cNvSpPr>
          <p:nvPr/>
        </p:nvSpPr>
        <p:spPr bwMode="auto">
          <a:xfrm>
            <a:off x="1879600" y="1447800"/>
            <a:ext cx="7188200" cy="5029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658" name="Rectangle 2"/>
          <p:cNvSpPr>
            <a:spLocks noGrp="1" noChangeArrowheads="1"/>
          </p:cNvSpPr>
          <p:nvPr>
            <p:ph type="title"/>
          </p:nvPr>
        </p:nvSpPr>
        <p:spPr/>
        <p:txBody>
          <a:bodyPr/>
          <a:lstStyle/>
          <a:p>
            <a:r>
              <a:rPr lang="en-GB" altLang="en-US" sz="3600"/>
              <a:t>Sequence diagram of ATM withdrawal</a:t>
            </a:r>
            <a:endParaRPr lang="en-GB" altLang="en-US"/>
          </a:p>
        </p:txBody>
      </p:sp>
      <p:pic>
        <p:nvPicPr>
          <p:cNvPr id="70665" name="Picture 9" descr="6.14 ATM Sequence diagram.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100" y="1447800"/>
            <a:ext cx="6057900" cy="478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6693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a:t>Interface specification</a:t>
            </a:r>
          </a:p>
        </p:txBody>
      </p:sp>
      <p:sp>
        <p:nvSpPr>
          <p:cNvPr id="72707" name="Rectangle 3"/>
          <p:cNvSpPr>
            <a:spLocks noGrp="1" noChangeArrowheads="1"/>
          </p:cNvSpPr>
          <p:nvPr>
            <p:ph type="body" idx="1"/>
          </p:nvPr>
        </p:nvSpPr>
        <p:spPr/>
        <p:txBody>
          <a:bodyPr/>
          <a:lstStyle/>
          <a:p>
            <a:pPr>
              <a:lnSpc>
                <a:spcPct val="90000"/>
              </a:lnSpc>
            </a:pPr>
            <a:r>
              <a:rPr lang="en-GB" altLang="en-US" dirty="0"/>
              <a:t>Most systems must operate with other systems and the operating interfaces must be specified as part of the requirements</a:t>
            </a:r>
            <a:r>
              <a:rPr lang="en-GB" altLang="en-US" dirty="0" smtClean="0"/>
              <a:t>.</a:t>
            </a:r>
          </a:p>
          <a:p>
            <a:pPr>
              <a:lnSpc>
                <a:spcPct val="90000"/>
              </a:lnSpc>
            </a:pPr>
            <a:endParaRPr lang="en-GB" altLang="en-US" dirty="0"/>
          </a:p>
          <a:p>
            <a:pPr>
              <a:lnSpc>
                <a:spcPct val="90000"/>
              </a:lnSpc>
            </a:pPr>
            <a:r>
              <a:rPr lang="en-GB" altLang="en-US" dirty="0"/>
              <a:t>Three types of interface may have to be defined</a:t>
            </a:r>
          </a:p>
          <a:p>
            <a:pPr lvl="1">
              <a:lnSpc>
                <a:spcPct val="90000"/>
              </a:lnSpc>
            </a:pPr>
            <a:r>
              <a:rPr lang="en-GB" altLang="en-US" dirty="0"/>
              <a:t>Procedural interfaces;</a:t>
            </a:r>
          </a:p>
          <a:p>
            <a:pPr lvl="1">
              <a:lnSpc>
                <a:spcPct val="90000"/>
              </a:lnSpc>
            </a:pPr>
            <a:r>
              <a:rPr lang="en-GB" altLang="en-US" dirty="0"/>
              <a:t>Data structures that are exchanged;</a:t>
            </a:r>
          </a:p>
          <a:p>
            <a:pPr lvl="1">
              <a:lnSpc>
                <a:spcPct val="90000"/>
              </a:lnSpc>
            </a:pPr>
            <a:r>
              <a:rPr lang="en-GB" altLang="en-US" dirty="0"/>
              <a:t>Data representations</a:t>
            </a:r>
            <a:r>
              <a:rPr lang="en-GB" altLang="en-US" dirty="0" smtClean="0"/>
              <a:t>.</a:t>
            </a:r>
          </a:p>
          <a:p>
            <a:pPr lvl="1">
              <a:lnSpc>
                <a:spcPct val="90000"/>
              </a:lnSpc>
            </a:pPr>
            <a:endParaRPr lang="en-GB" altLang="en-US" dirty="0"/>
          </a:p>
          <a:p>
            <a:pPr>
              <a:lnSpc>
                <a:spcPct val="90000"/>
              </a:lnSpc>
            </a:pPr>
            <a:r>
              <a:rPr lang="en-GB" altLang="en-US" dirty="0"/>
              <a:t>Formal notations are an effective technique for interface specification.</a:t>
            </a:r>
          </a:p>
        </p:txBody>
      </p:sp>
    </p:spTree>
    <p:extLst>
      <p:ext uri="{BB962C8B-B14F-4D97-AF65-F5344CB8AC3E}">
        <p14:creationId xmlns:p14="http://schemas.microsoft.com/office/powerpoint/2010/main" val="40768905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a:t>PDL interface description</a:t>
            </a:r>
          </a:p>
        </p:txBody>
      </p:sp>
      <p:sp>
        <p:nvSpPr>
          <p:cNvPr id="73733" name="Rectangle 5"/>
          <p:cNvSpPr>
            <a:spLocks noChangeArrowheads="1"/>
          </p:cNvSpPr>
          <p:nvPr/>
        </p:nvSpPr>
        <p:spPr bwMode="auto">
          <a:xfrm>
            <a:off x="1981200" y="1676400"/>
            <a:ext cx="8382000" cy="45720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73736" name="Object 8"/>
          <p:cNvGraphicFramePr>
            <a:graphicFrameLocks noChangeAspect="1"/>
          </p:cNvGraphicFramePr>
          <p:nvPr/>
        </p:nvGraphicFramePr>
        <p:xfrm>
          <a:off x="2362200" y="1981200"/>
          <a:ext cx="7620000" cy="3473450"/>
        </p:xfrm>
        <a:graphic>
          <a:graphicData uri="http://schemas.openxmlformats.org/presentationml/2006/ole">
            <mc:AlternateContent xmlns:mc="http://schemas.openxmlformats.org/markup-compatibility/2006">
              <mc:Choice xmlns:v="urn:schemas-microsoft-com:vml" Requires="v">
                <p:oleObj spid="_x0000_s7185" name="Document" r:id="rId3" imgW="4178808" imgH="1905000" progId="Word.Document.8">
                  <p:embed/>
                </p:oleObj>
              </mc:Choice>
              <mc:Fallback>
                <p:oleObj name="Document" r:id="rId3" imgW="4178808" imgH="19050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81200"/>
                        <a:ext cx="7620000" cy="347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07786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vert="horz" lIns="90487" tIns="44450" rIns="90487" bIns="44450" rtlCol="0" anchor="ctr">
            <a:normAutofit/>
          </a:bodyPr>
          <a:lstStyle/>
          <a:p>
            <a:r>
              <a:rPr lang="en-GB" altLang="en-US"/>
              <a:t>What is a requirement?</a:t>
            </a:r>
          </a:p>
        </p:txBody>
      </p:sp>
      <p:sp>
        <p:nvSpPr>
          <p:cNvPr id="8195" name="Rectangle 3"/>
          <p:cNvSpPr>
            <a:spLocks noGrp="1" noChangeArrowheads="1"/>
          </p:cNvSpPr>
          <p:nvPr>
            <p:ph type="body" idx="1"/>
          </p:nvPr>
        </p:nvSpPr>
        <p:spPr>
          <a:noFill/>
          <a:ln/>
        </p:spPr>
        <p:txBody>
          <a:bodyPr vert="horz" lIns="90487" tIns="44450" rIns="90487" bIns="44450" rtlCol="0">
            <a:normAutofit/>
          </a:bodyPr>
          <a:lstStyle/>
          <a:p>
            <a:pPr>
              <a:lnSpc>
                <a:spcPct val="90000"/>
              </a:lnSpc>
            </a:pPr>
            <a:r>
              <a:rPr lang="en-GB" altLang="en-US" dirty="0"/>
              <a:t>It may range from a high-level abstract statement of a service or of a system constraint to a detailed mathematical functional specification</a:t>
            </a:r>
            <a:r>
              <a:rPr lang="en-GB" altLang="en-US" dirty="0" smtClean="0"/>
              <a:t>.</a:t>
            </a:r>
          </a:p>
          <a:p>
            <a:pPr>
              <a:lnSpc>
                <a:spcPct val="90000"/>
              </a:lnSpc>
            </a:pPr>
            <a:endParaRPr lang="en-GB" altLang="en-US" dirty="0"/>
          </a:p>
          <a:p>
            <a:pPr>
              <a:lnSpc>
                <a:spcPct val="90000"/>
              </a:lnSpc>
            </a:pPr>
            <a:r>
              <a:rPr lang="en-GB" altLang="en-US" dirty="0" smtClean="0"/>
              <a:t>Optimization of any process</a:t>
            </a:r>
          </a:p>
          <a:p>
            <a:pPr>
              <a:lnSpc>
                <a:spcPct val="90000"/>
              </a:lnSpc>
            </a:pPr>
            <a:endParaRPr lang="en-GB" altLang="en-US" dirty="0"/>
          </a:p>
          <a:p>
            <a:pPr>
              <a:lnSpc>
                <a:spcPct val="90000"/>
              </a:lnSpc>
            </a:pPr>
            <a:r>
              <a:rPr lang="en-GB" altLang="en-US" dirty="0"/>
              <a:t>This is inevitable as requirements may serve a dual function</a:t>
            </a:r>
          </a:p>
          <a:p>
            <a:pPr lvl="1">
              <a:lnSpc>
                <a:spcPct val="90000"/>
              </a:lnSpc>
            </a:pPr>
            <a:r>
              <a:rPr lang="en-GB" altLang="en-US" dirty="0"/>
              <a:t>May be the basis for a bid for a contract - therefore must be open to interpretation;</a:t>
            </a:r>
          </a:p>
          <a:p>
            <a:pPr lvl="1">
              <a:lnSpc>
                <a:spcPct val="90000"/>
              </a:lnSpc>
            </a:pPr>
            <a:r>
              <a:rPr lang="en-GB" altLang="en-US" dirty="0"/>
              <a:t>May be the basis for the contract itself - therefore must be defined in detail;</a:t>
            </a:r>
          </a:p>
          <a:p>
            <a:pPr lvl="1">
              <a:lnSpc>
                <a:spcPct val="90000"/>
              </a:lnSpc>
            </a:pPr>
            <a:r>
              <a:rPr lang="en-GB" altLang="en-US" dirty="0"/>
              <a:t>Both these statements may be called requirements.</a:t>
            </a:r>
          </a:p>
        </p:txBody>
      </p:sp>
    </p:spTree>
    <p:extLst>
      <p:ext uri="{BB962C8B-B14F-4D97-AF65-F5344CB8AC3E}">
        <p14:creationId xmlns:p14="http://schemas.microsoft.com/office/powerpoint/2010/main" val="136853621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lIns="90487" tIns="44450" rIns="90487" bIns="44450" rtlCol="0" anchor="ctr">
            <a:normAutofit/>
          </a:bodyPr>
          <a:lstStyle/>
          <a:p>
            <a:r>
              <a:rPr lang="en-GB" altLang="en-US"/>
              <a:t>The requirements document</a:t>
            </a:r>
          </a:p>
        </p:txBody>
      </p:sp>
      <p:sp>
        <p:nvSpPr>
          <p:cNvPr id="16387" name="Rectangle 3"/>
          <p:cNvSpPr>
            <a:spLocks noGrp="1" noChangeArrowheads="1"/>
          </p:cNvSpPr>
          <p:nvPr>
            <p:ph type="body" idx="1"/>
          </p:nvPr>
        </p:nvSpPr>
        <p:spPr>
          <a:noFill/>
          <a:ln/>
        </p:spPr>
        <p:txBody>
          <a:bodyPr vert="horz" lIns="90487" tIns="44450" rIns="90487" bIns="44450" rtlCol="0">
            <a:normAutofit/>
          </a:bodyPr>
          <a:lstStyle/>
          <a:p>
            <a:r>
              <a:rPr lang="en-GB" altLang="en-US"/>
              <a:t>The requirements document is the official statement of what is required of the system developers.</a:t>
            </a:r>
          </a:p>
          <a:p>
            <a:r>
              <a:rPr lang="en-GB" altLang="en-US"/>
              <a:t>Should include both a definition of user requirements and a specification of the system requirements.</a:t>
            </a:r>
          </a:p>
          <a:p>
            <a:r>
              <a:rPr lang="en-GB" altLang="en-US"/>
              <a:t>It is NOT a design document. As far as possible, it should set of WHAT the system should do rather than HOW it should do it</a:t>
            </a:r>
          </a:p>
        </p:txBody>
      </p:sp>
    </p:spTree>
    <p:extLst>
      <p:ext uri="{BB962C8B-B14F-4D97-AF65-F5344CB8AC3E}">
        <p14:creationId xmlns:p14="http://schemas.microsoft.com/office/powerpoint/2010/main" val="18974057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8" name="Rectangle 6"/>
          <p:cNvSpPr>
            <a:spLocks noGrp="1" noChangeArrowheads="1"/>
          </p:cNvSpPr>
          <p:nvPr>
            <p:ph type="title"/>
          </p:nvPr>
        </p:nvSpPr>
        <p:spPr/>
        <p:txBody>
          <a:bodyPr/>
          <a:lstStyle/>
          <a:p>
            <a:r>
              <a:rPr lang="en-US" altLang="en-US"/>
              <a:t>Users of a requirements document</a:t>
            </a:r>
          </a:p>
        </p:txBody>
      </p:sp>
      <p:sp>
        <p:nvSpPr>
          <p:cNvPr id="74760" name="Rectangle 8"/>
          <p:cNvSpPr>
            <a:spLocks noChangeArrowheads="1"/>
          </p:cNvSpPr>
          <p:nvPr/>
        </p:nvSpPr>
        <p:spPr bwMode="auto">
          <a:xfrm>
            <a:off x="1587500" y="1676400"/>
            <a:ext cx="8077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74761" name="Picture 9" descr="6.16 Req-doc-users.eps                                         0010579DMacintosh HD                   B8AA5F2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1" y="1752600"/>
            <a:ext cx="3457575"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06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vert="horz" lIns="90487" tIns="44450" rIns="90487" bIns="44450" rtlCol="0" anchor="ctr">
            <a:normAutofit/>
          </a:bodyPr>
          <a:lstStyle/>
          <a:p>
            <a:r>
              <a:rPr lang="en-GB" altLang="en-US"/>
              <a:t>IEEE requirements standard</a:t>
            </a:r>
          </a:p>
        </p:txBody>
      </p:sp>
      <p:sp>
        <p:nvSpPr>
          <p:cNvPr id="18435" name="Rectangle 3"/>
          <p:cNvSpPr>
            <a:spLocks noGrp="1" noChangeArrowheads="1"/>
          </p:cNvSpPr>
          <p:nvPr>
            <p:ph type="body" idx="1"/>
          </p:nvPr>
        </p:nvSpPr>
        <p:spPr>
          <a:noFill/>
          <a:ln/>
        </p:spPr>
        <p:txBody>
          <a:bodyPr vert="horz" lIns="90487" tIns="44450" rIns="90487" bIns="44450" rtlCol="0">
            <a:normAutofit/>
          </a:bodyPr>
          <a:lstStyle/>
          <a:p>
            <a:r>
              <a:rPr lang="en-GB" altLang="en-US" dirty="0"/>
              <a:t>Defines a generic structure for a requirements document that must be instantiated for each specific system. </a:t>
            </a:r>
          </a:p>
          <a:p>
            <a:pPr lvl="1">
              <a:lnSpc>
                <a:spcPct val="150000"/>
              </a:lnSpc>
            </a:pPr>
            <a:r>
              <a:rPr lang="en-GB" altLang="en-US" dirty="0"/>
              <a:t>Introduction.</a:t>
            </a:r>
          </a:p>
          <a:p>
            <a:pPr lvl="1">
              <a:lnSpc>
                <a:spcPct val="150000"/>
              </a:lnSpc>
            </a:pPr>
            <a:r>
              <a:rPr lang="en-GB" altLang="en-US" dirty="0"/>
              <a:t>General description.</a:t>
            </a:r>
          </a:p>
          <a:p>
            <a:pPr lvl="1">
              <a:lnSpc>
                <a:spcPct val="150000"/>
              </a:lnSpc>
            </a:pPr>
            <a:r>
              <a:rPr lang="en-GB" altLang="en-US" dirty="0"/>
              <a:t>Specific requirements.</a:t>
            </a:r>
          </a:p>
          <a:p>
            <a:pPr lvl="1">
              <a:lnSpc>
                <a:spcPct val="150000"/>
              </a:lnSpc>
            </a:pPr>
            <a:r>
              <a:rPr lang="en-GB" altLang="en-US" dirty="0"/>
              <a:t>Appendices.</a:t>
            </a:r>
          </a:p>
          <a:p>
            <a:pPr lvl="1">
              <a:lnSpc>
                <a:spcPct val="150000"/>
              </a:lnSpc>
            </a:pPr>
            <a:r>
              <a:rPr lang="en-GB" altLang="en-US" dirty="0"/>
              <a:t>Index.</a:t>
            </a:r>
          </a:p>
          <a:p>
            <a:pPr>
              <a:buFont typeface="Zapf Dingbats" charset="2"/>
              <a:buNone/>
            </a:pPr>
            <a:endParaRPr lang="en-GB" altLang="en-US" dirty="0"/>
          </a:p>
        </p:txBody>
      </p:sp>
    </p:spTree>
    <p:extLst>
      <p:ext uri="{BB962C8B-B14F-4D97-AF65-F5344CB8AC3E}">
        <p14:creationId xmlns:p14="http://schemas.microsoft.com/office/powerpoint/2010/main" val="1834383089"/>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ltLang="en-US"/>
              <a:t>Requirements document structure</a:t>
            </a:r>
          </a:p>
        </p:txBody>
      </p:sp>
      <p:sp>
        <p:nvSpPr>
          <p:cNvPr id="75779" name="Rectangle 3"/>
          <p:cNvSpPr>
            <a:spLocks noGrp="1" noChangeArrowheads="1"/>
          </p:cNvSpPr>
          <p:nvPr>
            <p:ph type="body" idx="1"/>
          </p:nvPr>
        </p:nvSpPr>
        <p:spPr/>
        <p:txBody>
          <a:bodyPr>
            <a:normAutofit lnSpcReduction="10000"/>
          </a:bodyPr>
          <a:lstStyle/>
          <a:p>
            <a:pPr>
              <a:lnSpc>
                <a:spcPct val="90000"/>
              </a:lnSpc>
            </a:pPr>
            <a:r>
              <a:rPr lang="en-GB" altLang="en-US" sz="2400" dirty="0"/>
              <a:t>Preface</a:t>
            </a:r>
          </a:p>
          <a:p>
            <a:pPr>
              <a:lnSpc>
                <a:spcPct val="90000"/>
              </a:lnSpc>
            </a:pPr>
            <a:r>
              <a:rPr lang="en-GB" altLang="en-US" sz="2400" dirty="0"/>
              <a:t>Introduction</a:t>
            </a:r>
          </a:p>
          <a:p>
            <a:pPr>
              <a:lnSpc>
                <a:spcPct val="90000"/>
              </a:lnSpc>
            </a:pPr>
            <a:r>
              <a:rPr lang="en-GB" altLang="en-US" sz="2400" dirty="0"/>
              <a:t>Glossary</a:t>
            </a:r>
          </a:p>
          <a:p>
            <a:pPr>
              <a:lnSpc>
                <a:spcPct val="90000"/>
              </a:lnSpc>
            </a:pPr>
            <a:r>
              <a:rPr lang="en-GB" altLang="en-US" sz="2400" dirty="0"/>
              <a:t>User requirements definition</a:t>
            </a:r>
          </a:p>
          <a:p>
            <a:pPr>
              <a:lnSpc>
                <a:spcPct val="90000"/>
              </a:lnSpc>
            </a:pPr>
            <a:r>
              <a:rPr lang="en-GB" altLang="en-US" sz="2400" dirty="0"/>
              <a:t>System architecture</a:t>
            </a:r>
          </a:p>
          <a:p>
            <a:pPr>
              <a:lnSpc>
                <a:spcPct val="90000"/>
              </a:lnSpc>
            </a:pPr>
            <a:r>
              <a:rPr lang="en-GB" altLang="en-US" sz="2400" dirty="0"/>
              <a:t>System requirements specification</a:t>
            </a:r>
          </a:p>
          <a:p>
            <a:pPr>
              <a:lnSpc>
                <a:spcPct val="90000"/>
              </a:lnSpc>
            </a:pPr>
            <a:r>
              <a:rPr lang="en-GB" altLang="en-US" sz="2400" dirty="0"/>
              <a:t>System models</a:t>
            </a:r>
          </a:p>
          <a:p>
            <a:pPr>
              <a:lnSpc>
                <a:spcPct val="90000"/>
              </a:lnSpc>
            </a:pPr>
            <a:r>
              <a:rPr lang="en-GB" altLang="en-US" sz="2400" dirty="0"/>
              <a:t>System evolution</a:t>
            </a:r>
          </a:p>
          <a:p>
            <a:pPr>
              <a:lnSpc>
                <a:spcPct val="90000"/>
              </a:lnSpc>
            </a:pPr>
            <a:r>
              <a:rPr lang="en-GB" altLang="en-US" sz="2400" dirty="0"/>
              <a:t>Appendices</a:t>
            </a:r>
          </a:p>
          <a:p>
            <a:pPr>
              <a:lnSpc>
                <a:spcPct val="90000"/>
              </a:lnSpc>
            </a:pPr>
            <a:r>
              <a:rPr lang="en-GB" altLang="en-US" sz="2400" dirty="0"/>
              <a:t>Index</a:t>
            </a:r>
          </a:p>
        </p:txBody>
      </p:sp>
    </p:spTree>
    <p:extLst>
      <p:ext uri="{BB962C8B-B14F-4D97-AF65-F5344CB8AC3E}">
        <p14:creationId xmlns:p14="http://schemas.microsoft.com/office/powerpoint/2010/main" val="21813239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42900" y="419100"/>
            <a:ext cx="8763000" cy="1104900"/>
          </a:xfrm>
        </p:spPr>
        <p:txBody>
          <a:bodyPr/>
          <a:lstStyle/>
          <a:p>
            <a:r>
              <a:rPr lang="en-GB" altLang="en-US" sz="3200" dirty="0"/>
              <a:t>Requirements engineering processes</a:t>
            </a:r>
            <a:endParaRPr lang="en-GB" altLang="en-US" dirty="0"/>
          </a:p>
        </p:txBody>
      </p:sp>
      <p:sp>
        <p:nvSpPr>
          <p:cNvPr id="44035" name="Rectangle 3"/>
          <p:cNvSpPr>
            <a:spLocks noGrp="1" noChangeArrowheads="1"/>
          </p:cNvSpPr>
          <p:nvPr>
            <p:ph type="body" idx="1"/>
          </p:nvPr>
        </p:nvSpPr>
        <p:spPr/>
        <p:txBody>
          <a:bodyPr/>
          <a:lstStyle/>
          <a:p>
            <a:r>
              <a:rPr lang="en-GB" altLang="en-US" dirty="0"/>
              <a:t>The processes used for RE vary widely depending on the application domain, the people involved and the organisation developing the </a:t>
            </a:r>
            <a:r>
              <a:rPr lang="en-GB" altLang="en-US" dirty="0" smtClean="0"/>
              <a:t>requirements</a:t>
            </a:r>
          </a:p>
          <a:p>
            <a:endParaRPr lang="en-GB" altLang="en-US" dirty="0"/>
          </a:p>
          <a:p>
            <a:r>
              <a:rPr lang="en-GB" altLang="en-US" dirty="0"/>
              <a:t>However, there are a number of generic activities common to all </a:t>
            </a:r>
            <a:r>
              <a:rPr lang="en-GB" altLang="en-US" dirty="0" smtClean="0"/>
              <a:t>processes</a:t>
            </a:r>
          </a:p>
          <a:p>
            <a:endParaRPr lang="en-GB" altLang="en-US" dirty="0"/>
          </a:p>
          <a:p>
            <a:pPr lvl="1"/>
            <a:r>
              <a:rPr lang="en-GB" altLang="en-US" dirty="0"/>
              <a:t>Requirements elicitation</a:t>
            </a:r>
          </a:p>
          <a:p>
            <a:pPr lvl="1"/>
            <a:r>
              <a:rPr lang="en-GB" altLang="en-US" dirty="0"/>
              <a:t>Requirements analysis</a:t>
            </a:r>
          </a:p>
          <a:p>
            <a:pPr lvl="1"/>
            <a:r>
              <a:rPr lang="en-GB" altLang="en-US" dirty="0"/>
              <a:t>Requirements validation</a:t>
            </a:r>
          </a:p>
          <a:p>
            <a:pPr lvl="1"/>
            <a:r>
              <a:rPr lang="en-GB" altLang="en-US" dirty="0"/>
              <a:t>Requirements management</a:t>
            </a:r>
          </a:p>
        </p:txBody>
      </p:sp>
    </p:spTree>
    <p:extLst>
      <p:ext uri="{BB962C8B-B14F-4D97-AF65-F5344CB8AC3E}">
        <p14:creationId xmlns:p14="http://schemas.microsoft.com/office/powerpoint/2010/main" val="11632127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ltLang="en-US" sz="3200"/>
              <a:t>The requirements engineering process</a:t>
            </a:r>
            <a:endParaRPr lang="en-GB" altLang="en-US"/>
          </a:p>
        </p:txBody>
      </p:sp>
      <p:graphicFrame>
        <p:nvGraphicFramePr>
          <p:cNvPr id="45062" name="Object 6"/>
          <p:cNvGraphicFramePr>
            <a:graphicFrameLocks noChangeAspect="1"/>
          </p:cNvGraphicFramePr>
          <p:nvPr/>
        </p:nvGraphicFramePr>
        <p:xfrm>
          <a:off x="1524000" y="1600201"/>
          <a:ext cx="8763000" cy="4422775"/>
        </p:xfrm>
        <a:graphic>
          <a:graphicData uri="http://schemas.openxmlformats.org/presentationml/2006/ole">
            <mc:AlternateContent xmlns:mc="http://schemas.openxmlformats.org/markup-compatibility/2006">
              <mc:Choice xmlns:v="urn:schemas-microsoft-com:vml" Requires="v">
                <p:oleObj spid="_x0000_s8202" name="Bitmap Image" r:id="rId3" imgW="7171429" imgH="3619048" progId="Paint.Picture">
                  <p:embed/>
                </p:oleObj>
              </mc:Choice>
              <mc:Fallback>
                <p:oleObj name="Bitmap Image" r:id="rId3" imgW="7171429" imgH="36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1"/>
                        <a:ext cx="8763000"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786505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a:t>Feasibility studies</a:t>
            </a:r>
          </a:p>
        </p:txBody>
      </p:sp>
      <p:sp>
        <p:nvSpPr>
          <p:cNvPr id="46083" name="Rectangle 3"/>
          <p:cNvSpPr>
            <a:spLocks noGrp="1" noChangeArrowheads="1"/>
          </p:cNvSpPr>
          <p:nvPr>
            <p:ph type="body" idx="1"/>
          </p:nvPr>
        </p:nvSpPr>
        <p:spPr/>
        <p:txBody>
          <a:bodyPr/>
          <a:lstStyle/>
          <a:p>
            <a:r>
              <a:rPr lang="en-GB" altLang="en-US" dirty="0"/>
              <a:t>A feasibility study decides whether or not the proposed system is </a:t>
            </a:r>
            <a:r>
              <a:rPr lang="en-GB" altLang="en-US" dirty="0" smtClean="0"/>
              <a:t>worthwhile</a:t>
            </a:r>
          </a:p>
          <a:p>
            <a:endParaRPr lang="en-GB" altLang="en-US" dirty="0"/>
          </a:p>
          <a:p>
            <a:r>
              <a:rPr lang="en-GB" altLang="en-US" dirty="0"/>
              <a:t>A short focused study that </a:t>
            </a:r>
            <a:r>
              <a:rPr lang="en-GB" altLang="en-US" dirty="0" smtClean="0"/>
              <a:t>checks</a:t>
            </a:r>
          </a:p>
          <a:p>
            <a:endParaRPr lang="en-GB" altLang="en-US" dirty="0"/>
          </a:p>
          <a:p>
            <a:pPr lvl="1"/>
            <a:r>
              <a:rPr lang="en-GB" altLang="en-US" dirty="0"/>
              <a:t>If the system contributes to organisational objectives</a:t>
            </a:r>
          </a:p>
          <a:p>
            <a:pPr lvl="1"/>
            <a:r>
              <a:rPr lang="en-GB" altLang="en-US" dirty="0"/>
              <a:t>If the system can be engineered using current technology and within budget</a:t>
            </a:r>
          </a:p>
          <a:p>
            <a:pPr lvl="1"/>
            <a:r>
              <a:rPr lang="en-GB" altLang="en-US" dirty="0"/>
              <a:t>If the system can be integrated with other systems that are used</a:t>
            </a:r>
          </a:p>
        </p:txBody>
      </p:sp>
    </p:spTree>
    <p:extLst>
      <p:ext uri="{BB962C8B-B14F-4D97-AF65-F5344CB8AC3E}">
        <p14:creationId xmlns:p14="http://schemas.microsoft.com/office/powerpoint/2010/main" val="1279328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ltLang="en-US"/>
              <a:t>Feasibility study implementation</a:t>
            </a:r>
          </a:p>
        </p:txBody>
      </p:sp>
      <p:sp>
        <p:nvSpPr>
          <p:cNvPr id="73731" name="Rectangle 3"/>
          <p:cNvSpPr>
            <a:spLocks noGrp="1" noChangeArrowheads="1"/>
          </p:cNvSpPr>
          <p:nvPr>
            <p:ph type="body" idx="1"/>
          </p:nvPr>
        </p:nvSpPr>
        <p:spPr/>
        <p:txBody>
          <a:bodyPr/>
          <a:lstStyle/>
          <a:p>
            <a:r>
              <a:rPr lang="en-GB" altLang="en-US" dirty="0"/>
              <a:t>Based on information assessment (what is required), information collection and report </a:t>
            </a:r>
            <a:r>
              <a:rPr lang="en-GB" altLang="en-US" dirty="0" smtClean="0"/>
              <a:t>writing</a:t>
            </a:r>
          </a:p>
          <a:p>
            <a:endParaRPr lang="en-GB" altLang="en-US" dirty="0"/>
          </a:p>
          <a:p>
            <a:r>
              <a:rPr lang="en-GB" altLang="en-US" dirty="0"/>
              <a:t>Questions for people in the organisation</a:t>
            </a:r>
          </a:p>
          <a:p>
            <a:pPr lvl="1"/>
            <a:r>
              <a:rPr lang="en-GB" altLang="en-US" dirty="0"/>
              <a:t>What if the system wasn’t implemented?</a:t>
            </a:r>
          </a:p>
          <a:p>
            <a:pPr lvl="1"/>
            <a:r>
              <a:rPr lang="en-GB" altLang="en-US" dirty="0"/>
              <a:t>What are current process problems?</a:t>
            </a:r>
          </a:p>
          <a:p>
            <a:pPr lvl="1"/>
            <a:r>
              <a:rPr lang="en-GB" altLang="en-US" dirty="0"/>
              <a:t>How will the proposed system help?</a:t>
            </a:r>
          </a:p>
          <a:p>
            <a:pPr lvl="1"/>
            <a:r>
              <a:rPr lang="en-GB" altLang="en-US" dirty="0"/>
              <a:t>What will be the integration problems?</a:t>
            </a:r>
          </a:p>
          <a:p>
            <a:pPr lvl="1"/>
            <a:r>
              <a:rPr lang="en-GB" altLang="en-US" dirty="0"/>
              <a:t>Is new technology needed? What skills?</a:t>
            </a:r>
          </a:p>
          <a:p>
            <a:pPr lvl="1"/>
            <a:r>
              <a:rPr lang="en-GB" altLang="en-US" dirty="0"/>
              <a:t>What facilities must be supported by the proposed system?</a:t>
            </a:r>
          </a:p>
        </p:txBody>
      </p:sp>
    </p:spTree>
    <p:extLst>
      <p:ext uri="{BB962C8B-B14F-4D97-AF65-F5344CB8AC3E}">
        <p14:creationId xmlns:p14="http://schemas.microsoft.com/office/powerpoint/2010/main" val="37896804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ltLang="en-US"/>
              <a:t>Elicitation and analysis</a:t>
            </a:r>
          </a:p>
        </p:txBody>
      </p:sp>
      <p:sp>
        <p:nvSpPr>
          <p:cNvPr id="7171" name="Rectangle 3"/>
          <p:cNvSpPr>
            <a:spLocks noGrp="1" noChangeArrowheads="1"/>
          </p:cNvSpPr>
          <p:nvPr>
            <p:ph type="body" idx="1"/>
          </p:nvPr>
        </p:nvSpPr>
        <p:spPr>
          <a:noFill/>
          <a:ln/>
        </p:spPr>
        <p:txBody>
          <a:bodyPr/>
          <a:lstStyle/>
          <a:p>
            <a:r>
              <a:rPr lang="en-GB" altLang="en-US"/>
              <a:t>Sometimes called requirements elicitation or requirements discovery</a:t>
            </a:r>
          </a:p>
          <a:p>
            <a:r>
              <a:rPr lang="en-GB" altLang="en-US"/>
              <a:t>Involves technical staff working with customers to find out about the application domain, the services that the system should provide and the system’s operational constraints</a:t>
            </a:r>
          </a:p>
          <a:p>
            <a:r>
              <a:rPr lang="en-GB" altLang="en-US"/>
              <a:t>May involve end-users, managers, engineers involved in maintenance, domain experts, trade unions, etc. These are called </a:t>
            </a:r>
            <a:r>
              <a:rPr lang="en-GB" altLang="en-US" i="1"/>
              <a:t>stakeholders</a:t>
            </a:r>
          </a:p>
        </p:txBody>
      </p:sp>
    </p:spTree>
    <p:extLst>
      <p:ext uri="{BB962C8B-B14F-4D97-AF65-F5344CB8AC3E}">
        <p14:creationId xmlns:p14="http://schemas.microsoft.com/office/powerpoint/2010/main" val="324417107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05000" y="266700"/>
            <a:ext cx="8610600" cy="1104900"/>
          </a:xfrm>
          <a:noFill/>
          <a:ln/>
        </p:spPr>
        <p:txBody>
          <a:bodyPr/>
          <a:lstStyle/>
          <a:p>
            <a:r>
              <a:rPr lang="en-GB" altLang="en-US"/>
              <a:t>Problems of requirements analysis</a:t>
            </a:r>
          </a:p>
        </p:txBody>
      </p:sp>
      <p:sp>
        <p:nvSpPr>
          <p:cNvPr id="8195" name="Rectangle 3"/>
          <p:cNvSpPr>
            <a:spLocks noGrp="1" noChangeArrowheads="1"/>
          </p:cNvSpPr>
          <p:nvPr>
            <p:ph type="body" idx="1"/>
          </p:nvPr>
        </p:nvSpPr>
        <p:spPr>
          <a:noFill/>
          <a:ln/>
        </p:spPr>
        <p:txBody>
          <a:bodyPr/>
          <a:lstStyle/>
          <a:p>
            <a:r>
              <a:rPr lang="en-GB" altLang="en-US"/>
              <a:t>Stakeholders don’t know what they really want</a:t>
            </a:r>
          </a:p>
          <a:p>
            <a:r>
              <a:rPr lang="en-GB" altLang="en-US"/>
              <a:t>Stakeholders express requirements in their own terms</a:t>
            </a:r>
          </a:p>
          <a:p>
            <a:r>
              <a:rPr lang="en-GB" altLang="en-US"/>
              <a:t>Different stakeholders may have conflicting requirements</a:t>
            </a:r>
          </a:p>
          <a:p>
            <a:r>
              <a:rPr lang="en-GB" altLang="en-US"/>
              <a:t>Organisational and political factors may influence the system requirements</a:t>
            </a:r>
          </a:p>
          <a:p>
            <a:r>
              <a:rPr lang="en-GB" altLang="en-US"/>
              <a:t>The requirements change during the analysis process. New stakeholders may emerge and the business environment change</a:t>
            </a:r>
          </a:p>
        </p:txBody>
      </p:sp>
    </p:spTree>
    <p:extLst>
      <p:ext uri="{BB962C8B-B14F-4D97-AF65-F5344CB8AC3E}">
        <p14:creationId xmlns:p14="http://schemas.microsoft.com/office/powerpoint/2010/main" val="239816379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 Engineering</a:t>
            </a:r>
            <a:endParaRPr lang="en-US" dirty="0"/>
          </a:p>
        </p:txBody>
      </p:sp>
      <p:sp>
        <p:nvSpPr>
          <p:cNvPr id="3" name="Content Placeholder 2"/>
          <p:cNvSpPr>
            <a:spLocks noGrp="1"/>
          </p:cNvSpPr>
          <p:nvPr>
            <p:ph idx="1"/>
          </p:nvPr>
        </p:nvSpPr>
        <p:spPr>
          <a:xfrm>
            <a:off x="355600" y="1346200"/>
            <a:ext cx="11201400" cy="5092699"/>
          </a:xfrm>
        </p:spPr>
        <p:txBody>
          <a:bodyPr>
            <a:normAutofit fontScale="92500" lnSpcReduction="20000"/>
          </a:bodyPr>
          <a:lstStyle/>
          <a:p>
            <a:pPr>
              <a:lnSpc>
                <a:spcPct val="100000"/>
              </a:lnSpc>
            </a:pPr>
            <a:r>
              <a:rPr lang="en-GB" altLang="en-US" sz="2000" dirty="0"/>
              <a:t>Requirements set out what the system should do and define constraints on its operation and implementation.</a:t>
            </a:r>
          </a:p>
          <a:p>
            <a:pPr>
              <a:lnSpc>
                <a:spcPct val="150000"/>
              </a:lnSpc>
            </a:pPr>
            <a:r>
              <a:rPr lang="en-GB" altLang="en-US" sz="2000" dirty="0"/>
              <a:t>Functional requirements set out services the system should provide</a:t>
            </a:r>
            <a:r>
              <a:rPr lang="en-GB" altLang="en-US" sz="2000" dirty="0" smtClean="0"/>
              <a:t>.</a:t>
            </a:r>
          </a:p>
          <a:p>
            <a:pPr>
              <a:lnSpc>
                <a:spcPct val="150000"/>
              </a:lnSpc>
            </a:pPr>
            <a:endParaRPr lang="en-GB" altLang="en-US" sz="2000" dirty="0"/>
          </a:p>
          <a:p>
            <a:pPr>
              <a:lnSpc>
                <a:spcPct val="150000"/>
              </a:lnSpc>
            </a:pPr>
            <a:r>
              <a:rPr lang="en-GB" altLang="en-US" sz="2000" dirty="0"/>
              <a:t>Non-functional requirements constrain the system being developed or the development process</a:t>
            </a:r>
            <a:r>
              <a:rPr lang="en-GB" altLang="en-US" sz="2000" dirty="0" smtClean="0"/>
              <a:t>.</a:t>
            </a:r>
          </a:p>
          <a:p>
            <a:pPr>
              <a:lnSpc>
                <a:spcPct val="150000"/>
              </a:lnSpc>
            </a:pPr>
            <a:endParaRPr lang="en-GB" altLang="en-US" sz="2000" dirty="0"/>
          </a:p>
          <a:p>
            <a:pPr>
              <a:lnSpc>
                <a:spcPct val="100000"/>
              </a:lnSpc>
            </a:pPr>
            <a:r>
              <a:rPr lang="en-GB" altLang="en-US" sz="2000" dirty="0"/>
              <a:t>User requirements are high-level statements of what the system should do. User requirements should be written using natural language, tables and diagrams</a:t>
            </a:r>
            <a:r>
              <a:rPr lang="en-GB" altLang="en-US" sz="2000" dirty="0" smtClean="0"/>
              <a:t>.</a:t>
            </a:r>
          </a:p>
          <a:p>
            <a:pPr>
              <a:lnSpc>
                <a:spcPct val="100000"/>
              </a:lnSpc>
            </a:pPr>
            <a:endParaRPr lang="en-GB" altLang="en-US" sz="2000" dirty="0"/>
          </a:p>
          <a:p>
            <a:pPr>
              <a:lnSpc>
                <a:spcPct val="150000"/>
              </a:lnSpc>
            </a:pPr>
            <a:r>
              <a:rPr lang="en-GB" altLang="en-US" sz="2000" dirty="0"/>
              <a:t>System requirements are intended to communicate the functions that the system should provide.</a:t>
            </a:r>
          </a:p>
          <a:p>
            <a:pPr>
              <a:lnSpc>
                <a:spcPct val="150000"/>
              </a:lnSpc>
            </a:pPr>
            <a:r>
              <a:rPr lang="en-GB" altLang="en-US" sz="2000" dirty="0"/>
              <a:t>A software requirements document is an agreed statement of the system requirements.</a:t>
            </a:r>
          </a:p>
          <a:p>
            <a:pPr>
              <a:lnSpc>
                <a:spcPct val="150000"/>
              </a:lnSpc>
            </a:pPr>
            <a:r>
              <a:rPr lang="en-GB" altLang="en-US" sz="2000" dirty="0"/>
              <a:t>The IEEE standard is a useful starting point for defining more detailed specific requirements standards</a:t>
            </a:r>
          </a:p>
          <a:p>
            <a:endParaRPr lang="en-US" dirty="0"/>
          </a:p>
        </p:txBody>
      </p:sp>
    </p:spTree>
    <p:extLst>
      <p:ext uri="{BB962C8B-B14F-4D97-AF65-F5344CB8AC3E}">
        <p14:creationId xmlns:p14="http://schemas.microsoft.com/office/powerpoint/2010/main" val="31086051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noFill/>
          <a:ln/>
        </p:spPr>
        <p:txBody>
          <a:bodyPr/>
          <a:lstStyle/>
          <a:p>
            <a:r>
              <a:rPr lang="en-GB" altLang="en-US"/>
              <a:t>The requirements analysis process</a:t>
            </a:r>
          </a:p>
        </p:txBody>
      </p:sp>
      <p:graphicFrame>
        <p:nvGraphicFramePr>
          <p:cNvPr id="9221" name="Object 5"/>
          <p:cNvGraphicFramePr>
            <a:graphicFrameLocks noChangeAspect="1"/>
          </p:cNvGraphicFramePr>
          <p:nvPr>
            <p:extLst>
              <p:ext uri="{D42A27DB-BD31-4B8C-83A1-F6EECF244321}">
                <p14:modId xmlns:p14="http://schemas.microsoft.com/office/powerpoint/2010/main" val="1724389564"/>
              </p:ext>
            </p:extLst>
          </p:nvPr>
        </p:nvGraphicFramePr>
        <p:xfrm>
          <a:off x="1828800" y="1549758"/>
          <a:ext cx="8382000" cy="4692650"/>
        </p:xfrm>
        <a:graphic>
          <a:graphicData uri="http://schemas.openxmlformats.org/presentationml/2006/ole">
            <mc:AlternateContent xmlns:mc="http://schemas.openxmlformats.org/markup-compatibility/2006">
              <mc:Choice xmlns:v="urn:schemas-microsoft-com:vml" Requires="v">
                <p:oleObj spid="_x0000_s9226" name="Bitmap Image" r:id="rId3" imgW="7419048" imgH="4153480" progId="Paint.Picture">
                  <p:embed/>
                </p:oleObj>
              </mc:Choice>
              <mc:Fallback>
                <p:oleObj name="Bitmap Image" r:id="rId3" imgW="7419048" imgH="415348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549758"/>
                        <a:ext cx="838200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597334"/>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GB" altLang="en-US"/>
              <a:t>Process activities</a:t>
            </a:r>
          </a:p>
        </p:txBody>
      </p:sp>
      <p:sp>
        <p:nvSpPr>
          <p:cNvPr id="10243" name="Rectangle 3"/>
          <p:cNvSpPr>
            <a:spLocks noGrp="1" noChangeArrowheads="1"/>
          </p:cNvSpPr>
          <p:nvPr>
            <p:ph type="body" idx="1"/>
          </p:nvPr>
        </p:nvSpPr>
        <p:spPr>
          <a:noFill/>
          <a:ln/>
        </p:spPr>
        <p:txBody>
          <a:bodyPr/>
          <a:lstStyle/>
          <a:p>
            <a:r>
              <a:rPr lang="en-GB" altLang="en-US"/>
              <a:t>Domain understanding</a:t>
            </a:r>
          </a:p>
          <a:p>
            <a:r>
              <a:rPr lang="en-GB" altLang="en-US"/>
              <a:t>Requirements collection</a:t>
            </a:r>
          </a:p>
          <a:p>
            <a:r>
              <a:rPr lang="en-GB" altLang="en-US"/>
              <a:t>Classification</a:t>
            </a:r>
          </a:p>
          <a:p>
            <a:r>
              <a:rPr lang="en-GB" altLang="en-US"/>
              <a:t>Conflict resolution</a:t>
            </a:r>
          </a:p>
          <a:p>
            <a:r>
              <a:rPr lang="en-GB" altLang="en-US"/>
              <a:t>Prioritisation</a:t>
            </a:r>
          </a:p>
          <a:p>
            <a:r>
              <a:rPr lang="en-GB" altLang="en-US"/>
              <a:t>Requirements checking</a:t>
            </a:r>
          </a:p>
        </p:txBody>
      </p:sp>
    </p:spTree>
    <p:extLst>
      <p:ext uri="{BB962C8B-B14F-4D97-AF65-F5344CB8AC3E}">
        <p14:creationId xmlns:p14="http://schemas.microsoft.com/office/powerpoint/2010/main" val="3846945401"/>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noFill/>
          <a:ln/>
        </p:spPr>
        <p:txBody>
          <a:bodyPr/>
          <a:lstStyle/>
          <a:p>
            <a:r>
              <a:rPr lang="en-GB" altLang="en-US"/>
              <a:t>System models</a:t>
            </a:r>
          </a:p>
        </p:txBody>
      </p:sp>
      <p:sp>
        <p:nvSpPr>
          <p:cNvPr id="11267" name="Rectangle 3"/>
          <p:cNvSpPr>
            <a:spLocks noGrp="1" noChangeArrowheads="1"/>
          </p:cNvSpPr>
          <p:nvPr>
            <p:ph type="body" idx="1"/>
          </p:nvPr>
        </p:nvSpPr>
        <p:spPr>
          <a:noFill/>
          <a:ln/>
        </p:spPr>
        <p:txBody>
          <a:bodyPr/>
          <a:lstStyle/>
          <a:p>
            <a:r>
              <a:rPr lang="en-GB" altLang="en-US" dirty="0"/>
              <a:t>Different models may be produced during the requirements analysis activity</a:t>
            </a:r>
          </a:p>
          <a:p>
            <a:r>
              <a:rPr lang="en-GB" altLang="en-US" dirty="0"/>
              <a:t>Requirements analysis may involve three structuring activities which result in these different models</a:t>
            </a:r>
          </a:p>
          <a:p>
            <a:pPr lvl="1"/>
            <a:r>
              <a:rPr lang="en-GB" altLang="en-US" dirty="0"/>
              <a:t>Partitioning. Identifies the structural (part-of) relationships between entities</a:t>
            </a:r>
          </a:p>
          <a:p>
            <a:pPr lvl="1"/>
            <a:r>
              <a:rPr lang="en-GB" altLang="en-US" dirty="0"/>
              <a:t>Abstraction. Identifies generalities among entities</a:t>
            </a:r>
          </a:p>
          <a:p>
            <a:pPr lvl="1"/>
            <a:r>
              <a:rPr lang="en-GB" altLang="en-US" dirty="0"/>
              <a:t>Projection. Identifies different ways of looking at a </a:t>
            </a:r>
            <a:r>
              <a:rPr lang="en-GB" altLang="en-US" dirty="0" smtClean="0"/>
              <a:t>problem</a:t>
            </a:r>
            <a:endParaRPr lang="en-GB" altLang="en-US" dirty="0"/>
          </a:p>
        </p:txBody>
      </p:sp>
    </p:spTree>
    <p:extLst>
      <p:ext uri="{BB962C8B-B14F-4D97-AF65-F5344CB8AC3E}">
        <p14:creationId xmlns:p14="http://schemas.microsoft.com/office/powerpoint/2010/main" val="92764869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GB" altLang="en-US"/>
              <a:t>Viewpoint-oriented elicitation</a:t>
            </a:r>
          </a:p>
        </p:txBody>
      </p:sp>
      <p:sp>
        <p:nvSpPr>
          <p:cNvPr id="12291" name="Rectangle 3"/>
          <p:cNvSpPr>
            <a:spLocks noGrp="1" noChangeArrowheads="1"/>
          </p:cNvSpPr>
          <p:nvPr>
            <p:ph type="body" idx="1"/>
          </p:nvPr>
        </p:nvSpPr>
        <p:spPr>
          <a:noFill/>
          <a:ln/>
        </p:spPr>
        <p:txBody>
          <a:bodyPr/>
          <a:lstStyle/>
          <a:p>
            <a:r>
              <a:rPr lang="en-GB" altLang="en-US"/>
              <a:t>Stakeholders represent different ways of looking at a problem or problem viewpoints</a:t>
            </a:r>
          </a:p>
          <a:p>
            <a:r>
              <a:rPr lang="en-GB" altLang="en-US"/>
              <a:t>This multi-perspective analysis is important as there is no single correct way to analyse system requirements</a:t>
            </a:r>
          </a:p>
        </p:txBody>
      </p:sp>
    </p:spTree>
    <p:extLst>
      <p:ext uri="{BB962C8B-B14F-4D97-AF65-F5344CB8AC3E}">
        <p14:creationId xmlns:p14="http://schemas.microsoft.com/office/powerpoint/2010/main" val="398523794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a:lstStyle/>
          <a:p>
            <a:r>
              <a:rPr lang="en-GB" altLang="en-US"/>
              <a:t>Banking ATM system</a:t>
            </a:r>
          </a:p>
        </p:txBody>
      </p:sp>
      <p:sp>
        <p:nvSpPr>
          <p:cNvPr id="13315" name="Rectangle 3"/>
          <p:cNvSpPr>
            <a:spLocks noGrp="1" noChangeArrowheads="1"/>
          </p:cNvSpPr>
          <p:nvPr>
            <p:ph type="body" idx="1"/>
          </p:nvPr>
        </p:nvSpPr>
        <p:spPr>
          <a:noFill/>
          <a:ln/>
        </p:spPr>
        <p:txBody>
          <a:bodyPr/>
          <a:lstStyle/>
          <a:p>
            <a:r>
              <a:rPr lang="en-GB" altLang="en-US"/>
              <a:t>The example used here is an auto-teller system which provides some automated banking services</a:t>
            </a:r>
          </a:p>
          <a:p>
            <a:r>
              <a:rPr lang="en-GB" altLang="en-US"/>
              <a:t>I use a very simplified system which offers some services to customers of the bank who own the system and a narrower range of services to other customers</a:t>
            </a:r>
          </a:p>
          <a:p>
            <a:r>
              <a:rPr lang="en-GB" altLang="en-US"/>
              <a:t>Services include cash withdrawal, message passing (send a message to request a service), ordering a statement and transferring funds</a:t>
            </a:r>
          </a:p>
        </p:txBody>
      </p:sp>
    </p:spTree>
    <p:extLst>
      <p:ext uri="{BB962C8B-B14F-4D97-AF65-F5344CB8AC3E}">
        <p14:creationId xmlns:p14="http://schemas.microsoft.com/office/powerpoint/2010/main" val="1653660174"/>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GB" altLang="en-US"/>
              <a:t>Autoteller viewpoints</a:t>
            </a:r>
          </a:p>
        </p:txBody>
      </p:sp>
      <p:sp>
        <p:nvSpPr>
          <p:cNvPr id="14339" name="Rectangle 3"/>
          <p:cNvSpPr>
            <a:spLocks noGrp="1" noChangeArrowheads="1"/>
          </p:cNvSpPr>
          <p:nvPr>
            <p:ph type="body" idx="1"/>
          </p:nvPr>
        </p:nvSpPr>
        <p:spPr>
          <a:noFill/>
          <a:ln/>
        </p:spPr>
        <p:txBody>
          <a:bodyPr/>
          <a:lstStyle/>
          <a:p>
            <a:r>
              <a:rPr lang="en-GB" altLang="en-US"/>
              <a:t>Bank customers</a:t>
            </a:r>
          </a:p>
          <a:p>
            <a:r>
              <a:rPr lang="en-GB" altLang="en-US"/>
              <a:t>Representatives of other banks</a:t>
            </a:r>
          </a:p>
          <a:p>
            <a:r>
              <a:rPr lang="en-GB" altLang="en-US"/>
              <a:t>Hardware and software maintenance engineers</a:t>
            </a:r>
          </a:p>
          <a:p>
            <a:r>
              <a:rPr lang="en-GB" altLang="en-US"/>
              <a:t>Marketing department</a:t>
            </a:r>
          </a:p>
          <a:p>
            <a:r>
              <a:rPr lang="en-GB" altLang="en-US"/>
              <a:t>Bank managers and counter staff</a:t>
            </a:r>
          </a:p>
          <a:p>
            <a:r>
              <a:rPr lang="en-GB" altLang="en-US"/>
              <a:t>Database administrators and security staff</a:t>
            </a:r>
          </a:p>
          <a:p>
            <a:r>
              <a:rPr lang="en-GB" altLang="en-US"/>
              <a:t>Communications engineers</a:t>
            </a:r>
          </a:p>
          <a:p>
            <a:r>
              <a:rPr lang="en-GB" altLang="en-US"/>
              <a:t>Personnel department</a:t>
            </a:r>
          </a:p>
        </p:txBody>
      </p:sp>
    </p:spTree>
    <p:extLst>
      <p:ext uri="{BB962C8B-B14F-4D97-AF65-F5344CB8AC3E}">
        <p14:creationId xmlns:p14="http://schemas.microsoft.com/office/powerpoint/2010/main" val="62696392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a:lstStyle/>
          <a:p>
            <a:r>
              <a:rPr lang="en-GB" altLang="en-US"/>
              <a:t>Types of viewpoint</a:t>
            </a:r>
          </a:p>
        </p:txBody>
      </p:sp>
      <p:sp>
        <p:nvSpPr>
          <p:cNvPr id="16387" name="Rectangle 3"/>
          <p:cNvSpPr>
            <a:spLocks noGrp="1" noChangeArrowheads="1"/>
          </p:cNvSpPr>
          <p:nvPr>
            <p:ph type="body" idx="1"/>
          </p:nvPr>
        </p:nvSpPr>
        <p:spPr>
          <a:noFill/>
          <a:ln/>
        </p:spPr>
        <p:txBody>
          <a:bodyPr/>
          <a:lstStyle/>
          <a:p>
            <a:r>
              <a:rPr lang="en-GB" altLang="en-US" b="1" dirty="0"/>
              <a:t>Data sources or sinks</a:t>
            </a:r>
          </a:p>
          <a:p>
            <a:pPr lvl="1"/>
            <a:r>
              <a:rPr lang="en-GB" altLang="en-US" dirty="0"/>
              <a:t>Viewpoints are responsible for producing or consuming data. Analysis involves checking that data is produced and consumed and that assumptions about the source and sink of data are valid</a:t>
            </a:r>
          </a:p>
          <a:p>
            <a:r>
              <a:rPr lang="en-GB" altLang="en-US" b="1" dirty="0"/>
              <a:t>Representation frameworks</a:t>
            </a:r>
          </a:p>
          <a:p>
            <a:pPr lvl="1"/>
            <a:r>
              <a:rPr lang="en-GB" altLang="en-US" dirty="0"/>
              <a:t>Viewpoints represent particular types of system model. These may be compared to discover requirements that would be missed using a single representation. Particularly suitable for real-time systems</a:t>
            </a:r>
          </a:p>
          <a:p>
            <a:r>
              <a:rPr lang="en-GB" altLang="en-US" b="1" dirty="0"/>
              <a:t>Receivers of services</a:t>
            </a:r>
          </a:p>
          <a:p>
            <a:pPr lvl="1"/>
            <a:r>
              <a:rPr lang="en-GB" altLang="en-US" dirty="0"/>
              <a:t>Viewpoints are external to the system and receive services from it. Most suited to interactive systems</a:t>
            </a:r>
          </a:p>
        </p:txBody>
      </p:sp>
    </p:spTree>
    <p:extLst>
      <p:ext uri="{BB962C8B-B14F-4D97-AF65-F5344CB8AC3E}">
        <p14:creationId xmlns:p14="http://schemas.microsoft.com/office/powerpoint/2010/main" val="215087273"/>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GB" altLang="en-US"/>
              <a:t>External viewpoints</a:t>
            </a:r>
          </a:p>
        </p:txBody>
      </p:sp>
      <p:sp>
        <p:nvSpPr>
          <p:cNvPr id="17411" name="Rectangle 3"/>
          <p:cNvSpPr>
            <a:spLocks noGrp="1" noChangeArrowheads="1"/>
          </p:cNvSpPr>
          <p:nvPr>
            <p:ph type="body" idx="1"/>
          </p:nvPr>
        </p:nvSpPr>
        <p:spPr>
          <a:noFill/>
          <a:ln/>
        </p:spPr>
        <p:txBody>
          <a:bodyPr/>
          <a:lstStyle/>
          <a:p>
            <a:r>
              <a:rPr lang="en-GB" altLang="en-US"/>
              <a:t>Natural to think of end-users as receivers of system services</a:t>
            </a:r>
          </a:p>
          <a:p>
            <a:r>
              <a:rPr lang="en-GB" altLang="en-US"/>
              <a:t>Viewpoints are a natural way to structure requirements elicitation</a:t>
            </a:r>
          </a:p>
          <a:p>
            <a:r>
              <a:rPr lang="en-GB" altLang="en-US"/>
              <a:t>It is relatively easy to decide if a viewpoint is valid</a:t>
            </a:r>
          </a:p>
          <a:p>
            <a:r>
              <a:rPr lang="en-GB" altLang="en-US"/>
              <a:t>Viewpoints and services may be sued to structure non-functional requirements</a:t>
            </a:r>
          </a:p>
        </p:txBody>
      </p:sp>
    </p:spTree>
    <p:extLst>
      <p:ext uri="{BB962C8B-B14F-4D97-AF65-F5344CB8AC3E}">
        <p14:creationId xmlns:p14="http://schemas.microsoft.com/office/powerpoint/2010/main" val="3581336106"/>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GB" altLang="en-US"/>
              <a:t>Method-based analysis</a:t>
            </a:r>
          </a:p>
        </p:txBody>
      </p:sp>
      <p:sp>
        <p:nvSpPr>
          <p:cNvPr id="18435" name="Rectangle 3"/>
          <p:cNvSpPr>
            <a:spLocks noGrp="1" noChangeArrowheads="1"/>
          </p:cNvSpPr>
          <p:nvPr>
            <p:ph type="body" idx="1"/>
          </p:nvPr>
        </p:nvSpPr>
        <p:spPr>
          <a:noFill/>
          <a:ln/>
        </p:spPr>
        <p:txBody>
          <a:bodyPr/>
          <a:lstStyle/>
          <a:p>
            <a:r>
              <a:rPr lang="en-GB" altLang="en-US"/>
              <a:t>Widely used approach to requirements analysis. Depends on the application of a structured method to understand the system</a:t>
            </a:r>
          </a:p>
          <a:p>
            <a:r>
              <a:rPr lang="en-GB" altLang="en-US"/>
              <a:t>Methods have different emphases. Some are designed for requirements elicitation, others are close to design methods</a:t>
            </a:r>
          </a:p>
          <a:p>
            <a:r>
              <a:rPr lang="en-GB" altLang="en-US"/>
              <a:t>A viewpoint-oriented method (VORD) is used as an example here. It also illustrates the use of viewpoints</a:t>
            </a:r>
          </a:p>
        </p:txBody>
      </p:sp>
    </p:spTree>
    <p:extLst>
      <p:ext uri="{BB962C8B-B14F-4D97-AF65-F5344CB8AC3E}">
        <p14:creationId xmlns:p14="http://schemas.microsoft.com/office/powerpoint/2010/main" val="318032104"/>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GB" altLang="en-US"/>
              <a:t>The VORD method</a:t>
            </a:r>
          </a:p>
        </p:txBody>
      </p:sp>
      <p:graphicFrame>
        <p:nvGraphicFramePr>
          <p:cNvPr id="20485" name="Object 5"/>
          <p:cNvGraphicFramePr>
            <a:graphicFrameLocks noChangeAspect="1"/>
          </p:cNvGraphicFramePr>
          <p:nvPr/>
        </p:nvGraphicFramePr>
        <p:xfrm>
          <a:off x="1752600" y="2743201"/>
          <a:ext cx="8686800" cy="1927225"/>
        </p:xfrm>
        <a:graphic>
          <a:graphicData uri="http://schemas.openxmlformats.org/presentationml/2006/ole">
            <mc:AlternateContent xmlns:mc="http://schemas.openxmlformats.org/markup-compatibility/2006">
              <mc:Choice xmlns:v="urn:schemas-microsoft-com:vml" Requires="v">
                <p:oleObj spid="_x0000_s10250" name="Bitmap Image" r:id="rId3" imgW="7640116" imgH="1695687" progId="Paint.Picture">
                  <p:embed/>
                </p:oleObj>
              </mc:Choice>
              <mc:Fallback>
                <p:oleObj name="Bitmap Image" r:id="rId3" imgW="7640116" imgH="169568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743201"/>
                        <a:ext cx="8686800" cy="192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3148370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ChangeArrowheads="1"/>
          </p:cNvSpPr>
          <p:nvPr/>
        </p:nvSpPr>
        <p:spPr bwMode="auto">
          <a:xfrm>
            <a:off x="939800" y="1663700"/>
            <a:ext cx="10807700" cy="35941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Rectangle 2"/>
          <p:cNvSpPr>
            <a:spLocks noGrp="1" noChangeArrowheads="1"/>
          </p:cNvSpPr>
          <p:nvPr>
            <p:ph type="title"/>
          </p:nvPr>
        </p:nvSpPr>
        <p:spPr/>
        <p:txBody>
          <a:bodyPr/>
          <a:lstStyle/>
          <a:p>
            <a:r>
              <a:rPr lang="en-GB" altLang="en-US"/>
              <a:t>Requirements abstraction (Davis)</a:t>
            </a:r>
          </a:p>
        </p:txBody>
      </p:sp>
      <p:graphicFrame>
        <p:nvGraphicFramePr>
          <p:cNvPr id="33796" name="Object 4"/>
          <p:cNvGraphicFramePr>
            <a:graphicFrameLocks noChangeAspect="1"/>
          </p:cNvGraphicFramePr>
          <p:nvPr>
            <p:extLst>
              <p:ext uri="{D42A27DB-BD31-4B8C-83A1-F6EECF244321}">
                <p14:modId xmlns:p14="http://schemas.microsoft.com/office/powerpoint/2010/main" val="3745883684"/>
              </p:ext>
            </p:extLst>
          </p:nvPr>
        </p:nvGraphicFramePr>
        <p:xfrm>
          <a:off x="803682" y="1663700"/>
          <a:ext cx="10737036" cy="3397250"/>
        </p:xfrm>
        <a:graphic>
          <a:graphicData uri="http://schemas.openxmlformats.org/presentationml/2006/ole">
            <mc:AlternateContent xmlns:mc="http://schemas.openxmlformats.org/markup-compatibility/2006">
              <mc:Choice xmlns:v="urn:schemas-microsoft-com:vml" Requires="v">
                <p:oleObj spid="_x0000_s1041" name="Document" r:id="rId3" imgW="5486400" imgH="1736725" progId="Word.Document.8">
                  <p:embed/>
                </p:oleObj>
              </mc:Choice>
              <mc:Fallback>
                <p:oleObj name="Document" r:id="rId3" imgW="5486400" imgH="1736725"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682" y="1663700"/>
                        <a:ext cx="10737036" cy="33972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041262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GB" altLang="en-US"/>
              <a:t>VORD process model	</a:t>
            </a:r>
          </a:p>
        </p:txBody>
      </p:sp>
      <p:sp>
        <p:nvSpPr>
          <p:cNvPr id="21507" name="Rectangle 3"/>
          <p:cNvSpPr>
            <a:spLocks noGrp="1" noChangeArrowheads="1"/>
          </p:cNvSpPr>
          <p:nvPr>
            <p:ph type="body" idx="1"/>
          </p:nvPr>
        </p:nvSpPr>
        <p:spPr>
          <a:noFill/>
          <a:ln/>
        </p:spPr>
        <p:txBody>
          <a:bodyPr/>
          <a:lstStyle/>
          <a:p>
            <a:r>
              <a:rPr lang="en-GB" altLang="en-US"/>
              <a:t>Viewpoint identification</a:t>
            </a:r>
          </a:p>
          <a:p>
            <a:pPr lvl="1"/>
            <a:r>
              <a:rPr lang="en-GB" altLang="en-US"/>
              <a:t>Discover viewpoints which receive system services and identify the services provided to each viewpoint</a:t>
            </a:r>
          </a:p>
          <a:p>
            <a:r>
              <a:rPr lang="en-GB" altLang="en-US"/>
              <a:t>Viewpoint structuring</a:t>
            </a:r>
          </a:p>
          <a:p>
            <a:pPr lvl="1"/>
            <a:r>
              <a:rPr lang="en-GB" altLang="en-US"/>
              <a:t>Group related viewpoints into a hierarchy. Common services are provided at higher-levels in the hierarchy</a:t>
            </a:r>
          </a:p>
          <a:p>
            <a:r>
              <a:rPr lang="en-GB" altLang="en-US"/>
              <a:t>Viewpoint documentation</a:t>
            </a:r>
          </a:p>
          <a:p>
            <a:pPr lvl="1"/>
            <a:r>
              <a:rPr lang="en-GB" altLang="en-US"/>
              <a:t>Refine the description of the identified viewpoints and services</a:t>
            </a:r>
          </a:p>
          <a:p>
            <a:r>
              <a:rPr lang="en-GB" altLang="en-US"/>
              <a:t>Viewpoint-system mapping</a:t>
            </a:r>
          </a:p>
          <a:p>
            <a:pPr lvl="1"/>
            <a:r>
              <a:rPr lang="en-GB" altLang="en-US"/>
              <a:t>Transform the analysis to an object-oriented design</a:t>
            </a:r>
          </a:p>
        </p:txBody>
      </p:sp>
    </p:spTree>
    <p:extLst>
      <p:ext uri="{BB962C8B-B14F-4D97-AF65-F5344CB8AC3E}">
        <p14:creationId xmlns:p14="http://schemas.microsoft.com/office/powerpoint/2010/main" val="433531587"/>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GB" altLang="en-US"/>
              <a:t>VORD standard forms</a:t>
            </a:r>
          </a:p>
        </p:txBody>
      </p:sp>
      <p:graphicFrame>
        <p:nvGraphicFramePr>
          <p:cNvPr id="22532" name="Object 4"/>
          <p:cNvGraphicFramePr>
            <a:graphicFrameLocks noChangeAspect="1"/>
          </p:cNvGraphicFramePr>
          <p:nvPr/>
        </p:nvGraphicFramePr>
        <p:xfrm>
          <a:off x="1752600" y="1828801"/>
          <a:ext cx="8915400" cy="3859213"/>
        </p:xfrm>
        <a:graphic>
          <a:graphicData uri="http://schemas.openxmlformats.org/presentationml/2006/ole">
            <mc:AlternateContent xmlns:mc="http://schemas.openxmlformats.org/markup-compatibility/2006">
              <mc:Choice xmlns:v="urn:schemas-microsoft-com:vml" Requires="v">
                <p:oleObj spid="_x0000_s11274" name="Bitmap Image" r:id="rId3" imgW="8028571" imgH="3476190" progId="Paint.Picture">
                  <p:embed/>
                </p:oleObj>
              </mc:Choice>
              <mc:Fallback>
                <p:oleObj name="Bitmap Image" r:id="rId3" imgW="8028571" imgH="347619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828801"/>
                        <a:ext cx="8915400" cy="385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0379027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a:lstStyle/>
          <a:p>
            <a:r>
              <a:rPr lang="en-GB" altLang="en-US"/>
              <a:t>Viewpoint identification</a:t>
            </a:r>
          </a:p>
        </p:txBody>
      </p:sp>
      <p:graphicFrame>
        <p:nvGraphicFramePr>
          <p:cNvPr id="23557" name="Object 5"/>
          <p:cNvGraphicFramePr>
            <a:graphicFrameLocks noChangeAspect="1"/>
          </p:cNvGraphicFramePr>
          <p:nvPr/>
        </p:nvGraphicFramePr>
        <p:xfrm>
          <a:off x="1752600" y="1447801"/>
          <a:ext cx="8686800" cy="4837113"/>
        </p:xfrm>
        <a:graphic>
          <a:graphicData uri="http://schemas.openxmlformats.org/presentationml/2006/ole">
            <mc:AlternateContent xmlns:mc="http://schemas.openxmlformats.org/markup-compatibility/2006">
              <mc:Choice xmlns:v="urn:schemas-microsoft-com:vml" Requires="v">
                <p:oleObj spid="_x0000_s12298" name="Bitmap Image" r:id="rId3" imgW="7201905" imgH="4009524" progId="Paint.Picture">
                  <p:embed/>
                </p:oleObj>
              </mc:Choice>
              <mc:Fallback>
                <p:oleObj name="Bitmap Image" r:id="rId3" imgW="7201905" imgH="400952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447801"/>
                        <a:ext cx="8686800" cy="483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05125216"/>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GB" altLang="en-US"/>
              <a:t>Viewpoint service information</a:t>
            </a:r>
          </a:p>
        </p:txBody>
      </p:sp>
      <p:graphicFrame>
        <p:nvGraphicFramePr>
          <p:cNvPr id="24581" name="Object 5"/>
          <p:cNvGraphicFramePr>
            <a:graphicFrameLocks noChangeAspect="1"/>
          </p:cNvGraphicFramePr>
          <p:nvPr/>
        </p:nvGraphicFramePr>
        <p:xfrm>
          <a:off x="1752600" y="1524001"/>
          <a:ext cx="8763000" cy="4441825"/>
        </p:xfrm>
        <a:graphic>
          <a:graphicData uri="http://schemas.openxmlformats.org/presentationml/2006/ole">
            <mc:AlternateContent xmlns:mc="http://schemas.openxmlformats.org/markup-compatibility/2006">
              <mc:Choice xmlns:v="urn:schemas-microsoft-com:vml" Requires="v">
                <p:oleObj spid="_x0000_s13322" name="Bitmap Image" r:id="rId3" imgW="7478169" imgH="3790476" progId="Paint.Picture">
                  <p:embed/>
                </p:oleObj>
              </mc:Choice>
              <mc:Fallback>
                <p:oleObj name="Bitmap Image" r:id="rId3" imgW="7478169" imgH="3790476"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524001"/>
                        <a:ext cx="8763000" cy="444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64155572"/>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a:lstStyle/>
          <a:p>
            <a:r>
              <a:rPr lang="en-GB" altLang="en-US"/>
              <a:t>Viewpoint data/control</a:t>
            </a:r>
          </a:p>
        </p:txBody>
      </p:sp>
      <p:graphicFrame>
        <p:nvGraphicFramePr>
          <p:cNvPr id="25605" name="Object 5"/>
          <p:cNvGraphicFramePr>
            <a:graphicFrameLocks noChangeAspect="1"/>
          </p:cNvGraphicFramePr>
          <p:nvPr/>
        </p:nvGraphicFramePr>
        <p:xfrm>
          <a:off x="1752600" y="2209800"/>
          <a:ext cx="8610600" cy="3048000"/>
        </p:xfrm>
        <a:graphic>
          <a:graphicData uri="http://schemas.openxmlformats.org/presentationml/2006/ole">
            <mc:AlternateContent xmlns:mc="http://schemas.openxmlformats.org/markup-compatibility/2006">
              <mc:Choice xmlns:v="urn:schemas-microsoft-com:vml" Requires="v">
                <p:oleObj spid="_x0000_s14346" name="Bitmap Image" r:id="rId3" imgW="7561905" imgH="2676899" progId="Paint.Picture">
                  <p:embed/>
                </p:oleObj>
              </mc:Choice>
              <mc:Fallback>
                <p:oleObj name="Bitmap Image" r:id="rId3" imgW="7561905" imgH="267689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09800"/>
                        <a:ext cx="8610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5405578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GB" altLang="en-US"/>
              <a:t>Viewpoint hierarchy</a:t>
            </a:r>
          </a:p>
        </p:txBody>
      </p:sp>
      <p:graphicFrame>
        <p:nvGraphicFramePr>
          <p:cNvPr id="26630" name="Object 6"/>
          <p:cNvGraphicFramePr>
            <a:graphicFrameLocks noChangeAspect="1"/>
          </p:cNvGraphicFramePr>
          <p:nvPr/>
        </p:nvGraphicFramePr>
        <p:xfrm>
          <a:off x="1524000" y="1600200"/>
          <a:ext cx="8915400" cy="4813300"/>
        </p:xfrm>
        <a:graphic>
          <a:graphicData uri="http://schemas.openxmlformats.org/presentationml/2006/ole">
            <mc:AlternateContent xmlns:mc="http://schemas.openxmlformats.org/markup-compatibility/2006">
              <mc:Choice xmlns:v="urn:schemas-microsoft-com:vml" Requires="v">
                <p:oleObj spid="_x0000_s15370" name="Bitmap Image" r:id="rId3" imgW="7904762" imgH="4266667" progId="Paint.Picture">
                  <p:embed/>
                </p:oleObj>
              </mc:Choice>
              <mc:Fallback>
                <p:oleObj name="Bitmap Image" r:id="rId3" imgW="7904762" imgH="426666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600200"/>
                        <a:ext cx="8915400" cy="481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3150129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266700"/>
            <a:ext cx="8610600" cy="1104900"/>
          </a:xfrm>
          <a:noFill/>
          <a:ln/>
        </p:spPr>
        <p:txBody>
          <a:bodyPr/>
          <a:lstStyle/>
          <a:p>
            <a:r>
              <a:rPr lang="en-GB" altLang="en-US"/>
              <a:t>Customer/cash withdrawal templates</a:t>
            </a:r>
          </a:p>
        </p:txBody>
      </p:sp>
      <p:graphicFrame>
        <p:nvGraphicFramePr>
          <p:cNvPr id="27653" name="Object 5"/>
          <p:cNvGraphicFramePr>
            <a:graphicFrameLocks noChangeAspect="1"/>
          </p:cNvGraphicFramePr>
          <p:nvPr/>
        </p:nvGraphicFramePr>
        <p:xfrm>
          <a:off x="1981200" y="1447801"/>
          <a:ext cx="8534400" cy="5127625"/>
        </p:xfrm>
        <a:graphic>
          <a:graphicData uri="http://schemas.openxmlformats.org/presentationml/2006/ole">
            <mc:AlternateContent xmlns:mc="http://schemas.openxmlformats.org/markup-compatibility/2006">
              <mc:Choice xmlns:v="urn:schemas-microsoft-com:vml" Requires="v">
                <p:oleObj spid="_x0000_s16394" name="Bitmap Image" r:id="rId3" imgW="7276190" imgH="4371429" progId="Paint.Picture">
                  <p:embed/>
                </p:oleObj>
              </mc:Choice>
              <mc:Fallback>
                <p:oleObj name="Bitmap Image" r:id="rId3" imgW="7276190" imgH="4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447801"/>
                        <a:ext cx="8534400" cy="512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052023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ltLang="en-US"/>
              <a:t>Scenarios</a:t>
            </a:r>
          </a:p>
        </p:txBody>
      </p:sp>
      <p:sp>
        <p:nvSpPr>
          <p:cNvPr id="47107" name="Rectangle 3"/>
          <p:cNvSpPr>
            <a:spLocks noGrp="1" noChangeArrowheads="1"/>
          </p:cNvSpPr>
          <p:nvPr>
            <p:ph type="body" idx="1"/>
          </p:nvPr>
        </p:nvSpPr>
        <p:spPr/>
        <p:txBody>
          <a:bodyPr/>
          <a:lstStyle/>
          <a:p>
            <a:r>
              <a:rPr lang="en-GB" altLang="en-US"/>
              <a:t>Scenarios are descriptions of how a system is used in practice</a:t>
            </a:r>
          </a:p>
          <a:p>
            <a:r>
              <a:rPr lang="en-GB" altLang="en-US"/>
              <a:t>They are helpful in requirements elicitation as people can relate to these more readily than abstract statement of what they require from a system</a:t>
            </a:r>
          </a:p>
          <a:p>
            <a:r>
              <a:rPr lang="en-GB" altLang="en-US"/>
              <a:t>Scenarios are particularly useful for adding detail to an outline requirements description</a:t>
            </a:r>
          </a:p>
        </p:txBody>
      </p:sp>
    </p:spTree>
    <p:extLst>
      <p:ext uri="{BB962C8B-B14F-4D97-AF65-F5344CB8AC3E}">
        <p14:creationId xmlns:p14="http://schemas.microsoft.com/office/powerpoint/2010/main" val="92681621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GB" altLang="en-US"/>
              <a:t>Scenario descriptions</a:t>
            </a:r>
          </a:p>
        </p:txBody>
      </p:sp>
      <p:sp>
        <p:nvSpPr>
          <p:cNvPr id="74755" name="Rectangle 3"/>
          <p:cNvSpPr>
            <a:spLocks noGrp="1" noChangeArrowheads="1"/>
          </p:cNvSpPr>
          <p:nvPr>
            <p:ph type="body" idx="1"/>
          </p:nvPr>
        </p:nvSpPr>
        <p:spPr/>
        <p:txBody>
          <a:bodyPr/>
          <a:lstStyle/>
          <a:p>
            <a:r>
              <a:rPr lang="en-GB" altLang="en-US"/>
              <a:t>System state at the beginning of the scenario</a:t>
            </a:r>
          </a:p>
          <a:p>
            <a:r>
              <a:rPr lang="en-GB" altLang="en-US"/>
              <a:t>Normal flow of events in the scenario</a:t>
            </a:r>
          </a:p>
          <a:p>
            <a:r>
              <a:rPr lang="en-GB" altLang="en-US"/>
              <a:t>What can go wrong and how this is handled</a:t>
            </a:r>
          </a:p>
          <a:p>
            <a:r>
              <a:rPr lang="en-GB" altLang="en-US"/>
              <a:t>Other concurrent activities</a:t>
            </a:r>
          </a:p>
          <a:p>
            <a:r>
              <a:rPr lang="en-GB" altLang="en-US"/>
              <a:t>System state on completion of the scenario</a:t>
            </a:r>
          </a:p>
        </p:txBody>
      </p:sp>
    </p:spTree>
    <p:extLst>
      <p:ext uri="{BB962C8B-B14F-4D97-AF65-F5344CB8AC3E}">
        <p14:creationId xmlns:p14="http://schemas.microsoft.com/office/powerpoint/2010/main" val="4312727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ltLang="en-US"/>
              <a:t>Event scenarios</a:t>
            </a:r>
          </a:p>
        </p:txBody>
      </p:sp>
      <p:sp>
        <p:nvSpPr>
          <p:cNvPr id="75779" name="Rectangle 3"/>
          <p:cNvSpPr>
            <a:spLocks noGrp="1" noChangeArrowheads="1"/>
          </p:cNvSpPr>
          <p:nvPr>
            <p:ph type="body" idx="1"/>
          </p:nvPr>
        </p:nvSpPr>
        <p:spPr/>
        <p:txBody>
          <a:bodyPr/>
          <a:lstStyle/>
          <a:p>
            <a:r>
              <a:rPr lang="en-GB" altLang="en-US"/>
              <a:t>Event scenarios may be used to describe how a system responds to the occurrence of some particular event such as ‘start transaction’</a:t>
            </a:r>
          </a:p>
          <a:p>
            <a:r>
              <a:rPr lang="en-GB" altLang="en-US"/>
              <a:t>VORD includes a diagrammatic convention for event scenarios. </a:t>
            </a:r>
          </a:p>
          <a:p>
            <a:pPr lvl="1"/>
            <a:r>
              <a:rPr lang="en-GB" altLang="en-US"/>
              <a:t>Data provided and delivered</a:t>
            </a:r>
          </a:p>
          <a:p>
            <a:pPr lvl="1"/>
            <a:r>
              <a:rPr lang="en-GB" altLang="en-US"/>
              <a:t>Control information</a:t>
            </a:r>
          </a:p>
          <a:p>
            <a:pPr lvl="1"/>
            <a:r>
              <a:rPr lang="en-GB" altLang="en-US"/>
              <a:t>Exception processing</a:t>
            </a:r>
          </a:p>
          <a:p>
            <a:pPr lvl="1"/>
            <a:r>
              <a:rPr lang="en-GB" altLang="en-US"/>
              <a:t>The next expected event</a:t>
            </a:r>
          </a:p>
          <a:p>
            <a:endParaRPr lang="en-GB" altLang="en-US"/>
          </a:p>
        </p:txBody>
      </p:sp>
    </p:spTree>
    <p:extLst>
      <p:ext uri="{BB962C8B-B14F-4D97-AF65-F5344CB8AC3E}">
        <p14:creationId xmlns:p14="http://schemas.microsoft.com/office/powerpoint/2010/main" val="3340152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720850" y="304800"/>
            <a:ext cx="9658350" cy="1104900"/>
          </a:xfrm>
          <a:noFill/>
          <a:ln/>
        </p:spPr>
        <p:txBody>
          <a:bodyPr vert="horz" lIns="90487" tIns="44450" rIns="90487" bIns="44450" rtlCol="0" anchor="ctr">
            <a:normAutofit/>
          </a:bodyPr>
          <a:lstStyle/>
          <a:p>
            <a:r>
              <a:rPr lang="en-GB" altLang="en-US"/>
              <a:t>Types of requirement</a:t>
            </a:r>
          </a:p>
        </p:txBody>
      </p:sp>
      <p:sp>
        <p:nvSpPr>
          <p:cNvPr id="9219" name="Rectangle 3"/>
          <p:cNvSpPr>
            <a:spLocks noGrp="1" noChangeArrowheads="1"/>
          </p:cNvSpPr>
          <p:nvPr>
            <p:ph type="body" idx="1"/>
          </p:nvPr>
        </p:nvSpPr>
        <p:spPr>
          <a:noFill/>
          <a:ln/>
        </p:spPr>
        <p:txBody>
          <a:bodyPr vert="horz" lIns="90487" tIns="44450" rIns="90487" bIns="44450" rtlCol="0">
            <a:normAutofit/>
          </a:bodyPr>
          <a:lstStyle/>
          <a:p>
            <a:r>
              <a:rPr lang="en-GB" altLang="en-US" b="1" dirty="0"/>
              <a:t>User requirements</a:t>
            </a:r>
          </a:p>
          <a:p>
            <a:pPr lvl="1"/>
            <a:r>
              <a:rPr lang="en-GB" altLang="en-US" dirty="0"/>
              <a:t>Statements in natural language plus diagrams of the services the system provides and its operational constraints. Written for customers</a:t>
            </a:r>
            <a:r>
              <a:rPr lang="en-GB" altLang="en-US" dirty="0" smtClean="0"/>
              <a:t>.</a:t>
            </a:r>
          </a:p>
          <a:p>
            <a:pPr lvl="1"/>
            <a:endParaRPr lang="en-GB" altLang="en-US" dirty="0"/>
          </a:p>
          <a:p>
            <a:pPr lvl="1"/>
            <a:endParaRPr lang="en-GB" altLang="en-US" dirty="0"/>
          </a:p>
          <a:p>
            <a:r>
              <a:rPr lang="en-GB" altLang="en-US" b="1" dirty="0"/>
              <a:t>System requirements</a:t>
            </a:r>
          </a:p>
          <a:p>
            <a:pPr lvl="1"/>
            <a:r>
              <a:rPr lang="en-GB" altLang="en-US" dirty="0"/>
              <a:t>A structured document setting out detailed descriptions of the system’s functions, services and operational constraints. Defines what should be implemented so may be part of a contract between client and contractor.</a:t>
            </a:r>
          </a:p>
        </p:txBody>
      </p:sp>
    </p:spTree>
    <p:extLst>
      <p:ext uri="{BB962C8B-B14F-4D97-AF65-F5344CB8AC3E}">
        <p14:creationId xmlns:p14="http://schemas.microsoft.com/office/powerpoint/2010/main" val="527785525"/>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GB" altLang="en-US"/>
              <a:t>Event scenario - start transaction</a:t>
            </a:r>
          </a:p>
        </p:txBody>
      </p:sp>
      <p:graphicFrame>
        <p:nvGraphicFramePr>
          <p:cNvPr id="28677" name="Object 5"/>
          <p:cNvGraphicFramePr>
            <a:graphicFrameLocks noChangeAspect="1"/>
          </p:cNvGraphicFramePr>
          <p:nvPr/>
        </p:nvGraphicFramePr>
        <p:xfrm>
          <a:off x="2514600" y="1447800"/>
          <a:ext cx="6705600" cy="4960938"/>
        </p:xfrm>
        <a:graphic>
          <a:graphicData uri="http://schemas.openxmlformats.org/presentationml/2006/ole">
            <mc:AlternateContent xmlns:mc="http://schemas.openxmlformats.org/markup-compatibility/2006">
              <mc:Choice xmlns:v="urn:schemas-microsoft-com:vml" Requires="v">
                <p:oleObj spid="_x0000_s17418" name="Bitmap Image" r:id="rId3" imgW="6076190" imgH="4495238" progId="Paint.Picture">
                  <p:embed/>
                </p:oleObj>
              </mc:Choice>
              <mc:Fallback>
                <p:oleObj name="Bitmap Image" r:id="rId3" imgW="6076190" imgH="44952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447800"/>
                        <a:ext cx="6705600" cy="496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30636663"/>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600200" y="266700"/>
            <a:ext cx="8839200" cy="1104900"/>
          </a:xfrm>
          <a:noFill/>
          <a:ln/>
        </p:spPr>
        <p:txBody>
          <a:bodyPr/>
          <a:lstStyle/>
          <a:p>
            <a:r>
              <a:rPr lang="en-GB" altLang="en-US"/>
              <a:t>Notation for data and control analysis</a:t>
            </a:r>
          </a:p>
        </p:txBody>
      </p:sp>
      <p:sp>
        <p:nvSpPr>
          <p:cNvPr id="29699" name="Rectangle 3"/>
          <p:cNvSpPr>
            <a:spLocks noGrp="1" noChangeArrowheads="1"/>
          </p:cNvSpPr>
          <p:nvPr>
            <p:ph type="body" idx="1"/>
          </p:nvPr>
        </p:nvSpPr>
        <p:spPr>
          <a:noFill/>
          <a:ln/>
        </p:spPr>
        <p:txBody>
          <a:bodyPr/>
          <a:lstStyle/>
          <a:p>
            <a:r>
              <a:rPr lang="en-GB" altLang="en-US"/>
              <a:t>Ellipses. data provided from or delivered to a viewpoint</a:t>
            </a:r>
          </a:p>
          <a:p>
            <a:r>
              <a:rPr lang="en-GB" altLang="en-US"/>
              <a:t>Control information enters and leaves at the top of each box</a:t>
            </a:r>
          </a:p>
          <a:p>
            <a:r>
              <a:rPr lang="en-GB" altLang="en-US"/>
              <a:t>Data leaves from the right of each box</a:t>
            </a:r>
          </a:p>
          <a:p>
            <a:r>
              <a:rPr lang="en-GB" altLang="en-US"/>
              <a:t>Exceptions are shown at the bottom of each box</a:t>
            </a:r>
          </a:p>
          <a:p>
            <a:r>
              <a:rPr lang="en-GB" altLang="en-US"/>
              <a:t>Name of next event is in box with thick edges</a:t>
            </a:r>
          </a:p>
        </p:txBody>
      </p:sp>
    </p:spTree>
    <p:extLst>
      <p:ext uri="{BB962C8B-B14F-4D97-AF65-F5344CB8AC3E}">
        <p14:creationId xmlns:p14="http://schemas.microsoft.com/office/powerpoint/2010/main" val="1043042978"/>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GB" altLang="en-US"/>
              <a:t>Exception description</a:t>
            </a:r>
          </a:p>
        </p:txBody>
      </p:sp>
      <p:sp>
        <p:nvSpPr>
          <p:cNvPr id="30723" name="Rectangle 3"/>
          <p:cNvSpPr>
            <a:spLocks noGrp="1" noChangeArrowheads="1"/>
          </p:cNvSpPr>
          <p:nvPr>
            <p:ph type="body" idx="1"/>
          </p:nvPr>
        </p:nvSpPr>
        <p:spPr>
          <a:noFill/>
          <a:ln/>
        </p:spPr>
        <p:txBody>
          <a:bodyPr/>
          <a:lstStyle/>
          <a:p>
            <a:r>
              <a:rPr lang="en-GB" altLang="en-US"/>
              <a:t>Most methods do not include facilities for describing exceptions</a:t>
            </a:r>
          </a:p>
          <a:p>
            <a:r>
              <a:rPr lang="en-GB" altLang="en-US"/>
              <a:t>In this example, exceptions are</a:t>
            </a:r>
          </a:p>
          <a:p>
            <a:pPr lvl="1"/>
            <a:r>
              <a:rPr lang="en-GB" altLang="en-US"/>
              <a:t>Timeout. Customer fails to enter a PIN within the allowed time limit</a:t>
            </a:r>
          </a:p>
          <a:p>
            <a:pPr lvl="1"/>
            <a:r>
              <a:rPr lang="en-GB" altLang="en-US"/>
              <a:t>Invalid card. The card is not recognised and is returned</a:t>
            </a:r>
          </a:p>
          <a:p>
            <a:pPr lvl="1"/>
            <a:r>
              <a:rPr lang="en-GB" altLang="en-US"/>
              <a:t>Stolen card. The card has been registered as stolen and is retained by the machine</a:t>
            </a:r>
          </a:p>
        </p:txBody>
      </p:sp>
    </p:spTree>
    <p:extLst>
      <p:ext uri="{BB962C8B-B14F-4D97-AF65-F5344CB8AC3E}">
        <p14:creationId xmlns:p14="http://schemas.microsoft.com/office/powerpoint/2010/main" val="292661103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a:t>Use cases</a:t>
            </a:r>
          </a:p>
        </p:txBody>
      </p:sp>
      <p:sp>
        <p:nvSpPr>
          <p:cNvPr id="48131" name="Rectangle 3"/>
          <p:cNvSpPr>
            <a:spLocks noGrp="1" noChangeArrowheads="1"/>
          </p:cNvSpPr>
          <p:nvPr>
            <p:ph type="body" idx="1"/>
          </p:nvPr>
        </p:nvSpPr>
        <p:spPr/>
        <p:txBody>
          <a:bodyPr/>
          <a:lstStyle/>
          <a:p>
            <a:r>
              <a:rPr lang="en-GB" altLang="en-US"/>
              <a:t>Use-cases are a scenario based technique in the UML which identify the actors in an interaction and which describe the interaction itself</a:t>
            </a:r>
          </a:p>
          <a:p>
            <a:r>
              <a:rPr lang="en-GB" altLang="en-US"/>
              <a:t>A set of use cases should describe all possible interactions with the system</a:t>
            </a:r>
          </a:p>
          <a:p>
            <a:r>
              <a:rPr lang="en-GB" altLang="en-US"/>
              <a:t>Sequence diagrams may be used to add detail to use-cases by showing the sequence of event processing in the system</a:t>
            </a:r>
          </a:p>
        </p:txBody>
      </p:sp>
    </p:spTree>
    <p:extLst>
      <p:ext uri="{BB962C8B-B14F-4D97-AF65-F5344CB8AC3E}">
        <p14:creationId xmlns:p14="http://schemas.microsoft.com/office/powerpoint/2010/main" val="248105093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a:t>Lending use-case</a:t>
            </a:r>
          </a:p>
        </p:txBody>
      </p:sp>
      <p:graphicFrame>
        <p:nvGraphicFramePr>
          <p:cNvPr id="49157" name="Object 5"/>
          <p:cNvGraphicFramePr>
            <a:graphicFrameLocks noChangeAspect="1"/>
          </p:cNvGraphicFramePr>
          <p:nvPr/>
        </p:nvGraphicFramePr>
        <p:xfrm>
          <a:off x="1676400" y="2057401"/>
          <a:ext cx="8839200" cy="3471863"/>
        </p:xfrm>
        <a:graphic>
          <a:graphicData uri="http://schemas.openxmlformats.org/presentationml/2006/ole">
            <mc:AlternateContent xmlns:mc="http://schemas.openxmlformats.org/markup-compatibility/2006">
              <mc:Choice xmlns:v="urn:schemas-microsoft-com:vml" Requires="v">
                <p:oleObj spid="_x0000_s18442" name="Bitmap Image" r:id="rId3" imgW="5428571" imgH="2133898" progId="Paint.Picture">
                  <p:embed/>
                </p:oleObj>
              </mc:Choice>
              <mc:Fallback>
                <p:oleObj name="Bitmap Image" r:id="rId3" imgW="5428571" imgH="213389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057401"/>
                        <a:ext cx="88392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3978452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a:t>Library use-cases</a:t>
            </a:r>
          </a:p>
        </p:txBody>
      </p:sp>
      <p:graphicFrame>
        <p:nvGraphicFramePr>
          <p:cNvPr id="50182" name="Object 6"/>
          <p:cNvGraphicFramePr>
            <a:graphicFrameLocks noChangeAspect="1"/>
          </p:cNvGraphicFramePr>
          <p:nvPr/>
        </p:nvGraphicFramePr>
        <p:xfrm>
          <a:off x="3124200" y="1600201"/>
          <a:ext cx="6400800" cy="4919663"/>
        </p:xfrm>
        <a:graphic>
          <a:graphicData uri="http://schemas.openxmlformats.org/presentationml/2006/ole">
            <mc:AlternateContent xmlns:mc="http://schemas.openxmlformats.org/markup-compatibility/2006">
              <mc:Choice xmlns:v="urn:schemas-microsoft-com:vml" Requires="v">
                <p:oleObj spid="_x0000_s19466" name="Bitmap Image" r:id="rId3" imgW="5514286" imgH="4238095" progId="Paint.Picture">
                  <p:embed/>
                </p:oleObj>
              </mc:Choice>
              <mc:Fallback>
                <p:oleObj name="Bitmap Image" r:id="rId3" imgW="5514286" imgH="42380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00201"/>
                        <a:ext cx="6400800" cy="491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144942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altLang="en-US"/>
              <a:t>Catalogue management</a:t>
            </a:r>
          </a:p>
        </p:txBody>
      </p:sp>
      <p:graphicFrame>
        <p:nvGraphicFramePr>
          <p:cNvPr id="51205" name="Object 5"/>
          <p:cNvGraphicFramePr>
            <a:graphicFrameLocks noChangeAspect="1"/>
          </p:cNvGraphicFramePr>
          <p:nvPr/>
        </p:nvGraphicFramePr>
        <p:xfrm>
          <a:off x="2362200" y="1447800"/>
          <a:ext cx="7239000" cy="4959350"/>
        </p:xfrm>
        <a:graphic>
          <a:graphicData uri="http://schemas.openxmlformats.org/presentationml/2006/ole">
            <mc:AlternateContent xmlns:mc="http://schemas.openxmlformats.org/markup-compatibility/2006">
              <mc:Choice xmlns:v="urn:schemas-microsoft-com:vml" Requires="v">
                <p:oleObj spid="_x0000_s20490" name="Bitmap Image" r:id="rId3" imgW="6354062" imgH="4352381" progId="Paint.Picture">
                  <p:embed/>
                </p:oleObj>
              </mc:Choice>
              <mc:Fallback>
                <p:oleObj name="Bitmap Image" r:id="rId3" imgW="6354062" imgH="435238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447800"/>
                        <a:ext cx="7239000" cy="495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4427952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GB" altLang="en-US"/>
              <a:t>Social and organisational factors</a:t>
            </a:r>
          </a:p>
        </p:txBody>
      </p:sp>
      <p:sp>
        <p:nvSpPr>
          <p:cNvPr id="34819" name="Rectangle 3"/>
          <p:cNvSpPr>
            <a:spLocks noGrp="1" noChangeArrowheads="1"/>
          </p:cNvSpPr>
          <p:nvPr>
            <p:ph type="body" idx="1"/>
          </p:nvPr>
        </p:nvSpPr>
        <p:spPr>
          <a:noFill/>
          <a:ln/>
        </p:spPr>
        <p:txBody>
          <a:bodyPr/>
          <a:lstStyle/>
          <a:p>
            <a:r>
              <a:rPr lang="en-GB" altLang="en-US"/>
              <a:t>Software systems are used in a social and organisational context. This can influence or even dominate the system requirements</a:t>
            </a:r>
          </a:p>
          <a:p>
            <a:r>
              <a:rPr lang="en-GB" altLang="en-US"/>
              <a:t>Social and organisational factors are not a single viewpoint but are influences on all viewpoints</a:t>
            </a:r>
          </a:p>
          <a:p>
            <a:r>
              <a:rPr lang="en-GB" altLang="en-US"/>
              <a:t>Good analysts must be sensitive to these factors but currently no systematic way to tackle their analysis</a:t>
            </a:r>
          </a:p>
        </p:txBody>
      </p:sp>
    </p:spTree>
    <p:extLst>
      <p:ext uri="{BB962C8B-B14F-4D97-AF65-F5344CB8AC3E}">
        <p14:creationId xmlns:p14="http://schemas.microsoft.com/office/powerpoint/2010/main" val="1201811342"/>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GB" altLang="en-US"/>
              <a:t>Example</a:t>
            </a:r>
          </a:p>
        </p:txBody>
      </p:sp>
      <p:sp>
        <p:nvSpPr>
          <p:cNvPr id="35843" name="Rectangle 3"/>
          <p:cNvSpPr>
            <a:spLocks noGrp="1" noChangeArrowheads="1"/>
          </p:cNvSpPr>
          <p:nvPr>
            <p:ph type="body" idx="1"/>
          </p:nvPr>
        </p:nvSpPr>
        <p:spPr>
          <a:noFill/>
          <a:ln/>
        </p:spPr>
        <p:txBody>
          <a:bodyPr/>
          <a:lstStyle/>
          <a:p>
            <a:r>
              <a:rPr lang="en-GB" altLang="en-US"/>
              <a:t>Consider a system which allows senior management to access information without going through middle managers</a:t>
            </a:r>
          </a:p>
          <a:p>
            <a:pPr lvl="1"/>
            <a:r>
              <a:rPr lang="en-GB" altLang="en-US"/>
              <a:t>Managerial status. Senior managers may feel that they are too important to use a keyboard. This may limit the type of system interface used</a:t>
            </a:r>
          </a:p>
          <a:p>
            <a:pPr lvl="1"/>
            <a:r>
              <a:rPr lang="en-GB" altLang="en-US"/>
              <a:t>Managerial responsibilities. Managers may have no uninterrupted time where they can learn to use the system</a:t>
            </a:r>
          </a:p>
          <a:p>
            <a:pPr lvl="1"/>
            <a:r>
              <a:rPr lang="en-GB" altLang="en-US"/>
              <a:t>Organisational resistance. Middle managers who will be made redundant may deliberately provide misleading or incomplete information so that the system will fail</a:t>
            </a:r>
          </a:p>
        </p:txBody>
      </p:sp>
    </p:spTree>
    <p:extLst>
      <p:ext uri="{BB962C8B-B14F-4D97-AF65-F5344CB8AC3E}">
        <p14:creationId xmlns:p14="http://schemas.microsoft.com/office/powerpoint/2010/main" val="347024082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GB" altLang="en-US"/>
              <a:t>Ethnography</a:t>
            </a:r>
          </a:p>
        </p:txBody>
      </p:sp>
      <p:sp>
        <p:nvSpPr>
          <p:cNvPr id="36867" name="Rectangle 3"/>
          <p:cNvSpPr>
            <a:spLocks noGrp="1" noChangeArrowheads="1"/>
          </p:cNvSpPr>
          <p:nvPr>
            <p:ph type="body" idx="1"/>
          </p:nvPr>
        </p:nvSpPr>
        <p:spPr>
          <a:noFill/>
          <a:ln/>
        </p:spPr>
        <p:txBody>
          <a:bodyPr/>
          <a:lstStyle/>
          <a:p>
            <a:r>
              <a:rPr lang="en-GB" altLang="en-US"/>
              <a:t>A social scientists spends a considerable time observing and analysing how people actually work</a:t>
            </a:r>
          </a:p>
          <a:p>
            <a:r>
              <a:rPr lang="en-GB" altLang="en-US"/>
              <a:t>People do not have to explain or articulate their work</a:t>
            </a:r>
          </a:p>
          <a:p>
            <a:r>
              <a:rPr lang="en-GB" altLang="en-US"/>
              <a:t>Social and organisational factors of importance may be observed</a:t>
            </a:r>
          </a:p>
          <a:p>
            <a:r>
              <a:rPr lang="en-GB" altLang="en-US"/>
              <a:t>Ethnographic studies have shown that work is usually richer and more complex than suggested by simple system models</a:t>
            </a:r>
          </a:p>
        </p:txBody>
      </p:sp>
    </p:spTree>
    <p:extLst>
      <p:ext uri="{BB962C8B-B14F-4D97-AF65-F5344CB8AC3E}">
        <p14:creationId xmlns:p14="http://schemas.microsoft.com/office/powerpoint/2010/main" val="344247705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vert="horz" lIns="90487" tIns="44450" rIns="90487" bIns="44450" rtlCol="0" anchor="ctr">
            <a:normAutofit/>
          </a:bodyPr>
          <a:lstStyle/>
          <a:p>
            <a:r>
              <a:rPr lang="en-GB" altLang="en-US"/>
              <a:t>Definitions and specifications</a:t>
            </a:r>
          </a:p>
        </p:txBody>
      </p:sp>
      <p:sp>
        <p:nvSpPr>
          <p:cNvPr id="10244" name="Rectangle 4"/>
          <p:cNvSpPr>
            <a:spLocks noChangeArrowheads="1"/>
          </p:cNvSpPr>
          <p:nvPr/>
        </p:nvSpPr>
        <p:spPr bwMode="auto">
          <a:xfrm>
            <a:off x="1955800" y="1231900"/>
            <a:ext cx="8763000" cy="51689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6313" y="1327150"/>
            <a:ext cx="7869237" cy="497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5704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GB" altLang="en-US"/>
              <a:t>Focused ethnography</a:t>
            </a:r>
          </a:p>
        </p:txBody>
      </p:sp>
      <p:sp>
        <p:nvSpPr>
          <p:cNvPr id="37891" name="Rectangle 3"/>
          <p:cNvSpPr>
            <a:spLocks noGrp="1" noChangeArrowheads="1"/>
          </p:cNvSpPr>
          <p:nvPr>
            <p:ph type="body" idx="1"/>
          </p:nvPr>
        </p:nvSpPr>
        <p:spPr>
          <a:noFill/>
          <a:ln/>
        </p:spPr>
        <p:txBody>
          <a:bodyPr/>
          <a:lstStyle/>
          <a:p>
            <a:r>
              <a:rPr lang="en-GB" altLang="en-US"/>
              <a:t>Developed in a project studying the air traffic control process</a:t>
            </a:r>
          </a:p>
          <a:p>
            <a:r>
              <a:rPr lang="en-GB" altLang="en-US"/>
              <a:t>Combines ethnography with prototyping</a:t>
            </a:r>
          </a:p>
          <a:p>
            <a:r>
              <a:rPr lang="en-GB" altLang="en-US"/>
              <a:t>Prototype development results in unanswered questions which focus the ethnographic analysis</a:t>
            </a:r>
          </a:p>
          <a:p>
            <a:r>
              <a:rPr lang="en-GB" altLang="en-US"/>
              <a:t>Problem with ethnography is that it studies existing practices which may have some historical basis which is no longer relevant</a:t>
            </a:r>
          </a:p>
        </p:txBody>
      </p:sp>
    </p:spTree>
    <p:extLst>
      <p:ext uri="{BB962C8B-B14F-4D97-AF65-F5344CB8AC3E}">
        <p14:creationId xmlns:p14="http://schemas.microsoft.com/office/powerpoint/2010/main" val="16288902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GB" altLang="en-US"/>
              <a:t>Ethnography and prototyping</a:t>
            </a:r>
          </a:p>
        </p:txBody>
      </p:sp>
      <p:graphicFrame>
        <p:nvGraphicFramePr>
          <p:cNvPr id="38917" name="Object 5"/>
          <p:cNvGraphicFramePr>
            <a:graphicFrameLocks noChangeAspect="1"/>
          </p:cNvGraphicFramePr>
          <p:nvPr/>
        </p:nvGraphicFramePr>
        <p:xfrm>
          <a:off x="1676400" y="2438400"/>
          <a:ext cx="8686800" cy="2338388"/>
        </p:xfrm>
        <a:graphic>
          <a:graphicData uri="http://schemas.openxmlformats.org/presentationml/2006/ole">
            <mc:AlternateContent xmlns:mc="http://schemas.openxmlformats.org/markup-compatibility/2006">
              <mc:Choice xmlns:v="urn:schemas-microsoft-com:vml" Requires="v">
                <p:oleObj spid="_x0000_s21514" name="Bitmap Image" r:id="rId3" imgW="7857143" imgH="2114845" progId="Paint.Picture">
                  <p:embed/>
                </p:oleObj>
              </mc:Choice>
              <mc:Fallback>
                <p:oleObj name="Bitmap Image" r:id="rId3" imgW="7857143" imgH="211484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438400"/>
                        <a:ext cx="8686800"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8657409"/>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ltLang="en-US"/>
              <a:t>Scope of ethnography</a:t>
            </a:r>
          </a:p>
        </p:txBody>
      </p:sp>
      <p:sp>
        <p:nvSpPr>
          <p:cNvPr id="76803" name="Rectangle 3"/>
          <p:cNvSpPr>
            <a:spLocks noGrp="1" noChangeArrowheads="1"/>
          </p:cNvSpPr>
          <p:nvPr>
            <p:ph type="body" idx="1"/>
          </p:nvPr>
        </p:nvSpPr>
        <p:spPr/>
        <p:txBody>
          <a:bodyPr/>
          <a:lstStyle/>
          <a:p>
            <a:r>
              <a:rPr lang="en-GB" altLang="en-US"/>
              <a:t>Requirements that are derived from the way that people actually work rather than the way I which process definitions suggest that they ought to work</a:t>
            </a:r>
          </a:p>
          <a:p>
            <a:r>
              <a:rPr lang="en-GB" altLang="en-US"/>
              <a:t>Requirements that are derived from cooperation and awareness of other people’s activities</a:t>
            </a:r>
          </a:p>
        </p:txBody>
      </p:sp>
    </p:spTree>
    <p:extLst>
      <p:ext uri="{BB962C8B-B14F-4D97-AF65-F5344CB8AC3E}">
        <p14:creationId xmlns:p14="http://schemas.microsoft.com/office/powerpoint/2010/main" val="14574588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GB" altLang="en-US"/>
              <a:t>Requirements validation</a:t>
            </a:r>
          </a:p>
        </p:txBody>
      </p:sp>
      <p:sp>
        <p:nvSpPr>
          <p:cNvPr id="57347" name="Rectangle 3"/>
          <p:cNvSpPr>
            <a:spLocks noGrp="1" noChangeArrowheads="1"/>
          </p:cNvSpPr>
          <p:nvPr>
            <p:ph type="body" idx="1"/>
          </p:nvPr>
        </p:nvSpPr>
        <p:spPr>
          <a:noFill/>
          <a:ln/>
        </p:spPr>
        <p:txBody>
          <a:bodyPr/>
          <a:lstStyle/>
          <a:p>
            <a:r>
              <a:rPr lang="en-GB" altLang="en-US"/>
              <a:t>Concerned with demonstrating that the requirements define the system that the customer really wants</a:t>
            </a:r>
          </a:p>
          <a:p>
            <a:r>
              <a:rPr lang="en-GB" altLang="en-US"/>
              <a:t>Requirements error costs are high so validation is very important</a:t>
            </a:r>
          </a:p>
          <a:p>
            <a:pPr lvl="1"/>
            <a:r>
              <a:rPr lang="en-GB" altLang="en-US"/>
              <a:t>Fixing a requirements error after delivery may cost up to 100 times the cost of fixing an implementation error</a:t>
            </a:r>
          </a:p>
        </p:txBody>
      </p:sp>
    </p:spTree>
    <p:extLst>
      <p:ext uri="{BB962C8B-B14F-4D97-AF65-F5344CB8AC3E}">
        <p14:creationId xmlns:p14="http://schemas.microsoft.com/office/powerpoint/2010/main" val="2168710194"/>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a:lstStyle/>
          <a:p>
            <a:r>
              <a:rPr lang="en-GB" altLang="en-US"/>
              <a:t>Requirements checking</a:t>
            </a:r>
          </a:p>
        </p:txBody>
      </p:sp>
      <p:sp>
        <p:nvSpPr>
          <p:cNvPr id="58371" name="Rectangle 3"/>
          <p:cNvSpPr>
            <a:spLocks noGrp="1" noChangeArrowheads="1"/>
          </p:cNvSpPr>
          <p:nvPr>
            <p:ph type="body" idx="1"/>
          </p:nvPr>
        </p:nvSpPr>
        <p:spPr>
          <a:noFill/>
          <a:ln/>
        </p:spPr>
        <p:txBody>
          <a:bodyPr/>
          <a:lstStyle/>
          <a:p>
            <a:r>
              <a:rPr lang="en-GB" altLang="en-US"/>
              <a:t>Validity. Does the system provide the functions which best support the customer’s needs?</a:t>
            </a:r>
          </a:p>
          <a:p>
            <a:r>
              <a:rPr lang="en-GB" altLang="en-US"/>
              <a:t>Consistency. Are there any requirements conflicts?</a:t>
            </a:r>
          </a:p>
          <a:p>
            <a:r>
              <a:rPr lang="en-GB" altLang="en-US"/>
              <a:t>Completeness. Are all functions required by the customer included?</a:t>
            </a:r>
          </a:p>
          <a:p>
            <a:r>
              <a:rPr lang="en-GB" altLang="en-US"/>
              <a:t>Realism. Can the requirements be implemented given available budget and technology</a:t>
            </a:r>
          </a:p>
          <a:p>
            <a:r>
              <a:rPr lang="en-GB" altLang="en-US"/>
              <a:t>Verifiability. Can the requirements be checked?</a:t>
            </a:r>
          </a:p>
        </p:txBody>
      </p:sp>
    </p:spTree>
    <p:extLst>
      <p:ext uri="{BB962C8B-B14F-4D97-AF65-F5344CB8AC3E}">
        <p14:creationId xmlns:p14="http://schemas.microsoft.com/office/powerpoint/2010/main" val="3986332874"/>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905000" y="266700"/>
            <a:ext cx="8305800" cy="1104900"/>
          </a:xfrm>
        </p:spPr>
        <p:txBody>
          <a:bodyPr/>
          <a:lstStyle/>
          <a:p>
            <a:r>
              <a:rPr lang="en-GB" altLang="en-US"/>
              <a:t>Requirements validation techniques</a:t>
            </a:r>
          </a:p>
        </p:txBody>
      </p:sp>
      <p:sp>
        <p:nvSpPr>
          <p:cNvPr id="77827" name="Rectangle 3"/>
          <p:cNvSpPr>
            <a:spLocks noGrp="1" noChangeArrowheads="1"/>
          </p:cNvSpPr>
          <p:nvPr>
            <p:ph type="body" idx="1"/>
          </p:nvPr>
        </p:nvSpPr>
        <p:spPr/>
        <p:txBody>
          <a:bodyPr/>
          <a:lstStyle/>
          <a:p>
            <a:r>
              <a:rPr lang="en-GB" altLang="en-US"/>
              <a:t>Requirements reviews</a:t>
            </a:r>
          </a:p>
          <a:p>
            <a:pPr lvl="1"/>
            <a:r>
              <a:rPr lang="en-GB" altLang="en-US"/>
              <a:t>Systematic manual analysis of the requirements</a:t>
            </a:r>
          </a:p>
          <a:p>
            <a:r>
              <a:rPr lang="en-GB" altLang="en-US"/>
              <a:t>Prototyping</a:t>
            </a:r>
          </a:p>
          <a:p>
            <a:pPr lvl="1"/>
            <a:r>
              <a:rPr lang="en-GB" altLang="en-US"/>
              <a:t>Using an executable model of the system to check requirements. Covered in Chapter 8</a:t>
            </a:r>
          </a:p>
          <a:p>
            <a:r>
              <a:rPr lang="en-GB" altLang="en-US"/>
              <a:t>Test-case generation</a:t>
            </a:r>
          </a:p>
          <a:p>
            <a:pPr lvl="1"/>
            <a:r>
              <a:rPr lang="en-GB" altLang="en-US"/>
              <a:t>Developing tests for requirements to check testability</a:t>
            </a:r>
          </a:p>
          <a:p>
            <a:r>
              <a:rPr lang="en-GB" altLang="en-US"/>
              <a:t>Automated consistency analysis	</a:t>
            </a:r>
          </a:p>
          <a:p>
            <a:pPr lvl="1"/>
            <a:r>
              <a:rPr lang="en-GB" altLang="en-US"/>
              <a:t>Checking the consistency of a structured requirements description</a:t>
            </a:r>
          </a:p>
        </p:txBody>
      </p:sp>
    </p:spTree>
    <p:extLst>
      <p:ext uri="{BB962C8B-B14F-4D97-AF65-F5344CB8AC3E}">
        <p14:creationId xmlns:p14="http://schemas.microsoft.com/office/powerpoint/2010/main" val="219020627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GB" altLang="en-US"/>
              <a:t>Requirements reviews</a:t>
            </a:r>
          </a:p>
        </p:txBody>
      </p:sp>
      <p:sp>
        <p:nvSpPr>
          <p:cNvPr id="59395" name="Rectangle 3"/>
          <p:cNvSpPr>
            <a:spLocks noGrp="1" noChangeArrowheads="1"/>
          </p:cNvSpPr>
          <p:nvPr>
            <p:ph type="body" idx="1"/>
          </p:nvPr>
        </p:nvSpPr>
        <p:spPr>
          <a:noFill/>
          <a:ln/>
        </p:spPr>
        <p:txBody>
          <a:bodyPr/>
          <a:lstStyle/>
          <a:p>
            <a:r>
              <a:rPr lang="en-GB" altLang="en-US"/>
              <a:t>Regular reviews should be held while the requirements definition is being formulated</a:t>
            </a:r>
          </a:p>
          <a:p>
            <a:r>
              <a:rPr lang="en-GB" altLang="en-US"/>
              <a:t>Both client and contractor staff should be involved in reviews</a:t>
            </a:r>
          </a:p>
          <a:p>
            <a:r>
              <a:rPr lang="en-GB" altLang="en-US"/>
              <a:t>Reviews may be formal (with completed documents) or informal. Good communications between developers, customers and users can resolve problems at an early stage</a:t>
            </a:r>
          </a:p>
        </p:txBody>
      </p:sp>
    </p:spTree>
    <p:extLst>
      <p:ext uri="{BB962C8B-B14F-4D97-AF65-F5344CB8AC3E}">
        <p14:creationId xmlns:p14="http://schemas.microsoft.com/office/powerpoint/2010/main" val="7371149"/>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GB" altLang="en-US"/>
              <a:t>Review checks</a:t>
            </a:r>
          </a:p>
        </p:txBody>
      </p:sp>
      <p:sp>
        <p:nvSpPr>
          <p:cNvPr id="60419" name="Rectangle 3"/>
          <p:cNvSpPr>
            <a:spLocks noGrp="1" noChangeArrowheads="1"/>
          </p:cNvSpPr>
          <p:nvPr>
            <p:ph type="body" idx="1"/>
          </p:nvPr>
        </p:nvSpPr>
        <p:spPr>
          <a:noFill/>
          <a:ln/>
        </p:spPr>
        <p:txBody>
          <a:bodyPr/>
          <a:lstStyle/>
          <a:p>
            <a:r>
              <a:rPr lang="en-GB" altLang="en-US"/>
              <a:t>Verifiability. Is the requirement realistically testable?</a:t>
            </a:r>
          </a:p>
          <a:p>
            <a:r>
              <a:rPr lang="en-GB" altLang="en-US"/>
              <a:t>Comprehensibility. Is the requirement properly understood?</a:t>
            </a:r>
          </a:p>
          <a:p>
            <a:r>
              <a:rPr lang="en-GB" altLang="en-US"/>
              <a:t>Traceability. Is the origin of the requirement clearly stated?</a:t>
            </a:r>
          </a:p>
          <a:p>
            <a:r>
              <a:rPr lang="en-GB" altLang="en-US"/>
              <a:t>Adaptability. Can the requirement be changed without a large impact on other requirements?</a:t>
            </a:r>
          </a:p>
        </p:txBody>
      </p:sp>
    </p:spTree>
    <p:extLst>
      <p:ext uri="{BB962C8B-B14F-4D97-AF65-F5344CB8AC3E}">
        <p14:creationId xmlns:p14="http://schemas.microsoft.com/office/powerpoint/2010/main" val="90415937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ltLang="en-US"/>
              <a:t>Automated consistency checking</a:t>
            </a:r>
          </a:p>
        </p:txBody>
      </p:sp>
      <p:graphicFrame>
        <p:nvGraphicFramePr>
          <p:cNvPr id="53254" name="Object 6"/>
          <p:cNvGraphicFramePr>
            <a:graphicFrameLocks noChangeAspect="1"/>
          </p:cNvGraphicFramePr>
          <p:nvPr/>
        </p:nvGraphicFramePr>
        <p:xfrm>
          <a:off x="1600200" y="1828800"/>
          <a:ext cx="8763000" cy="3817938"/>
        </p:xfrm>
        <a:graphic>
          <a:graphicData uri="http://schemas.openxmlformats.org/presentationml/2006/ole">
            <mc:AlternateContent xmlns:mc="http://schemas.openxmlformats.org/markup-compatibility/2006">
              <mc:Choice xmlns:v="urn:schemas-microsoft-com:vml" Requires="v">
                <p:oleObj spid="_x0000_s22538" name="Bitmap Image" r:id="rId3" imgW="6733333" imgH="2933333" progId="Paint.Picture">
                  <p:embed/>
                </p:oleObj>
              </mc:Choice>
              <mc:Fallback>
                <p:oleObj name="Bitmap Image" r:id="rId3" imgW="6733333" imgH="293333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28800"/>
                        <a:ext cx="8763000" cy="3817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1961082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ltLang="en-US"/>
              <a:t>Requirements management</a:t>
            </a:r>
          </a:p>
        </p:txBody>
      </p:sp>
      <p:sp>
        <p:nvSpPr>
          <p:cNvPr id="55299" name="Rectangle 3"/>
          <p:cNvSpPr>
            <a:spLocks noGrp="1" noChangeArrowheads="1"/>
          </p:cNvSpPr>
          <p:nvPr>
            <p:ph type="body" idx="1"/>
          </p:nvPr>
        </p:nvSpPr>
        <p:spPr/>
        <p:txBody>
          <a:bodyPr/>
          <a:lstStyle/>
          <a:p>
            <a:r>
              <a:rPr lang="en-GB" altLang="en-US"/>
              <a:t>Requirements management is the process of managing changing requirements during the requirements engineering process and system development</a:t>
            </a:r>
          </a:p>
          <a:p>
            <a:r>
              <a:rPr lang="en-GB" altLang="en-US"/>
              <a:t>Requirements are inevitably incomplete and inconsistent</a:t>
            </a:r>
          </a:p>
          <a:p>
            <a:pPr lvl="1"/>
            <a:r>
              <a:rPr lang="en-GB" altLang="en-US"/>
              <a:t>New requirements emerge during the process as business needs change and a better understanding of the system is developed</a:t>
            </a:r>
          </a:p>
          <a:p>
            <a:pPr lvl="1"/>
            <a:r>
              <a:rPr lang="en-GB" altLang="en-US"/>
              <a:t>Different viewpoints have different requirements and these are often contradictory</a:t>
            </a:r>
          </a:p>
        </p:txBody>
      </p:sp>
    </p:spTree>
    <p:extLst>
      <p:ext uri="{BB962C8B-B14F-4D97-AF65-F5344CB8AC3E}">
        <p14:creationId xmlns:p14="http://schemas.microsoft.com/office/powerpoint/2010/main" val="874482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4226</Words>
  <Application>Microsoft Office PowerPoint</Application>
  <PresentationFormat>Widescreen</PresentationFormat>
  <Paragraphs>549</Paragraphs>
  <Slides>109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109</vt:i4>
      </vt:variant>
    </vt:vector>
  </HeadingPairs>
  <TitlesOfParts>
    <vt:vector size="117" baseType="lpstr">
      <vt:lpstr>Arial</vt:lpstr>
      <vt:lpstr>Calibri</vt:lpstr>
      <vt:lpstr>Helvetica</vt:lpstr>
      <vt:lpstr>Times New Roman</vt:lpstr>
      <vt:lpstr>Zapf Dingbats</vt:lpstr>
      <vt:lpstr>Office Theme</vt:lpstr>
      <vt:lpstr>Document</vt:lpstr>
      <vt:lpstr>Bitmap Image</vt:lpstr>
      <vt:lpstr>Software Engineering</vt:lpstr>
      <vt:lpstr>Objectives</vt:lpstr>
      <vt:lpstr>Topics covered</vt:lpstr>
      <vt:lpstr>Requirements engineering</vt:lpstr>
      <vt:lpstr>What is a requirement?</vt:lpstr>
      <vt:lpstr>Requirement Engineering</vt:lpstr>
      <vt:lpstr>Requirements abstraction (Davis)</vt:lpstr>
      <vt:lpstr>Types of requirement</vt:lpstr>
      <vt:lpstr>Definitions and specifications</vt:lpstr>
      <vt:lpstr>Requirements readers</vt:lpstr>
      <vt:lpstr>Functional and non-functional requirements</vt:lpstr>
      <vt:lpstr>Requirement Metrix</vt:lpstr>
      <vt:lpstr>Functional requirements</vt:lpstr>
      <vt:lpstr>The LIBSYS system Example</vt:lpstr>
      <vt:lpstr>Examples of functional requirements</vt:lpstr>
      <vt:lpstr>Requirements imprecision</vt:lpstr>
      <vt:lpstr>Requirements completeness and consistency</vt:lpstr>
      <vt:lpstr>Non-functional requirements</vt:lpstr>
      <vt:lpstr>Non-functional classifications</vt:lpstr>
      <vt:lpstr>Non-functional requirement types</vt:lpstr>
      <vt:lpstr>Non-functional requirements examples</vt:lpstr>
      <vt:lpstr>Goals and requirements</vt:lpstr>
      <vt:lpstr>Examples</vt:lpstr>
      <vt:lpstr>Requirements measures</vt:lpstr>
      <vt:lpstr>Requirements interaction</vt:lpstr>
      <vt:lpstr>Domain requirements</vt:lpstr>
      <vt:lpstr>Library system domain requirements</vt:lpstr>
      <vt:lpstr>Domain requirements problems</vt:lpstr>
      <vt:lpstr>User requirements</vt:lpstr>
      <vt:lpstr>Problems with natural language</vt:lpstr>
      <vt:lpstr>LIBSYS requirement</vt:lpstr>
      <vt:lpstr>Editor grid requirement</vt:lpstr>
      <vt:lpstr>Requirement problems</vt:lpstr>
      <vt:lpstr>Structured presentation</vt:lpstr>
      <vt:lpstr>Guidelines for writing requirements</vt:lpstr>
      <vt:lpstr>System requirements</vt:lpstr>
      <vt:lpstr>Requirements and design</vt:lpstr>
      <vt:lpstr>Problems with NL specification</vt:lpstr>
      <vt:lpstr>Alternatives to NL specification</vt:lpstr>
      <vt:lpstr>Structured language specifications</vt:lpstr>
      <vt:lpstr>Form-based specifications</vt:lpstr>
      <vt:lpstr>Form-based node specification</vt:lpstr>
      <vt:lpstr>Tabular specification</vt:lpstr>
      <vt:lpstr>Tabular specification</vt:lpstr>
      <vt:lpstr>Graphical models</vt:lpstr>
      <vt:lpstr>Sequence diagrams</vt:lpstr>
      <vt:lpstr>Sequence diagram of ATM withdrawal</vt:lpstr>
      <vt:lpstr>Interface specification</vt:lpstr>
      <vt:lpstr>PDL interface description</vt:lpstr>
      <vt:lpstr>The requirements document</vt:lpstr>
      <vt:lpstr>Users of a requirements document</vt:lpstr>
      <vt:lpstr>IEEE requirements standard</vt:lpstr>
      <vt:lpstr>Requirements document structure</vt:lpstr>
      <vt:lpstr>Requirements engineering processes</vt:lpstr>
      <vt:lpstr>The requirements engineering process</vt:lpstr>
      <vt:lpstr>Feasibility studies</vt:lpstr>
      <vt:lpstr>Feasibility study implementation</vt:lpstr>
      <vt:lpstr>Elicitation and analysis</vt:lpstr>
      <vt:lpstr>Problems of requirements analysis</vt:lpstr>
      <vt:lpstr>The requirements analysis process</vt:lpstr>
      <vt:lpstr>Process activities</vt:lpstr>
      <vt:lpstr>System models</vt:lpstr>
      <vt:lpstr>Viewpoint-oriented elicitation</vt:lpstr>
      <vt:lpstr>Banking ATM system</vt:lpstr>
      <vt:lpstr>Autoteller viewpoints</vt:lpstr>
      <vt:lpstr>Types of viewpoint</vt:lpstr>
      <vt:lpstr>External viewpoints</vt:lpstr>
      <vt:lpstr>Method-based analysis</vt:lpstr>
      <vt:lpstr>The VORD method</vt:lpstr>
      <vt:lpstr>VORD process model </vt:lpstr>
      <vt:lpstr>VORD standard forms</vt:lpstr>
      <vt:lpstr>Viewpoint identification</vt:lpstr>
      <vt:lpstr>Viewpoint service information</vt:lpstr>
      <vt:lpstr>Viewpoint data/control</vt:lpstr>
      <vt:lpstr>Viewpoint hierarchy</vt:lpstr>
      <vt:lpstr>Customer/cash withdrawal templates</vt:lpstr>
      <vt:lpstr>Scenarios</vt:lpstr>
      <vt:lpstr>Scenario descriptions</vt:lpstr>
      <vt:lpstr>Event scenarios</vt:lpstr>
      <vt:lpstr>Event scenario - start transaction</vt:lpstr>
      <vt:lpstr>Notation for data and control analysis</vt:lpstr>
      <vt:lpstr>Exception description</vt:lpstr>
      <vt:lpstr>Use cases</vt:lpstr>
      <vt:lpstr>Lending use-case</vt:lpstr>
      <vt:lpstr>Library use-cases</vt:lpstr>
      <vt:lpstr>Catalogue management</vt:lpstr>
      <vt:lpstr>Social and organisational factors</vt:lpstr>
      <vt:lpstr>Example</vt:lpstr>
      <vt:lpstr>Ethnography</vt:lpstr>
      <vt:lpstr>Focused ethnography</vt:lpstr>
      <vt:lpstr>Ethnography and prototyping</vt:lpstr>
      <vt:lpstr>Scope of ethnography</vt:lpstr>
      <vt:lpstr>Requirements validation</vt:lpstr>
      <vt:lpstr>Requirements checking</vt:lpstr>
      <vt:lpstr>Requirements validation techniques</vt:lpstr>
      <vt:lpstr>Requirements reviews</vt:lpstr>
      <vt:lpstr>Review checks</vt:lpstr>
      <vt:lpstr>Automated consistency checking</vt:lpstr>
      <vt:lpstr>Requirements management</vt:lpstr>
      <vt:lpstr>Requirements change</vt:lpstr>
      <vt:lpstr>Requirements evolution</vt:lpstr>
      <vt:lpstr>Enduring and volatile requirements</vt:lpstr>
      <vt:lpstr>Classification of requirements</vt:lpstr>
      <vt:lpstr>Requirements management planning</vt:lpstr>
      <vt:lpstr>Traceability</vt:lpstr>
      <vt:lpstr>A traceability matrix</vt:lpstr>
      <vt:lpstr>CASE tool support</vt:lpstr>
      <vt:lpstr>Requirements change management</vt:lpstr>
      <vt:lpstr>Requirements change management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Noor Nabi</dc:creator>
  <cp:lastModifiedBy>PC</cp:lastModifiedBy>
  <cp:revision>25</cp:revision>
  <dcterms:created xsi:type="dcterms:W3CDTF">2020-10-14T04:24:51Z</dcterms:created>
  <dcterms:modified xsi:type="dcterms:W3CDTF">2022-10-11T06:23:56Z</dcterms:modified>
</cp:coreProperties>
</file>