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43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69CE-9FEE-4D9D-911D-A8DD2C3857E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E47C-6883-4CE3-905E-76CD4CC9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2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856C4-2A6B-4814-A5EA-22F9E005835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FE078-FDDE-451A-9F09-05820A28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1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FE078-FDDE-451A-9F09-05820A287C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9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CC68-35E8-4DCC-8B0B-B2CE725AC1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076" y="2"/>
            <a:ext cx="568325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2800"/>
            <a:ext cx="9144000" cy="741363"/>
          </a:xfrm>
        </p:spPr>
        <p:txBody>
          <a:bodyPr>
            <a:normAutofit/>
          </a:bodyPr>
          <a:lstStyle/>
          <a:p>
            <a:r>
              <a:rPr lang="en-US" sz="4400" u="sng" dirty="0"/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2551" y="3001961"/>
            <a:ext cx="4406900" cy="1655763"/>
          </a:xfrm>
        </p:spPr>
        <p:txBody>
          <a:bodyPr>
            <a:normAutofit/>
          </a:bodyPr>
          <a:lstStyle/>
          <a:p>
            <a:r>
              <a:rPr lang="en-US" sz="32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Socio-technical </a:t>
            </a:r>
            <a:r>
              <a:rPr lang="en-US" sz="3200" spc="-2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915" y="723135"/>
            <a:ext cx="6500692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309" dirty="0"/>
              <a:t>Procurement </a:t>
            </a:r>
            <a:r>
              <a:rPr spc="-317" dirty="0"/>
              <a:t>or</a:t>
            </a:r>
            <a:r>
              <a:rPr spc="-159" dirty="0"/>
              <a:t> </a:t>
            </a:r>
            <a:r>
              <a:rPr spc="-259" dirty="0"/>
              <a:t>Acquisition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9" y="1702399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6">
              <a:spcBef>
                <a:spcPts val="83"/>
              </a:spcBef>
            </a:pPr>
            <a:r>
              <a:rPr sz="1316" spc="-9" dirty="0"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050" y="1429561"/>
            <a:ext cx="7538612" cy="3514213"/>
          </a:xfrm>
          <a:prstGeom prst="rect">
            <a:avLst/>
          </a:prstGeom>
        </p:spPr>
        <p:txBody>
          <a:bodyPr vert="horz" wrap="square" lIns="0" tIns="165399" rIns="0" bIns="0" rtlCol="0">
            <a:spAutoFit/>
          </a:bodyPr>
          <a:lstStyle/>
          <a:p>
            <a:pPr marL="34579">
              <a:spcBef>
                <a:spcPts val="1303"/>
              </a:spcBef>
            </a:pPr>
            <a:r>
              <a:rPr sz="2904" b="1" spc="-191" dirty="0">
                <a:latin typeface="Georgia"/>
                <a:cs typeface="Georgia"/>
              </a:rPr>
              <a:t>It </a:t>
            </a:r>
            <a:r>
              <a:rPr sz="2904" b="1" spc="-183" dirty="0">
                <a:latin typeface="Georgia"/>
                <a:cs typeface="Georgia"/>
              </a:rPr>
              <a:t>includes</a:t>
            </a:r>
            <a:r>
              <a:rPr sz="2904" b="1" spc="-145" dirty="0">
                <a:latin typeface="Georgia"/>
                <a:cs typeface="Georgia"/>
              </a:rPr>
              <a:t> </a:t>
            </a:r>
            <a:r>
              <a:rPr sz="2904" b="1" spc="-119" dirty="0">
                <a:latin typeface="Georgia"/>
                <a:cs typeface="Georgia"/>
              </a:rPr>
              <a:t>:-</a:t>
            </a:r>
            <a:endParaRPr sz="2904">
              <a:latin typeface="Georgia"/>
              <a:cs typeface="Georgia"/>
            </a:endParaRPr>
          </a:p>
          <a:p>
            <a:pPr marL="426471" indent="-293919">
              <a:spcBef>
                <a:spcPts val="106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55" dirty="0">
                <a:latin typeface="Georgia"/>
                <a:cs typeface="Georgia"/>
              </a:rPr>
              <a:t>Purpose </a:t>
            </a:r>
            <a:r>
              <a:rPr sz="2541" spc="-9" dirty="0">
                <a:latin typeface="Georgia"/>
                <a:cs typeface="Georgia"/>
              </a:rPr>
              <a:t>of </a:t>
            </a:r>
            <a:r>
              <a:rPr sz="2541" spc="-51" dirty="0">
                <a:latin typeface="Georgia"/>
                <a:cs typeface="Georgia"/>
              </a:rPr>
              <a:t>system </a:t>
            </a:r>
            <a:r>
              <a:rPr sz="2541" spc="-64" dirty="0">
                <a:latin typeface="Georgia"/>
                <a:cs typeface="Georgia"/>
              </a:rPr>
              <a:t>is</a:t>
            </a:r>
            <a:r>
              <a:rPr sz="2541" spc="449" dirty="0">
                <a:latin typeface="Georgia"/>
                <a:cs typeface="Georgia"/>
              </a:rPr>
              <a:t> </a:t>
            </a:r>
            <a:r>
              <a:rPr sz="2541" spc="-19" dirty="0">
                <a:latin typeface="Georgia"/>
                <a:cs typeface="Georgia"/>
              </a:rPr>
              <a:t>decided</a:t>
            </a:r>
            <a:endParaRPr sz="2541">
              <a:latin typeface="Georgia"/>
              <a:cs typeface="Georgia"/>
            </a:endParaRPr>
          </a:p>
          <a:p>
            <a:pPr marL="426471" indent="-293919">
              <a:spcBef>
                <a:spcPts val="105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45" dirty="0">
                <a:latin typeface="Georgia"/>
                <a:cs typeface="Georgia"/>
              </a:rPr>
              <a:t>High-level </a:t>
            </a:r>
            <a:r>
              <a:rPr sz="2541" spc="-51" dirty="0">
                <a:latin typeface="Georgia"/>
                <a:cs typeface="Georgia"/>
              </a:rPr>
              <a:t>system </a:t>
            </a:r>
            <a:r>
              <a:rPr sz="2541" spc="-45" dirty="0">
                <a:latin typeface="Georgia"/>
                <a:cs typeface="Georgia"/>
              </a:rPr>
              <a:t>requirements </a:t>
            </a:r>
            <a:r>
              <a:rPr sz="2541" spc="-19" dirty="0">
                <a:latin typeface="Georgia"/>
                <a:cs typeface="Georgia"/>
              </a:rPr>
              <a:t>are</a:t>
            </a:r>
            <a:r>
              <a:rPr sz="2541" spc="495" dirty="0">
                <a:latin typeface="Georgia"/>
                <a:cs typeface="Georgia"/>
              </a:rPr>
              <a:t> </a:t>
            </a:r>
            <a:r>
              <a:rPr sz="2541" spc="-36" dirty="0">
                <a:latin typeface="Georgia"/>
                <a:cs typeface="Georgia"/>
              </a:rPr>
              <a:t>established</a:t>
            </a:r>
            <a:endParaRPr sz="2541">
              <a:latin typeface="Georgia"/>
              <a:cs typeface="Georgia"/>
            </a:endParaRPr>
          </a:p>
          <a:p>
            <a:pPr marL="426471" marR="74921" indent="-293919">
              <a:lnSpc>
                <a:spcPct val="100600"/>
              </a:lnSpc>
              <a:spcBef>
                <a:spcPts val="1035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51" dirty="0">
                <a:latin typeface="Georgia"/>
                <a:cs typeface="Georgia"/>
              </a:rPr>
              <a:t>Decision </a:t>
            </a:r>
            <a:r>
              <a:rPr sz="2541" spc="-19" dirty="0">
                <a:latin typeface="Georgia"/>
                <a:cs typeface="Georgia"/>
              </a:rPr>
              <a:t>are </a:t>
            </a:r>
            <a:r>
              <a:rPr sz="2541" spc="-27" dirty="0">
                <a:latin typeface="Georgia"/>
                <a:cs typeface="Georgia"/>
              </a:rPr>
              <a:t>made on </a:t>
            </a:r>
            <a:r>
              <a:rPr sz="2541" spc="9" dirty="0">
                <a:latin typeface="Georgia"/>
                <a:cs typeface="Georgia"/>
              </a:rPr>
              <a:t>how </a:t>
            </a:r>
            <a:r>
              <a:rPr sz="2541" spc="-27" dirty="0">
                <a:latin typeface="Georgia"/>
                <a:cs typeface="Georgia"/>
              </a:rPr>
              <a:t>functionality </a:t>
            </a:r>
            <a:r>
              <a:rPr sz="2541" spc="5" dirty="0">
                <a:latin typeface="Georgia"/>
                <a:cs typeface="Georgia"/>
              </a:rPr>
              <a:t>will </a:t>
            </a:r>
            <a:r>
              <a:rPr sz="2541" spc="-19" dirty="0">
                <a:latin typeface="Georgia"/>
                <a:cs typeface="Georgia"/>
              </a:rPr>
              <a:t>be  </a:t>
            </a:r>
            <a:r>
              <a:rPr sz="2541" spc="-41" dirty="0">
                <a:latin typeface="Georgia"/>
                <a:cs typeface="Georgia"/>
              </a:rPr>
              <a:t>distributed </a:t>
            </a:r>
            <a:r>
              <a:rPr sz="2541" spc="-45" dirty="0">
                <a:latin typeface="Georgia"/>
                <a:cs typeface="Georgia"/>
              </a:rPr>
              <a:t>across </a:t>
            </a:r>
            <a:r>
              <a:rPr sz="2541" spc="-19" dirty="0">
                <a:latin typeface="Georgia"/>
                <a:cs typeface="Georgia"/>
              </a:rPr>
              <a:t>hardware </a:t>
            </a:r>
            <a:r>
              <a:rPr sz="2541" spc="19" dirty="0">
                <a:latin typeface="Georgia"/>
                <a:cs typeface="Georgia"/>
              </a:rPr>
              <a:t>, </a:t>
            </a:r>
            <a:r>
              <a:rPr sz="2541" spc="-15" dirty="0">
                <a:latin typeface="Georgia"/>
                <a:cs typeface="Georgia"/>
              </a:rPr>
              <a:t>software </a:t>
            </a:r>
            <a:r>
              <a:rPr sz="2541" spc="-27" dirty="0">
                <a:latin typeface="Georgia"/>
                <a:cs typeface="Georgia"/>
              </a:rPr>
              <a:t>and</a:t>
            </a:r>
            <a:r>
              <a:rPr sz="2541" spc="64" dirty="0">
                <a:latin typeface="Georgia"/>
                <a:cs typeface="Georgia"/>
              </a:rPr>
              <a:t> </a:t>
            </a:r>
            <a:r>
              <a:rPr sz="2541" spc="-19" dirty="0">
                <a:latin typeface="Georgia"/>
                <a:cs typeface="Georgia"/>
              </a:rPr>
              <a:t>people</a:t>
            </a:r>
            <a:endParaRPr sz="2541">
              <a:latin typeface="Georgia"/>
              <a:cs typeface="Georgia"/>
            </a:endParaRPr>
          </a:p>
          <a:p>
            <a:pPr marL="426471" marR="27663" indent="-293919">
              <a:lnSpc>
                <a:spcPct val="100899"/>
              </a:lnSpc>
              <a:spcBef>
                <a:spcPts val="1027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32" dirty="0">
                <a:latin typeface="Georgia"/>
                <a:cs typeface="Georgia"/>
              </a:rPr>
              <a:t>and </a:t>
            </a:r>
            <a:r>
              <a:rPr sz="2541" spc="-41" dirty="0">
                <a:latin typeface="Georgia"/>
                <a:cs typeface="Georgia"/>
              </a:rPr>
              <a:t>,components </a:t>
            </a:r>
            <a:r>
              <a:rPr sz="2541" spc="-27" dirty="0">
                <a:latin typeface="Georgia"/>
                <a:cs typeface="Georgia"/>
              </a:rPr>
              <a:t>that </a:t>
            </a:r>
            <a:r>
              <a:rPr sz="2541" spc="5" dirty="0">
                <a:latin typeface="Georgia"/>
                <a:cs typeface="Georgia"/>
              </a:rPr>
              <a:t>will </a:t>
            </a:r>
            <a:r>
              <a:rPr sz="2541" spc="-41" dirty="0">
                <a:latin typeface="Georgia"/>
                <a:cs typeface="Georgia"/>
              </a:rPr>
              <a:t>make </a:t>
            </a:r>
            <a:r>
              <a:rPr sz="2541" spc="-36" dirty="0">
                <a:latin typeface="Georgia"/>
                <a:cs typeface="Georgia"/>
              </a:rPr>
              <a:t>up </a:t>
            </a:r>
            <a:r>
              <a:rPr sz="2541" spc="-23" dirty="0">
                <a:latin typeface="Georgia"/>
                <a:cs typeface="Georgia"/>
              </a:rPr>
              <a:t>the </a:t>
            </a:r>
            <a:r>
              <a:rPr sz="2541" spc="-51" dirty="0">
                <a:latin typeface="Georgia"/>
                <a:cs typeface="Georgia"/>
              </a:rPr>
              <a:t>system </a:t>
            </a:r>
            <a:r>
              <a:rPr sz="2541" spc="-19" dirty="0">
                <a:latin typeface="Georgia"/>
                <a:cs typeface="Georgia"/>
              </a:rPr>
              <a:t>are  </a:t>
            </a:r>
            <a:r>
              <a:rPr sz="2541" spc="-36" dirty="0">
                <a:latin typeface="Georgia"/>
                <a:cs typeface="Georgia"/>
              </a:rPr>
              <a:t>purchased</a:t>
            </a:r>
            <a:endParaRPr sz="2541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02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104" y="499012"/>
            <a:ext cx="3131051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68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9" y="1702399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6">
              <a:spcBef>
                <a:spcPts val="83"/>
              </a:spcBef>
            </a:pPr>
            <a:r>
              <a:rPr sz="1316" spc="-9" dirty="0"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049" y="1429559"/>
            <a:ext cx="5364224" cy="1146000"/>
          </a:xfrm>
          <a:prstGeom prst="rect">
            <a:avLst/>
          </a:prstGeom>
        </p:spPr>
        <p:txBody>
          <a:bodyPr vert="horz" wrap="square" lIns="0" tIns="165399" rIns="0" bIns="0" rtlCol="0">
            <a:spAutoFit/>
          </a:bodyPr>
          <a:lstStyle/>
          <a:p>
            <a:pPr marL="34579">
              <a:spcBef>
                <a:spcPts val="1303"/>
              </a:spcBef>
            </a:pPr>
            <a:r>
              <a:rPr sz="2904" b="1" spc="-191" dirty="0">
                <a:latin typeface="Georgia"/>
                <a:cs typeface="Georgia"/>
              </a:rPr>
              <a:t>It </a:t>
            </a:r>
            <a:r>
              <a:rPr sz="2904" b="1" spc="-183" dirty="0">
                <a:latin typeface="Georgia"/>
                <a:cs typeface="Georgia"/>
              </a:rPr>
              <a:t>includes</a:t>
            </a:r>
            <a:r>
              <a:rPr sz="2904" b="1" spc="-145" dirty="0">
                <a:latin typeface="Georgia"/>
                <a:cs typeface="Georgia"/>
              </a:rPr>
              <a:t> </a:t>
            </a:r>
            <a:r>
              <a:rPr sz="2904" b="1" spc="-119" dirty="0">
                <a:latin typeface="Georgia"/>
                <a:cs typeface="Georgia"/>
              </a:rPr>
              <a:t>:-</a:t>
            </a:r>
            <a:endParaRPr sz="2904" dirty="0">
              <a:latin typeface="Georgia"/>
              <a:cs typeface="Georgia"/>
            </a:endParaRPr>
          </a:p>
          <a:p>
            <a:pPr marL="132551">
              <a:spcBef>
                <a:spcPts val="1063"/>
              </a:spcBef>
            </a:pPr>
            <a:r>
              <a:rPr sz="2859" baseline="10582" dirty="0">
                <a:latin typeface="OpenSymbol"/>
                <a:cs typeface="OpenSymbol"/>
              </a:rPr>
              <a:t>– </a:t>
            </a:r>
            <a:r>
              <a:rPr sz="2541" b="1" spc="-163" dirty="0">
                <a:latin typeface="Georgia"/>
                <a:cs typeface="Georgia"/>
              </a:rPr>
              <a:t>development </a:t>
            </a:r>
            <a:r>
              <a:rPr sz="2541" b="1" spc="-132" dirty="0">
                <a:latin typeface="Georgia"/>
                <a:cs typeface="Georgia"/>
              </a:rPr>
              <a:t>activities </a:t>
            </a:r>
            <a:r>
              <a:rPr sz="2541" b="1" spc="-151" dirty="0">
                <a:latin typeface="Georgia"/>
                <a:cs typeface="Georgia"/>
              </a:rPr>
              <a:t>related</a:t>
            </a:r>
            <a:r>
              <a:rPr sz="2541" b="1" spc="-155" dirty="0">
                <a:latin typeface="Georgia"/>
                <a:cs typeface="Georgia"/>
              </a:rPr>
              <a:t> </a:t>
            </a:r>
            <a:r>
              <a:rPr sz="2541" b="1" spc="-127" dirty="0">
                <a:latin typeface="Georgia"/>
                <a:cs typeface="Georgia"/>
              </a:rPr>
              <a:t>to</a:t>
            </a:r>
            <a:endParaRPr sz="2541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384" y="273974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953" spc="19" dirty="0"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873" y="2650993"/>
            <a:ext cx="6753113" cy="190065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526" marR="4611">
              <a:lnSpc>
                <a:spcPct val="100899"/>
              </a:lnSpc>
              <a:spcBef>
                <a:spcPts val="68"/>
              </a:spcBef>
            </a:pPr>
            <a:r>
              <a:rPr sz="2179" spc="-32" dirty="0">
                <a:latin typeface="Georgia"/>
                <a:cs typeface="Georgia"/>
              </a:rPr>
              <a:t>System </a:t>
            </a:r>
            <a:r>
              <a:rPr sz="2179" spc="-36" dirty="0">
                <a:latin typeface="Georgia"/>
                <a:cs typeface="Georgia"/>
              </a:rPr>
              <a:t>Developments </a:t>
            </a:r>
            <a:r>
              <a:rPr sz="2179" spc="-27" dirty="0">
                <a:latin typeface="Georgia"/>
                <a:cs typeface="Georgia"/>
              </a:rPr>
              <a:t>(requirements definition </a:t>
            </a:r>
            <a:r>
              <a:rPr sz="2179" spc="19" dirty="0">
                <a:latin typeface="Georgia"/>
                <a:cs typeface="Georgia"/>
              </a:rPr>
              <a:t>, </a:t>
            </a:r>
            <a:r>
              <a:rPr sz="2179" spc="-41" dirty="0">
                <a:latin typeface="Georgia"/>
                <a:cs typeface="Georgia"/>
              </a:rPr>
              <a:t>system  </a:t>
            </a:r>
            <a:r>
              <a:rPr sz="2179" spc="-23" dirty="0">
                <a:latin typeface="Georgia"/>
                <a:cs typeface="Georgia"/>
              </a:rPr>
              <a:t>design </a:t>
            </a:r>
            <a:r>
              <a:rPr sz="2179" spc="19" dirty="0">
                <a:latin typeface="Georgia"/>
                <a:cs typeface="Georgia"/>
              </a:rPr>
              <a:t>, </a:t>
            </a:r>
            <a:r>
              <a:rPr sz="2179" spc="-19" dirty="0">
                <a:latin typeface="Georgia"/>
                <a:cs typeface="Georgia"/>
              </a:rPr>
              <a:t>hardware </a:t>
            </a:r>
            <a:r>
              <a:rPr sz="2179" spc="-27" dirty="0">
                <a:latin typeface="Georgia"/>
                <a:cs typeface="Georgia"/>
              </a:rPr>
              <a:t>and </a:t>
            </a:r>
            <a:r>
              <a:rPr sz="2179" spc="-15" dirty="0">
                <a:latin typeface="Georgia"/>
                <a:cs typeface="Georgia"/>
              </a:rPr>
              <a:t>software </a:t>
            </a:r>
            <a:r>
              <a:rPr sz="2179" spc="-19" dirty="0">
                <a:latin typeface="Georgia"/>
                <a:cs typeface="Georgia"/>
              </a:rPr>
              <a:t>engineering </a:t>
            </a:r>
            <a:r>
              <a:rPr sz="2179" spc="19" dirty="0">
                <a:latin typeface="Georgia"/>
                <a:cs typeface="Georgia"/>
              </a:rPr>
              <a:t>, </a:t>
            </a:r>
            <a:r>
              <a:rPr sz="2179" spc="-41" dirty="0">
                <a:latin typeface="Georgia"/>
                <a:cs typeface="Georgia"/>
              </a:rPr>
              <a:t>system  </a:t>
            </a:r>
            <a:r>
              <a:rPr sz="2179" spc="-23" dirty="0">
                <a:latin typeface="Georgia"/>
                <a:cs typeface="Georgia"/>
              </a:rPr>
              <a:t>integration </a:t>
            </a:r>
            <a:r>
              <a:rPr sz="2179" spc="-27" dirty="0">
                <a:latin typeface="Georgia"/>
                <a:cs typeface="Georgia"/>
              </a:rPr>
              <a:t>and</a:t>
            </a:r>
            <a:r>
              <a:rPr sz="2179" spc="183" dirty="0">
                <a:latin typeface="Georgia"/>
                <a:cs typeface="Georgia"/>
              </a:rPr>
              <a:t> </a:t>
            </a:r>
            <a:r>
              <a:rPr sz="2179" spc="-9" dirty="0">
                <a:latin typeface="Georgia"/>
                <a:cs typeface="Georgia"/>
              </a:rPr>
              <a:t>testing)</a:t>
            </a:r>
            <a:endParaRPr sz="2179">
              <a:latin typeface="Georgia"/>
              <a:cs typeface="Georgia"/>
            </a:endParaRPr>
          </a:p>
          <a:p>
            <a:pPr marL="11526">
              <a:spcBef>
                <a:spcPts val="791"/>
              </a:spcBef>
            </a:pPr>
            <a:r>
              <a:rPr sz="2179" spc="-23" dirty="0">
                <a:latin typeface="Georgia"/>
                <a:cs typeface="Georgia"/>
              </a:rPr>
              <a:t>operational </a:t>
            </a:r>
            <a:r>
              <a:rPr sz="2179" spc="-45" dirty="0">
                <a:latin typeface="Georgia"/>
                <a:cs typeface="Georgia"/>
              </a:rPr>
              <a:t>Processes </a:t>
            </a:r>
            <a:r>
              <a:rPr sz="2179" spc="-23" dirty="0">
                <a:latin typeface="Georgia"/>
                <a:cs typeface="Georgia"/>
              </a:rPr>
              <a:t>are</a:t>
            </a:r>
            <a:r>
              <a:rPr sz="2179" spc="289" dirty="0">
                <a:latin typeface="Georgia"/>
                <a:cs typeface="Georgia"/>
              </a:rPr>
              <a:t> </a:t>
            </a:r>
            <a:r>
              <a:rPr sz="2179" spc="-19" dirty="0">
                <a:latin typeface="Georgia"/>
                <a:cs typeface="Georgia"/>
              </a:rPr>
              <a:t>defined</a:t>
            </a:r>
            <a:endParaRPr sz="2179">
              <a:latin typeface="Georgia"/>
              <a:cs typeface="Georgia"/>
            </a:endParaRPr>
          </a:p>
          <a:p>
            <a:pPr marL="11526">
              <a:spcBef>
                <a:spcPts val="791"/>
              </a:spcBef>
            </a:pPr>
            <a:r>
              <a:rPr sz="2179" spc="-19" dirty="0">
                <a:latin typeface="Georgia"/>
                <a:cs typeface="Georgia"/>
              </a:rPr>
              <a:t>the</a:t>
            </a:r>
            <a:r>
              <a:rPr sz="2179" spc="77" dirty="0">
                <a:latin typeface="Georgia"/>
                <a:cs typeface="Georgia"/>
              </a:rPr>
              <a:t> </a:t>
            </a:r>
            <a:r>
              <a:rPr sz="2179" spc="-32" dirty="0">
                <a:latin typeface="Georgia"/>
                <a:cs typeface="Georgia"/>
              </a:rPr>
              <a:t>training</a:t>
            </a:r>
            <a:r>
              <a:rPr sz="2179" spc="87" dirty="0">
                <a:latin typeface="Georgia"/>
                <a:cs typeface="Georgia"/>
              </a:rPr>
              <a:t> </a:t>
            </a:r>
            <a:r>
              <a:rPr sz="2179" spc="-36" dirty="0">
                <a:latin typeface="Georgia"/>
                <a:cs typeface="Georgia"/>
              </a:rPr>
              <a:t>courses</a:t>
            </a:r>
            <a:r>
              <a:rPr sz="2179" spc="83" dirty="0">
                <a:latin typeface="Georgia"/>
                <a:cs typeface="Georgia"/>
              </a:rPr>
              <a:t> </a:t>
            </a:r>
            <a:r>
              <a:rPr sz="2179" spc="-27" dirty="0">
                <a:latin typeface="Georgia"/>
                <a:cs typeface="Georgia"/>
              </a:rPr>
              <a:t>for</a:t>
            </a:r>
            <a:r>
              <a:rPr sz="2179" spc="77" dirty="0">
                <a:latin typeface="Georgia"/>
                <a:cs typeface="Georgia"/>
              </a:rPr>
              <a:t> </a:t>
            </a:r>
            <a:r>
              <a:rPr sz="2179" spc="-41" dirty="0">
                <a:latin typeface="Georgia"/>
                <a:cs typeface="Georgia"/>
              </a:rPr>
              <a:t>system</a:t>
            </a:r>
            <a:r>
              <a:rPr sz="2179" spc="87" dirty="0">
                <a:latin typeface="Georgia"/>
                <a:cs typeface="Georgia"/>
              </a:rPr>
              <a:t> </a:t>
            </a:r>
            <a:r>
              <a:rPr sz="2179" spc="-45" dirty="0">
                <a:latin typeface="Georgia"/>
                <a:cs typeface="Georgia"/>
              </a:rPr>
              <a:t>users</a:t>
            </a:r>
            <a:r>
              <a:rPr sz="2179" spc="83" dirty="0">
                <a:latin typeface="Georgia"/>
                <a:cs typeface="Georgia"/>
              </a:rPr>
              <a:t> </a:t>
            </a:r>
            <a:r>
              <a:rPr sz="2179" spc="-23" dirty="0">
                <a:latin typeface="Georgia"/>
                <a:cs typeface="Georgia"/>
              </a:rPr>
              <a:t>are</a:t>
            </a:r>
            <a:r>
              <a:rPr sz="2179" spc="83" dirty="0">
                <a:latin typeface="Georgia"/>
                <a:cs typeface="Georgia"/>
              </a:rPr>
              <a:t> </a:t>
            </a:r>
            <a:r>
              <a:rPr sz="2179" spc="-19" dirty="0">
                <a:latin typeface="Georgia"/>
                <a:cs typeface="Georgia"/>
              </a:rPr>
              <a:t>designed.</a:t>
            </a:r>
            <a:endParaRPr sz="2179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1384" y="3841633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953" spc="19" dirty="0"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1384" y="4273859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953" spc="19" dirty="0"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1291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85" y="545908"/>
            <a:ext cx="2395691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5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9" y="1702399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6">
              <a:spcBef>
                <a:spcPts val="83"/>
              </a:spcBef>
            </a:pPr>
            <a:r>
              <a:rPr sz="1316" spc="-9" dirty="0"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049" y="1429560"/>
            <a:ext cx="4179347" cy="2210138"/>
          </a:xfrm>
          <a:prstGeom prst="rect">
            <a:avLst/>
          </a:prstGeom>
        </p:spPr>
        <p:txBody>
          <a:bodyPr vert="horz" wrap="square" lIns="0" tIns="165399" rIns="0" bIns="0" rtlCol="0">
            <a:spAutoFit/>
          </a:bodyPr>
          <a:lstStyle/>
          <a:p>
            <a:pPr marL="34579">
              <a:spcBef>
                <a:spcPts val="1303"/>
              </a:spcBef>
            </a:pPr>
            <a:r>
              <a:rPr sz="2904" spc="-113" dirty="0">
                <a:latin typeface="Georgia"/>
                <a:cs typeface="Georgia"/>
              </a:rPr>
              <a:t>It </a:t>
            </a:r>
            <a:r>
              <a:rPr sz="2904" spc="-36" dirty="0">
                <a:latin typeface="Georgia"/>
                <a:cs typeface="Georgia"/>
              </a:rPr>
              <a:t>includes</a:t>
            </a:r>
            <a:r>
              <a:rPr sz="2904" spc="-272" dirty="0">
                <a:latin typeface="Georgia"/>
                <a:cs typeface="Georgia"/>
              </a:rPr>
              <a:t> </a:t>
            </a:r>
            <a:r>
              <a:rPr sz="2904" spc="-73" dirty="0">
                <a:latin typeface="Georgia"/>
                <a:cs typeface="Georgia"/>
              </a:rPr>
              <a:t>:-</a:t>
            </a:r>
            <a:endParaRPr sz="2904">
              <a:latin typeface="Georgia"/>
              <a:cs typeface="Georgia"/>
            </a:endParaRPr>
          </a:p>
          <a:p>
            <a:pPr marL="426471" indent="-293919">
              <a:spcBef>
                <a:spcPts val="106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41" dirty="0">
                <a:latin typeface="Georgia"/>
                <a:cs typeface="Georgia"/>
              </a:rPr>
              <a:t>System </a:t>
            </a:r>
            <a:r>
              <a:rPr sz="2541" spc="-64" dirty="0">
                <a:latin typeface="Georgia"/>
                <a:cs typeface="Georgia"/>
              </a:rPr>
              <a:t>is</a:t>
            </a:r>
            <a:r>
              <a:rPr sz="2541" spc="163" dirty="0">
                <a:latin typeface="Georgia"/>
                <a:cs typeface="Georgia"/>
              </a:rPr>
              <a:t> </a:t>
            </a:r>
            <a:r>
              <a:rPr sz="2541" spc="-15" dirty="0">
                <a:latin typeface="Georgia"/>
                <a:cs typeface="Georgia"/>
              </a:rPr>
              <a:t>deployed</a:t>
            </a:r>
            <a:endParaRPr sz="2541">
              <a:latin typeface="Georgia"/>
              <a:cs typeface="Georgia"/>
            </a:endParaRPr>
          </a:p>
          <a:p>
            <a:pPr marL="426471" indent="-293919">
              <a:spcBef>
                <a:spcPts val="105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83" dirty="0">
                <a:latin typeface="Georgia"/>
                <a:cs typeface="Georgia"/>
              </a:rPr>
              <a:t>Users </a:t>
            </a:r>
            <a:r>
              <a:rPr sz="2541" spc="-19" dirty="0">
                <a:latin typeface="Georgia"/>
                <a:cs typeface="Georgia"/>
              </a:rPr>
              <a:t>are</a:t>
            </a:r>
            <a:r>
              <a:rPr sz="2541" spc="183" dirty="0">
                <a:latin typeface="Georgia"/>
                <a:cs typeface="Georgia"/>
              </a:rPr>
              <a:t> </a:t>
            </a:r>
            <a:r>
              <a:rPr sz="2541" spc="-36" dirty="0">
                <a:latin typeface="Georgia"/>
                <a:cs typeface="Georgia"/>
              </a:rPr>
              <a:t>trainined</a:t>
            </a:r>
            <a:endParaRPr sz="2541">
              <a:latin typeface="Georgia"/>
              <a:cs typeface="Georgia"/>
            </a:endParaRPr>
          </a:p>
          <a:p>
            <a:pPr marL="426471" indent="-293919">
              <a:spcBef>
                <a:spcPts val="105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spc="-41" dirty="0">
                <a:latin typeface="Georgia"/>
                <a:cs typeface="Georgia"/>
              </a:rPr>
              <a:t>System </a:t>
            </a:r>
            <a:r>
              <a:rPr sz="2541" spc="-64" dirty="0">
                <a:latin typeface="Georgia"/>
                <a:cs typeface="Georgia"/>
              </a:rPr>
              <a:t>is </a:t>
            </a:r>
            <a:r>
              <a:rPr sz="2541" spc="-32" dirty="0">
                <a:latin typeface="Georgia"/>
                <a:cs typeface="Georgia"/>
              </a:rPr>
              <a:t>brought </a:t>
            </a:r>
            <a:r>
              <a:rPr sz="2541" spc="-36" dirty="0">
                <a:latin typeface="Georgia"/>
                <a:cs typeface="Georgia"/>
              </a:rPr>
              <a:t>into</a:t>
            </a:r>
            <a:r>
              <a:rPr sz="2541" spc="472" dirty="0">
                <a:latin typeface="Georgia"/>
                <a:cs typeface="Georgia"/>
              </a:rPr>
              <a:t> </a:t>
            </a:r>
            <a:r>
              <a:rPr sz="2541" spc="-32" dirty="0">
                <a:latin typeface="Georgia"/>
                <a:cs typeface="Georgia"/>
              </a:rPr>
              <a:t>use</a:t>
            </a:r>
            <a:endParaRPr sz="2541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89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89" y="487136"/>
            <a:ext cx="7138083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51" dirty="0"/>
              <a:t>System/Complex </a:t>
            </a:r>
            <a:r>
              <a:rPr spc="-272" dirty="0"/>
              <a:t>System</a:t>
            </a:r>
            <a:r>
              <a:rPr spc="-255" dirty="0"/>
              <a:t> </a:t>
            </a:r>
            <a:r>
              <a:rPr spc="-24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389" y="1572115"/>
            <a:ext cx="11220011" cy="2059104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 marL="34579" marR="119873">
              <a:lnSpc>
                <a:spcPct val="102200"/>
              </a:lnSpc>
              <a:spcBef>
                <a:spcPts val="15"/>
              </a:spcBef>
            </a:pPr>
            <a:r>
              <a:rPr sz="2904" i="1" spc="-227" dirty="0">
                <a:latin typeface="Times New Roman"/>
                <a:cs typeface="Times New Roman"/>
              </a:rPr>
              <a:t>“A </a:t>
            </a:r>
            <a:r>
              <a:rPr sz="2904" i="1" spc="55" dirty="0">
                <a:latin typeface="Times New Roman"/>
                <a:cs typeface="Times New Roman"/>
              </a:rPr>
              <a:t>system </a:t>
            </a:r>
            <a:r>
              <a:rPr sz="2904" i="1" spc="-19" dirty="0">
                <a:latin typeface="Times New Roman"/>
                <a:cs typeface="Times New Roman"/>
              </a:rPr>
              <a:t>is </a:t>
            </a:r>
            <a:r>
              <a:rPr sz="2904" i="1" spc="73" dirty="0">
                <a:latin typeface="Times New Roman"/>
                <a:cs typeface="Times New Roman"/>
              </a:rPr>
              <a:t>a </a:t>
            </a:r>
            <a:r>
              <a:rPr sz="2904" i="1" spc="32" dirty="0">
                <a:latin typeface="Times New Roman"/>
                <a:cs typeface="Times New Roman"/>
              </a:rPr>
              <a:t>purposeful </a:t>
            </a:r>
            <a:r>
              <a:rPr sz="2904" i="1" spc="-5" dirty="0">
                <a:latin typeface="Times New Roman"/>
                <a:cs typeface="Times New Roman"/>
              </a:rPr>
              <a:t>collection </a:t>
            </a:r>
            <a:r>
              <a:rPr sz="2904" i="1" spc="23" dirty="0">
                <a:latin typeface="Times New Roman"/>
                <a:cs typeface="Times New Roman"/>
              </a:rPr>
              <a:t>of </a:t>
            </a:r>
            <a:r>
              <a:rPr sz="2904" i="1" spc="41" dirty="0">
                <a:latin typeface="Times New Roman"/>
                <a:cs typeface="Times New Roman"/>
              </a:rPr>
              <a:t>interrelated  </a:t>
            </a:r>
            <a:r>
              <a:rPr sz="2904" i="1" spc="51" dirty="0">
                <a:latin typeface="Times New Roman"/>
                <a:cs typeface="Times New Roman"/>
              </a:rPr>
              <a:t>components </a:t>
            </a:r>
            <a:r>
              <a:rPr sz="2904" i="1" spc="132" dirty="0">
                <a:latin typeface="Times New Roman"/>
                <a:cs typeface="Times New Roman"/>
              </a:rPr>
              <a:t>that </a:t>
            </a:r>
            <a:r>
              <a:rPr sz="2904" i="1" spc="87" dirty="0">
                <a:latin typeface="Times New Roman"/>
                <a:cs typeface="Times New Roman"/>
              </a:rPr>
              <a:t>work </a:t>
            </a:r>
            <a:r>
              <a:rPr sz="2904" i="1" spc="36" dirty="0">
                <a:latin typeface="Times New Roman"/>
                <a:cs typeface="Times New Roman"/>
              </a:rPr>
              <a:t>together </a:t>
            </a:r>
            <a:r>
              <a:rPr sz="2904" i="1" spc="77" dirty="0">
                <a:latin typeface="Times New Roman"/>
                <a:cs typeface="Times New Roman"/>
              </a:rPr>
              <a:t>to </a:t>
            </a:r>
            <a:r>
              <a:rPr sz="2904" i="1" dirty="0">
                <a:latin typeface="Times New Roman"/>
                <a:cs typeface="Times New Roman"/>
              </a:rPr>
              <a:t>achieve </a:t>
            </a:r>
            <a:r>
              <a:rPr sz="2904" i="1" spc="36" dirty="0">
                <a:latin typeface="Times New Roman"/>
                <a:cs typeface="Times New Roman"/>
              </a:rPr>
              <a:t>some  </a:t>
            </a:r>
            <a:r>
              <a:rPr sz="2904" i="1" spc="-51" dirty="0">
                <a:latin typeface="Times New Roman"/>
                <a:cs typeface="Times New Roman"/>
              </a:rPr>
              <a:t>objective”</a:t>
            </a:r>
            <a:endParaRPr sz="2904" dirty="0">
              <a:latin typeface="Times New Roman"/>
              <a:cs typeface="Times New Roman"/>
            </a:endParaRPr>
          </a:p>
          <a:p>
            <a:pPr marL="34579">
              <a:spcBef>
                <a:spcPts val="1316"/>
              </a:spcBef>
            </a:pPr>
            <a:r>
              <a:rPr sz="2904" spc="-41" dirty="0">
                <a:latin typeface="Georgia"/>
                <a:cs typeface="Georgia"/>
              </a:rPr>
              <a:t>System </a:t>
            </a:r>
            <a:r>
              <a:rPr sz="2904" spc="-32" dirty="0">
                <a:latin typeface="Georgia"/>
                <a:cs typeface="Georgia"/>
              </a:rPr>
              <a:t>that </a:t>
            </a:r>
            <a:r>
              <a:rPr sz="2904" spc="-36" dirty="0">
                <a:latin typeface="Georgia"/>
                <a:cs typeface="Georgia"/>
              </a:rPr>
              <a:t>includes </a:t>
            </a:r>
            <a:r>
              <a:rPr sz="2904" spc="9" dirty="0">
                <a:latin typeface="Georgia"/>
                <a:cs typeface="Georgia"/>
              </a:rPr>
              <a:t>s/w </a:t>
            </a:r>
            <a:r>
              <a:rPr sz="2904" spc="-9" dirty="0">
                <a:latin typeface="Georgia"/>
                <a:cs typeface="Georgia"/>
              </a:rPr>
              <a:t>fall </a:t>
            </a:r>
            <a:r>
              <a:rPr sz="2904" spc="-36" dirty="0">
                <a:latin typeface="Georgia"/>
                <a:cs typeface="Georgia"/>
              </a:rPr>
              <a:t>into </a:t>
            </a:r>
            <a:r>
              <a:rPr sz="2904" spc="19" dirty="0">
                <a:latin typeface="Georgia"/>
                <a:cs typeface="Georgia"/>
              </a:rPr>
              <a:t>two</a:t>
            </a:r>
            <a:r>
              <a:rPr sz="2904" spc="191" dirty="0">
                <a:latin typeface="Georgia"/>
                <a:cs typeface="Georgia"/>
              </a:rPr>
              <a:t> </a:t>
            </a:r>
            <a:r>
              <a:rPr sz="2904" spc="-23" dirty="0">
                <a:latin typeface="Georgia"/>
                <a:cs typeface="Georgia"/>
              </a:rPr>
              <a:t>categories</a:t>
            </a:r>
            <a:endParaRPr sz="2904" dirty="0">
              <a:latin typeface="Georgia"/>
              <a:cs typeface="Georgia"/>
            </a:endParaRPr>
          </a:p>
          <a:p>
            <a:pPr marL="132551">
              <a:spcBef>
                <a:spcPts val="1071"/>
              </a:spcBef>
            </a:pPr>
            <a:r>
              <a:rPr sz="2859" baseline="10582" dirty="0">
                <a:latin typeface="OpenSymbol"/>
                <a:cs typeface="OpenSymbol"/>
              </a:rPr>
              <a:t>– </a:t>
            </a:r>
            <a:r>
              <a:rPr sz="2541" b="1" spc="-159" dirty="0">
                <a:latin typeface="Georgia"/>
                <a:cs typeface="Georgia"/>
              </a:rPr>
              <a:t>Technical </a:t>
            </a:r>
            <a:r>
              <a:rPr sz="2541" b="1" spc="-172" dirty="0">
                <a:latin typeface="Georgia"/>
                <a:cs typeface="Georgia"/>
              </a:rPr>
              <a:t>computer-based</a:t>
            </a:r>
            <a:r>
              <a:rPr sz="2541" b="1" spc="145" dirty="0">
                <a:latin typeface="Georgia"/>
                <a:cs typeface="Georgia"/>
              </a:rPr>
              <a:t> </a:t>
            </a:r>
            <a:r>
              <a:rPr sz="2541" b="1" spc="-172" dirty="0">
                <a:latin typeface="Georgia"/>
                <a:cs typeface="Georgia"/>
              </a:rPr>
              <a:t>systems</a:t>
            </a:r>
            <a:endParaRPr sz="2541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1384" y="4260029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953" spc="19" dirty="0"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88" y="3980246"/>
            <a:ext cx="7766253" cy="1205921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719813" marR="27663">
              <a:lnSpc>
                <a:spcPct val="100699"/>
              </a:lnSpc>
              <a:spcBef>
                <a:spcPts val="73"/>
              </a:spcBef>
            </a:pPr>
            <a:r>
              <a:rPr sz="2179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2179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179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179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179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179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179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 </a:t>
            </a:r>
            <a:r>
              <a:rPr sz="2179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179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179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</a:t>
            </a:r>
            <a:r>
              <a:rPr sz="2179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79" spc="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9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sz="21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579">
              <a:spcBef>
                <a:spcPts val="1035"/>
              </a:spcBef>
            </a:pPr>
            <a:r>
              <a:rPr sz="2859" baseline="10582" dirty="0">
                <a:latin typeface="OpenSymbol"/>
                <a:cs typeface="OpenSymbol"/>
              </a:rPr>
              <a:t>– </a:t>
            </a:r>
            <a:r>
              <a:rPr sz="2541" b="1" spc="-155" dirty="0">
                <a:latin typeface="Georgia"/>
                <a:cs typeface="Georgia"/>
              </a:rPr>
              <a:t>Socio-technical</a:t>
            </a:r>
            <a:r>
              <a:rPr sz="2541" b="1" spc="-100" dirty="0">
                <a:latin typeface="Georgia"/>
                <a:cs typeface="Georgia"/>
              </a:rPr>
              <a:t> </a:t>
            </a:r>
            <a:r>
              <a:rPr sz="2541" b="1" spc="-172" dirty="0">
                <a:latin typeface="Georgia"/>
                <a:cs typeface="Georgia"/>
              </a:rPr>
              <a:t>systems</a:t>
            </a:r>
            <a:endParaRPr sz="2541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1386" y="5534810"/>
            <a:ext cx="106039" cy="137380"/>
          </a:xfrm>
          <a:prstGeom prst="rect">
            <a:avLst/>
          </a:prstGeom>
        </p:spPr>
        <p:txBody>
          <a:bodyPr vert="horz" wrap="square" lIns="0" tIns="11527" rIns="0" bIns="0" rtlCol="0">
            <a:spAutoFit/>
          </a:bodyPr>
          <a:lstStyle/>
          <a:p>
            <a:pPr marL="11526">
              <a:spcBef>
                <a:spcPts val="91"/>
              </a:spcBef>
            </a:pPr>
            <a:r>
              <a:rPr sz="817" dirty="0">
                <a:latin typeface="OpenSymbol"/>
                <a:cs typeface="OpenSymbol"/>
              </a:rPr>
              <a:t>●</a:t>
            </a:r>
            <a:endParaRPr sz="817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4057" y="5372142"/>
            <a:ext cx="9441178" cy="57298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526" marR="4611">
              <a:lnSpc>
                <a:spcPct val="101000"/>
              </a:lnSpc>
              <a:spcBef>
                <a:spcPts val="68"/>
              </a:spcBef>
            </a:pPr>
            <a:r>
              <a:rPr sz="1815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include technical </a:t>
            </a:r>
            <a:r>
              <a:rPr sz="1815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1815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operational </a:t>
            </a:r>
            <a:r>
              <a:rPr sz="1815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15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1815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and </a:t>
            </a:r>
            <a:r>
              <a:rPr sz="1815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</a:t>
            </a:r>
            <a:r>
              <a:rPr sz="1815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81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sz="1815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r>
              <a:rPr sz="1815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 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1815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815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15" spc="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governed</a:t>
            </a:r>
            <a:r>
              <a:rPr sz="1815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15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</a:t>
            </a:r>
            <a:r>
              <a:rPr sz="1815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z="1815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15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15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sz="1815" spc="-19" dirty="0">
                <a:latin typeface="Georgia"/>
                <a:cs typeface="Georgia"/>
              </a:rPr>
              <a:t>.</a:t>
            </a:r>
            <a:endParaRPr sz="1815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23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89" y="511571"/>
            <a:ext cx="9543571" cy="565636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2193442" marR="4611" indent="-2181916">
              <a:lnSpc>
                <a:spcPct val="100000"/>
              </a:lnSpc>
              <a:spcBef>
                <a:spcPts val="91"/>
              </a:spcBef>
            </a:pPr>
            <a:r>
              <a:rPr spc="-245" dirty="0"/>
              <a:t>Technical </a:t>
            </a:r>
            <a:r>
              <a:rPr spc="-272" dirty="0"/>
              <a:t>Computer-based  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037" y="1691145"/>
            <a:ext cx="10900563" cy="1360618"/>
          </a:xfrm>
          <a:prstGeom prst="rect">
            <a:avLst/>
          </a:prstGeom>
        </p:spPr>
        <p:txBody>
          <a:bodyPr vert="horz" wrap="square" lIns="0" tIns="6339" rIns="0" bIns="0" rtlCol="0">
            <a:spAutoFit/>
          </a:bodyPr>
          <a:lstStyle/>
          <a:p>
            <a:pPr marL="11526" marR="4611">
              <a:lnSpc>
                <a:spcPct val="101099"/>
              </a:lnSpc>
              <a:spcBef>
                <a:spcPts val="51"/>
              </a:spcBef>
            </a:pPr>
            <a:r>
              <a:rPr sz="2904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904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904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2904" i="1" spc="183" dirty="0">
                <a:uFill>
                  <a:solidFill>
                    <a:srgbClr val="1833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904" i="1" spc="1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4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904" i="1" spc="145" dirty="0">
                <a:uFill>
                  <a:solidFill>
                    <a:srgbClr val="99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904" i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4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 </a:t>
            </a:r>
            <a:r>
              <a:rPr sz="2904" i="1" spc="136" dirty="0">
                <a:uFill>
                  <a:solidFill>
                    <a:srgbClr val="00009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904" i="1" spc="141" dirty="0">
                <a:uFill>
                  <a:solidFill>
                    <a:srgbClr val="00009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904" i="1" spc="155" dirty="0">
                <a:uFill>
                  <a:solidFill>
                    <a:srgbClr val="00009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sz="2904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4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904" i="1" spc="155" dirty="0">
                <a:uFill>
                  <a:solidFill>
                    <a:srgbClr val="CC33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sz="2904" i="1" spc="77" dirty="0">
                <a:uFill>
                  <a:solidFill>
                    <a:srgbClr val="CC33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2904" i="1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4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normally </a:t>
            </a:r>
            <a:r>
              <a:rPr sz="2904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2904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904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904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904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904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904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9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9943" y="3519594"/>
            <a:ext cx="953204" cy="1841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6" name="object 6"/>
          <p:cNvSpPr/>
          <p:nvPr/>
        </p:nvSpPr>
        <p:spPr>
          <a:xfrm>
            <a:off x="5240377" y="4117106"/>
            <a:ext cx="1681881" cy="1181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" name="object 7"/>
          <p:cNvSpPr/>
          <p:nvPr/>
        </p:nvSpPr>
        <p:spPr>
          <a:xfrm>
            <a:off x="1804068" y="3460811"/>
            <a:ext cx="2481213" cy="1959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</p:spTree>
    <p:extLst>
      <p:ext uri="{BB962C8B-B14F-4D97-AF65-F5344CB8AC3E}">
        <p14:creationId xmlns:p14="http://schemas.microsoft.com/office/powerpoint/2010/main" val="25603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26" y="591746"/>
            <a:ext cx="5405141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31" dirty="0"/>
              <a:t>Socio-technical</a:t>
            </a:r>
            <a:r>
              <a:rPr spc="100" dirty="0"/>
              <a:t> </a:t>
            </a:r>
            <a:r>
              <a:rPr spc="-272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657" y="1479191"/>
            <a:ext cx="11470075" cy="1479828"/>
          </a:xfrm>
          <a:prstGeom prst="rect">
            <a:avLst/>
          </a:prstGeom>
        </p:spPr>
        <p:txBody>
          <a:bodyPr vert="horz" wrap="square" lIns="0" tIns="7492" rIns="0" bIns="0" rtlCol="0">
            <a:spAutoFit/>
          </a:bodyPr>
          <a:lstStyle/>
          <a:p>
            <a:pPr marL="11526" marR="4611" algn="just">
              <a:lnSpc>
                <a:spcPct val="100899"/>
              </a:lnSpc>
              <a:spcBef>
                <a:spcPts val="59"/>
              </a:spcBef>
            </a:pPr>
            <a:r>
              <a:rPr sz="2800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8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technical </a:t>
            </a:r>
            <a:r>
              <a:rPr sz="2800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2800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operational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28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sz="28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and  interact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28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26" marR="1010273" algn="just">
              <a:lnSpc>
                <a:spcPct val="100800"/>
              </a:lnSpc>
              <a:spcBef>
                <a:spcPts val="1289"/>
              </a:spcBef>
            </a:pPr>
            <a:r>
              <a:rPr sz="28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Socio-technical </a:t>
            </a:r>
            <a:r>
              <a:rPr sz="2800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governed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</a:t>
            </a:r>
            <a:r>
              <a:rPr sz="28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and</a:t>
            </a:r>
            <a:r>
              <a:rPr sz="28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7507" y="3798421"/>
            <a:ext cx="2117912" cy="708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7" name="object 7"/>
          <p:cNvSpPr/>
          <p:nvPr/>
        </p:nvSpPr>
        <p:spPr>
          <a:xfrm>
            <a:off x="1523617" y="3220786"/>
            <a:ext cx="2222223" cy="211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8" name="object 8"/>
          <p:cNvSpPr/>
          <p:nvPr/>
        </p:nvSpPr>
        <p:spPr>
          <a:xfrm>
            <a:off x="4941954" y="3473082"/>
            <a:ext cx="2090825" cy="2253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</p:spTree>
    <p:extLst>
      <p:ext uri="{BB962C8B-B14F-4D97-AF65-F5344CB8AC3E}">
        <p14:creationId xmlns:p14="http://schemas.microsoft.com/office/powerpoint/2010/main" val="36946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601" y="1549401"/>
            <a:ext cx="9944100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20" y="685607"/>
            <a:ext cx="6653413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31" dirty="0"/>
              <a:t>Sociotechnical </a:t>
            </a:r>
            <a:r>
              <a:rPr spc="-272" dirty="0"/>
              <a:t>System</a:t>
            </a:r>
            <a:r>
              <a:rPr spc="-323" dirty="0"/>
              <a:t> </a:t>
            </a:r>
            <a:r>
              <a:rPr spc="-25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148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37" y="660712"/>
            <a:ext cx="5657563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304" dirty="0"/>
              <a:t>Layers </a:t>
            </a:r>
            <a:r>
              <a:rPr spc="-268" dirty="0"/>
              <a:t>in </a:t>
            </a:r>
            <a:r>
              <a:rPr spc="-231" dirty="0"/>
              <a:t>the </a:t>
            </a:r>
            <a:r>
              <a:rPr spc="-327" dirty="0"/>
              <a:t>STS</a:t>
            </a:r>
            <a:r>
              <a:rPr spc="-123" dirty="0"/>
              <a:t> </a:t>
            </a:r>
            <a:r>
              <a:rPr spc="-241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3441" y="1681651"/>
            <a:ext cx="126211" cy="16772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6">
              <a:spcBef>
                <a:spcPts val="109"/>
              </a:spcBef>
            </a:pPr>
            <a:r>
              <a:rPr sz="999" spc="15" dirty="0">
                <a:latin typeface="OpenSymbol"/>
                <a:cs typeface="OpenSymbol"/>
              </a:rPr>
              <a:t>●</a:t>
            </a:r>
            <a:endParaRPr sz="999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3213" y="1461424"/>
            <a:ext cx="9329187" cy="3952448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4579">
              <a:spcBef>
                <a:spcPts val="1099"/>
              </a:spcBef>
            </a:pPr>
            <a:r>
              <a:rPr sz="2269" b="1" spc="-159" dirty="0">
                <a:latin typeface="Georgia"/>
                <a:cs typeface="Georgia"/>
              </a:rPr>
              <a:t>Equipment</a:t>
            </a:r>
            <a:endParaRPr sz="2269" dirty="0">
              <a:latin typeface="Georgia"/>
              <a:cs typeface="Georgia"/>
            </a:endParaRPr>
          </a:p>
          <a:p>
            <a:pPr marL="343482" marR="27663" indent="-231677">
              <a:lnSpc>
                <a:spcPct val="101099"/>
              </a:lnSpc>
              <a:spcBef>
                <a:spcPts val="844"/>
              </a:spcBef>
              <a:buSzPct val="75000"/>
              <a:buFont typeface="OpenSymbol"/>
              <a:buChar char="–"/>
              <a:tabLst>
                <a:tab pos="343482" algn="l"/>
              </a:tabLst>
            </a:pPr>
            <a:r>
              <a:rPr sz="1997" spc="-19" dirty="0">
                <a:latin typeface="Georgia"/>
                <a:cs typeface="Georgia"/>
              </a:rPr>
              <a:t>Hardware </a:t>
            </a:r>
            <a:r>
              <a:rPr sz="1997" spc="-9" dirty="0">
                <a:latin typeface="Georgia"/>
                <a:cs typeface="Georgia"/>
              </a:rPr>
              <a:t>devices </a:t>
            </a:r>
            <a:r>
              <a:rPr sz="1997" spc="19" dirty="0">
                <a:latin typeface="Georgia"/>
                <a:cs typeface="Georgia"/>
              </a:rPr>
              <a:t>, </a:t>
            </a:r>
            <a:r>
              <a:rPr sz="1997" spc="-27" dirty="0">
                <a:latin typeface="Georgia"/>
                <a:cs typeface="Georgia"/>
              </a:rPr>
              <a:t>some </a:t>
            </a:r>
            <a:r>
              <a:rPr sz="1997" dirty="0">
                <a:latin typeface="Georgia"/>
                <a:cs typeface="Georgia"/>
              </a:rPr>
              <a:t>of </a:t>
            </a:r>
            <a:r>
              <a:rPr sz="1997" spc="-5" dirty="0">
                <a:latin typeface="Georgia"/>
                <a:cs typeface="Georgia"/>
              </a:rPr>
              <a:t>which </a:t>
            </a:r>
            <a:r>
              <a:rPr sz="1997" spc="-15" dirty="0">
                <a:latin typeface="Georgia"/>
                <a:cs typeface="Georgia"/>
              </a:rPr>
              <a:t>may </a:t>
            </a:r>
            <a:r>
              <a:rPr sz="1997" spc="-9" dirty="0">
                <a:latin typeface="Georgia"/>
                <a:cs typeface="Georgia"/>
              </a:rPr>
              <a:t>be </a:t>
            </a:r>
            <a:r>
              <a:rPr sz="1997" spc="-27" dirty="0">
                <a:latin typeface="Georgia"/>
                <a:cs typeface="Georgia"/>
              </a:rPr>
              <a:t>computers.Most </a:t>
            </a:r>
            <a:r>
              <a:rPr sz="1997" spc="-15" dirty="0">
                <a:latin typeface="Georgia"/>
                <a:cs typeface="Georgia"/>
              </a:rPr>
              <a:t>devices  </a:t>
            </a:r>
            <a:r>
              <a:rPr sz="1997" spc="9" dirty="0">
                <a:latin typeface="Georgia"/>
                <a:cs typeface="Georgia"/>
              </a:rPr>
              <a:t>will </a:t>
            </a:r>
            <a:r>
              <a:rPr sz="1997" spc="-15" dirty="0">
                <a:latin typeface="Georgia"/>
                <a:cs typeface="Georgia"/>
              </a:rPr>
              <a:t>include an </a:t>
            </a:r>
            <a:r>
              <a:rPr sz="1997" spc="-9" dirty="0">
                <a:latin typeface="Georgia"/>
                <a:cs typeface="Georgia"/>
              </a:rPr>
              <a:t>embedded </a:t>
            </a:r>
            <a:r>
              <a:rPr sz="1997" spc="-32" dirty="0">
                <a:latin typeface="Georgia"/>
                <a:cs typeface="Georgia"/>
              </a:rPr>
              <a:t>system </a:t>
            </a:r>
            <a:r>
              <a:rPr sz="1997" dirty="0">
                <a:latin typeface="Georgia"/>
                <a:cs typeface="Georgia"/>
              </a:rPr>
              <a:t>of </a:t>
            </a:r>
            <a:r>
              <a:rPr sz="1997" spc="-27" dirty="0">
                <a:latin typeface="Georgia"/>
                <a:cs typeface="Georgia"/>
              </a:rPr>
              <a:t>some</a:t>
            </a:r>
            <a:r>
              <a:rPr sz="1997" spc="109" dirty="0">
                <a:latin typeface="Georgia"/>
                <a:cs typeface="Georgia"/>
              </a:rPr>
              <a:t> </a:t>
            </a:r>
            <a:r>
              <a:rPr sz="1997" spc="-19" dirty="0">
                <a:latin typeface="Georgia"/>
                <a:cs typeface="Georgia"/>
              </a:rPr>
              <a:t>kind.</a:t>
            </a:r>
            <a:endParaRPr sz="1997" dirty="0">
              <a:latin typeface="Georgia"/>
              <a:cs typeface="Georgia"/>
            </a:endParaRPr>
          </a:p>
          <a:p>
            <a:pPr marL="34579">
              <a:spcBef>
                <a:spcPts val="1063"/>
              </a:spcBef>
            </a:pPr>
            <a:r>
              <a:rPr sz="2269" b="1" spc="-123" dirty="0">
                <a:latin typeface="Georgia"/>
                <a:cs typeface="Georgia"/>
              </a:rPr>
              <a:t>Operating</a:t>
            </a:r>
            <a:r>
              <a:rPr sz="2269" b="1" spc="95" dirty="0">
                <a:latin typeface="Georgia"/>
                <a:cs typeface="Georgia"/>
              </a:rPr>
              <a:t> </a:t>
            </a:r>
            <a:r>
              <a:rPr sz="2269" b="1" spc="-141" dirty="0">
                <a:latin typeface="Georgia"/>
                <a:cs typeface="Georgia"/>
              </a:rPr>
              <a:t>System</a:t>
            </a:r>
            <a:endParaRPr sz="2269" dirty="0">
              <a:latin typeface="Georgia"/>
              <a:cs typeface="Georgia"/>
            </a:endParaRPr>
          </a:p>
          <a:p>
            <a:pPr marL="343482" indent="-231677">
              <a:spcBef>
                <a:spcPts val="871"/>
              </a:spcBef>
              <a:buSzPct val="75000"/>
              <a:buFont typeface="OpenSymbol"/>
              <a:buChar char="–"/>
              <a:tabLst>
                <a:tab pos="343482" algn="l"/>
              </a:tabLst>
            </a:pPr>
            <a:r>
              <a:rPr sz="1997" spc="-27" dirty="0">
                <a:latin typeface="Georgia"/>
                <a:cs typeface="Georgia"/>
              </a:rPr>
              <a:t>Provides</a:t>
            </a:r>
            <a:r>
              <a:rPr sz="1997" spc="68" dirty="0">
                <a:latin typeface="Georgia"/>
                <a:cs typeface="Georgia"/>
              </a:rPr>
              <a:t> </a:t>
            </a:r>
            <a:r>
              <a:rPr sz="1997" spc="9" dirty="0">
                <a:latin typeface="Georgia"/>
                <a:cs typeface="Georgia"/>
              </a:rPr>
              <a:t>a</a:t>
            </a:r>
            <a:r>
              <a:rPr sz="1997" spc="77" dirty="0">
                <a:latin typeface="Georgia"/>
                <a:cs typeface="Georgia"/>
              </a:rPr>
              <a:t> </a:t>
            </a:r>
            <a:r>
              <a:rPr sz="1997" spc="-23" dirty="0">
                <a:latin typeface="Georgia"/>
                <a:cs typeface="Georgia"/>
              </a:rPr>
              <a:t>set</a:t>
            </a:r>
            <a:r>
              <a:rPr sz="1997" spc="77" dirty="0">
                <a:latin typeface="Georgia"/>
                <a:cs typeface="Georgia"/>
              </a:rPr>
              <a:t> </a:t>
            </a:r>
            <a:r>
              <a:rPr sz="1997" spc="-5" dirty="0">
                <a:latin typeface="Georgia"/>
                <a:cs typeface="Georgia"/>
              </a:rPr>
              <a:t>of</a:t>
            </a:r>
            <a:r>
              <a:rPr sz="1997" spc="73" dirty="0">
                <a:latin typeface="Georgia"/>
                <a:cs typeface="Georgia"/>
              </a:rPr>
              <a:t> </a:t>
            </a:r>
            <a:r>
              <a:rPr sz="1997" spc="-27" dirty="0">
                <a:latin typeface="Georgia"/>
                <a:cs typeface="Georgia"/>
              </a:rPr>
              <a:t>common</a:t>
            </a:r>
            <a:r>
              <a:rPr sz="1997" spc="73" dirty="0">
                <a:latin typeface="Georgia"/>
                <a:cs typeface="Georgia"/>
              </a:rPr>
              <a:t> </a:t>
            </a:r>
            <a:r>
              <a:rPr sz="1997" spc="-15" dirty="0">
                <a:latin typeface="Georgia"/>
                <a:cs typeface="Georgia"/>
              </a:rPr>
              <a:t>facilities</a:t>
            </a:r>
            <a:r>
              <a:rPr sz="1997" spc="73" dirty="0">
                <a:latin typeface="Georgia"/>
                <a:cs typeface="Georgia"/>
              </a:rPr>
              <a:t> </a:t>
            </a:r>
            <a:r>
              <a:rPr sz="1997" spc="-19" dirty="0">
                <a:latin typeface="Georgia"/>
                <a:cs typeface="Georgia"/>
              </a:rPr>
              <a:t>for</a:t>
            </a:r>
            <a:r>
              <a:rPr sz="1997" spc="68" dirty="0">
                <a:latin typeface="Georgia"/>
                <a:cs typeface="Georgia"/>
              </a:rPr>
              <a:t> </a:t>
            </a:r>
            <a:r>
              <a:rPr sz="1997" spc="-15" dirty="0">
                <a:latin typeface="Georgia"/>
                <a:cs typeface="Georgia"/>
              </a:rPr>
              <a:t>higher</a:t>
            </a:r>
            <a:r>
              <a:rPr sz="1997" spc="73" dirty="0">
                <a:latin typeface="Georgia"/>
                <a:cs typeface="Georgia"/>
              </a:rPr>
              <a:t> </a:t>
            </a:r>
            <a:r>
              <a:rPr sz="1997" spc="-9" dirty="0">
                <a:latin typeface="Georgia"/>
                <a:cs typeface="Georgia"/>
              </a:rPr>
              <a:t>levels</a:t>
            </a:r>
            <a:r>
              <a:rPr sz="1997" spc="73" dirty="0">
                <a:latin typeface="Georgia"/>
                <a:cs typeface="Georgia"/>
              </a:rPr>
              <a:t> </a:t>
            </a:r>
            <a:r>
              <a:rPr sz="1997" spc="-36" dirty="0">
                <a:latin typeface="Georgia"/>
                <a:cs typeface="Georgia"/>
              </a:rPr>
              <a:t>in</a:t>
            </a:r>
            <a:r>
              <a:rPr sz="1997" spc="73" dirty="0">
                <a:latin typeface="Georgia"/>
                <a:cs typeface="Georgia"/>
              </a:rPr>
              <a:t> </a:t>
            </a:r>
            <a:r>
              <a:rPr sz="1997" spc="-9" dirty="0">
                <a:latin typeface="Georgia"/>
                <a:cs typeface="Georgia"/>
              </a:rPr>
              <a:t>the</a:t>
            </a:r>
            <a:r>
              <a:rPr sz="1997" spc="68" dirty="0">
                <a:latin typeface="Georgia"/>
                <a:cs typeface="Georgia"/>
              </a:rPr>
              <a:t> </a:t>
            </a:r>
            <a:r>
              <a:rPr sz="1997" spc="-23" dirty="0">
                <a:latin typeface="Georgia"/>
                <a:cs typeface="Georgia"/>
              </a:rPr>
              <a:t>system.</a:t>
            </a:r>
            <a:endParaRPr sz="1997" dirty="0">
              <a:latin typeface="Georgia"/>
              <a:cs typeface="Georgia"/>
            </a:endParaRPr>
          </a:p>
          <a:p>
            <a:pPr marL="34579">
              <a:spcBef>
                <a:spcPts val="1053"/>
              </a:spcBef>
            </a:pPr>
            <a:r>
              <a:rPr sz="2269" b="1" spc="-145" dirty="0">
                <a:latin typeface="Georgia"/>
                <a:cs typeface="Georgia"/>
              </a:rPr>
              <a:t>Communications </a:t>
            </a:r>
            <a:r>
              <a:rPr sz="2269" b="1" spc="-141" dirty="0">
                <a:latin typeface="Georgia"/>
                <a:cs typeface="Georgia"/>
              </a:rPr>
              <a:t>and </a:t>
            </a:r>
            <a:r>
              <a:rPr sz="2269" b="1" spc="-109" dirty="0">
                <a:latin typeface="Georgia"/>
                <a:cs typeface="Georgia"/>
              </a:rPr>
              <a:t>data</a:t>
            </a:r>
            <a:r>
              <a:rPr sz="2269" b="1" spc="-300" dirty="0">
                <a:latin typeface="Georgia"/>
                <a:cs typeface="Georgia"/>
              </a:rPr>
              <a:t> </a:t>
            </a:r>
            <a:r>
              <a:rPr sz="2269" b="1" spc="-136" dirty="0">
                <a:latin typeface="Georgia"/>
                <a:cs typeface="Georgia"/>
              </a:rPr>
              <a:t>management</a:t>
            </a:r>
            <a:endParaRPr sz="2269" dirty="0">
              <a:latin typeface="Georgia"/>
              <a:cs typeface="Georgia"/>
            </a:endParaRPr>
          </a:p>
          <a:p>
            <a:pPr marL="343482" indent="-231677">
              <a:spcBef>
                <a:spcPts val="871"/>
              </a:spcBef>
              <a:buSzPct val="75000"/>
              <a:buFont typeface="OpenSymbol"/>
              <a:buChar char="–"/>
              <a:tabLst>
                <a:tab pos="343482" algn="l"/>
              </a:tabLst>
            </a:pPr>
            <a:r>
              <a:rPr sz="1997" spc="-9" dirty="0">
                <a:latin typeface="Georgia"/>
                <a:cs typeface="Georgia"/>
              </a:rPr>
              <a:t>Middleware</a:t>
            </a:r>
            <a:r>
              <a:rPr sz="1997" spc="77" dirty="0">
                <a:latin typeface="Georgia"/>
                <a:cs typeface="Georgia"/>
              </a:rPr>
              <a:t> </a:t>
            </a:r>
            <a:r>
              <a:rPr sz="1997" spc="-15" dirty="0">
                <a:latin typeface="Georgia"/>
                <a:cs typeface="Georgia"/>
              </a:rPr>
              <a:t>that</a:t>
            </a:r>
            <a:r>
              <a:rPr sz="1997" spc="87" dirty="0">
                <a:latin typeface="Georgia"/>
                <a:cs typeface="Georgia"/>
              </a:rPr>
              <a:t> </a:t>
            </a:r>
            <a:r>
              <a:rPr sz="1997" spc="-23" dirty="0">
                <a:latin typeface="Georgia"/>
                <a:cs typeface="Georgia"/>
              </a:rPr>
              <a:t>provides</a:t>
            </a:r>
            <a:r>
              <a:rPr sz="1997" spc="83" dirty="0">
                <a:latin typeface="Georgia"/>
                <a:cs typeface="Georgia"/>
              </a:rPr>
              <a:t> </a:t>
            </a:r>
            <a:r>
              <a:rPr sz="1997" spc="-19" dirty="0">
                <a:latin typeface="Georgia"/>
                <a:cs typeface="Georgia"/>
              </a:rPr>
              <a:t>access</a:t>
            </a:r>
            <a:r>
              <a:rPr sz="1997" spc="77" dirty="0">
                <a:latin typeface="Georgia"/>
                <a:cs typeface="Georgia"/>
              </a:rPr>
              <a:t> </a:t>
            </a:r>
            <a:r>
              <a:rPr sz="1997" spc="-9" dirty="0">
                <a:latin typeface="Georgia"/>
                <a:cs typeface="Georgia"/>
              </a:rPr>
              <a:t>to</a:t>
            </a:r>
            <a:r>
              <a:rPr sz="1997" spc="87" dirty="0">
                <a:latin typeface="Georgia"/>
                <a:cs typeface="Georgia"/>
              </a:rPr>
              <a:t> </a:t>
            </a:r>
            <a:r>
              <a:rPr sz="1997" spc="-19" dirty="0">
                <a:latin typeface="Georgia"/>
                <a:cs typeface="Georgia"/>
              </a:rPr>
              <a:t>remote</a:t>
            </a:r>
            <a:r>
              <a:rPr sz="1997" spc="83" dirty="0">
                <a:latin typeface="Georgia"/>
                <a:cs typeface="Georgia"/>
              </a:rPr>
              <a:t> </a:t>
            </a:r>
            <a:r>
              <a:rPr sz="1997" spc="-36" dirty="0">
                <a:latin typeface="Georgia"/>
                <a:cs typeface="Georgia"/>
              </a:rPr>
              <a:t>systems</a:t>
            </a:r>
            <a:r>
              <a:rPr sz="1997" spc="83" dirty="0">
                <a:latin typeface="Georgia"/>
                <a:cs typeface="Georgia"/>
              </a:rPr>
              <a:t> </a:t>
            </a:r>
            <a:r>
              <a:rPr sz="1997" spc="-15" dirty="0">
                <a:latin typeface="Georgia"/>
                <a:cs typeface="Georgia"/>
              </a:rPr>
              <a:t>and</a:t>
            </a:r>
            <a:r>
              <a:rPr sz="1997" spc="83" dirty="0">
                <a:latin typeface="Georgia"/>
                <a:cs typeface="Georgia"/>
              </a:rPr>
              <a:t> </a:t>
            </a:r>
            <a:r>
              <a:rPr sz="1997" spc="-15" dirty="0">
                <a:latin typeface="Georgia"/>
                <a:cs typeface="Georgia"/>
              </a:rPr>
              <a:t>databases.</a:t>
            </a:r>
            <a:endParaRPr sz="1997" dirty="0">
              <a:latin typeface="Georgia"/>
              <a:cs typeface="Georgia"/>
            </a:endParaRPr>
          </a:p>
          <a:p>
            <a:pPr marL="34579">
              <a:spcBef>
                <a:spcPts val="1063"/>
              </a:spcBef>
            </a:pPr>
            <a:r>
              <a:rPr sz="2269" b="1" spc="-127" dirty="0">
                <a:latin typeface="Georgia"/>
                <a:cs typeface="Georgia"/>
              </a:rPr>
              <a:t>Application</a:t>
            </a:r>
            <a:r>
              <a:rPr sz="2269" b="1" spc="95" dirty="0">
                <a:latin typeface="Georgia"/>
                <a:cs typeface="Georgia"/>
              </a:rPr>
              <a:t> </a:t>
            </a:r>
            <a:r>
              <a:rPr sz="2269" b="1" spc="-132" dirty="0">
                <a:latin typeface="Georgia"/>
                <a:cs typeface="Georgia"/>
              </a:rPr>
              <a:t>systems</a:t>
            </a:r>
            <a:endParaRPr sz="2269" dirty="0">
              <a:latin typeface="Georgia"/>
              <a:cs typeface="Georgia"/>
            </a:endParaRPr>
          </a:p>
          <a:p>
            <a:pPr marL="343482" indent="-231677">
              <a:spcBef>
                <a:spcPts val="861"/>
              </a:spcBef>
              <a:buSzPct val="75000"/>
              <a:buFont typeface="OpenSymbol"/>
              <a:buChar char="–"/>
              <a:tabLst>
                <a:tab pos="343482" algn="l"/>
              </a:tabLst>
            </a:pPr>
            <a:r>
              <a:rPr sz="1997" spc="-15" dirty="0">
                <a:latin typeface="Georgia"/>
                <a:cs typeface="Georgia"/>
              </a:rPr>
              <a:t>Specific functionality </a:t>
            </a:r>
            <a:r>
              <a:rPr sz="1997" spc="-9" dirty="0">
                <a:latin typeface="Georgia"/>
                <a:cs typeface="Georgia"/>
              </a:rPr>
              <a:t>to </a:t>
            </a:r>
            <a:r>
              <a:rPr sz="1997" spc="-15" dirty="0">
                <a:latin typeface="Georgia"/>
                <a:cs typeface="Georgia"/>
              </a:rPr>
              <a:t>meet </a:t>
            </a:r>
            <a:r>
              <a:rPr sz="1997" spc="-27" dirty="0">
                <a:latin typeface="Georgia"/>
                <a:cs typeface="Georgia"/>
              </a:rPr>
              <a:t>some </a:t>
            </a:r>
            <a:r>
              <a:rPr sz="1997" spc="-5" dirty="0">
                <a:latin typeface="Georgia"/>
                <a:cs typeface="Georgia"/>
              </a:rPr>
              <a:t>organization</a:t>
            </a:r>
            <a:r>
              <a:rPr sz="1997" spc="55" dirty="0">
                <a:latin typeface="Georgia"/>
                <a:cs typeface="Georgia"/>
              </a:rPr>
              <a:t> </a:t>
            </a:r>
            <a:r>
              <a:rPr sz="1997" spc="-27" dirty="0">
                <a:latin typeface="Georgia"/>
                <a:cs typeface="Georgia"/>
              </a:rPr>
              <a:t>requirements</a:t>
            </a:r>
            <a:endParaRPr sz="1997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3441" y="2884971"/>
            <a:ext cx="126211" cy="16772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6">
              <a:spcBef>
                <a:spcPts val="109"/>
              </a:spcBef>
            </a:pPr>
            <a:r>
              <a:rPr sz="999" spc="15" dirty="0">
                <a:latin typeface="OpenSymbol"/>
                <a:cs typeface="OpenSymbol"/>
              </a:rPr>
              <a:t>●</a:t>
            </a:r>
            <a:endParaRPr sz="999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3441" y="3779392"/>
            <a:ext cx="126211" cy="16772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6">
              <a:spcBef>
                <a:spcPts val="109"/>
              </a:spcBef>
            </a:pPr>
            <a:r>
              <a:rPr sz="999" spc="15" dirty="0">
                <a:latin typeface="OpenSymbol"/>
                <a:cs typeface="OpenSymbol"/>
              </a:rPr>
              <a:t>●</a:t>
            </a:r>
            <a:endParaRPr sz="999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441" y="4674967"/>
            <a:ext cx="126211" cy="16772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6">
              <a:spcBef>
                <a:spcPts val="109"/>
              </a:spcBef>
            </a:pPr>
            <a:r>
              <a:rPr sz="999" spc="15" dirty="0">
                <a:latin typeface="OpenSymbol"/>
                <a:cs typeface="OpenSymbol"/>
              </a:rPr>
              <a:t>●</a:t>
            </a:r>
            <a:endParaRPr sz="999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6780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813" y="515982"/>
            <a:ext cx="5657563" cy="565636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304" dirty="0"/>
              <a:t>Layers </a:t>
            </a:r>
            <a:r>
              <a:rPr spc="-268" dirty="0"/>
              <a:t>in </a:t>
            </a:r>
            <a:r>
              <a:rPr spc="-231" dirty="0"/>
              <a:t>the </a:t>
            </a:r>
            <a:r>
              <a:rPr spc="-327" dirty="0"/>
              <a:t>STS</a:t>
            </a:r>
            <a:r>
              <a:rPr spc="-123" dirty="0"/>
              <a:t> </a:t>
            </a:r>
            <a:r>
              <a:rPr spc="-241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3813" y="1692025"/>
            <a:ext cx="140619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1135" spc="19" dirty="0"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5863" y="1444840"/>
            <a:ext cx="7710351" cy="4132555"/>
          </a:xfrm>
          <a:prstGeom prst="rect">
            <a:avLst/>
          </a:prstGeom>
        </p:spPr>
        <p:txBody>
          <a:bodyPr vert="horz" wrap="square" lIns="0" tIns="153873" rIns="0" bIns="0" rtlCol="0">
            <a:spAutoFit/>
          </a:bodyPr>
          <a:lstStyle/>
          <a:p>
            <a:pPr marL="34579">
              <a:spcBef>
                <a:spcPts val="1212"/>
              </a:spcBef>
            </a:pPr>
            <a:r>
              <a:rPr sz="2587" b="1" spc="-177" dirty="0">
                <a:latin typeface="Georgia"/>
                <a:cs typeface="Georgia"/>
              </a:rPr>
              <a:t>Business</a:t>
            </a:r>
            <a:r>
              <a:rPr sz="2587" b="1" spc="95" dirty="0">
                <a:latin typeface="Georgia"/>
                <a:cs typeface="Georgia"/>
              </a:rPr>
              <a:t> </a:t>
            </a:r>
            <a:r>
              <a:rPr sz="2587" b="1" spc="-151" dirty="0">
                <a:latin typeface="Georgia"/>
                <a:cs typeface="Georgia"/>
              </a:rPr>
              <a:t>processes</a:t>
            </a:r>
            <a:endParaRPr sz="2587">
              <a:latin typeface="Georgia"/>
              <a:cs typeface="Georgia"/>
            </a:endParaRPr>
          </a:p>
          <a:p>
            <a:pPr marL="387281" marR="27663" indent="-263951">
              <a:lnSpc>
                <a:spcPct val="101000"/>
              </a:lnSpc>
              <a:spcBef>
                <a:spcPts val="953"/>
              </a:spcBef>
              <a:buSzPct val="74000"/>
              <a:buFont typeface="OpenSymbol"/>
              <a:buChar char="–"/>
              <a:tabLst>
                <a:tab pos="387281" algn="l"/>
              </a:tabLst>
            </a:pPr>
            <a:r>
              <a:rPr sz="2269" spc="-64" dirty="0">
                <a:latin typeface="Georgia"/>
                <a:cs typeface="Georgia"/>
              </a:rPr>
              <a:t>A </a:t>
            </a:r>
            <a:r>
              <a:rPr sz="2269" spc="-23" dirty="0">
                <a:latin typeface="Georgia"/>
                <a:cs typeface="Georgia"/>
              </a:rPr>
              <a:t>set </a:t>
            </a:r>
            <a:r>
              <a:rPr sz="2269" dirty="0">
                <a:latin typeface="Georgia"/>
                <a:cs typeface="Georgia"/>
              </a:rPr>
              <a:t>of </a:t>
            </a:r>
            <a:r>
              <a:rPr sz="2269" spc="-32" dirty="0">
                <a:latin typeface="Georgia"/>
                <a:cs typeface="Georgia"/>
              </a:rPr>
              <a:t>processes </a:t>
            </a:r>
            <a:r>
              <a:rPr sz="2269" spc="-15" dirty="0">
                <a:latin typeface="Georgia"/>
                <a:cs typeface="Georgia"/>
              </a:rPr>
              <a:t>involving </a:t>
            </a:r>
            <a:r>
              <a:rPr sz="2269" spc="-5" dirty="0">
                <a:latin typeface="Georgia"/>
                <a:cs typeface="Georgia"/>
              </a:rPr>
              <a:t>people </a:t>
            </a:r>
            <a:r>
              <a:rPr sz="2269" spc="-19" dirty="0">
                <a:latin typeface="Georgia"/>
                <a:cs typeface="Georgia"/>
              </a:rPr>
              <a:t>and </a:t>
            </a:r>
            <a:r>
              <a:rPr sz="2269" spc="-27" dirty="0">
                <a:latin typeface="Georgia"/>
                <a:cs typeface="Georgia"/>
              </a:rPr>
              <a:t>computer </a:t>
            </a:r>
            <a:r>
              <a:rPr sz="2269" spc="-41" dirty="0">
                <a:latin typeface="Georgia"/>
                <a:cs typeface="Georgia"/>
              </a:rPr>
              <a:t>systems  </a:t>
            </a:r>
            <a:r>
              <a:rPr sz="2269" spc="-19" dirty="0">
                <a:latin typeface="Georgia"/>
                <a:cs typeface="Georgia"/>
              </a:rPr>
              <a:t>that </a:t>
            </a:r>
            <a:r>
              <a:rPr sz="2269" spc="-32" dirty="0">
                <a:latin typeface="Georgia"/>
                <a:cs typeface="Georgia"/>
              </a:rPr>
              <a:t>support </a:t>
            </a:r>
            <a:r>
              <a:rPr sz="2269" spc="-19" dirty="0">
                <a:latin typeface="Georgia"/>
                <a:cs typeface="Georgia"/>
              </a:rPr>
              <a:t>the activities </a:t>
            </a:r>
            <a:r>
              <a:rPr sz="2269" spc="-5" dirty="0">
                <a:latin typeface="Georgia"/>
                <a:cs typeface="Georgia"/>
              </a:rPr>
              <a:t>of </a:t>
            </a:r>
            <a:r>
              <a:rPr sz="2269" spc="-15" dirty="0">
                <a:latin typeface="Georgia"/>
                <a:cs typeface="Georgia"/>
              </a:rPr>
              <a:t>the</a:t>
            </a:r>
            <a:r>
              <a:rPr sz="2269" spc="27" dirty="0">
                <a:latin typeface="Georgia"/>
                <a:cs typeface="Georgia"/>
              </a:rPr>
              <a:t> </a:t>
            </a:r>
            <a:r>
              <a:rPr sz="2269" spc="-41" dirty="0">
                <a:latin typeface="Georgia"/>
                <a:cs typeface="Georgia"/>
              </a:rPr>
              <a:t>business</a:t>
            </a:r>
            <a:endParaRPr sz="2269">
              <a:latin typeface="Georgia"/>
              <a:cs typeface="Georgia"/>
            </a:endParaRPr>
          </a:p>
          <a:p>
            <a:pPr marL="34579">
              <a:spcBef>
                <a:spcPts val="1199"/>
              </a:spcBef>
            </a:pPr>
            <a:r>
              <a:rPr sz="2587" b="1" spc="-136" dirty="0">
                <a:latin typeface="Georgia"/>
                <a:cs typeface="Georgia"/>
              </a:rPr>
              <a:t>Organizations</a:t>
            </a:r>
            <a:endParaRPr sz="2587">
              <a:latin typeface="Georgia"/>
              <a:cs typeface="Georgia"/>
            </a:endParaRPr>
          </a:p>
          <a:p>
            <a:pPr marL="387281" marR="446642" indent="-263951">
              <a:lnSpc>
                <a:spcPct val="101299"/>
              </a:lnSpc>
              <a:spcBef>
                <a:spcPts val="935"/>
              </a:spcBef>
              <a:buSzPct val="74000"/>
              <a:buFont typeface="OpenSymbol"/>
              <a:buChar char="–"/>
              <a:tabLst>
                <a:tab pos="387281" algn="l"/>
              </a:tabLst>
            </a:pPr>
            <a:r>
              <a:rPr sz="2269" spc="-41" dirty="0">
                <a:latin typeface="Georgia"/>
                <a:cs typeface="Georgia"/>
              </a:rPr>
              <a:t>Higher </a:t>
            </a:r>
            <a:r>
              <a:rPr sz="2269" spc="5" dirty="0">
                <a:latin typeface="Georgia"/>
                <a:cs typeface="Georgia"/>
              </a:rPr>
              <a:t>level </a:t>
            </a:r>
            <a:r>
              <a:rPr sz="2269" spc="-19" dirty="0">
                <a:latin typeface="Georgia"/>
                <a:cs typeface="Georgia"/>
              </a:rPr>
              <a:t>strategic </a:t>
            </a:r>
            <a:r>
              <a:rPr sz="2269" spc="-41" dirty="0">
                <a:latin typeface="Georgia"/>
                <a:cs typeface="Georgia"/>
              </a:rPr>
              <a:t>business </a:t>
            </a:r>
            <a:r>
              <a:rPr sz="2269" spc="-19" dirty="0">
                <a:latin typeface="Georgia"/>
                <a:cs typeface="Georgia"/>
              </a:rPr>
              <a:t>activities that </a:t>
            </a:r>
            <a:r>
              <a:rPr sz="2269" spc="-5" dirty="0">
                <a:latin typeface="Georgia"/>
                <a:cs typeface="Georgia"/>
              </a:rPr>
              <a:t>affect </a:t>
            </a:r>
            <a:r>
              <a:rPr sz="2269" spc="-15" dirty="0">
                <a:latin typeface="Georgia"/>
                <a:cs typeface="Georgia"/>
              </a:rPr>
              <a:t>the  </a:t>
            </a:r>
            <a:r>
              <a:rPr sz="2269" spc="-19" dirty="0">
                <a:latin typeface="Georgia"/>
                <a:cs typeface="Georgia"/>
              </a:rPr>
              <a:t>operation </a:t>
            </a:r>
            <a:r>
              <a:rPr sz="2269" spc="-5" dirty="0">
                <a:latin typeface="Georgia"/>
                <a:cs typeface="Georgia"/>
              </a:rPr>
              <a:t>of </a:t>
            </a:r>
            <a:r>
              <a:rPr sz="2269" spc="-15" dirty="0">
                <a:latin typeface="Georgia"/>
                <a:cs typeface="Georgia"/>
              </a:rPr>
              <a:t>the</a:t>
            </a:r>
            <a:r>
              <a:rPr sz="2269" spc="263" dirty="0">
                <a:latin typeface="Georgia"/>
                <a:cs typeface="Georgia"/>
              </a:rPr>
              <a:t> </a:t>
            </a:r>
            <a:r>
              <a:rPr sz="2269" spc="-27" dirty="0">
                <a:latin typeface="Georgia"/>
                <a:cs typeface="Georgia"/>
              </a:rPr>
              <a:t>system.</a:t>
            </a:r>
            <a:endParaRPr sz="2269">
              <a:latin typeface="Georgia"/>
              <a:cs typeface="Georgia"/>
            </a:endParaRPr>
          </a:p>
          <a:p>
            <a:pPr marL="34579">
              <a:spcBef>
                <a:spcPts val="1199"/>
              </a:spcBef>
            </a:pPr>
            <a:r>
              <a:rPr sz="2587" b="1" spc="-127" dirty="0">
                <a:latin typeface="Georgia"/>
                <a:cs typeface="Georgia"/>
              </a:rPr>
              <a:t>Society</a:t>
            </a:r>
            <a:endParaRPr sz="2587">
              <a:latin typeface="Georgia"/>
              <a:cs typeface="Georgia"/>
            </a:endParaRPr>
          </a:p>
          <a:p>
            <a:pPr marL="387281" marR="144655" indent="-263951">
              <a:lnSpc>
                <a:spcPct val="101299"/>
              </a:lnSpc>
              <a:spcBef>
                <a:spcPts val="935"/>
              </a:spcBef>
              <a:buSzPct val="74000"/>
              <a:buFont typeface="OpenSymbol"/>
              <a:buChar char="–"/>
              <a:tabLst>
                <a:tab pos="387281" algn="l"/>
              </a:tabLst>
            </a:pPr>
            <a:r>
              <a:rPr sz="2269" spc="-36" dirty="0">
                <a:latin typeface="Georgia"/>
                <a:cs typeface="Georgia"/>
              </a:rPr>
              <a:t>Laws </a:t>
            </a:r>
            <a:r>
              <a:rPr sz="2269" spc="23" dirty="0">
                <a:latin typeface="Georgia"/>
                <a:cs typeface="Georgia"/>
              </a:rPr>
              <a:t>, </a:t>
            </a:r>
            <a:r>
              <a:rPr sz="2269" spc="-15" dirty="0">
                <a:latin typeface="Georgia"/>
                <a:cs typeface="Georgia"/>
              </a:rPr>
              <a:t>regulation </a:t>
            </a:r>
            <a:r>
              <a:rPr sz="2269" spc="-19" dirty="0">
                <a:latin typeface="Georgia"/>
                <a:cs typeface="Georgia"/>
              </a:rPr>
              <a:t>and </a:t>
            </a:r>
            <a:r>
              <a:rPr sz="2269" spc="-15" dirty="0">
                <a:latin typeface="Georgia"/>
                <a:cs typeface="Georgia"/>
              </a:rPr>
              <a:t>culture </a:t>
            </a:r>
            <a:r>
              <a:rPr sz="2269" spc="-19" dirty="0">
                <a:latin typeface="Georgia"/>
                <a:cs typeface="Georgia"/>
              </a:rPr>
              <a:t>that </a:t>
            </a:r>
            <a:r>
              <a:rPr sz="2269" spc="-5" dirty="0">
                <a:latin typeface="Georgia"/>
                <a:cs typeface="Georgia"/>
              </a:rPr>
              <a:t>affect </a:t>
            </a:r>
            <a:r>
              <a:rPr sz="2269" spc="-15" dirty="0">
                <a:latin typeface="Georgia"/>
                <a:cs typeface="Georgia"/>
              </a:rPr>
              <a:t>the </a:t>
            </a:r>
            <a:r>
              <a:rPr sz="2269" spc="-19" dirty="0">
                <a:latin typeface="Georgia"/>
                <a:cs typeface="Georgia"/>
              </a:rPr>
              <a:t>operation </a:t>
            </a:r>
            <a:r>
              <a:rPr sz="2269" spc="-5" dirty="0">
                <a:latin typeface="Georgia"/>
                <a:cs typeface="Georgia"/>
              </a:rPr>
              <a:t>of  </a:t>
            </a:r>
            <a:r>
              <a:rPr sz="2269" spc="-15" dirty="0">
                <a:latin typeface="Georgia"/>
                <a:cs typeface="Georgia"/>
              </a:rPr>
              <a:t>the</a:t>
            </a:r>
            <a:r>
              <a:rPr sz="2269" spc="77" dirty="0">
                <a:latin typeface="Georgia"/>
                <a:cs typeface="Georgia"/>
              </a:rPr>
              <a:t> </a:t>
            </a:r>
            <a:r>
              <a:rPr sz="2269" spc="-27" dirty="0">
                <a:latin typeface="Georgia"/>
                <a:cs typeface="Georgia"/>
              </a:rPr>
              <a:t>system.</a:t>
            </a:r>
            <a:endParaRPr sz="2269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3813" y="3057862"/>
            <a:ext cx="140619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1135" spc="19" dirty="0"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3813" y="4423699"/>
            <a:ext cx="140619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6">
              <a:spcBef>
                <a:spcPts val="119"/>
              </a:spcBef>
            </a:pPr>
            <a:r>
              <a:rPr sz="1135" spc="19" dirty="0"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6342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210" y="545907"/>
            <a:ext cx="5380937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59" dirty="0"/>
              <a:t>Holistic </a:t>
            </a:r>
            <a:r>
              <a:rPr spc="-272" dirty="0"/>
              <a:t>System</a:t>
            </a:r>
            <a:r>
              <a:rPr spc="-255" dirty="0"/>
              <a:t> </a:t>
            </a:r>
            <a:r>
              <a:rPr spc="-263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08001" y="1656871"/>
            <a:ext cx="11316448" cy="1959765"/>
          </a:xfrm>
          <a:prstGeom prst="rect">
            <a:avLst/>
          </a:prstGeom>
        </p:spPr>
        <p:txBody>
          <a:bodyPr vert="horz" wrap="square" lIns="0" tIns="137539" rIns="0" bIns="0" rtlCol="0">
            <a:spAutoFit/>
          </a:bodyPr>
          <a:lstStyle/>
          <a:p>
            <a:pPr marL="92786" marR="318700">
              <a:lnSpc>
                <a:spcPct val="100899"/>
              </a:lnSpc>
              <a:spcBef>
                <a:spcPts val="59"/>
              </a:spcBef>
            </a:pPr>
            <a:r>
              <a:rPr sz="2904" spc="-32" dirty="0"/>
              <a:t>There </a:t>
            </a:r>
            <a:r>
              <a:rPr sz="2904" spc="-23" dirty="0"/>
              <a:t>are </a:t>
            </a:r>
            <a:r>
              <a:rPr sz="2904" spc="-41" dirty="0"/>
              <a:t>interactions </a:t>
            </a:r>
            <a:r>
              <a:rPr sz="2904" spc="-32" dirty="0"/>
              <a:t>and </a:t>
            </a:r>
            <a:r>
              <a:rPr sz="2904" spc="-27" dirty="0"/>
              <a:t>dependencies  </a:t>
            </a:r>
            <a:r>
              <a:rPr sz="2904" dirty="0"/>
              <a:t>between </a:t>
            </a:r>
            <a:r>
              <a:rPr sz="2904" spc="-23" dirty="0"/>
              <a:t>the </a:t>
            </a:r>
            <a:r>
              <a:rPr sz="2904" spc="-27" dirty="0"/>
              <a:t>layers </a:t>
            </a:r>
            <a:r>
              <a:rPr sz="2904" spc="-55" dirty="0"/>
              <a:t>in </a:t>
            </a:r>
            <a:r>
              <a:rPr sz="2904" spc="5" dirty="0"/>
              <a:t>a </a:t>
            </a:r>
            <a:r>
              <a:rPr sz="2904" spc="-51" dirty="0"/>
              <a:t>system </a:t>
            </a:r>
            <a:r>
              <a:rPr sz="2904" spc="-32" dirty="0"/>
              <a:t>and </a:t>
            </a:r>
            <a:r>
              <a:rPr sz="2904" spc="-27" dirty="0"/>
              <a:t>changes  </a:t>
            </a:r>
            <a:r>
              <a:rPr sz="2904" spc="-19" dirty="0"/>
              <a:t>atone </a:t>
            </a:r>
            <a:r>
              <a:rPr sz="2904" dirty="0"/>
              <a:t>level </a:t>
            </a:r>
            <a:r>
              <a:rPr sz="2904" spc="-41" dirty="0"/>
              <a:t>ripple </a:t>
            </a:r>
            <a:r>
              <a:rPr sz="2904" spc="-32" dirty="0"/>
              <a:t>through </a:t>
            </a:r>
            <a:r>
              <a:rPr sz="2904" spc="-23" dirty="0"/>
              <a:t>the </a:t>
            </a:r>
            <a:r>
              <a:rPr sz="2904" spc="-32" dirty="0"/>
              <a:t>other</a:t>
            </a:r>
            <a:r>
              <a:rPr sz="2904" spc="59" dirty="0"/>
              <a:t> </a:t>
            </a:r>
            <a:r>
              <a:rPr sz="2904" spc="-9" dirty="0"/>
              <a:t>levels.</a:t>
            </a:r>
            <a:endParaRPr sz="2904" dirty="0"/>
          </a:p>
          <a:p>
            <a:pPr marL="484679" marR="27663" indent="-293919">
              <a:lnSpc>
                <a:spcPct val="100899"/>
              </a:lnSpc>
              <a:spcBef>
                <a:spcPts val="1035"/>
              </a:spcBef>
            </a:pPr>
            <a:r>
              <a:rPr sz="2859" baseline="10582" dirty="0">
                <a:latin typeface="OpenSymbol"/>
                <a:cs typeface="OpenSymbol"/>
              </a:rPr>
              <a:t>– </a:t>
            </a:r>
            <a:r>
              <a:rPr sz="2541" spc="-19" dirty="0"/>
              <a:t>Change </a:t>
            </a:r>
            <a:r>
              <a:rPr sz="2541" spc="-64" dirty="0"/>
              <a:t>is </a:t>
            </a:r>
            <a:r>
              <a:rPr sz="2541" spc="-19" dirty="0"/>
              <a:t>regulation </a:t>
            </a:r>
            <a:r>
              <a:rPr sz="2541" spc="-23" dirty="0"/>
              <a:t>leads to </a:t>
            </a:r>
            <a:r>
              <a:rPr sz="2541" spc="-27" dirty="0"/>
              <a:t>changes </a:t>
            </a:r>
            <a:r>
              <a:rPr sz="2541" spc="-51" dirty="0"/>
              <a:t>in </a:t>
            </a:r>
            <a:r>
              <a:rPr sz="2541" spc="-55" dirty="0"/>
              <a:t>business  </a:t>
            </a:r>
            <a:r>
              <a:rPr sz="2541" spc="-45" dirty="0"/>
              <a:t>processes </a:t>
            </a:r>
            <a:r>
              <a:rPr sz="2541" spc="-32" dirty="0"/>
              <a:t>and application</a:t>
            </a:r>
            <a:r>
              <a:rPr sz="2541" spc="345" dirty="0"/>
              <a:t> </a:t>
            </a:r>
            <a:r>
              <a:rPr sz="2541" spc="-15" dirty="0"/>
              <a:t>software</a:t>
            </a:r>
            <a:endParaRPr sz="2541" dirty="0">
              <a:latin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5310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21" y="711008"/>
            <a:ext cx="7185916" cy="565637"/>
          </a:xfrm>
          <a:prstGeom prst="rect">
            <a:avLst/>
          </a:prstGeom>
        </p:spPr>
        <p:txBody>
          <a:bodyPr vert="horz" wrap="square" lIns="0" tIns="11527" rIns="0" bIns="0" rtlCol="0" anchor="ctr">
            <a:spAutoFit/>
          </a:bodyPr>
          <a:lstStyle/>
          <a:p>
            <a:pPr marL="11526">
              <a:lnSpc>
                <a:spcPct val="100000"/>
              </a:lnSpc>
              <a:spcBef>
                <a:spcPts val="91"/>
              </a:spcBef>
            </a:pPr>
            <a:r>
              <a:rPr spc="-208" dirty="0"/>
              <a:t>Stages </a:t>
            </a:r>
            <a:r>
              <a:rPr spc="-223" dirty="0"/>
              <a:t>of </a:t>
            </a:r>
            <a:r>
              <a:rPr spc="-272" dirty="0"/>
              <a:t>Systems</a:t>
            </a:r>
            <a:r>
              <a:rPr spc="5" dirty="0"/>
              <a:t> </a:t>
            </a:r>
            <a:r>
              <a:rPr spc="-263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189" y="1702399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6">
              <a:spcBef>
                <a:spcPts val="83"/>
              </a:spcBef>
            </a:pPr>
            <a:r>
              <a:rPr sz="1316" spc="-9" dirty="0"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1" y="1583680"/>
            <a:ext cx="10455279" cy="2506583"/>
          </a:xfrm>
          <a:prstGeom prst="rect">
            <a:avLst/>
          </a:prstGeom>
        </p:spPr>
        <p:txBody>
          <a:bodyPr vert="horz" wrap="square" lIns="0" tIns="7492" rIns="0" bIns="0" rtlCol="0">
            <a:spAutoFit/>
          </a:bodyPr>
          <a:lstStyle/>
          <a:p>
            <a:pPr marL="34579" marR="27663">
              <a:lnSpc>
                <a:spcPct val="100899"/>
              </a:lnSpc>
              <a:spcBef>
                <a:spcPts val="59"/>
              </a:spcBef>
            </a:pPr>
            <a:r>
              <a:rPr sz="2904" spc="-32" dirty="0">
                <a:latin typeface="Georgia"/>
                <a:cs typeface="Georgia"/>
              </a:rPr>
              <a:t>There </a:t>
            </a:r>
            <a:r>
              <a:rPr sz="2904" spc="-23" dirty="0">
                <a:latin typeface="Georgia"/>
                <a:cs typeface="Georgia"/>
              </a:rPr>
              <a:t>are </a:t>
            </a:r>
            <a:r>
              <a:rPr sz="2904" spc="-27" dirty="0">
                <a:latin typeface="Georgia"/>
                <a:cs typeface="Georgia"/>
              </a:rPr>
              <a:t>three overlapping stages </a:t>
            </a:r>
            <a:r>
              <a:rPr sz="2904" spc="-55" dirty="0">
                <a:latin typeface="Georgia"/>
                <a:cs typeface="Georgia"/>
              </a:rPr>
              <a:t>in </a:t>
            </a:r>
            <a:r>
              <a:rPr sz="2904" spc="-23" dirty="0">
                <a:latin typeface="Georgia"/>
                <a:cs typeface="Georgia"/>
              </a:rPr>
              <a:t>the  </a:t>
            </a:r>
            <a:r>
              <a:rPr sz="2904" spc="-27" dirty="0">
                <a:latin typeface="Georgia"/>
                <a:cs typeface="Georgia"/>
              </a:rPr>
              <a:t>lifetime </a:t>
            </a:r>
            <a:r>
              <a:rPr sz="2904" spc="-9" dirty="0">
                <a:latin typeface="Georgia"/>
                <a:cs typeface="Georgia"/>
              </a:rPr>
              <a:t>of large </a:t>
            </a:r>
            <a:r>
              <a:rPr sz="2904" spc="-32" dirty="0">
                <a:latin typeface="Georgia"/>
                <a:cs typeface="Georgia"/>
              </a:rPr>
              <a:t>and complex </a:t>
            </a:r>
            <a:r>
              <a:rPr sz="2904" spc="-27" dirty="0">
                <a:latin typeface="Georgia"/>
                <a:cs typeface="Georgia"/>
              </a:rPr>
              <a:t>sociotechnical  </a:t>
            </a:r>
            <a:r>
              <a:rPr sz="2904" spc="-59" dirty="0">
                <a:latin typeface="Georgia"/>
                <a:cs typeface="Georgia"/>
              </a:rPr>
              <a:t>systems</a:t>
            </a:r>
            <a:r>
              <a:rPr sz="2904" spc="95" dirty="0">
                <a:latin typeface="Georgia"/>
                <a:cs typeface="Georgia"/>
              </a:rPr>
              <a:t> </a:t>
            </a:r>
            <a:r>
              <a:rPr sz="2904" spc="-73" dirty="0">
                <a:latin typeface="Georgia"/>
                <a:cs typeface="Georgia"/>
              </a:rPr>
              <a:t>:-</a:t>
            </a:r>
            <a:endParaRPr sz="2904" dirty="0">
              <a:latin typeface="Georgia"/>
              <a:cs typeface="Georgia"/>
            </a:endParaRPr>
          </a:p>
          <a:p>
            <a:pPr marL="426471" indent="-293919">
              <a:spcBef>
                <a:spcPts val="106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b="1" spc="-200" dirty="0">
                <a:latin typeface="Georgia"/>
                <a:cs typeface="Georgia"/>
              </a:rPr>
              <a:t>Procurement </a:t>
            </a:r>
            <a:r>
              <a:rPr sz="2541" b="1" spc="-213" dirty="0">
                <a:latin typeface="Georgia"/>
                <a:cs typeface="Georgia"/>
              </a:rPr>
              <a:t>or</a:t>
            </a:r>
            <a:r>
              <a:rPr sz="2541" b="1" spc="-68" dirty="0">
                <a:latin typeface="Georgia"/>
                <a:cs typeface="Georgia"/>
              </a:rPr>
              <a:t> </a:t>
            </a:r>
            <a:r>
              <a:rPr sz="2541" b="1" spc="-168" dirty="0">
                <a:latin typeface="Georgia"/>
                <a:cs typeface="Georgia"/>
              </a:rPr>
              <a:t>Acquisition</a:t>
            </a:r>
            <a:endParaRPr sz="2541" dirty="0">
              <a:latin typeface="Georgia"/>
              <a:cs typeface="Georgia"/>
            </a:endParaRPr>
          </a:p>
          <a:p>
            <a:pPr marL="426471" indent="-293919">
              <a:spcBef>
                <a:spcPts val="105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b="1" spc="-172" dirty="0">
                <a:latin typeface="Georgia"/>
                <a:cs typeface="Georgia"/>
              </a:rPr>
              <a:t>Development</a:t>
            </a:r>
            <a:endParaRPr sz="2541" dirty="0">
              <a:latin typeface="Georgia"/>
              <a:cs typeface="Georgia"/>
            </a:endParaRPr>
          </a:p>
          <a:p>
            <a:pPr marL="426471" indent="-293919">
              <a:spcBef>
                <a:spcPts val="1053"/>
              </a:spcBef>
              <a:buSzPct val="75000"/>
              <a:buFont typeface="OpenSymbol"/>
              <a:buChar char="–"/>
              <a:tabLst>
                <a:tab pos="426471" algn="l"/>
              </a:tabLst>
            </a:pPr>
            <a:r>
              <a:rPr sz="2541" b="1" spc="-168" dirty="0">
                <a:latin typeface="Georgia"/>
                <a:cs typeface="Georgia"/>
              </a:rPr>
              <a:t>Operation</a:t>
            </a:r>
            <a:endParaRPr sz="254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11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435</Words>
  <Application>Microsoft Office PowerPoint</Application>
  <PresentationFormat>Widescreen</PresentationFormat>
  <Paragraphs>73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OpenSymbol</vt:lpstr>
      <vt:lpstr>Times New Roman</vt:lpstr>
      <vt:lpstr>Office Theme</vt:lpstr>
      <vt:lpstr>SOFTWARE ENGINEERING</vt:lpstr>
      <vt:lpstr>System/Complex System ?</vt:lpstr>
      <vt:lpstr>Technical Computer-based  Systems</vt:lpstr>
      <vt:lpstr>Socio-technical System</vt:lpstr>
      <vt:lpstr>Sociotechnical System Stack</vt:lpstr>
      <vt:lpstr>Layers in the STS stacks</vt:lpstr>
      <vt:lpstr>Layers in the STS stacks</vt:lpstr>
      <vt:lpstr>Holistic System Design</vt:lpstr>
      <vt:lpstr>Stages of Systems Engineering</vt:lpstr>
      <vt:lpstr>Procurement or Acquisition</vt:lpstr>
      <vt:lpstr>Development</vt:lpstr>
      <vt:lpstr>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Noor Nabi</dc:creator>
  <cp:lastModifiedBy>Noor Nabi</cp:lastModifiedBy>
  <cp:revision>31</cp:revision>
  <dcterms:created xsi:type="dcterms:W3CDTF">2020-09-20T04:21:23Z</dcterms:created>
  <dcterms:modified xsi:type="dcterms:W3CDTF">2022-12-06T06:22:07Z</dcterms:modified>
</cp:coreProperties>
</file>