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1"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43" autoAdjust="0"/>
    <p:restoredTop sz="94660"/>
  </p:normalViewPr>
  <p:slideViewPr>
    <p:cSldViewPr>
      <p:cViewPr varScale="1">
        <p:scale>
          <a:sx n="70" d="100"/>
          <a:sy n="70" d="100"/>
        </p:scale>
        <p:origin x="144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4576AC-ECB6-4263-854B-24DE99314370}" type="doc">
      <dgm:prSet loTypeId="urn:microsoft.com/office/officeart/2005/8/layout/process1" loCatId="process" qsTypeId="urn:microsoft.com/office/officeart/2005/8/quickstyle/simple1" qsCatId="simple" csTypeId="urn:microsoft.com/office/officeart/2005/8/colors/accent1_2" csCatId="accent1" phldr="1"/>
      <dgm:spPr/>
    </dgm:pt>
    <dgm:pt modelId="{BA861D31-03B3-496F-9A74-CD44E9D81AC7}">
      <dgm:prSet phldrT="[Text]"/>
      <dgm:spPr/>
      <dgm:t>
        <a:bodyPr/>
        <a:lstStyle/>
        <a:p>
          <a:r>
            <a:rPr lang="en-US" dirty="0" smtClean="0"/>
            <a:t>Have not</a:t>
          </a:r>
          <a:endParaRPr lang="en-US" dirty="0"/>
        </a:p>
      </dgm:t>
    </dgm:pt>
    <dgm:pt modelId="{9AEBA1A8-57FD-4754-A8AF-EE4A1D95B329}" type="parTrans" cxnId="{84C543D9-2DEE-440B-8FEC-C216F38EB22D}">
      <dgm:prSet/>
      <dgm:spPr/>
      <dgm:t>
        <a:bodyPr/>
        <a:lstStyle/>
        <a:p>
          <a:endParaRPr lang="en-US"/>
        </a:p>
      </dgm:t>
    </dgm:pt>
    <dgm:pt modelId="{A74072E4-0D35-44EB-BFB7-C319D1D00548}" type="sibTrans" cxnId="{84C543D9-2DEE-440B-8FEC-C216F38EB22D}">
      <dgm:prSet/>
      <dgm:spPr/>
      <dgm:t>
        <a:bodyPr/>
        <a:lstStyle/>
        <a:p>
          <a:endParaRPr lang="en-US"/>
        </a:p>
      </dgm:t>
    </dgm:pt>
    <dgm:pt modelId="{E5EA0B32-5A7E-4A06-B10E-B71A4B4B6A2F}">
      <dgm:prSet phldrT="[Text]"/>
      <dgm:spPr/>
      <dgm:t>
        <a:bodyPr/>
        <a:lstStyle/>
        <a:p>
          <a:r>
            <a:rPr lang="en-US" dirty="0" smtClean="0"/>
            <a:t>It has</a:t>
          </a:r>
          <a:endParaRPr lang="en-US" dirty="0"/>
        </a:p>
      </dgm:t>
    </dgm:pt>
    <dgm:pt modelId="{1049674E-9895-429A-8F25-62FE90E85E8F}" type="parTrans" cxnId="{E3B33D24-E9E9-4646-A3E2-F4D5E81C06D1}">
      <dgm:prSet/>
      <dgm:spPr/>
      <dgm:t>
        <a:bodyPr/>
        <a:lstStyle/>
        <a:p>
          <a:endParaRPr lang="en-US"/>
        </a:p>
      </dgm:t>
    </dgm:pt>
    <dgm:pt modelId="{F19DF73F-DF28-49DC-93C1-EA2E4B4A3325}" type="sibTrans" cxnId="{E3B33D24-E9E9-4646-A3E2-F4D5E81C06D1}">
      <dgm:prSet/>
      <dgm:spPr/>
      <dgm:t>
        <a:bodyPr/>
        <a:lstStyle/>
        <a:p>
          <a:endParaRPr lang="en-US"/>
        </a:p>
      </dgm:t>
    </dgm:pt>
    <dgm:pt modelId="{346E97AA-B196-49FB-8B3E-B3671A3239D9}">
      <dgm:prSet phldrT="[Text]"/>
      <dgm:spPr/>
      <dgm:t>
        <a:bodyPr/>
        <a:lstStyle/>
        <a:p>
          <a:r>
            <a:rPr lang="en-US" dirty="0" smtClean="0"/>
            <a:t>Don’t</a:t>
          </a:r>
          <a:endParaRPr lang="en-US" dirty="0"/>
        </a:p>
      </dgm:t>
    </dgm:pt>
    <dgm:pt modelId="{633D1BE1-04C6-4BED-9E27-2EFC2E7F1273}" type="parTrans" cxnId="{8E643015-F671-49A1-93FC-A8C4B894DD4B}">
      <dgm:prSet/>
      <dgm:spPr/>
      <dgm:t>
        <a:bodyPr/>
        <a:lstStyle/>
        <a:p>
          <a:endParaRPr lang="en-US"/>
        </a:p>
      </dgm:t>
    </dgm:pt>
    <dgm:pt modelId="{125DA5CB-D982-4A06-99FB-17175F314CC4}" type="sibTrans" cxnId="{8E643015-F671-49A1-93FC-A8C4B894DD4B}">
      <dgm:prSet/>
      <dgm:spPr/>
      <dgm:t>
        <a:bodyPr/>
        <a:lstStyle/>
        <a:p>
          <a:endParaRPr lang="en-US"/>
        </a:p>
      </dgm:t>
    </dgm:pt>
    <dgm:pt modelId="{18B0F955-B51F-4374-8A6D-7FDECF87B562}">
      <dgm:prSet phldrT="[Text]"/>
      <dgm:spPr/>
      <dgm:t>
        <a:bodyPr/>
        <a:lstStyle/>
        <a:p>
          <a:r>
            <a:rPr lang="en-US" dirty="0" smtClean="0"/>
            <a:t>Haven’t</a:t>
          </a:r>
          <a:endParaRPr lang="en-US" dirty="0"/>
        </a:p>
      </dgm:t>
    </dgm:pt>
    <dgm:pt modelId="{83367A09-5CAD-4AF2-8721-BD767CE62919}" type="parTrans" cxnId="{34FCB5FE-D0F4-443E-BEA8-8BCFCB7A9F2A}">
      <dgm:prSet/>
      <dgm:spPr/>
      <dgm:t>
        <a:bodyPr/>
        <a:lstStyle/>
        <a:p>
          <a:endParaRPr lang="en-US"/>
        </a:p>
      </dgm:t>
    </dgm:pt>
    <dgm:pt modelId="{0329078C-F5BF-4C21-BA21-E2411E081C3C}" type="sibTrans" cxnId="{34FCB5FE-D0F4-443E-BEA8-8BCFCB7A9F2A}">
      <dgm:prSet/>
      <dgm:spPr/>
      <dgm:t>
        <a:bodyPr/>
        <a:lstStyle/>
        <a:p>
          <a:endParaRPr lang="en-US"/>
        </a:p>
      </dgm:t>
    </dgm:pt>
    <dgm:pt modelId="{BF267264-C887-4855-B073-3465F4DAA00F}">
      <dgm:prSet phldrT="[Text]"/>
      <dgm:spPr/>
      <dgm:t>
        <a:bodyPr/>
        <a:lstStyle/>
        <a:p>
          <a:r>
            <a:rPr lang="en-US" dirty="0" smtClean="0"/>
            <a:t>Do not</a:t>
          </a:r>
          <a:endParaRPr lang="en-US" dirty="0"/>
        </a:p>
      </dgm:t>
    </dgm:pt>
    <dgm:pt modelId="{8FA63C0E-6AB6-4811-A565-E8ABD2107757}" type="parTrans" cxnId="{9A7B3FC6-F956-4CF7-AAC0-103D80E05DAB}">
      <dgm:prSet/>
      <dgm:spPr/>
      <dgm:t>
        <a:bodyPr/>
        <a:lstStyle/>
        <a:p>
          <a:endParaRPr lang="en-US"/>
        </a:p>
      </dgm:t>
    </dgm:pt>
    <dgm:pt modelId="{FFAE2DAF-9F62-4B0D-8F6C-6B5628DF9157}" type="sibTrans" cxnId="{9A7B3FC6-F956-4CF7-AAC0-103D80E05DAB}">
      <dgm:prSet/>
      <dgm:spPr/>
      <dgm:t>
        <a:bodyPr/>
        <a:lstStyle/>
        <a:p>
          <a:endParaRPr lang="en-US"/>
        </a:p>
      </dgm:t>
    </dgm:pt>
    <dgm:pt modelId="{9F52015B-5F25-4F32-8C72-BA83C68EA666}">
      <dgm:prSet phldrT="[Text]"/>
      <dgm:spPr/>
      <dgm:t>
        <a:bodyPr/>
        <a:lstStyle/>
        <a:p>
          <a:r>
            <a:rPr lang="en-US" dirty="0" smtClean="0"/>
            <a:t>Were not</a:t>
          </a:r>
          <a:endParaRPr lang="en-US" dirty="0"/>
        </a:p>
      </dgm:t>
    </dgm:pt>
    <dgm:pt modelId="{7875E18D-3959-4292-8A9E-C147BA110799}" type="parTrans" cxnId="{93B99454-DAA2-45B4-847D-65F1F93C70E6}">
      <dgm:prSet/>
      <dgm:spPr/>
      <dgm:t>
        <a:bodyPr/>
        <a:lstStyle/>
        <a:p>
          <a:endParaRPr lang="en-US"/>
        </a:p>
      </dgm:t>
    </dgm:pt>
    <dgm:pt modelId="{61AAE4B5-7A81-441E-A6BC-D97C0786D225}" type="sibTrans" cxnId="{93B99454-DAA2-45B4-847D-65F1F93C70E6}">
      <dgm:prSet/>
      <dgm:spPr/>
      <dgm:t>
        <a:bodyPr/>
        <a:lstStyle/>
        <a:p>
          <a:endParaRPr lang="en-US"/>
        </a:p>
      </dgm:t>
    </dgm:pt>
    <dgm:pt modelId="{2AAFA74C-87A8-4D6C-BE61-3E792FC258B1}">
      <dgm:prSet phldrT="[Text]"/>
      <dgm:spPr/>
      <dgm:t>
        <a:bodyPr/>
        <a:lstStyle/>
        <a:p>
          <a:r>
            <a:rPr lang="en-US" dirty="0" smtClean="0"/>
            <a:t>Weren’t</a:t>
          </a:r>
          <a:endParaRPr lang="en-US" dirty="0"/>
        </a:p>
      </dgm:t>
    </dgm:pt>
    <dgm:pt modelId="{68288889-25FE-4D31-8800-D0006CC2EF6E}" type="parTrans" cxnId="{AF544F98-C9B0-4E10-BAC0-4DCEB3358D53}">
      <dgm:prSet/>
      <dgm:spPr/>
      <dgm:t>
        <a:bodyPr/>
        <a:lstStyle/>
        <a:p>
          <a:endParaRPr lang="en-US"/>
        </a:p>
      </dgm:t>
    </dgm:pt>
    <dgm:pt modelId="{543EFB66-CA37-4181-AA55-191A0955B45D}" type="sibTrans" cxnId="{AF544F98-C9B0-4E10-BAC0-4DCEB3358D53}">
      <dgm:prSet/>
      <dgm:spPr/>
      <dgm:t>
        <a:bodyPr/>
        <a:lstStyle/>
        <a:p>
          <a:endParaRPr lang="en-US"/>
        </a:p>
      </dgm:t>
    </dgm:pt>
    <dgm:pt modelId="{F107ABA8-C7D2-4E24-AA06-9C9A517A21D4}">
      <dgm:prSet phldrT="[Text]"/>
      <dgm:spPr/>
      <dgm:t>
        <a:bodyPr/>
        <a:lstStyle/>
        <a:p>
          <a:r>
            <a:rPr lang="en-US" dirty="0" smtClean="0"/>
            <a:t>It is</a:t>
          </a:r>
          <a:endParaRPr lang="en-US" dirty="0"/>
        </a:p>
      </dgm:t>
    </dgm:pt>
    <dgm:pt modelId="{4587E04D-73F4-444E-B103-78F60ACE5C10}" type="parTrans" cxnId="{71039B90-5809-4605-B003-BF80EB157C8B}">
      <dgm:prSet/>
      <dgm:spPr/>
      <dgm:t>
        <a:bodyPr/>
        <a:lstStyle/>
        <a:p>
          <a:endParaRPr lang="en-US"/>
        </a:p>
      </dgm:t>
    </dgm:pt>
    <dgm:pt modelId="{5C94872F-240F-45A0-9BC4-6943BE07F034}" type="sibTrans" cxnId="{71039B90-5809-4605-B003-BF80EB157C8B}">
      <dgm:prSet/>
      <dgm:spPr/>
      <dgm:t>
        <a:bodyPr/>
        <a:lstStyle/>
        <a:p>
          <a:endParaRPr lang="en-US"/>
        </a:p>
      </dgm:t>
    </dgm:pt>
    <dgm:pt modelId="{92DA96F0-4CC6-4248-A77D-99E30355C999}">
      <dgm:prSet phldrT="[Text]"/>
      <dgm:spPr/>
      <dgm:t>
        <a:bodyPr/>
        <a:lstStyle/>
        <a:p>
          <a:r>
            <a:rPr lang="en-US" dirty="0" smtClean="0"/>
            <a:t>It’s</a:t>
          </a:r>
          <a:endParaRPr lang="en-US" dirty="0"/>
        </a:p>
      </dgm:t>
    </dgm:pt>
    <dgm:pt modelId="{8191F535-51D1-4F8D-A36A-F14A20D58BAD}" type="parTrans" cxnId="{96B26A13-6ABA-4594-8E16-CCA6BFA3A74A}">
      <dgm:prSet/>
      <dgm:spPr/>
      <dgm:t>
        <a:bodyPr/>
        <a:lstStyle/>
        <a:p>
          <a:endParaRPr lang="en-US"/>
        </a:p>
      </dgm:t>
    </dgm:pt>
    <dgm:pt modelId="{D7A11AF0-A64D-4478-A304-31F2DD000DC8}" type="sibTrans" cxnId="{96B26A13-6ABA-4594-8E16-CCA6BFA3A74A}">
      <dgm:prSet/>
      <dgm:spPr/>
      <dgm:t>
        <a:bodyPr/>
        <a:lstStyle/>
        <a:p>
          <a:endParaRPr lang="en-US"/>
        </a:p>
      </dgm:t>
    </dgm:pt>
    <dgm:pt modelId="{F3BA9C76-20C4-4B34-AA26-2D3783FF6D3E}">
      <dgm:prSet phldrT="[Text]"/>
      <dgm:spPr/>
      <dgm:t>
        <a:bodyPr/>
        <a:lstStyle/>
        <a:p>
          <a:r>
            <a:rPr lang="en-US" dirty="0" smtClean="0"/>
            <a:t>It’s</a:t>
          </a:r>
          <a:endParaRPr lang="en-US" dirty="0"/>
        </a:p>
      </dgm:t>
    </dgm:pt>
    <dgm:pt modelId="{04B11B04-A946-4B12-9C1D-D2FDC76E0285}" type="parTrans" cxnId="{3759C099-877B-4D0B-87B6-BBE296D119FD}">
      <dgm:prSet/>
      <dgm:spPr/>
      <dgm:t>
        <a:bodyPr/>
        <a:lstStyle/>
        <a:p>
          <a:endParaRPr lang="en-US"/>
        </a:p>
      </dgm:t>
    </dgm:pt>
    <dgm:pt modelId="{8EA3F3DF-F788-4C9C-8670-C6485C1B27A8}" type="sibTrans" cxnId="{3759C099-877B-4D0B-87B6-BBE296D119FD}">
      <dgm:prSet/>
      <dgm:spPr/>
      <dgm:t>
        <a:bodyPr/>
        <a:lstStyle/>
        <a:p>
          <a:endParaRPr lang="en-US"/>
        </a:p>
      </dgm:t>
    </dgm:pt>
    <dgm:pt modelId="{0936202F-59A6-432E-ACEE-BE6990CE5D68}">
      <dgm:prSet phldrT="[Text]"/>
      <dgm:spPr/>
      <dgm:t>
        <a:bodyPr/>
        <a:lstStyle/>
        <a:p>
          <a:r>
            <a:rPr lang="en-US" dirty="0" smtClean="0"/>
            <a:t>I would</a:t>
          </a:r>
          <a:endParaRPr lang="en-US" dirty="0"/>
        </a:p>
      </dgm:t>
    </dgm:pt>
    <dgm:pt modelId="{8EAE8AC5-1D75-4E85-B51D-1F67A500CC84}" type="parTrans" cxnId="{0AAFB695-A074-41EE-A32B-5EB3489C5D55}">
      <dgm:prSet/>
      <dgm:spPr/>
      <dgm:t>
        <a:bodyPr/>
        <a:lstStyle/>
        <a:p>
          <a:endParaRPr lang="en-US"/>
        </a:p>
      </dgm:t>
    </dgm:pt>
    <dgm:pt modelId="{4C0F3AC2-23DB-4B5D-9D3A-0E1D1DB3D85B}" type="sibTrans" cxnId="{0AAFB695-A074-41EE-A32B-5EB3489C5D55}">
      <dgm:prSet/>
      <dgm:spPr/>
      <dgm:t>
        <a:bodyPr/>
        <a:lstStyle/>
        <a:p>
          <a:endParaRPr lang="en-US"/>
        </a:p>
      </dgm:t>
    </dgm:pt>
    <dgm:pt modelId="{CAED644F-A20D-4158-905B-9694A02E52D3}">
      <dgm:prSet phldrT="[Text]"/>
      <dgm:spPr/>
      <dgm:t>
        <a:bodyPr/>
        <a:lstStyle/>
        <a:p>
          <a:r>
            <a:rPr lang="en-US" dirty="0" smtClean="0"/>
            <a:t>I’d </a:t>
          </a:r>
          <a:endParaRPr lang="en-US" dirty="0"/>
        </a:p>
      </dgm:t>
    </dgm:pt>
    <dgm:pt modelId="{0F591A94-EF45-42DC-B163-2D23627046D1}" type="parTrans" cxnId="{0FB4EFD7-0AB1-4C48-982B-30692C83F9DC}">
      <dgm:prSet/>
      <dgm:spPr/>
      <dgm:t>
        <a:bodyPr/>
        <a:lstStyle/>
        <a:p>
          <a:endParaRPr lang="en-US"/>
        </a:p>
      </dgm:t>
    </dgm:pt>
    <dgm:pt modelId="{1AE49F15-7943-469F-99B7-E0B741A4EF86}" type="sibTrans" cxnId="{0FB4EFD7-0AB1-4C48-982B-30692C83F9DC}">
      <dgm:prSet/>
      <dgm:spPr/>
      <dgm:t>
        <a:bodyPr/>
        <a:lstStyle/>
        <a:p>
          <a:endParaRPr lang="en-US"/>
        </a:p>
      </dgm:t>
    </dgm:pt>
    <dgm:pt modelId="{636CA61B-F273-4AA4-9BFE-E243F3051C18}" type="pres">
      <dgm:prSet presAssocID="{8C4576AC-ECB6-4263-854B-24DE99314370}" presName="Name0" presStyleCnt="0">
        <dgm:presLayoutVars>
          <dgm:dir/>
          <dgm:resizeHandles val="exact"/>
        </dgm:presLayoutVars>
      </dgm:prSet>
      <dgm:spPr/>
    </dgm:pt>
    <dgm:pt modelId="{518D3F3C-7617-4B20-992F-44F9F1EF28A0}" type="pres">
      <dgm:prSet presAssocID="{BA861D31-03B3-496F-9A74-CD44E9D81AC7}" presName="node" presStyleLbl="node1" presStyleIdx="0" presStyleCnt="6">
        <dgm:presLayoutVars>
          <dgm:bulletEnabled val="1"/>
        </dgm:presLayoutVars>
      </dgm:prSet>
      <dgm:spPr/>
      <dgm:t>
        <a:bodyPr/>
        <a:lstStyle/>
        <a:p>
          <a:endParaRPr lang="en-US"/>
        </a:p>
      </dgm:t>
    </dgm:pt>
    <dgm:pt modelId="{9ECBCE67-0FFB-48B8-8667-510FD40B8C5C}" type="pres">
      <dgm:prSet presAssocID="{A74072E4-0D35-44EB-BFB7-C319D1D00548}" presName="sibTrans" presStyleLbl="sibTrans2D1" presStyleIdx="0" presStyleCnt="5"/>
      <dgm:spPr/>
      <dgm:t>
        <a:bodyPr/>
        <a:lstStyle/>
        <a:p>
          <a:endParaRPr lang="en-US"/>
        </a:p>
      </dgm:t>
    </dgm:pt>
    <dgm:pt modelId="{DDB67B2C-F876-4EB9-858F-6536B07F6E59}" type="pres">
      <dgm:prSet presAssocID="{A74072E4-0D35-44EB-BFB7-C319D1D00548}" presName="connectorText" presStyleLbl="sibTrans2D1" presStyleIdx="0" presStyleCnt="5"/>
      <dgm:spPr/>
      <dgm:t>
        <a:bodyPr/>
        <a:lstStyle/>
        <a:p>
          <a:endParaRPr lang="en-US"/>
        </a:p>
      </dgm:t>
    </dgm:pt>
    <dgm:pt modelId="{8A5880C7-BAD2-486E-94AC-A3A9A76AE20D}" type="pres">
      <dgm:prSet presAssocID="{BF267264-C887-4855-B073-3465F4DAA00F}" presName="node" presStyleLbl="node1" presStyleIdx="1" presStyleCnt="6">
        <dgm:presLayoutVars>
          <dgm:bulletEnabled val="1"/>
        </dgm:presLayoutVars>
      </dgm:prSet>
      <dgm:spPr/>
      <dgm:t>
        <a:bodyPr/>
        <a:lstStyle/>
        <a:p>
          <a:endParaRPr lang="en-US"/>
        </a:p>
      </dgm:t>
    </dgm:pt>
    <dgm:pt modelId="{EA519E81-9605-43FD-AAAF-27D7D23E0379}" type="pres">
      <dgm:prSet presAssocID="{FFAE2DAF-9F62-4B0D-8F6C-6B5628DF9157}" presName="sibTrans" presStyleLbl="sibTrans2D1" presStyleIdx="1" presStyleCnt="5"/>
      <dgm:spPr/>
      <dgm:t>
        <a:bodyPr/>
        <a:lstStyle/>
        <a:p>
          <a:endParaRPr lang="en-US"/>
        </a:p>
      </dgm:t>
    </dgm:pt>
    <dgm:pt modelId="{A7201BD8-7FD2-4078-9D58-0F6B62847030}" type="pres">
      <dgm:prSet presAssocID="{FFAE2DAF-9F62-4B0D-8F6C-6B5628DF9157}" presName="connectorText" presStyleLbl="sibTrans2D1" presStyleIdx="1" presStyleCnt="5"/>
      <dgm:spPr/>
      <dgm:t>
        <a:bodyPr/>
        <a:lstStyle/>
        <a:p>
          <a:endParaRPr lang="en-US"/>
        </a:p>
      </dgm:t>
    </dgm:pt>
    <dgm:pt modelId="{447063E7-8453-4D4A-B611-3C88108FB540}" type="pres">
      <dgm:prSet presAssocID="{9F52015B-5F25-4F32-8C72-BA83C68EA666}" presName="node" presStyleLbl="node1" presStyleIdx="2" presStyleCnt="6">
        <dgm:presLayoutVars>
          <dgm:bulletEnabled val="1"/>
        </dgm:presLayoutVars>
      </dgm:prSet>
      <dgm:spPr/>
      <dgm:t>
        <a:bodyPr/>
        <a:lstStyle/>
        <a:p>
          <a:endParaRPr lang="en-US"/>
        </a:p>
      </dgm:t>
    </dgm:pt>
    <dgm:pt modelId="{3B6218C8-D587-4D01-B795-DCFD20DAEE0C}" type="pres">
      <dgm:prSet presAssocID="{61AAE4B5-7A81-441E-A6BC-D97C0786D225}" presName="sibTrans" presStyleLbl="sibTrans2D1" presStyleIdx="2" presStyleCnt="5"/>
      <dgm:spPr/>
      <dgm:t>
        <a:bodyPr/>
        <a:lstStyle/>
        <a:p>
          <a:endParaRPr lang="en-US"/>
        </a:p>
      </dgm:t>
    </dgm:pt>
    <dgm:pt modelId="{254B2E0E-19E4-4182-A30F-284EDC78EE23}" type="pres">
      <dgm:prSet presAssocID="{61AAE4B5-7A81-441E-A6BC-D97C0786D225}" presName="connectorText" presStyleLbl="sibTrans2D1" presStyleIdx="2" presStyleCnt="5"/>
      <dgm:spPr/>
      <dgm:t>
        <a:bodyPr/>
        <a:lstStyle/>
        <a:p>
          <a:endParaRPr lang="en-US"/>
        </a:p>
      </dgm:t>
    </dgm:pt>
    <dgm:pt modelId="{ED081890-1D97-484A-9E85-FF84AB146B65}" type="pres">
      <dgm:prSet presAssocID="{F107ABA8-C7D2-4E24-AA06-9C9A517A21D4}" presName="node" presStyleLbl="node1" presStyleIdx="3" presStyleCnt="6">
        <dgm:presLayoutVars>
          <dgm:bulletEnabled val="1"/>
        </dgm:presLayoutVars>
      </dgm:prSet>
      <dgm:spPr/>
      <dgm:t>
        <a:bodyPr/>
        <a:lstStyle/>
        <a:p>
          <a:endParaRPr lang="en-US"/>
        </a:p>
      </dgm:t>
    </dgm:pt>
    <dgm:pt modelId="{643E1B54-5E30-47C5-97A3-75717C479B1A}" type="pres">
      <dgm:prSet presAssocID="{5C94872F-240F-45A0-9BC4-6943BE07F034}" presName="sibTrans" presStyleLbl="sibTrans2D1" presStyleIdx="3" presStyleCnt="5"/>
      <dgm:spPr/>
      <dgm:t>
        <a:bodyPr/>
        <a:lstStyle/>
        <a:p>
          <a:endParaRPr lang="en-US"/>
        </a:p>
      </dgm:t>
    </dgm:pt>
    <dgm:pt modelId="{2239F5D4-7B5A-4579-BA47-1AC55139BF51}" type="pres">
      <dgm:prSet presAssocID="{5C94872F-240F-45A0-9BC4-6943BE07F034}" presName="connectorText" presStyleLbl="sibTrans2D1" presStyleIdx="3" presStyleCnt="5"/>
      <dgm:spPr/>
      <dgm:t>
        <a:bodyPr/>
        <a:lstStyle/>
        <a:p>
          <a:endParaRPr lang="en-US"/>
        </a:p>
      </dgm:t>
    </dgm:pt>
    <dgm:pt modelId="{7D00B186-8F65-4C28-9483-06DAB289EF7D}" type="pres">
      <dgm:prSet presAssocID="{E5EA0B32-5A7E-4A06-B10E-B71A4B4B6A2F}" presName="node" presStyleLbl="node1" presStyleIdx="4" presStyleCnt="6">
        <dgm:presLayoutVars>
          <dgm:bulletEnabled val="1"/>
        </dgm:presLayoutVars>
      </dgm:prSet>
      <dgm:spPr/>
      <dgm:t>
        <a:bodyPr/>
        <a:lstStyle/>
        <a:p>
          <a:endParaRPr lang="en-US"/>
        </a:p>
      </dgm:t>
    </dgm:pt>
    <dgm:pt modelId="{D71217CE-F63E-4DAD-98A0-D6D6C56F16E8}" type="pres">
      <dgm:prSet presAssocID="{F19DF73F-DF28-49DC-93C1-EA2E4B4A3325}" presName="sibTrans" presStyleLbl="sibTrans2D1" presStyleIdx="4" presStyleCnt="5"/>
      <dgm:spPr/>
      <dgm:t>
        <a:bodyPr/>
        <a:lstStyle/>
        <a:p>
          <a:endParaRPr lang="en-US"/>
        </a:p>
      </dgm:t>
    </dgm:pt>
    <dgm:pt modelId="{2238A2CC-8469-4274-BF49-3AAACDC9A6EC}" type="pres">
      <dgm:prSet presAssocID="{F19DF73F-DF28-49DC-93C1-EA2E4B4A3325}" presName="connectorText" presStyleLbl="sibTrans2D1" presStyleIdx="4" presStyleCnt="5"/>
      <dgm:spPr/>
      <dgm:t>
        <a:bodyPr/>
        <a:lstStyle/>
        <a:p>
          <a:endParaRPr lang="en-US"/>
        </a:p>
      </dgm:t>
    </dgm:pt>
    <dgm:pt modelId="{AE14E19B-520D-4050-9B0E-B81F98A20237}" type="pres">
      <dgm:prSet presAssocID="{0936202F-59A6-432E-ACEE-BE6990CE5D68}" presName="node" presStyleLbl="node1" presStyleIdx="5" presStyleCnt="6">
        <dgm:presLayoutVars>
          <dgm:bulletEnabled val="1"/>
        </dgm:presLayoutVars>
      </dgm:prSet>
      <dgm:spPr/>
      <dgm:t>
        <a:bodyPr/>
        <a:lstStyle/>
        <a:p>
          <a:endParaRPr lang="en-US"/>
        </a:p>
      </dgm:t>
    </dgm:pt>
  </dgm:ptLst>
  <dgm:cxnLst>
    <dgm:cxn modelId="{4168AFBC-6DD0-4646-AB30-B298DBEDE8C6}" type="presOf" srcId="{CAED644F-A20D-4158-905B-9694A02E52D3}" destId="{AE14E19B-520D-4050-9B0E-B81F98A20237}" srcOrd="0" destOrd="1" presId="urn:microsoft.com/office/officeart/2005/8/layout/process1"/>
    <dgm:cxn modelId="{3759C099-877B-4D0B-87B6-BBE296D119FD}" srcId="{E5EA0B32-5A7E-4A06-B10E-B71A4B4B6A2F}" destId="{F3BA9C76-20C4-4B34-AA26-2D3783FF6D3E}" srcOrd="0" destOrd="0" parTransId="{04B11B04-A946-4B12-9C1D-D2FDC76E0285}" sibTransId="{8EA3F3DF-F788-4C9C-8670-C6485C1B27A8}"/>
    <dgm:cxn modelId="{44864FDF-4040-4ADA-8304-AE504245945E}" type="presOf" srcId="{BA861D31-03B3-496F-9A74-CD44E9D81AC7}" destId="{518D3F3C-7617-4B20-992F-44F9F1EF28A0}" srcOrd="0" destOrd="0" presId="urn:microsoft.com/office/officeart/2005/8/layout/process1"/>
    <dgm:cxn modelId="{C978D733-616F-47C2-AD8A-C60969AD49B7}" type="presOf" srcId="{F107ABA8-C7D2-4E24-AA06-9C9A517A21D4}" destId="{ED081890-1D97-484A-9E85-FF84AB146B65}" srcOrd="0" destOrd="0" presId="urn:microsoft.com/office/officeart/2005/8/layout/process1"/>
    <dgm:cxn modelId="{569803C5-31DD-426D-88AE-FD9C18D0BB60}" type="presOf" srcId="{FFAE2DAF-9F62-4B0D-8F6C-6B5628DF9157}" destId="{EA519E81-9605-43FD-AAAF-27D7D23E0379}" srcOrd="0" destOrd="0" presId="urn:microsoft.com/office/officeart/2005/8/layout/process1"/>
    <dgm:cxn modelId="{34FCB5FE-D0F4-443E-BEA8-8BCFCB7A9F2A}" srcId="{BA861D31-03B3-496F-9A74-CD44E9D81AC7}" destId="{18B0F955-B51F-4374-8A6D-7FDECF87B562}" srcOrd="0" destOrd="0" parTransId="{83367A09-5CAD-4AF2-8721-BD767CE62919}" sibTransId="{0329078C-F5BF-4C21-BA21-E2411E081C3C}"/>
    <dgm:cxn modelId="{98DD5B79-3669-4E47-9A42-895106241EE5}" type="presOf" srcId="{9F52015B-5F25-4F32-8C72-BA83C68EA666}" destId="{447063E7-8453-4D4A-B611-3C88108FB540}" srcOrd="0" destOrd="0" presId="urn:microsoft.com/office/officeart/2005/8/layout/process1"/>
    <dgm:cxn modelId="{9987ED95-8146-4053-B851-0EDAEC25E746}" type="presOf" srcId="{5C94872F-240F-45A0-9BC4-6943BE07F034}" destId="{643E1B54-5E30-47C5-97A3-75717C479B1A}" srcOrd="0" destOrd="0" presId="urn:microsoft.com/office/officeart/2005/8/layout/process1"/>
    <dgm:cxn modelId="{15F2F0FF-89D2-4125-B4A2-F86A20835C84}" type="presOf" srcId="{2AAFA74C-87A8-4D6C-BE61-3E792FC258B1}" destId="{447063E7-8453-4D4A-B611-3C88108FB540}" srcOrd="0" destOrd="1" presId="urn:microsoft.com/office/officeart/2005/8/layout/process1"/>
    <dgm:cxn modelId="{71039B90-5809-4605-B003-BF80EB157C8B}" srcId="{8C4576AC-ECB6-4263-854B-24DE99314370}" destId="{F107ABA8-C7D2-4E24-AA06-9C9A517A21D4}" srcOrd="3" destOrd="0" parTransId="{4587E04D-73F4-444E-B103-78F60ACE5C10}" sibTransId="{5C94872F-240F-45A0-9BC4-6943BE07F034}"/>
    <dgm:cxn modelId="{E3B33D24-E9E9-4646-A3E2-F4D5E81C06D1}" srcId="{8C4576AC-ECB6-4263-854B-24DE99314370}" destId="{E5EA0B32-5A7E-4A06-B10E-B71A4B4B6A2F}" srcOrd="4" destOrd="0" parTransId="{1049674E-9895-429A-8F25-62FE90E85E8F}" sibTransId="{F19DF73F-DF28-49DC-93C1-EA2E4B4A3325}"/>
    <dgm:cxn modelId="{81E00646-D4C1-42ED-8EE8-F5D1302C7D3C}" type="presOf" srcId="{61AAE4B5-7A81-441E-A6BC-D97C0786D225}" destId="{254B2E0E-19E4-4182-A30F-284EDC78EE23}" srcOrd="1" destOrd="0" presId="urn:microsoft.com/office/officeart/2005/8/layout/process1"/>
    <dgm:cxn modelId="{B447AC13-83EE-40B1-8410-65A7A55A09F4}" type="presOf" srcId="{BF267264-C887-4855-B073-3465F4DAA00F}" destId="{8A5880C7-BAD2-486E-94AC-A3A9A76AE20D}" srcOrd="0" destOrd="0" presId="urn:microsoft.com/office/officeart/2005/8/layout/process1"/>
    <dgm:cxn modelId="{AF544F98-C9B0-4E10-BAC0-4DCEB3358D53}" srcId="{9F52015B-5F25-4F32-8C72-BA83C68EA666}" destId="{2AAFA74C-87A8-4D6C-BE61-3E792FC258B1}" srcOrd="0" destOrd="0" parTransId="{68288889-25FE-4D31-8800-D0006CC2EF6E}" sibTransId="{543EFB66-CA37-4181-AA55-191A0955B45D}"/>
    <dgm:cxn modelId="{96B26A13-6ABA-4594-8E16-CCA6BFA3A74A}" srcId="{F107ABA8-C7D2-4E24-AA06-9C9A517A21D4}" destId="{92DA96F0-4CC6-4248-A77D-99E30355C999}" srcOrd="0" destOrd="0" parTransId="{8191F535-51D1-4F8D-A36A-F14A20D58BAD}" sibTransId="{D7A11AF0-A64D-4478-A304-31F2DD000DC8}"/>
    <dgm:cxn modelId="{4B147F6B-0A3B-418F-94A7-D557C530AE66}" type="presOf" srcId="{E5EA0B32-5A7E-4A06-B10E-B71A4B4B6A2F}" destId="{7D00B186-8F65-4C28-9483-06DAB289EF7D}" srcOrd="0" destOrd="0" presId="urn:microsoft.com/office/officeart/2005/8/layout/process1"/>
    <dgm:cxn modelId="{4CBD9AE4-5C14-4709-A910-257C847CE9FF}" type="presOf" srcId="{F3BA9C76-20C4-4B34-AA26-2D3783FF6D3E}" destId="{7D00B186-8F65-4C28-9483-06DAB289EF7D}" srcOrd="0" destOrd="1" presId="urn:microsoft.com/office/officeart/2005/8/layout/process1"/>
    <dgm:cxn modelId="{8E643015-F671-49A1-93FC-A8C4B894DD4B}" srcId="{BF267264-C887-4855-B073-3465F4DAA00F}" destId="{346E97AA-B196-49FB-8B3E-B3671A3239D9}" srcOrd="0" destOrd="0" parTransId="{633D1BE1-04C6-4BED-9E27-2EFC2E7F1273}" sibTransId="{125DA5CB-D982-4A06-99FB-17175F314CC4}"/>
    <dgm:cxn modelId="{D0DA2858-1462-4038-8035-D9FF6DC4D731}" type="presOf" srcId="{0936202F-59A6-432E-ACEE-BE6990CE5D68}" destId="{AE14E19B-520D-4050-9B0E-B81F98A20237}" srcOrd="0" destOrd="0" presId="urn:microsoft.com/office/officeart/2005/8/layout/process1"/>
    <dgm:cxn modelId="{0FB4EFD7-0AB1-4C48-982B-30692C83F9DC}" srcId="{0936202F-59A6-432E-ACEE-BE6990CE5D68}" destId="{CAED644F-A20D-4158-905B-9694A02E52D3}" srcOrd="0" destOrd="0" parTransId="{0F591A94-EF45-42DC-B163-2D23627046D1}" sibTransId="{1AE49F15-7943-469F-99B7-E0B741A4EF86}"/>
    <dgm:cxn modelId="{93B99454-DAA2-45B4-847D-65F1F93C70E6}" srcId="{8C4576AC-ECB6-4263-854B-24DE99314370}" destId="{9F52015B-5F25-4F32-8C72-BA83C68EA666}" srcOrd="2" destOrd="0" parTransId="{7875E18D-3959-4292-8A9E-C147BA110799}" sibTransId="{61AAE4B5-7A81-441E-A6BC-D97C0786D225}"/>
    <dgm:cxn modelId="{259DC8C3-B592-47D2-8ACF-406F1E1F698B}" type="presOf" srcId="{61AAE4B5-7A81-441E-A6BC-D97C0786D225}" destId="{3B6218C8-D587-4D01-B795-DCFD20DAEE0C}" srcOrd="0" destOrd="0" presId="urn:microsoft.com/office/officeart/2005/8/layout/process1"/>
    <dgm:cxn modelId="{8BCCEA3C-0DBE-447A-9A58-55019008BD6F}" type="presOf" srcId="{F19DF73F-DF28-49DC-93C1-EA2E4B4A3325}" destId="{D71217CE-F63E-4DAD-98A0-D6D6C56F16E8}" srcOrd="0" destOrd="0" presId="urn:microsoft.com/office/officeart/2005/8/layout/process1"/>
    <dgm:cxn modelId="{9385D4BC-CD5A-4397-BBFF-04AF3E4D8514}" type="presOf" srcId="{A74072E4-0D35-44EB-BFB7-C319D1D00548}" destId="{9ECBCE67-0FFB-48B8-8667-510FD40B8C5C}" srcOrd="0" destOrd="0" presId="urn:microsoft.com/office/officeart/2005/8/layout/process1"/>
    <dgm:cxn modelId="{E78614A3-50A8-4DA9-B102-7327BBED7D36}" type="presOf" srcId="{92DA96F0-4CC6-4248-A77D-99E30355C999}" destId="{ED081890-1D97-484A-9E85-FF84AB146B65}" srcOrd="0" destOrd="1" presId="urn:microsoft.com/office/officeart/2005/8/layout/process1"/>
    <dgm:cxn modelId="{84C543D9-2DEE-440B-8FEC-C216F38EB22D}" srcId="{8C4576AC-ECB6-4263-854B-24DE99314370}" destId="{BA861D31-03B3-496F-9A74-CD44E9D81AC7}" srcOrd="0" destOrd="0" parTransId="{9AEBA1A8-57FD-4754-A8AF-EE4A1D95B329}" sibTransId="{A74072E4-0D35-44EB-BFB7-C319D1D00548}"/>
    <dgm:cxn modelId="{8051E1FF-9770-4DA8-9DBE-1956D74F62A7}" type="presOf" srcId="{5C94872F-240F-45A0-9BC4-6943BE07F034}" destId="{2239F5D4-7B5A-4579-BA47-1AC55139BF51}" srcOrd="1" destOrd="0" presId="urn:microsoft.com/office/officeart/2005/8/layout/process1"/>
    <dgm:cxn modelId="{0AAFB695-A074-41EE-A32B-5EB3489C5D55}" srcId="{8C4576AC-ECB6-4263-854B-24DE99314370}" destId="{0936202F-59A6-432E-ACEE-BE6990CE5D68}" srcOrd="5" destOrd="0" parTransId="{8EAE8AC5-1D75-4E85-B51D-1F67A500CC84}" sibTransId="{4C0F3AC2-23DB-4B5D-9D3A-0E1D1DB3D85B}"/>
    <dgm:cxn modelId="{BCFD8F01-F668-46DC-A4E3-57225EECDE1A}" type="presOf" srcId="{346E97AA-B196-49FB-8B3E-B3671A3239D9}" destId="{8A5880C7-BAD2-486E-94AC-A3A9A76AE20D}" srcOrd="0" destOrd="1" presId="urn:microsoft.com/office/officeart/2005/8/layout/process1"/>
    <dgm:cxn modelId="{3D9F32DC-446B-405F-871E-411CF42052D4}" type="presOf" srcId="{FFAE2DAF-9F62-4B0D-8F6C-6B5628DF9157}" destId="{A7201BD8-7FD2-4078-9D58-0F6B62847030}" srcOrd="1" destOrd="0" presId="urn:microsoft.com/office/officeart/2005/8/layout/process1"/>
    <dgm:cxn modelId="{9A7B3FC6-F956-4CF7-AAC0-103D80E05DAB}" srcId="{8C4576AC-ECB6-4263-854B-24DE99314370}" destId="{BF267264-C887-4855-B073-3465F4DAA00F}" srcOrd="1" destOrd="0" parTransId="{8FA63C0E-6AB6-4811-A565-E8ABD2107757}" sibTransId="{FFAE2DAF-9F62-4B0D-8F6C-6B5628DF9157}"/>
    <dgm:cxn modelId="{21187F92-0A62-4828-BA71-FDE79729483C}" type="presOf" srcId="{A74072E4-0D35-44EB-BFB7-C319D1D00548}" destId="{DDB67B2C-F876-4EB9-858F-6536B07F6E59}" srcOrd="1" destOrd="0" presId="urn:microsoft.com/office/officeart/2005/8/layout/process1"/>
    <dgm:cxn modelId="{6C97DC4E-F3E2-439F-BF40-D5810501648D}" type="presOf" srcId="{F19DF73F-DF28-49DC-93C1-EA2E4B4A3325}" destId="{2238A2CC-8469-4274-BF49-3AAACDC9A6EC}" srcOrd="1" destOrd="0" presId="urn:microsoft.com/office/officeart/2005/8/layout/process1"/>
    <dgm:cxn modelId="{53A69617-45F2-4B69-B875-EA8524933EBA}" type="presOf" srcId="{18B0F955-B51F-4374-8A6D-7FDECF87B562}" destId="{518D3F3C-7617-4B20-992F-44F9F1EF28A0}" srcOrd="0" destOrd="1" presId="urn:microsoft.com/office/officeart/2005/8/layout/process1"/>
    <dgm:cxn modelId="{DA2592CF-FEC5-4C70-B1F5-28790CB1C24B}" type="presOf" srcId="{8C4576AC-ECB6-4263-854B-24DE99314370}" destId="{636CA61B-F273-4AA4-9BFE-E243F3051C18}" srcOrd="0" destOrd="0" presId="urn:microsoft.com/office/officeart/2005/8/layout/process1"/>
    <dgm:cxn modelId="{5E69AA04-379B-4D3D-B22A-3B1DFA1C4175}" type="presParOf" srcId="{636CA61B-F273-4AA4-9BFE-E243F3051C18}" destId="{518D3F3C-7617-4B20-992F-44F9F1EF28A0}" srcOrd="0" destOrd="0" presId="urn:microsoft.com/office/officeart/2005/8/layout/process1"/>
    <dgm:cxn modelId="{48A74A91-DFD1-4B79-8E33-492B8958E47E}" type="presParOf" srcId="{636CA61B-F273-4AA4-9BFE-E243F3051C18}" destId="{9ECBCE67-0FFB-48B8-8667-510FD40B8C5C}" srcOrd="1" destOrd="0" presId="urn:microsoft.com/office/officeart/2005/8/layout/process1"/>
    <dgm:cxn modelId="{99071232-19FF-4E40-8016-9BDB45AD0B90}" type="presParOf" srcId="{9ECBCE67-0FFB-48B8-8667-510FD40B8C5C}" destId="{DDB67B2C-F876-4EB9-858F-6536B07F6E59}" srcOrd="0" destOrd="0" presId="urn:microsoft.com/office/officeart/2005/8/layout/process1"/>
    <dgm:cxn modelId="{DDFEECD0-7A80-4433-81BE-D2753AC95D6C}" type="presParOf" srcId="{636CA61B-F273-4AA4-9BFE-E243F3051C18}" destId="{8A5880C7-BAD2-486E-94AC-A3A9A76AE20D}" srcOrd="2" destOrd="0" presId="urn:microsoft.com/office/officeart/2005/8/layout/process1"/>
    <dgm:cxn modelId="{BA6255A6-3CA7-499C-A2CF-2B6014E6619B}" type="presParOf" srcId="{636CA61B-F273-4AA4-9BFE-E243F3051C18}" destId="{EA519E81-9605-43FD-AAAF-27D7D23E0379}" srcOrd="3" destOrd="0" presId="urn:microsoft.com/office/officeart/2005/8/layout/process1"/>
    <dgm:cxn modelId="{057E8B29-80A2-46C6-8B72-1158E3501685}" type="presParOf" srcId="{EA519E81-9605-43FD-AAAF-27D7D23E0379}" destId="{A7201BD8-7FD2-4078-9D58-0F6B62847030}" srcOrd="0" destOrd="0" presId="urn:microsoft.com/office/officeart/2005/8/layout/process1"/>
    <dgm:cxn modelId="{B30FDB4C-13D7-4E32-9383-14499DBD16E6}" type="presParOf" srcId="{636CA61B-F273-4AA4-9BFE-E243F3051C18}" destId="{447063E7-8453-4D4A-B611-3C88108FB540}" srcOrd="4" destOrd="0" presId="urn:microsoft.com/office/officeart/2005/8/layout/process1"/>
    <dgm:cxn modelId="{560B2749-22E4-4FCC-BE57-F802C9815EBE}" type="presParOf" srcId="{636CA61B-F273-4AA4-9BFE-E243F3051C18}" destId="{3B6218C8-D587-4D01-B795-DCFD20DAEE0C}" srcOrd="5" destOrd="0" presId="urn:microsoft.com/office/officeart/2005/8/layout/process1"/>
    <dgm:cxn modelId="{640EB08A-877A-407E-9676-A5558B89D751}" type="presParOf" srcId="{3B6218C8-D587-4D01-B795-DCFD20DAEE0C}" destId="{254B2E0E-19E4-4182-A30F-284EDC78EE23}" srcOrd="0" destOrd="0" presId="urn:microsoft.com/office/officeart/2005/8/layout/process1"/>
    <dgm:cxn modelId="{2E92A9AF-0025-417E-99D7-84C787D9F50D}" type="presParOf" srcId="{636CA61B-F273-4AA4-9BFE-E243F3051C18}" destId="{ED081890-1D97-484A-9E85-FF84AB146B65}" srcOrd="6" destOrd="0" presId="urn:microsoft.com/office/officeart/2005/8/layout/process1"/>
    <dgm:cxn modelId="{9663547D-C05A-4842-97BC-15D4E374C29B}" type="presParOf" srcId="{636CA61B-F273-4AA4-9BFE-E243F3051C18}" destId="{643E1B54-5E30-47C5-97A3-75717C479B1A}" srcOrd="7" destOrd="0" presId="urn:microsoft.com/office/officeart/2005/8/layout/process1"/>
    <dgm:cxn modelId="{31C2DB4A-D7F2-4D35-AC8C-C70B81AB5816}" type="presParOf" srcId="{643E1B54-5E30-47C5-97A3-75717C479B1A}" destId="{2239F5D4-7B5A-4579-BA47-1AC55139BF51}" srcOrd="0" destOrd="0" presId="urn:microsoft.com/office/officeart/2005/8/layout/process1"/>
    <dgm:cxn modelId="{BE35F5AC-1675-472E-9099-5A72268DE79F}" type="presParOf" srcId="{636CA61B-F273-4AA4-9BFE-E243F3051C18}" destId="{7D00B186-8F65-4C28-9483-06DAB289EF7D}" srcOrd="8" destOrd="0" presId="urn:microsoft.com/office/officeart/2005/8/layout/process1"/>
    <dgm:cxn modelId="{D401A8F3-0248-4694-8DE9-75AE2DC6EDE5}" type="presParOf" srcId="{636CA61B-F273-4AA4-9BFE-E243F3051C18}" destId="{D71217CE-F63E-4DAD-98A0-D6D6C56F16E8}" srcOrd="9" destOrd="0" presId="urn:microsoft.com/office/officeart/2005/8/layout/process1"/>
    <dgm:cxn modelId="{83F8380D-2DD2-462E-A1C2-13E5D6C6DF5C}" type="presParOf" srcId="{D71217CE-F63E-4DAD-98A0-D6D6C56F16E8}" destId="{2238A2CC-8469-4274-BF49-3AAACDC9A6EC}" srcOrd="0" destOrd="0" presId="urn:microsoft.com/office/officeart/2005/8/layout/process1"/>
    <dgm:cxn modelId="{655DDF0D-FA10-400E-8AB6-2E8A16AAAD77}" type="presParOf" srcId="{636CA61B-F273-4AA4-9BFE-E243F3051C18}" destId="{AE14E19B-520D-4050-9B0E-B81F98A20237}" srcOrd="1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8D3F3C-7617-4B20-992F-44F9F1EF28A0}">
      <dsp:nvSpPr>
        <dsp:cNvPr id="0" name=""/>
        <dsp:cNvSpPr/>
      </dsp:nvSpPr>
      <dsp:spPr>
        <a:xfrm>
          <a:off x="0" y="1576719"/>
          <a:ext cx="942975" cy="91056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Have not</a:t>
          </a:r>
          <a:endParaRPr lang="en-US" sz="1800" kern="1200" dirty="0"/>
        </a:p>
        <a:p>
          <a:pPr marL="114300" lvl="1" indent="-114300" algn="l" defTabSz="622300">
            <a:lnSpc>
              <a:spcPct val="90000"/>
            </a:lnSpc>
            <a:spcBef>
              <a:spcPct val="0"/>
            </a:spcBef>
            <a:spcAft>
              <a:spcPct val="15000"/>
            </a:spcAft>
            <a:buChar char="••"/>
          </a:pPr>
          <a:r>
            <a:rPr lang="en-US" sz="1400" kern="1200" dirty="0" smtClean="0"/>
            <a:t>Haven’t</a:t>
          </a:r>
          <a:endParaRPr lang="en-US" sz="1400" kern="1200" dirty="0"/>
        </a:p>
      </dsp:txBody>
      <dsp:txXfrm>
        <a:off x="26669" y="1603388"/>
        <a:ext cx="889637" cy="857222"/>
      </dsp:txXfrm>
    </dsp:sp>
    <dsp:sp modelId="{9ECBCE67-0FFB-48B8-8667-510FD40B8C5C}">
      <dsp:nvSpPr>
        <dsp:cNvPr id="0" name=""/>
        <dsp:cNvSpPr/>
      </dsp:nvSpPr>
      <dsp:spPr>
        <a:xfrm>
          <a:off x="1037272" y="1915071"/>
          <a:ext cx="199910" cy="2338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1037272" y="1961842"/>
        <a:ext cx="139937" cy="140315"/>
      </dsp:txXfrm>
    </dsp:sp>
    <dsp:sp modelId="{8A5880C7-BAD2-486E-94AC-A3A9A76AE20D}">
      <dsp:nvSpPr>
        <dsp:cNvPr id="0" name=""/>
        <dsp:cNvSpPr/>
      </dsp:nvSpPr>
      <dsp:spPr>
        <a:xfrm>
          <a:off x="1320165" y="1576719"/>
          <a:ext cx="942975" cy="91056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Do not</a:t>
          </a:r>
          <a:endParaRPr lang="en-US" sz="1800" kern="1200" dirty="0"/>
        </a:p>
        <a:p>
          <a:pPr marL="114300" lvl="1" indent="-114300" algn="l" defTabSz="622300">
            <a:lnSpc>
              <a:spcPct val="90000"/>
            </a:lnSpc>
            <a:spcBef>
              <a:spcPct val="0"/>
            </a:spcBef>
            <a:spcAft>
              <a:spcPct val="15000"/>
            </a:spcAft>
            <a:buChar char="••"/>
          </a:pPr>
          <a:r>
            <a:rPr lang="en-US" sz="1400" kern="1200" dirty="0" smtClean="0"/>
            <a:t>Don’t</a:t>
          </a:r>
          <a:endParaRPr lang="en-US" sz="1400" kern="1200" dirty="0"/>
        </a:p>
      </dsp:txBody>
      <dsp:txXfrm>
        <a:off x="1346834" y="1603388"/>
        <a:ext cx="889637" cy="857222"/>
      </dsp:txXfrm>
    </dsp:sp>
    <dsp:sp modelId="{EA519E81-9605-43FD-AAAF-27D7D23E0379}">
      <dsp:nvSpPr>
        <dsp:cNvPr id="0" name=""/>
        <dsp:cNvSpPr/>
      </dsp:nvSpPr>
      <dsp:spPr>
        <a:xfrm>
          <a:off x="2357437" y="1915071"/>
          <a:ext cx="199910" cy="2338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2357437" y="1961842"/>
        <a:ext cx="139937" cy="140315"/>
      </dsp:txXfrm>
    </dsp:sp>
    <dsp:sp modelId="{447063E7-8453-4D4A-B611-3C88108FB540}">
      <dsp:nvSpPr>
        <dsp:cNvPr id="0" name=""/>
        <dsp:cNvSpPr/>
      </dsp:nvSpPr>
      <dsp:spPr>
        <a:xfrm>
          <a:off x="2640330" y="1576719"/>
          <a:ext cx="942975" cy="91056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Were not</a:t>
          </a:r>
          <a:endParaRPr lang="en-US" sz="1800" kern="1200" dirty="0"/>
        </a:p>
        <a:p>
          <a:pPr marL="114300" lvl="1" indent="-114300" algn="l" defTabSz="622300">
            <a:lnSpc>
              <a:spcPct val="90000"/>
            </a:lnSpc>
            <a:spcBef>
              <a:spcPct val="0"/>
            </a:spcBef>
            <a:spcAft>
              <a:spcPct val="15000"/>
            </a:spcAft>
            <a:buChar char="••"/>
          </a:pPr>
          <a:r>
            <a:rPr lang="en-US" sz="1400" kern="1200" dirty="0" smtClean="0"/>
            <a:t>Weren’t</a:t>
          </a:r>
          <a:endParaRPr lang="en-US" sz="1400" kern="1200" dirty="0"/>
        </a:p>
      </dsp:txBody>
      <dsp:txXfrm>
        <a:off x="2666999" y="1603388"/>
        <a:ext cx="889637" cy="857222"/>
      </dsp:txXfrm>
    </dsp:sp>
    <dsp:sp modelId="{3B6218C8-D587-4D01-B795-DCFD20DAEE0C}">
      <dsp:nvSpPr>
        <dsp:cNvPr id="0" name=""/>
        <dsp:cNvSpPr/>
      </dsp:nvSpPr>
      <dsp:spPr>
        <a:xfrm>
          <a:off x="3677602" y="1915071"/>
          <a:ext cx="199910" cy="2338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3677602" y="1961842"/>
        <a:ext cx="139937" cy="140315"/>
      </dsp:txXfrm>
    </dsp:sp>
    <dsp:sp modelId="{ED081890-1D97-484A-9E85-FF84AB146B65}">
      <dsp:nvSpPr>
        <dsp:cNvPr id="0" name=""/>
        <dsp:cNvSpPr/>
      </dsp:nvSpPr>
      <dsp:spPr>
        <a:xfrm>
          <a:off x="3960495" y="1576719"/>
          <a:ext cx="942975" cy="91056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It is</a:t>
          </a:r>
          <a:endParaRPr lang="en-US" sz="1800" kern="1200" dirty="0"/>
        </a:p>
        <a:p>
          <a:pPr marL="114300" lvl="1" indent="-114300" algn="l" defTabSz="622300">
            <a:lnSpc>
              <a:spcPct val="90000"/>
            </a:lnSpc>
            <a:spcBef>
              <a:spcPct val="0"/>
            </a:spcBef>
            <a:spcAft>
              <a:spcPct val="15000"/>
            </a:spcAft>
            <a:buChar char="••"/>
          </a:pPr>
          <a:r>
            <a:rPr lang="en-US" sz="1400" kern="1200" dirty="0" smtClean="0"/>
            <a:t>It’s</a:t>
          </a:r>
          <a:endParaRPr lang="en-US" sz="1400" kern="1200" dirty="0"/>
        </a:p>
      </dsp:txBody>
      <dsp:txXfrm>
        <a:off x="3987164" y="1603388"/>
        <a:ext cx="889637" cy="857222"/>
      </dsp:txXfrm>
    </dsp:sp>
    <dsp:sp modelId="{643E1B54-5E30-47C5-97A3-75717C479B1A}">
      <dsp:nvSpPr>
        <dsp:cNvPr id="0" name=""/>
        <dsp:cNvSpPr/>
      </dsp:nvSpPr>
      <dsp:spPr>
        <a:xfrm>
          <a:off x="4997767" y="1915071"/>
          <a:ext cx="199910" cy="2338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4997767" y="1961842"/>
        <a:ext cx="139937" cy="140315"/>
      </dsp:txXfrm>
    </dsp:sp>
    <dsp:sp modelId="{7D00B186-8F65-4C28-9483-06DAB289EF7D}">
      <dsp:nvSpPr>
        <dsp:cNvPr id="0" name=""/>
        <dsp:cNvSpPr/>
      </dsp:nvSpPr>
      <dsp:spPr>
        <a:xfrm>
          <a:off x="5280660" y="1576719"/>
          <a:ext cx="942975" cy="91056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It has</a:t>
          </a:r>
          <a:endParaRPr lang="en-US" sz="1800" kern="1200" dirty="0"/>
        </a:p>
        <a:p>
          <a:pPr marL="114300" lvl="1" indent="-114300" algn="l" defTabSz="622300">
            <a:lnSpc>
              <a:spcPct val="90000"/>
            </a:lnSpc>
            <a:spcBef>
              <a:spcPct val="0"/>
            </a:spcBef>
            <a:spcAft>
              <a:spcPct val="15000"/>
            </a:spcAft>
            <a:buChar char="••"/>
          </a:pPr>
          <a:r>
            <a:rPr lang="en-US" sz="1400" kern="1200" dirty="0" smtClean="0"/>
            <a:t>It’s</a:t>
          </a:r>
          <a:endParaRPr lang="en-US" sz="1400" kern="1200" dirty="0"/>
        </a:p>
      </dsp:txBody>
      <dsp:txXfrm>
        <a:off x="5307329" y="1603388"/>
        <a:ext cx="889637" cy="857222"/>
      </dsp:txXfrm>
    </dsp:sp>
    <dsp:sp modelId="{D71217CE-F63E-4DAD-98A0-D6D6C56F16E8}">
      <dsp:nvSpPr>
        <dsp:cNvPr id="0" name=""/>
        <dsp:cNvSpPr/>
      </dsp:nvSpPr>
      <dsp:spPr>
        <a:xfrm>
          <a:off x="6317932" y="1915071"/>
          <a:ext cx="199910" cy="2338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88950">
            <a:lnSpc>
              <a:spcPct val="90000"/>
            </a:lnSpc>
            <a:spcBef>
              <a:spcPct val="0"/>
            </a:spcBef>
            <a:spcAft>
              <a:spcPct val="35000"/>
            </a:spcAft>
          </a:pPr>
          <a:endParaRPr lang="en-US" sz="1100" kern="1200"/>
        </a:p>
      </dsp:txBody>
      <dsp:txXfrm>
        <a:off x="6317932" y="1961842"/>
        <a:ext cx="139937" cy="140315"/>
      </dsp:txXfrm>
    </dsp:sp>
    <dsp:sp modelId="{AE14E19B-520D-4050-9B0E-B81F98A20237}">
      <dsp:nvSpPr>
        <dsp:cNvPr id="0" name=""/>
        <dsp:cNvSpPr/>
      </dsp:nvSpPr>
      <dsp:spPr>
        <a:xfrm>
          <a:off x="6600824" y="1576719"/>
          <a:ext cx="942975" cy="91056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pPr>
          <a:r>
            <a:rPr lang="en-US" sz="1800" kern="1200" dirty="0" smtClean="0"/>
            <a:t>I would</a:t>
          </a:r>
          <a:endParaRPr lang="en-US" sz="1800" kern="1200" dirty="0"/>
        </a:p>
        <a:p>
          <a:pPr marL="114300" lvl="1" indent="-114300" algn="l" defTabSz="622300">
            <a:lnSpc>
              <a:spcPct val="90000"/>
            </a:lnSpc>
            <a:spcBef>
              <a:spcPct val="0"/>
            </a:spcBef>
            <a:spcAft>
              <a:spcPct val="15000"/>
            </a:spcAft>
            <a:buChar char="••"/>
          </a:pPr>
          <a:r>
            <a:rPr lang="en-US" sz="1400" kern="1200" dirty="0" smtClean="0"/>
            <a:t>I’d </a:t>
          </a:r>
          <a:endParaRPr lang="en-US" sz="1400" kern="1200" dirty="0"/>
        </a:p>
      </dsp:txBody>
      <dsp:txXfrm>
        <a:off x="6627493" y="1603388"/>
        <a:ext cx="889637" cy="85722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609600"/>
            <a:ext cx="6977064"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3" name="TextBox 12"/>
          <p:cNvSpPr txBox="1"/>
          <p:nvPr/>
        </p:nvSpPr>
        <p:spPr>
          <a:xfrm>
            <a:off x="751116" y="75416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18169" y="299357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10/8/2018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10/8/2018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lvl2pPr>
              <a:buFont typeface="Wingdings" pitchFamily="2" charset="2"/>
              <a:buChar char="ü"/>
              <a:defRPr/>
            </a:lvl2pPr>
            <a:lvl3pPr>
              <a:buFont typeface="Wingdings" pitchFamily="2" charset="2"/>
              <a:buChar char="q"/>
              <a:defRPr/>
            </a:lvl3pPr>
            <a:lvl4pPr>
              <a:buFont typeface="Wingdings" pitchFamily="2" charset="2"/>
              <a:buChar char="Ø"/>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10/8/2018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10/8/2018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pPr/>
              <a:t>10/8/2018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4451227"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68602" y="609601"/>
            <a:ext cx="2441519"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46" y="2632853"/>
            <a:ext cx="4451212"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10/8/2018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1D8BD707-D9CF-40AE-B4C6-C98DA3205C09}" type="datetimeFigureOut">
              <a:rPr lang="en-US" smtClean="0"/>
              <a:pPr/>
              <a:t>10/8/2018</a:t>
            </a:fld>
            <a:endParaRPr lang="en-US"/>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B6F15528-21DE-4FAA-801E-634DDDAF4B2B}" type="slidenum">
              <a:rPr lang="en-US" smtClean="0"/>
              <a:pPr/>
              <a:t>‹#›</a:t>
            </a:fld>
            <a:endParaRPr lang="en-US"/>
          </a:p>
        </p:txBody>
      </p:sp>
      <p:pic>
        <p:nvPicPr>
          <p:cNvPr id="8" name="Picture 7" descr="CW.png"/>
          <p:cNvPicPr>
            <a:picLocks noChangeAspect="1"/>
          </p:cNvPicPr>
          <p:nvPr userDrawn="1"/>
        </p:nvPicPr>
        <p:blipFill>
          <a:blip r:embed="rId20"/>
          <a:stretch>
            <a:fillRect/>
          </a:stretch>
        </p:blipFill>
        <p:spPr>
          <a:xfrm>
            <a:off x="5334000" y="609600"/>
            <a:ext cx="3286125" cy="139065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none"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none"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ideo" Target="https://www.youtube.com/embed/OJeCAFNa4uU"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PU,N;C:TU“A”T-I –O –N’S.</a:t>
            </a:r>
            <a:endParaRPr lang="en-US" dirty="0"/>
          </a:p>
        </p:txBody>
      </p:sp>
      <p:sp>
        <p:nvSpPr>
          <p:cNvPr id="3" name="Subtitle 2"/>
          <p:cNvSpPr>
            <a:spLocks noGrp="1"/>
          </p:cNvSpPr>
          <p:nvPr>
            <p:ph type="subTitle" idx="1"/>
          </p:nvPr>
        </p:nvSpPr>
        <p:spPr/>
        <p:txBody>
          <a:bodyPr>
            <a:normAutofit/>
          </a:bodyPr>
          <a:lstStyle/>
          <a:p>
            <a:r>
              <a:rPr lang="en-US" smtClean="0"/>
              <a:t>SOURCES</a:t>
            </a:r>
            <a:r>
              <a:rPr lang="en-US" dirty="0" smtClean="0"/>
              <a:t>: </a:t>
            </a:r>
            <a:r>
              <a:rPr lang="en-US" dirty="0" err="1" smtClean="0"/>
              <a:t>CWSwR</a:t>
            </a:r>
            <a:r>
              <a:rPr lang="en-US" dirty="0" smtClean="0"/>
              <a:t>/web</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2" y="1680423"/>
            <a:ext cx="7773338" cy="1596177"/>
          </a:xfrm>
        </p:spPr>
        <p:txBody>
          <a:bodyPr/>
          <a:lstStyle/>
          <a:p>
            <a:r>
              <a:rPr lang="en-US" dirty="0" smtClean="0"/>
              <a:t>Apostrophe with Plurals Ending in s</a:t>
            </a:r>
            <a:endParaRPr lang="en-US" dirty="0"/>
          </a:p>
        </p:txBody>
      </p:sp>
      <p:sp>
        <p:nvSpPr>
          <p:cNvPr id="3" name="Content Placeholder 2"/>
          <p:cNvSpPr>
            <a:spLocks noGrp="1"/>
          </p:cNvSpPr>
          <p:nvPr>
            <p:ph sz="quarter" idx="13"/>
          </p:nvPr>
        </p:nvSpPr>
        <p:spPr>
          <a:xfrm>
            <a:off x="685330" y="3129093"/>
            <a:ext cx="7772870" cy="3424107"/>
          </a:xfrm>
        </p:spPr>
        <p:txBody>
          <a:bodyPr/>
          <a:lstStyle/>
          <a:p>
            <a:r>
              <a:rPr lang="en-US" dirty="0" smtClean="0"/>
              <a:t>Plurals that end in s show possession simply by adding the apostrophe, rather than an apostrophe and s.</a:t>
            </a:r>
          </a:p>
          <a:p>
            <a:pPr lvl="1"/>
            <a:r>
              <a:rPr lang="en-US" dirty="0" smtClean="0"/>
              <a:t> the Thompsons’ porch </a:t>
            </a:r>
          </a:p>
          <a:p>
            <a:pPr lvl="1"/>
            <a:r>
              <a:rPr lang="en-US" dirty="0" smtClean="0"/>
              <a:t>the players’ victory </a:t>
            </a:r>
          </a:p>
          <a:p>
            <a:pPr lvl="1"/>
            <a:r>
              <a:rPr lang="en-US" dirty="0" smtClean="0"/>
              <a:t>her parents’ motor  </a:t>
            </a:r>
          </a:p>
          <a:p>
            <a:pPr lvl="1"/>
            <a:r>
              <a:rPr lang="en-US" dirty="0" smtClean="0"/>
              <a:t>the Rolling Stones’ last CD </a:t>
            </a:r>
          </a:p>
          <a:p>
            <a:pPr lvl="1"/>
            <a:r>
              <a:rPr lang="en-US" dirty="0" smtClean="0"/>
              <a:t>the soldiers’ hats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9600" dirty="0" smtClean="0"/>
              <a:t>“ ”</a:t>
            </a:r>
            <a:endParaRPr lang="en-US" dirty="0"/>
          </a:p>
        </p:txBody>
      </p:sp>
      <p:sp>
        <p:nvSpPr>
          <p:cNvPr id="3" name="Content Placeholder 2"/>
          <p:cNvSpPr>
            <a:spLocks noGrp="1"/>
          </p:cNvSpPr>
          <p:nvPr>
            <p:ph sz="quarter" idx="13"/>
          </p:nvPr>
        </p:nvSpPr>
        <p:spPr/>
        <p:txBody>
          <a:bodyPr/>
          <a:lstStyle/>
          <a:p>
            <a:r>
              <a:rPr lang="en-US" dirty="0" smtClean="0"/>
              <a:t>Quotation marks are punctuation marks that indicate exact words or the titles of short works. </a:t>
            </a:r>
          </a:p>
          <a:p>
            <a:r>
              <a:rPr lang="en-US" dirty="0" smtClean="0"/>
              <a:t> there are two main uses of quotation marks. </a:t>
            </a:r>
          </a:p>
          <a:p>
            <a:endParaRPr lang="en-US" dirty="0" smtClean="0"/>
          </a:p>
          <a:p>
            <a:pPr lvl="1"/>
            <a:r>
              <a:rPr lang="en-US" dirty="0" smtClean="0"/>
              <a:t>to set off the exact words of a speaker or writer</a:t>
            </a:r>
          </a:p>
          <a:p>
            <a:pPr lvl="1"/>
            <a:r>
              <a:rPr lang="en-US" dirty="0" smtClean="0"/>
              <a:t>to Set Off Titles of Short Works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r>
              <a:rPr lang="en-US" dirty="0" smtClean="0"/>
              <a:t>INCORRECT: I’m giving up smoking tomorrow said Jason. </a:t>
            </a:r>
          </a:p>
          <a:p>
            <a:pPr lvl="1"/>
            <a:endParaRPr lang="en-US" dirty="0" smtClean="0"/>
          </a:p>
          <a:p>
            <a:pPr lvl="1"/>
            <a:r>
              <a:rPr lang="en-US" dirty="0" smtClean="0"/>
              <a:t>Because it is a direct quote, what Jason said should be in quotation marks. </a:t>
            </a:r>
          </a:p>
          <a:p>
            <a:endParaRPr lang="en-US" dirty="0" smtClean="0"/>
          </a:p>
          <a:p>
            <a:r>
              <a:rPr lang="en-US" dirty="0" smtClean="0"/>
              <a:t>CORRECT: “I’m giving up smoking tomorrow,” said Jason. </a:t>
            </a:r>
          </a:p>
          <a:p>
            <a:pPr lvl="1"/>
            <a:endParaRPr lang="en-US" dirty="0" smtClean="0"/>
          </a:p>
          <a:p>
            <a:pPr lvl="1"/>
            <a:r>
              <a:rPr lang="en-US" dirty="0" smtClean="0"/>
              <a:t>Jason’s words are directly attributed by the quotation marks.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3"/>
          </p:nvPr>
        </p:nvSpPr>
        <p:spPr/>
        <p:txBody>
          <a:bodyPr>
            <a:normAutofit fontScale="92500" lnSpcReduction="10000"/>
          </a:bodyPr>
          <a:lstStyle/>
          <a:p>
            <a:r>
              <a:rPr lang="en-US" dirty="0" smtClean="0"/>
              <a:t>Ben Franklin once wrote, “To lengthen thy life, lessen thy meals.” (Quotation marks set off the exact words that Ben Franklin wrote.) </a:t>
            </a:r>
          </a:p>
          <a:p>
            <a:r>
              <a:rPr lang="en-US" dirty="0" smtClean="0"/>
              <a:t>“Did you know,” said the nutrition expert, “that it’s healthier to be ten pounds overweight?” (Two pairs of quotation marks are used to enclose the nutrition expert’s exact words.)</a:t>
            </a:r>
          </a:p>
          <a:p>
            <a:r>
              <a:rPr lang="en-US" dirty="0" smtClean="0"/>
              <a:t> The biology professor said, “Ants are a lot like human beings. They farm their own food and raise smaller insects as livestock. And like humans, ants send armies to war.”</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normAutofit fontScale="92500" lnSpcReduction="10000"/>
          </a:bodyPr>
          <a:lstStyle/>
          <a:p>
            <a:r>
              <a:rPr lang="en-US" dirty="0" smtClean="0"/>
              <a:t>(</a:t>
            </a:r>
            <a:r>
              <a:rPr lang="en-US" b="1" dirty="0" smtClean="0"/>
              <a:t>Note</a:t>
            </a:r>
            <a:r>
              <a:rPr lang="en-US" dirty="0" smtClean="0"/>
              <a:t> that the end quotation marks do not come until the end of the biology professor’s speech. Place quotation marks before the first quoted word and after the last quoted word. As long as no interruption occurs in the speech, do not use quotation marks for each new sentence.) </a:t>
            </a:r>
          </a:p>
          <a:p>
            <a:r>
              <a:rPr lang="en-US" sz="2600" b="1" dirty="0" smtClean="0"/>
              <a:t>TIP:</a:t>
            </a:r>
            <a:r>
              <a:rPr lang="en-US" dirty="0" smtClean="0"/>
              <a:t> In the three examples above, notice that a comma sets the quoted part off from the rest of the sentence. Also, observe that commas and periods at the end of a quotation always go inside quotation marks.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2" y="1985223"/>
            <a:ext cx="7773338" cy="1596177"/>
          </a:xfrm>
        </p:spPr>
        <p:txBody>
          <a:bodyPr/>
          <a:lstStyle/>
          <a:p>
            <a:r>
              <a:rPr lang="en-US" dirty="0"/>
              <a:t>Quotation Marks to Set Off Titles of Short Works</a:t>
            </a:r>
            <a:br>
              <a:rPr lang="en-US" dirty="0"/>
            </a:br>
            <a:endParaRPr lang="en-US" dirty="0"/>
          </a:p>
        </p:txBody>
      </p:sp>
      <p:sp>
        <p:nvSpPr>
          <p:cNvPr id="3" name="Content Placeholder 2"/>
          <p:cNvSpPr>
            <a:spLocks noGrp="1"/>
          </p:cNvSpPr>
          <p:nvPr>
            <p:ph sz="quarter" idx="13"/>
          </p:nvPr>
        </p:nvSpPr>
        <p:spPr>
          <a:xfrm>
            <a:off x="685330" y="3281493"/>
            <a:ext cx="7772870" cy="3424107"/>
          </a:xfrm>
        </p:spPr>
        <p:txBody>
          <a:bodyPr>
            <a:normAutofit lnSpcReduction="10000"/>
          </a:bodyPr>
          <a:lstStyle/>
          <a:p>
            <a:r>
              <a:rPr lang="en-US" dirty="0"/>
              <a:t>Titles of short works are usually set off by quotation marks, while titles of long works are underlined (if writing longhand) or italicized (if writing on a computer</a:t>
            </a:r>
            <a:r>
              <a:rPr lang="en-US" dirty="0" smtClean="0"/>
              <a:t>).</a:t>
            </a:r>
          </a:p>
          <a:p>
            <a:r>
              <a:rPr lang="en-US" dirty="0" smtClean="0"/>
              <a:t> </a:t>
            </a:r>
            <a:r>
              <a:rPr lang="en-US" dirty="0"/>
              <a:t>Use quotation marks to set off titles of such short works as articles in books, newspapers, or magazines; chapters in a book; short stories; poems; and songs. But you should underline or italicize titles of books, newspapers, magazines, plays, movies, CDs, and television shows. Following are some examples.</a:t>
            </a:r>
          </a:p>
          <a:p>
            <a:endParaRPr lang="en-US" dirty="0"/>
          </a:p>
        </p:txBody>
      </p:sp>
    </p:spTree>
    <p:extLst>
      <p:ext uri="{BB962C8B-B14F-4D97-AF65-F5344CB8AC3E}">
        <p14:creationId xmlns:p14="http://schemas.microsoft.com/office/powerpoint/2010/main" val="3524584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2" y="1985223"/>
            <a:ext cx="7773338" cy="1596177"/>
          </a:xfrm>
        </p:spPr>
        <p:txBody>
          <a:bodyPr/>
          <a:lstStyle/>
          <a:p>
            <a:r>
              <a:rPr lang="en-US" dirty="0"/>
              <a:t>Quotation Marks to Set Off Titles of Short Works</a:t>
            </a:r>
            <a:br>
              <a:rPr lang="en-US" dirty="0"/>
            </a:br>
            <a:endParaRPr lang="en-US" dirty="0"/>
          </a:p>
        </p:txBody>
      </p:sp>
      <p:sp>
        <p:nvSpPr>
          <p:cNvPr id="3" name="Content Placeholder 2"/>
          <p:cNvSpPr>
            <a:spLocks noGrp="1"/>
          </p:cNvSpPr>
          <p:nvPr>
            <p:ph sz="quarter" idx="13"/>
          </p:nvPr>
        </p:nvSpPr>
        <p:spPr>
          <a:xfrm>
            <a:off x="685330" y="3129093"/>
            <a:ext cx="7772870" cy="3881307"/>
          </a:xfrm>
        </p:spPr>
        <p:txBody>
          <a:bodyPr numCol="2">
            <a:noAutofit/>
          </a:bodyPr>
          <a:lstStyle/>
          <a:p>
            <a:pPr marL="0" indent="0">
              <a:buNone/>
            </a:pPr>
            <a:r>
              <a:rPr lang="en-US" dirty="0" smtClean="0"/>
              <a:t>    </a:t>
            </a:r>
            <a:r>
              <a:rPr lang="en-US" b="1" dirty="0" smtClean="0"/>
              <a:t>quotation marks</a:t>
            </a:r>
          </a:p>
          <a:p>
            <a:r>
              <a:rPr lang="en-US" dirty="0" smtClean="0"/>
              <a:t>The essay on “self-respect”</a:t>
            </a:r>
          </a:p>
          <a:p>
            <a:r>
              <a:rPr lang="en-US" dirty="0" smtClean="0"/>
              <a:t>The article “ the rain”</a:t>
            </a:r>
          </a:p>
          <a:p>
            <a:r>
              <a:rPr lang="en-US" dirty="0" smtClean="0"/>
              <a:t>The chapter “1-3-1 essay”</a:t>
            </a:r>
          </a:p>
          <a:p>
            <a:r>
              <a:rPr lang="en-US" dirty="0" smtClean="0"/>
              <a:t>The poem “ little kids”</a:t>
            </a:r>
          </a:p>
          <a:p>
            <a:r>
              <a:rPr lang="en-US" dirty="0" smtClean="0"/>
              <a:t>The song “ </a:t>
            </a:r>
            <a:r>
              <a:rPr lang="en-US" dirty="0" err="1" smtClean="0"/>
              <a:t>tu</a:t>
            </a:r>
            <a:r>
              <a:rPr lang="en-US" dirty="0" smtClean="0"/>
              <a:t> </a:t>
            </a:r>
            <a:r>
              <a:rPr lang="en-US" dirty="0" err="1" smtClean="0"/>
              <a:t>jane</a:t>
            </a:r>
            <a:r>
              <a:rPr lang="en-US" dirty="0" smtClean="0"/>
              <a:t> </a:t>
            </a:r>
            <a:r>
              <a:rPr lang="en-US" dirty="0" err="1" smtClean="0"/>
              <a:t>na</a:t>
            </a:r>
            <a:r>
              <a:rPr lang="en-US" dirty="0" smtClean="0"/>
              <a:t>”</a:t>
            </a:r>
          </a:p>
          <a:p>
            <a:endParaRPr lang="en-US" dirty="0"/>
          </a:p>
          <a:p>
            <a:endParaRPr lang="en-US" dirty="0" smtClean="0"/>
          </a:p>
          <a:p>
            <a:endParaRPr lang="en-US" dirty="0"/>
          </a:p>
          <a:p>
            <a:endParaRPr lang="en-US" dirty="0" smtClean="0"/>
          </a:p>
          <a:p>
            <a:pPr marL="0" indent="0">
              <a:buNone/>
            </a:pPr>
            <a:r>
              <a:rPr lang="en-US" dirty="0"/>
              <a:t>	</a:t>
            </a:r>
            <a:r>
              <a:rPr lang="en-US" b="1" dirty="0" smtClean="0"/>
              <a:t>UNDERLINES</a:t>
            </a:r>
            <a:endParaRPr lang="en-US" b="1" dirty="0"/>
          </a:p>
          <a:p>
            <a:r>
              <a:rPr lang="en-US" dirty="0" smtClean="0"/>
              <a:t>IN THE BOOK </a:t>
            </a:r>
            <a:r>
              <a:rPr lang="en-US" u="sng" dirty="0" smtClean="0"/>
              <a:t>CREATIVE WRITING</a:t>
            </a:r>
          </a:p>
          <a:p>
            <a:r>
              <a:rPr lang="en-US" dirty="0" smtClean="0"/>
              <a:t>IN THE NEWSPAPER  </a:t>
            </a:r>
            <a:r>
              <a:rPr lang="en-US" u="sng" dirty="0" smtClean="0"/>
              <a:t>NAWAA E WAQT</a:t>
            </a:r>
          </a:p>
          <a:p>
            <a:r>
              <a:rPr lang="en-US" dirty="0" smtClean="0"/>
              <a:t>IN THE CD </a:t>
            </a:r>
            <a:r>
              <a:rPr lang="en-US" u="sng" dirty="0" smtClean="0"/>
              <a:t>JUNOON</a:t>
            </a:r>
            <a:endParaRPr lang="en-US" dirty="0" smtClean="0"/>
          </a:p>
          <a:p>
            <a:r>
              <a:rPr lang="en-US" dirty="0" smtClean="0"/>
              <a:t>IN THE BOOK  </a:t>
            </a:r>
            <a:r>
              <a:rPr lang="en-US" u="sng" dirty="0" smtClean="0"/>
              <a:t>JANNAT KAY PATTAY</a:t>
            </a:r>
            <a:endParaRPr lang="en-US" u="sng" dirty="0"/>
          </a:p>
          <a:p>
            <a:r>
              <a:rPr lang="en-US" dirty="0" smtClean="0"/>
              <a:t>IN THE MAGAZINE </a:t>
            </a:r>
            <a:r>
              <a:rPr lang="en-US" u="sng" dirty="0" smtClean="0"/>
              <a:t>AKHBAAR E JAHAAN</a:t>
            </a:r>
            <a:endParaRPr lang="en-US" dirty="0" smtClean="0"/>
          </a:p>
          <a:p>
            <a:pPr marL="0" indent="0">
              <a:buNone/>
            </a:pPr>
            <a:endParaRPr lang="en-US" dirty="0"/>
          </a:p>
          <a:p>
            <a:pPr marL="0" indent="0">
              <a:buNone/>
            </a:pPr>
            <a:r>
              <a:rPr lang="en-US" dirty="0" smtClean="0"/>
              <a:t>	</a:t>
            </a:r>
            <a:endParaRPr lang="en-US" dirty="0"/>
          </a:p>
          <a:p>
            <a:endParaRPr lang="en-US" dirty="0" smtClean="0"/>
          </a:p>
          <a:p>
            <a:endParaRPr lang="en-US" dirty="0"/>
          </a:p>
        </p:txBody>
      </p:sp>
    </p:spTree>
    <p:extLst>
      <p:ext uri="{BB962C8B-B14F-4D97-AF65-F5344CB8AC3E}">
        <p14:creationId xmlns:p14="http://schemas.microsoft.com/office/powerpoint/2010/main" val="3441182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9600" smtClean="0">
                <a:effectLst>
                  <a:outerShdw blurRad="38100" dist="38100" dir="2700000" algn="tl">
                    <a:srgbClr val="000000">
                      <a:alpha val="43137"/>
                    </a:srgbClr>
                  </a:outerShdw>
                </a:effectLst>
              </a:rPr>
              <a:t>,</a:t>
            </a:r>
            <a:endParaRPr lang="en-US">
              <a:effectLst>
                <a:outerShdw blurRad="38100" dist="38100" dir="2700000" algn="tl">
                  <a:srgbClr val="000000">
                    <a:alpha val="43137"/>
                  </a:srgbClr>
                </a:outerShdw>
              </a:effectLst>
            </a:endParaRPr>
          </a:p>
        </p:txBody>
      </p:sp>
      <p:sp>
        <p:nvSpPr>
          <p:cNvPr id="3" name="Content Placeholder 2"/>
          <p:cNvSpPr>
            <a:spLocks noGrp="1"/>
          </p:cNvSpPr>
          <p:nvPr>
            <p:ph sz="quarter" idx="13"/>
          </p:nvPr>
        </p:nvSpPr>
        <p:spPr/>
        <p:txBody>
          <a:bodyPr/>
          <a:lstStyle/>
          <a:p>
            <a:r>
              <a:rPr lang="en-US" smtClean="0"/>
              <a:t>There are six </a:t>
            </a:r>
            <a:r>
              <a:rPr lang="en-US"/>
              <a:t>main uses of the comma. </a:t>
            </a:r>
            <a:endParaRPr lang="en-US" smtClean="0"/>
          </a:p>
          <a:p>
            <a:r>
              <a:rPr lang="en-US" smtClean="0"/>
              <a:t>The </a:t>
            </a:r>
            <a:r>
              <a:rPr lang="en-US"/>
              <a:t>sentences below will introduce you to one of these uses—to set a direct quotation off from the rest of the sentence</a:t>
            </a:r>
            <a:r>
              <a:rPr lang="en-US" smtClean="0"/>
              <a:t>.</a:t>
            </a:r>
          </a:p>
          <a:p>
            <a:pPr lvl="1"/>
            <a:r>
              <a:rPr lang="en-US" b="1"/>
              <a:t>INCORRECT</a:t>
            </a:r>
            <a:r>
              <a:rPr lang="en-US"/>
              <a:t>: The journalist pleaded “Just one more question.” A comma is needed to set the direct quotation off from the rest of the sentence. </a:t>
            </a:r>
            <a:endParaRPr lang="en-US" smtClean="0"/>
          </a:p>
          <a:p>
            <a:pPr lvl="1"/>
            <a:r>
              <a:rPr lang="en-US" b="1" smtClean="0"/>
              <a:t>CORRECT</a:t>
            </a:r>
            <a:r>
              <a:rPr lang="en-US"/>
              <a:t>: The journalist pleaded</a:t>
            </a:r>
            <a:r>
              <a:rPr lang="en-US" b="1">
                <a:effectLst>
                  <a:outerShdw blurRad="38100" dist="38100" dir="2700000" algn="tl">
                    <a:srgbClr val="000000">
                      <a:alpha val="43137"/>
                    </a:srgbClr>
                  </a:outerShdw>
                </a:effectLst>
              </a:rPr>
              <a:t>,</a:t>
            </a:r>
            <a:r>
              <a:rPr lang="en-US"/>
              <a:t> “Just one more question.” With the comma included, the direct quotation is properly  </a:t>
            </a:r>
          </a:p>
        </p:txBody>
      </p:sp>
    </p:spTree>
    <p:extLst>
      <p:ext uri="{BB962C8B-B14F-4D97-AF65-F5344CB8AC3E}">
        <p14:creationId xmlns:p14="http://schemas.microsoft.com/office/powerpoint/2010/main" val="1316516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2" y="1756623"/>
            <a:ext cx="7773338" cy="1596177"/>
          </a:xfrm>
        </p:spPr>
        <p:txBody>
          <a:bodyPr/>
          <a:lstStyle/>
          <a:p>
            <a:r>
              <a:rPr lang="en-US" dirty="0"/>
              <a:t>Six Main Uses of the Comma</a:t>
            </a:r>
            <a:br>
              <a:rPr lang="en-US" dirty="0"/>
            </a:br>
            <a:endParaRPr lang="en-US" dirty="0"/>
          </a:p>
        </p:txBody>
      </p:sp>
      <p:sp>
        <p:nvSpPr>
          <p:cNvPr id="3" name="Content Placeholder 2"/>
          <p:cNvSpPr>
            <a:spLocks noGrp="1"/>
          </p:cNvSpPr>
          <p:nvPr>
            <p:ph sz="quarter" idx="13"/>
          </p:nvPr>
        </p:nvSpPr>
        <p:spPr>
          <a:xfrm>
            <a:off x="685330" y="3433893"/>
            <a:ext cx="7772870" cy="3424107"/>
          </a:xfrm>
        </p:spPr>
        <p:txBody>
          <a:bodyPr>
            <a:normAutofit/>
          </a:bodyPr>
          <a:lstStyle/>
          <a:p>
            <a:r>
              <a:rPr lang="en-US" dirty="0"/>
              <a:t>Commas are used mainly as follows: </a:t>
            </a:r>
            <a:endParaRPr lang="en-US" dirty="0" smtClean="0"/>
          </a:p>
          <a:p>
            <a:pPr lvl="1"/>
            <a:r>
              <a:rPr lang="en-US" dirty="0" smtClean="0"/>
              <a:t>1</a:t>
            </a:r>
            <a:r>
              <a:rPr lang="en-US" dirty="0"/>
              <a:t>. To separate items in a series </a:t>
            </a:r>
            <a:endParaRPr lang="en-US" dirty="0" smtClean="0"/>
          </a:p>
          <a:p>
            <a:pPr lvl="1"/>
            <a:r>
              <a:rPr lang="en-US" dirty="0" smtClean="0"/>
              <a:t>2</a:t>
            </a:r>
            <a:r>
              <a:rPr lang="en-US" dirty="0"/>
              <a:t>. To set off introductory material </a:t>
            </a:r>
            <a:endParaRPr lang="en-US" dirty="0" smtClean="0"/>
          </a:p>
          <a:p>
            <a:pPr lvl="1"/>
            <a:r>
              <a:rPr lang="en-US" dirty="0" smtClean="0"/>
              <a:t>3</a:t>
            </a:r>
            <a:r>
              <a:rPr lang="en-US" dirty="0"/>
              <a:t>. On both sides of words that interrupt the flow of thought in a sentence </a:t>
            </a:r>
            <a:endParaRPr lang="en-US" dirty="0" smtClean="0"/>
          </a:p>
          <a:p>
            <a:pPr lvl="1"/>
            <a:r>
              <a:rPr lang="en-US" dirty="0" smtClean="0"/>
              <a:t>4</a:t>
            </a:r>
            <a:r>
              <a:rPr lang="en-US" dirty="0"/>
              <a:t>. Between two complete thoughts connected by and, but, for, or, nor, so, yet </a:t>
            </a:r>
            <a:endParaRPr lang="en-US" dirty="0" smtClean="0"/>
          </a:p>
          <a:p>
            <a:pPr lvl="1"/>
            <a:r>
              <a:rPr lang="en-US" dirty="0" smtClean="0"/>
              <a:t>5</a:t>
            </a:r>
            <a:r>
              <a:rPr lang="en-US" dirty="0"/>
              <a:t>. To set off a direct quotation from the rest of a sentence </a:t>
            </a:r>
            <a:endParaRPr lang="en-US" dirty="0" smtClean="0"/>
          </a:p>
          <a:p>
            <a:pPr lvl="1"/>
            <a:r>
              <a:rPr lang="en-US" dirty="0" smtClean="0"/>
              <a:t>6</a:t>
            </a:r>
            <a:r>
              <a:rPr lang="en-US" dirty="0"/>
              <a:t>. For certain everyday material</a:t>
            </a:r>
          </a:p>
        </p:txBody>
      </p:sp>
    </p:spTree>
    <p:extLst>
      <p:ext uri="{BB962C8B-B14F-4D97-AF65-F5344CB8AC3E}">
        <p14:creationId xmlns:p14="http://schemas.microsoft.com/office/powerpoint/2010/main" val="3956364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2" y="1680423"/>
            <a:ext cx="7773338" cy="1596177"/>
          </a:xfrm>
        </p:spPr>
        <p:txBody>
          <a:bodyPr/>
          <a:lstStyle/>
          <a:p>
            <a:r>
              <a:rPr lang="en-US" dirty="0"/>
              <a:t>Use commas to separate items in a series.</a:t>
            </a:r>
          </a:p>
        </p:txBody>
      </p:sp>
      <p:sp>
        <p:nvSpPr>
          <p:cNvPr id="3" name="Content Placeholder 2"/>
          <p:cNvSpPr>
            <a:spLocks noGrp="1"/>
          </p:cNvSpPr>
          <p:nvPr>
            <p:ph sz="quarter" idx="13"/>
          </p:nvPr>
        </p:nvSpPr>
        <p:spPr>
          <a:xfrm>
            <a:off x="685332" y="3281493"/>
            <a:ext cx="7772870" cy="3424107"/>
          </a:xfrm>
        </p:spPr>
        <p:txBody>
          <a:bodyPr>
            <a:normAutofit/>
          </a:bodyPr>
          <a:lstStyle/>
          <a:p>
            <a:r>
              <a:rPr lang="en-US" dirty="0"/>
              <a:t>The street vendor sold watches, necklaces, and earrings</a:t>
            </a:r>
            <a:r>
              <a:rPr lang="en-US" dirty="0" smtClean="0"/>
              <a:t>.</a:t>
            </a:r>
          </a:p>
          <a:p>
            <a:r>
              <a:rPr lang="en-US" dirty="0" smtClean="0"/>
              <a:t> </a:t>
            </a:r>
            <a:r>
              <a:rPr lang="en-US" dirty="0"/>
              <a:t>The pitcher adjusted his cap, pawed the ground, and peered over his shoulder. </a:t>
            </a:r>
            <a:endParaRPr lang="en-US" dirty="0" smtClean="0"/>
          </a:p>
          <a:p>
            <a:r>
              <a:rPr lang="en-US" dirty="0" smtClean="0"/>
              <a:t>The </a:t>
            </a:r>
            <a:r>
              <a:rPr lang="en-US" dirty="0"/>
              <a:t>exercise instructor told us to inhale, exhale, and relax. </a:t>
            </a:r>
            <a:endParaRPr lang="en-US" dirty="0" smtClean="0"/>
          </a:p>
          <a:p>
            <a:r>
              <a:rPr lang="en-US" dirty="0" smtClean="0"/>
              <a:t>Joe </a:t>
            </a:r>
            <a:r>
              <a:rPr lang="en-US" dirty="0"/>
              <a:t>peered into the hot, still-smoking </a:t>
            </a:r>
            <a:r>
              <a:rPr lang="en-US" dirty="0" smtClean="0"/>
              <a:t>engine</a:t>
            </a:r>
          </a:p>
          <a:p>
            <a:pPr lvl="1"/>
            <a:r>
              <a:rPr lang="en-US" dirty="0" smtClean="0"/>
              <a:t>The </a:t>
            </a:r>
            <a:r>
              <a:rPr lang="en-US" dirty="0"/>
              <a:t>final comma in a series is optional, but it is often used. If you use a final comma in one series in an essay, use one in all the other series in the same </a:t>
            </a:r>
            <a:r>
              <a:rPr lang="en-US" dirty="0" smtClean="0"/>
              <a:t>essay	</a:t>
            </a:r>
            <a:endParaRPr lang="en-US" dirty="0"/>
          </a:p>
        </p:txBody>
      </p:sp>
    </p:spTree>
    <p:extLst>
      <p:ext uri="{BB962C8B-B14F-4D97-AF65-F5344CB8AC3E}">
        <p14:creationId xmlns:p14="http://schemas.microsoft.com/office/powerpoint/2010/main" val="2626321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3900" b="1" dirty="0" smtClean="0"/>
              <a:t>’</a:t>
            </a:r>
            <a:r>
              <a:rPr lang="en-US" b="1" dirty="0" smtClean="0"/>
              <a:t> </a:t>
            </a:r>
            <a:endParaRPr lang="en-US" b="1" dirty="0"/>
          </a:p>
        </p:txBody>
      </p:sp>
      <p:sp>
        <p:nvSpPr>
          <p:cNvPr id="3" name="Content Placeholder 2"/>
          <p:cNvSpPr>
            <a:spLocks noGrp="1"/>
          </p:cNvSpPr>
          <p:nvPr>
            <p:ph sz="quarter" idx="13"/>
          </p:nvPr>
        </p:nvSpPr>
        <p:spPr/>
        <p:txBody>
          <a:bodyPr>
            <a:normAutofit/>
          </a:bodyPr>
          <a:lstStyle/>
          <a:p>
            <a:r>
              <a:rPr lang="en-US" dirty="0" smtClean="0"/>
              <a:t>There are two main uses of the apostrophe. </a:t>
            </a:r>
          </a:p>
          <a:p>
            <a:pPr lvl="1"/>
            <a:r>
              <a:rPr lang="en-US" dirty="0" smtClean="0"/>
              <a:t>To show ownership or possession. </a:t>
            </a:r>
          </a:p>
          <a:p>
            <a:pPr lvl="2"/>
            <a:r>
              <a:rPr lang="en-US" dirty="0" smtClean="0"/>
              <a:t> INCORRECT: Because of the dogs constant barking, I could not sleep all night.</a:t>
            </a:r>
          </a:p>
          <a:p>
            <a:pPr lvl="3"/>
            <a:r>
              <a:rPr lang="en-US" dirty="0" smtClean="0"/>
              <a:t>An apostrophe is needed before the s in dogs to show possession of the constant barking. </a:t>
            </a:r>
          </a:p>
          <a:p>
            <a:pPr lvl="2"/>
            <a:r>
              <a:rPr lang="en-US" dirty="0" smtClean="0"/>
              <a:t>CORRECT: Because of the dog’s constant barking, I could not sleep all night.</a:t>
            </a:r>
          </a:p>
          <a:p>
            <a:pPr lvl="3"/>
            <a:r>
              <a:rPr lang="en-US" dirty="0" smtClean="0"/>
              <a:t>With the apostrophe included it is clear that the dog is the possessor of the constant barking.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2" y="1756623"/>
            <a:ext cx="7773338" cy="1596177"/>
          </a:xfrm>
        </p:spPr>
        <p:txBody>
          <a:bodyPr/>
          <a:lstStyle/>
          <a:p>
            <a:r>
              <a:rPr lang="en-US" dirty="0"/>
              <a:t>Comma after Introductory </a:t>
            </a:r>
            <a:r>
              <a:rPr lang="en-US" dirty="0" smtClean="0"/>
              <a:t>Material</a:t>
            </a:r>
            <a:endParaRPr lang="en-US" dirty="0"/>
          </a:p>
        </p:txBody>
      </p:sp>
      <p:sp>
        <p:nvSpPr>
          <p:cNvPr id="3" name="Content Placeholder 2"/>
          <p:cNvSpPr>
            <a:spLocks noGrp="1"/>
          </p:cNvSpPr>
          <p:nvPr>
            <p:ph sz="quarter" idx="13"/>
          </p:nvPr>
        </p:nvSpPr>
        <p:spPr>
          <a:xfrm>
            <a:off x="685330" y="3281493"/>
            <a:ext cx="7772870" cy="3424107"/>
          </a:xfrm>
        </p:spPr>
        <p:txBody>
          <a:bodyPr>
            <a:normAutofit fontScale="85000" lnSpcReduction="20000"/>
          </a:bodyPr>
          <a:lstStyle/>
          <a:p>
            <a:r>
              <a:rPr lang="en-US" dirty="0"/>
              <a:t>Just in time, Sherry applied the brakes and avoided a car accident. </a:t>
            </a:r>
            <a:endParaRPr lang="en-US" dirty="0" smtClean="0"/>
          </a:p>
          <a:p>
            <a:r>
              <a:rPr lang="en-US" dirty="0" smtClean="0"/>
              <a:t>Muttering </a:t>
            </a:r>
            <a:r>
              <a:rPr lang="en-US" dirty="0"/>
              <a:t>under his breath, Hassan reviewed the terms he had memorized. </a:t>
            </a:r>
            <a:endParaRPr lang="en-US" dirty="0" smtClean="0"/>
          </a:p>
          <a:p>
            <a:r>
              <a:rPr lang="en-US" dirty="0" smtClean="0"/>
              <a:t>In </a:t>
            </a:r>
            <a:r>
              <a:rPr lang="en-US" dirty="0"/>
              <a:t>a wolf pack, the dominant male holds his tail higher than the other pack members. </a:t>
            </a:r>
            <a:endParaRPr lang="en-US" dirty="0" smtClean="0"/>
          </a:p>
          <a:p>
            <a:r>
              <a:rPr lang="en-US" dirty="0" smtClean="0"/>
              <a:t>Although </a:t>
            </a:r>
            <a:r>
              <a:rPr lang="en-US" dirty="0"/>
              <a:t>he had been first in the checkout line, Deion let an elderly woman go ahead of him</a:t>
            </a:r>
            <a:r>
              <a:rPr lang="en-US" dirty="0" smtClean="0"/>
              <a:t>.</a:t>
            </a:r>
          </a:p>
          <a:p>
            <a:r>
              <a:rPr lang="en-US" dirty="0" smtClean="0"/>
              <a:t> </a:t>
            </a:r>
            <a:r>
              <a:rPr lang="en-US" dirty="0"/>
              <a:t>After the fire, we slogged through the ashes of the burned-out house</a:t>
            </a:r>
            <a:r>
              <a:rPr lang="en-US" dirty="0" smtClean="0"/>
              <a:t>.</a:t>
            </a:r>
          </a:p>
          <a:p>
            <a:pPr lvl="1"/>
            <a:r>
              <a:rPr lang="en-US" dirty="0"/>
              <a:t>TIP: If the introductory material is brief, the comma is sometimes omitted.</a:t>
            </a:r>
          </a:p>
          <a:p>
            <a:endParaRPr lang="en-US" dirty="0"/>
          </a:p>
        </p:txBody>
      </p:sp>
    </p:spTree>
    <p:extLst>
      <p:ext uri="{BB962C8B-B14F-4D97-AF65-F5344CB8AC3E}">
        <p14:creationId xmlns:p14="http://schemas.microsoft.com/office/powerpoint/2010/main" val="1635713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r>
              <a:rPr lang="en-US"/>
              <a:t>Use a comma on both sides of words or phrases that interrupt the flow of thought in a sentence</a:t>
            </a:r>
            <a:r>
              <a:rPr lang="en-US" smtClean="0"/>
              <a:t>.</a:t>
            </a:r>
          </a:p>
          <a:p>
            <a:pPr lvl="1"/>
            <a:r>
              <a:rPr lang="en-US"/>
              <a:t>The vinyl car seat, sticky from the heat, clung to my skin</a:t>
            </a:r>
            <a:r>
              <a:rPr lang="en-US" smtClean="0"/>
              <a:t>.</a:t>
            </a:r>
          </a:p>
          <a:p>
            <a:pPr lvl="1"/>
            <a:r>
              <a:rPr lang="en-US" smtClean="0"/>
              <a:t> </a:t>
            </a:r>
            <a:r>
              <a:rPr lang="en-US"/>
              <a:t>Marty’s computer, which his wife got him as a birthday gift, occupies all his spare time. </a:t>
            </a:r>
            <a:endParaRPr lang="en-US" smtClean="0"/>
          </a:p>
          <a:p>
            <a:pPr lvl="1"/>
            <a:r>
              <a:rPr lang="en-US" smtClean="0"/>
              <a:t>The </a:t>
            </a:r>
            <a:r>
              <a:rPr lang="en-US"/>
              <a:t>hallway, dingy and dark, was illuminated by a bare bulb hanging from a wire.</a:t>
            </a:r>
          </a:p>
        </p:txBody>
      </p:sp>
    </p:spTree>
    <p:extLst>
      <p:ext uri="{BB962C8B-B14F-4D97-AF65-F5344CB8AC3E}">
        <p14:creationId xmlns:p14="http://schemas.microsoft.com/office/powerpoint/2010/main" val="2268553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2" y="1680423"/>
            <a:ext cx="7773338" cy="1596177"/>
          </a:xfrm>
        </p:spPr>
        <p:txBody>
          <a:bodyPr/>
          <a:lstStyle/>
          <a:p>
            <a:r>
              <a:rPr lang="en-US" dirty="0"/>
              <a:t>Comma between Complete Thoughts</a:t>
            </a:r>
          </a:p>
        </p:txBody>
      </p:sp>
      <p:sp>
        <p:nvSpPr>
          <p:cNvPr id="3" name="Content Placeholder 2"/>
          <p:cNvSpPr>
            <a:spLocks noGrp="1"/>
          </p:cNvSpPr>
          <p:nvPr>
            <p:ph sz="quarter" idx="13"/>
          </p:nvPr>
        </p:nvSpPr>
        <p:spPr>
          <a:xfrm>
            <a:off x="685332" y="3281493"/>
            <a:ext cx="7772870" cy="3424107"/>
          </a:xfrm>
        </p:spPr>
        <p:txBody>
          <a:bodyPr/>
          <a:lstStyle/>
          <a:p>
            <a:r>
              <a:rPr lang="en-US" dirty="0"/>
              <a:t>Use a comma between two complete thoughts connected by and, but, for, or, nor, so, yet</a:t>
            </a:r>
            <a:r>
              <a:rPr lang="en-US" dirty="0" smtClean="0"/>
              <a:t>.</a:t>
            </a:r>
          </a:p>
          <a:p>
            <a:pPr lvl="1"/>
            <a:r>
              <a:rPr lang="en-US" dirty="0"/>
              <a:t>Sam closed all the windows, but the predicted thunderstorm never arrived. </a:t>
            </a:r>
            <a:endParaRPr lang="en-US" dirty="0" smtClean="0"/>
          </a:p>
          <a:p>
            <a:pPr lvl="1"/>
            <a:r>
              <a:rPr lang="en-US" dirty="0" smtClean="0"/>
              <a:t>I </a:t>
            </a:r>
            <a:r>
              <a:rPr lang="en-US" dirty="0"/>
              <a:t>like wearing comfortable clothing, so I buy oversize shirts and sweaters. </a:t>
            </a:r>
            <a:endParaRPr lang="en-US" dirty="0" smtClean="0"/>
          </a:p>
          <a:p>
            <a:pPr lvl="1"/>
            <a:r>
              <a:rPr lang="en-US" dirty="0" err="1" smtClean="0"/>
              <a:t>Mansoor</a:t>
            </a:r>
            <a:r>
              <a:rPr lang="en-US" dirty="0" smtClean="0"/>
              <a:t> </a:t>
            </a:r>
            <a:r>
              <a:rPr lang="en-US" dirty="0"/>
              <a:t>doesn’t envy the m</a:t>
            </a:r>
            <a:r>
              <a:rPr lang="en-US" dirty="0" smtClean="0"/>
              <a:t>uscular athletes </a:t>
            </a:r>
            <a:r>
              <a:rPr lang="en-US" dirty="0"/>
              <a:t>in magazines, for </a:t>
            </a:r>
            <a:r>
              <a:rPr lang="en-US" dirty="0" smtClean="0"/>
              <a:t>he </a:t>
            </a:r>
            <a:r>
              <a:rPr lang="en-US" dirty="0"/>
              <a:t>is happy with </a:t>
            </a:r>
            <a:r>
              <a:rPr lang="en-US" dirty="0" smtClean="0"/>
              <a:t>his </a:t>
            </a:r>
            <a:r>
              <a:rPr lang="en-US" dirty="0"/>
              <a:t>own </a:t>
            </a:r>
            <a:r>
              <a:rPr lang="en-US" dirty="0" smtClean="0"/>
              <a:t>smart body.</a:t>
            </a:r>
          </a:p>
          <a:p>
            <a:r>
              <a:rPr lang="en-US" dirty="0" smtClean="0"/>
              <a:t>The comma isn’t requires when the complete thoughts are short in length.</a:t>
            </a:r>
          </a:p>
        </p:txBody>
      </p:sp>
    </p:spTree>
    <p:extLst>
      <p:ext uri="{BB962C8B-B14F-4D97-AF65-F5344CB8AC3E}">
        <p14:creationId xmlns:p14="http://schemas.microsoft.com/office/powerpoint/2010/main" val="2264743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2" y="1451823"/>
            <a:ext cx="7773338" cy="1596177"/>
          </a:xfrm>
        </p:spPr>
        <p:txBody>
          <a:bodyPr/>
          <a:lstStyle/>
          <a:p>
            <a:r>
              <a:rPr lang="en-US" dirty="0"/>
              <a:t>Comma with Direct Quotations</a:t>
            </a:r>
          </a:p>
        </p:txBody>
      </p:sp>
      <p:sp>
        <p:nvSpPr>
          <p:cNvPr id="3" name="Content Placeholder 2"/>
          <p:cNvSpPr>
            <a:spLocks noGrp="1"/>
          </p:cNvSpPr>
          <p:nvPr>
            <p:ph sz="quarter" idx="13"/>
          </p:nvPr>
        </p:nvSpPr>
        <p:spPr>
          <a:xfrm>
            <a:off x="685330" y="3510093"/>
            <a:ext cx="7772870" cy="3424107"/>
          </a:xfrm>
        </p:spPr>
        <p:txBody>
          <a:bodyPr>
            <a:normAutofit lnSpcReduction="10000"/>
          </a:bodyPr>
          <a:lstStyle/>
          <a:p>
            <a:r>
              <a:rPr lang="en-US" dirty="0"/>
              <a:t>Use a comma to set off a direct quotation from the rest of a sentence. </a:t>
            </a:r>
            <a:endParaRPr lang="en-US" dirty="0" smtClean="0"/>
          </a:p>
          <a:p>
            <a:pPr lvl="1"/>
            <a:r>
              <a:rPr lang="en-US" dirty="0" smtClean="0"/>
              <a:t>The </a:t>
            </a:r>
            <a:r>
              <a:rPr lang="en-US" dirty="0"/>
              <a:t>carnival barker cried, “Step right up and win a prize!” </a:t>
            </a:r>
            <a:endParaRPr lang="en-US" dirty="0" smtClean="0"/>
          </a:p>
          <a:p>
            <a:pPr lvl="1"/>
            <a:r>
              <a:rPr lang="en-US" dirty="0" smtClean="0"/>
              <a:t>“</a:t>
            </a:r>
            <a:r>
              <a:rPr lang="en-US" dirty="0"/>
              <a:t>Now is the time to yield to temptation,” my horoscope read. </a:t>
            </a:r>
            <a:endParaRPr lang="en-US" dirty="0" smtClean="0"/>
          </a:p>
          <a:p>
            <a:pPr lvl="1"/>
            <a:r>
              <a:rPr lang="en-US" dirty="0" smtClean="0"/>
              <a:t>“</a:t>
            </a:r>
            <a:r>
              <a:rPr lang="en-US" dirty="0"/>
              <a:t>I’m sorry,” said the restaurant hostess. </a:t>
            </a:r>
            <a:r>
              <a:rPr lang="en-US" dirty="0" smtClean="0"/>
              <a:t>“</a:t>
            </a:r>
            <a:r>
              <a:rPr lang="en-US" dirty="0"/>
              <a:t>You’ll have to wait</a:t>
            </a:r>
            <a:r>
              <a:rPr lang="en-US" dirty="0" smtClean="0"/>
              <a:t>.”</a:t>
            </a:r>
          </a:p>
          <a:p>
            <a:pPr lvl="1"/>
            <a:r>
              <a:rPr lang="en-US" dirty="0" smtClean="0"/>
              <a:t> </a:t>
            </a:r>
            <a:r>
              <a:rPr lang="en-US" dirty="0"/>
              <a:t>“For my first writing assignment,” said Scott, “I have to turn in a five-hundred-word description of a stone</a:t>
            </a:r>
            <a:r>
              <a:rPr lang="en-US" dirty="0" smtClean="0"/>
              <a:t>.”</a:t>
            </a:r>
          </a:p>
          <a:p>
            <a:pPr marL="457200" lvl="1" indent="0">
              <a:buNone/>
            </a:pPr>
            <a:r>
              <a:rPr lang="en-US" b="1" dirty="0"/>
              <a:t>TIP: Commas and periods at the end of a quotation go inside quotation marks.</a:t>
            </a:r>
          </a:p>
          <a:p>
            <a:endParaRPr lang="en-US" dirty="0"/>
          </a:p>
        </p:txBody>
      </p:sp>
    </p:spTree>
    <p:extLst>
      <p:ext uri="{BB962C8B-B14F-4D97-AF65-F5344CB8AC3E}">
        <p14:creationId xmlns:p14="http://schemas.microsoft.com/office/powerpoint/2010/main" val="2221816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2" y="1528023"/>
            <a:ext cx="7773338" cy="1596177"/>
          </a:xfrm>
        </p:spPr>
        <p:txBody>
          <a:bodyPr/>
          <a:lstStyle/>
          <a:p>
            <a:r>
              <a:rPr lang="en-US" dirty="0"/>
              <a:t>Other Uses for Commas</a:t>
            </a:r>
          </a:p>
        </p:txBody>
      </p:sp>
      <p:sp>
        <p:nvSpPr>
          <p:cNvPr id="3" name="Content Placeholder 2"/>
          <p:cNvSpPr>
            <a:spLocks noGrp="1"/>
          </p:cNvSpPr>
          <p:nvPr>
            <p:ph sz="quarter" idx="13"/>
          </p:nvPr>
        </p:nvSpPr>
        <p:spPr>
          <a:xfrm>
            <a:off x="685330" y="3205293"/>
            <a:ext cx="7772870" cy="3424107"/>
          </a:xfrm>
        </p:spPr>
        <p:txBody>
          <a:bodyPr>
            <a:normAutofit fontScale="92500" lnSpcReduction="20000"/>
          </a:bodyPr>
          <a:lstStyle/>
          <a:p>
            <a:r>
              <a:rPr lang="en-US" dirty="0"/>
              <a:t>Use a comma when addressing someone directly</a:t>
            </a:r>
            <a:r>
              <a:rPr lang="en-US" dirty="0" smtClean="0"/>
              <a:t>.</a:t>
            </a:r>
          </a:p>
          <a:p>
            <a:pPr lvl="1"/>
            <a:r>
              <a:rPr lang="en-US" dirty="0" smtClean="0"/>
              <a:t> </a:t>
            </a:r>
            <a:r>
              <a:rPr lang="en-US" dirty="0"/>
              <a:t>If you’re the last to leave, Paul, please switch off the lights. </a:t>
            </a:r>
            <a:endParaRPr lang="en-US" dirty="0" smtClean="0"/>
          </a:p>
          <a:p>
            <a:pPr lvl="1"/>
            <a:r>
              <a:rPr lang="en-US" dirty="0" smtClean="0"/>
              <a:t>Fred</a:t>
            </a:r>
            <a:r>
              <a:rPr lang="en-US" dirty="0"/>
              <a:t>, I think we’re on the wrong road. </a:t>
            </a:r>
            <a:endParaRPr lang="en-US" dirty="0" smtClean="0"/>
          </a:p>
          <a:p>
            <a:pPr lvl="1"/>
            <a:r>
              <a:rPr lang="en-US" dirty="0" smtClean="0"/>
              <a:t>Did </a:t>
            </a:r>
            <a:r>
              <a:rPr lang="en-US" dirty="0"/>
              <a:t>you see the playoff game, Lisa</a:t>
            </a:r>
            <a:r>
              <a:rPr lang="en-US" dirty="0" smtClean="0"/>
              <a:t>?</a:t>
            </a:r>
          </a:p>
          <a:p>
            <a:r>
              <a:rPr lang="en-US" dirty="0"/>
              <a:t>Use a comma after the salutation of a friendly letter and after the salutation and closing of a friendly and a formal letter</a:t>
            </a:r>
            <a:r>
              <a:rPr lang="en-US" dirty="0" smtClean="0"/>
              <a:t>.</a:t>
            </a:r>
          </a:p>
          <a:p>
            <a:pPr lvl="1"/>
            <a:r>
              <a:rPr lang="en-US" dirty="0"/>
              <a:t>Dear </a:t>
            </a:r>
            <a:r>
              <a:rPr lang="en-US" dirty="0" err="1" smtClean="0"/>
              <a:t>Shahzaman</a:t>
            </a:r>
            <a:r>
              <a:rPr lang="en-US" dirty="0" smtClean="0"/>
              <a:t>,</a:t>
            </a:r>
          </a:p>
          <a:p>
            <a:pPr lvl="1"/>
            <a:r>
              <a:rPr lang="en-US" dirty="0" smtClean="0"/>
              <a:t>Yours truly,</a:t>
            </a:r>
          </a:p>
          <a:p>
            <a:pPr marL="457200" lvl="1" indent="0">
              <a:buNone/>
            </a:pPr>
            <a:r>
              <a:rPr lang="en-US" b="1" dirty="0"/>
              <a:t>TIP: In formal letters, a colon is used after the opening: Dear Sir: or Dear Madam:</a:t>
            </a:r>
          </a:p>
          <a:p>
            <a:endParaRPr lang="en-US" dirty="0"/>
          </a:p>
        </p:txBody>
      </p:sp>
    </p:spTree>
    <p:extLst>
      <p:ext uri="{BB962C8B-B14F-4D97-AF65-F5344CB8AC3E}">
        <p14:creationId xmlns:p14="http://schemas.microsoft.com/office/powerpoint/2010/main" val="4076603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8800"/>
            <a:ext cx="7773338" cy="1596177"/>
          </a:xfrm>
        </p:spPr>
        <p:txBody>
          <a:bodyPr/>
          <a:lstStyle/>
          <a:p>
            <a:r>
              <a:rPr lang="en-US" dirty="0"/>
              <a:t>Other Punctuation Marks</a:t>
            </a:r>
          </a:p>
        </p:txBody>
      </p:sp>
      <p:sp>
        <p:nvSpPr>
          <p:cNvPr id="3" name="Content Placeholder 2"/>
          <p:cNvSpPr>
            <a:spLocks noGrp="1"/>
          </p:cNvSpPr>
          <p:nvPr>
            <p:ph sz="quarter" idx="13"/>
          </p:nvPr>
        </p:nvSpPr>
        <p:spPr>
          <a:xfrm>
            <a:off x="685330" y="3205293"/>
            <a:ext cx="7772870" cy="3424107"/>
          </a:xfrm>
        </p:spPr>
        <p:txBody>
          <a:bodyPr>
            <a:normAutofit fontScale="77500" lnSpcReduction="20000"/>
          </a:bodyPr>
          <a:lstStyle/>
          <a:p>
            <a:r>
              <a:rPr lang="en-US" dirty="0"/>
              <a:t>colon: punctuation mark used at the end of a complete statement to introduce a list, a long quotation, or an explanation. </a:t>
            </a:r>
            <a:endParaRPr lang="en-US" dirty="0" smtClean="0"/>
          </a:p>
          <a:p>
            <a:r>
              <a:rPr lang="en-US" dirty="0" smtClean="0"/>
              <a:t>dash</a:t>
            </a:r>
            <a:r>
              <a:rPr lang="en-US" dirty="0"/>
              <a:t>: punctuation mark used to signal a pause longer than that of a comma but not as long as that of a period. </a:t>
            </a:r>
            <a:endParaRPr lang="en-US" dirty="0" smtClean="0"/>
          </a:p>
          <a:p>
            <a:r>
              <a:rPr lang="en-US" dirty="0" smtClean="0"/>
              <a:t>hyphen</a:t>
            </a:r>
            <a:r>
              <a:rPr lang="en-US" dirty="0"/>
              <a:t>: punctuation mark used with two or more words that act as a single unit or to divide a word at the end of a line. </a:t>
            </a:r>
            <a:endParaRPr lang="en-US" dirty="0" smtClean="0"/>
          </a:p>
          <a:p>
            <a:r>
              <a:rPr lang="en-US" dirty="0" smtClean="0"/>
              <a:t>parentheses</a:t>
            </a:r>
            <a:r>
              <a:rPr lang="en-US" dirty="0"/>
              <a:t>: punctuation marks used to set off extra or incidental information from the rest of a sentence. </a:t>
            </a:r>
            <a:endParaRPr lang="en-US" dirty="0" smtClean="0"/>
          </a:p>
          <a:p>
            <a:r>
              <a:rPr lang="en-US" dirty="0" smtClean="0"/>
              <a:t>semicolon</a:t>
            </a:r>
            <a:r>
              <a:rPr lang="en-US" dirty="0"/>
              <a:t>: punctuation mark used to mark a break between two complete thoughts or to mark off items in a series when the items themselves contain internal punctuation (such as commas).</a:t>
            </a:r>
          </a:p>
        </p:txBody>
      </p:sp>
    </p:spTree>
    <p:extLst>
      <p:ext uri="{BB962C8B-B14F-4D97-AF65-F5344CB8AC3E}">
        <p14:creationId xmlns:p14="http://schemas.microsoft.com/office/powerpoint/2010/main" val="2561466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3800" smtClean="0"/>
              <a:t>:</a:t>
            </a:r>
            <a:endParaRPr lang="en-US" sz="6000"/>
          </a:p>
        </p:txBody>
      </p:sp>
      <p:sp>
        <p:nvSpPr>
          <p:cNvPr id="3" name="Content Placeholder 2"/>
          <p:cNvSpPr>
            <a:spLocks noGrp="1"/>
          </p:cNvSpPr>
          <p:nvPr>
            <p:ph sz="quarter" idx="13"/>
          </p:nvPr>
        </p:nvSpPr>
        <p:spPr/>
        <p:txBody>
          <a:bodyPr>
            <a:normAutofit fontScale="85000" lnSpcReduction="10000"/>
          </a:bodyPr>
          <a:lstStyle/>
          <a:p>
            <a:r>
              <a:rPr lang="en-US"/>
              <a:t>List:</a:t>
            </a:r>
          </a:p>
          <a:p>
            <a:pPr lvl="1"/>
            <a:r>
              <a:rPr lang="en-US"/>
              <a:t>The store will close at noon on the following dates: November 26, December 24, and December 31. </a:t>
            </a:r>
            <a:endParaRPr lang="en-US" smtClean="0"/>
          </a:p>
          <a:p>
            <a:r>
              <a:rPr lang="en-US" smtClean="0"/>
              <a:t> </a:t>
            </a:r>
            <a:r>
              <a:rPr lang="en-US"/>
              <a:t>Quotation:</a:t>
            </a:r>
          </a:p>
          <a:p>
            <a:pPr lvl="1"/>
            <a:r>
              <a:rPr lang="en-US"/>
              <a:t>In his book Life Lines, Forrest Church maintains that people should cry more: “Life is difficult. Some people pretend that it is not, that we should be able to breeze through. Yet hardly a week passes in which most of us don’t have something worth crying about.” </a:t>
            </a:r>
          </a:p>
          <a:p>
            <a:r>
              <a:rPr lang="en-US" smtClean="0"/>
              <a:t> </a:t>
            </a:r>
            <a:r>
              <a:rPr lang="en-US"/>
              <a:t>Explanation: </a:t>
            </a:r>
            <a:endParaRPr lang="en-US" smtClean="0"/>
          </a:p>
          <a:p>
            <a:pPr lvl="1"/>
            <a:r>
              <a:rPr lang="en-US" smtClean="0"/>
              <a:t>Here’s </a:t>
            </a:r>
            <a:r>
              <a:rPr lang="en-US"/>
              <a:t>a temporary solution to a </a:t>
            </a:r>
            <a:r>
              <a:rPr lang="en-US" smtClean="0"/>
              <a:t>dripping tap: </a:t>
            </a:r>
            <a:r>
              <a:rPr lang="en-US"/>
              <a:t>Tie a string to it, and let the drops slide down the string to the sink.</a:t>
            </a:r>
          </a:p>
          <a:p>
            <a:endParaRPr lang="en-US"/>
          </a:p>
        </p:txBody>
      </p:sp>
    </p:spTree>
    <p:extLst>
      <p:ext uri="{BB962C8B-B14F-4D97-AF65-F5344CB8AC3E}">
        <p14:creationId xmlns:p14="http://schemas.microsoft.com/office/powerpoint/2010/main" val="1072568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1500" smtClean="0"/>
              <a:t>;</a:t>
            </a:r>
            <a:endParaRPr lang="en-US"/>
          </a:p>
        </p:txBody>
      </p:sp>
      <p:sp>
        <p:nvSpPr>
          <p:cNvPr id="3" name="Content Placeholder 2"/>
          <p:cNvSpPr>
            <a:spLocks noGrp="1"/>
          </p:cNvSpPr>
          <p:nvPr>
            <p:ph sz="quarter" idx="13"/>
          </p:nvPr>
        </p:nvSpPr>
        <p:spPr/>
        <p:txBody>
          <a:bodyPr/>
          <a:lstStyle/>
          <a:p>
            <a:r>
              <a:rPr lang="en-US"/>
              <a:t>The main use of the semicolon is to mark a break between two complete </a:t>
            </a:r>
            <a:r>
              <a:rPr lang="en-US" smtClean="0"/>
              <a:t>thoughts. </a:t>
            </a:r>
            <a:r>
              <a:rPr lang="en-US"/>
              <a:t>Another use is to mark off items in a series when the items themselves contain commas. </a:t>
            </a:r>
          </a:p>
          <a:p>
            <a:pPr lvl="1"/>
            <a:r>
              <a:rPr lang="en-US"/>
              <a:t>My parents’ favorite albums are Rubber Soul, by the Beatles; Songs in the Key of Life, by Stevie Wonder; and Bridge over Troubled Water, by Simon and Garfunkel.</a:t>
            </a:r>
          </a:p>
          <a:p>
            <a:pPr lvl="1"/>
            <a:r>
              <a:rPr lang="en-US" smtClean="0"/>
              <a:t>I wanted to go to USA; Kamran wished to fly to Dubai. </a:t>
            </a:r>
            <a:endParaRPr lang="en-US"/>
          </a:p>
        </p:txBody>
      </p:sp>
    </p:spTree>
    <p:extLst>
      <p:ext uri="{BB962C8B-B14F-4D97-AF65-F5344CB8AC3E}">
        <p14:creationId xmlns:p14="http://schemas.microsoft.com/office/powerpoint/2010/main" val="7296860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8800" smtClean="0"/>
              <a:t>—</a:t>
            </a:r>
            <a:endParaRPr lang="en-US" sz="8800"/>
          </a:p>
        </p:txBody>
      </p:sp>
      <p:sp>
        <p:nvSpPr>
          <p:cNvPr id="3" name="Content Placeholder 2"/>
          <p:cNvSpPr>
            <a:spLocks noGrp="1"/>
          </p:cNvSpPr>
          <p:nvPr>
            <p:ph sz="quarter" idx="13"/>
          </p:nvPr>
        </p:nvSpPr>
        <p:spPr/>
        <p:txBody>
          <a:bodyPr>
            <a:normAutofit fontScale="92500" lnSpcReduction="10000"/>
          </a:bodyPr>
          <a:lstStyle/>
          <a:p>
            <a:pPr marL="0" indent="0">
              <a:buNone/>
            </a:pPr>
            <a:r>
              <a:rPr lang="en-US"/>
              <a:t>A dash signals a pause longer than a comma but not as complete as a period. Use a dash to set off words for dramatic </a:t>
            </a:r>
            <a:r>
              <a:rPr lang="en-US" smtClean="0"/>
              <a:t>effect OR FURTHER EXPLANATION:</a:t>
            </a:r>
          </a:p>
          <a:p>
            <a:pPr lvl="1"/>
            <a:r>
              <a:rPr lang="en-US"/>
              <a:t>I was so exhausted that I fell asleep within seconds—standing up</a:t>
            </a:r>
            <a:r>
              <a:rPr lang="en-US" smtClean="0"/>
              <a:t>.</a:t>
            </a:r>
          </a:p>
          <a:p>
            <a:pPr lvl="1"/>
            <a:r>
              <a:rPr lang="en-US" smtClean="0"/>
              <a:t> </a:t>
            </a:r>
            <a:r>
              <a:rPr lang="en-US"/>
              <a:t>He had many good qualities—sincerity, honesty, and thoughtfulness—yet he had few friends. </a:t>
            </a:r>
            <a:endParaRPr lang="en-US" smtClean="0"/>
          </a:p>
          <a:p>
            <a:pPr lvl="1"/>
            <a:r>
              <a:rPr lang="en-US" smtClean="0"/>
              <a:t>The pardon/apology </a:t>
            </a:r>
            <a:r>
              <a:rPr lang="en-US"/>
              <a:t>from the governor finally arrived—too late</a:t>
            </a:r>
            <a:r>
              <a:rPr lang="en-US" smtClean="0"/>
              <a:t>.</a:t>
            </a:r>
          </a:p>
          <a:p>
            <a:pPr marL="457200" lvl="1" indent="0">
              <a:buNone/>
            </a:pPr>
            <a:r>
              <a:rPr lang="en-US" b="1" smtClean="0"/>
              <a:t>TIP:</a:t>
            </a:r>
            <a:r>
              <a:rPr lang="en-US" smtClean="0"/>
              <a:t>A </a:t>
            </a:r>
            <a:r>
              <a:rPr lang="en-US"/>
              <a:t>dash can be formed using a keyboard by striking the hyphen twice (--). Computer software also has a symbol for the dash. In handwriting, a dash is as long as two letters would be.</a:t>
            </a:r>
          </a:p>
          <a:p>
            <a:pPr lvl="1"/>
            <a:endParaRPr lang="en-US" smtClean="0"/>
          </a:p>
        </p:txBody>
      </p:sp>
    </p:spTree>
    <p:extLst>
      <p:ext uri="{BB962C8B-B14F-4D97-AF65-F5344CB8AC3E}">
        <p14:creationId xmlns:p14="http://schemas.microsoft.com/office/powerpoint/2010/main" val="23491194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8800"/>
              <a:t>( )</a:t>
            </a:r>
            <a:endParaRPr lang="en-US"/>
          </a:p>
        </p:txBody>
      </p:sp>
      <p:sp>
        <p:nvSpPr>
          <p:cNvPr id="3" name="Content Placeholder 2"/>
          <p:cNvSpPr>
            <a:spLocks noGrp="1"/>
          </p:cNvSpPr>
          <p:nvPr>
            <p:ph sz="quarter" idx="13"/>
          </p:nvPr>
        </p:nvSpPr>
        <p:spPr/>
        <p:txBody>
          <a:bodyPr>
            <a:normAutofit lnSpcReduction="10000"/>
          </a:bodyPr>
          <a:lstStyle/>
          <a:p>
            <a:pPr marL="228600" lvl="1">
              <a:spcBef>
                <a:spcPts val="1000"/>
              </a:spcBef>
              <a:buFont typeface="Arial" panose="020B0604020202020204" pitchFamily="34" charset="0"/>
              <a:buChar char="•"/>
            </a:pPr>
            <a:r>
              <a:rPr lang="en-US" sz="2400"/>
              <a:t>Parentheses are used to set off extra or incidental </a:t>
            </a:r>
            <a:r>
              <a:rPr lang="en-US" sz="2400" smtClean="0"/>
              <a:t>information </a:t>
            </a:r>
            <a:r>
              <a:rPr lang="en-US" sz="2400"/>
              <a:t> from the rest of a sentence</a:t>
            </a:r>
            <a:r>
              <a:rPr lang="en-US" sz="2400" smtClean="0"/>
              <a:t>:</a:t>
            </a:r>
          </a:p>
          <a:p>
            <a:pPr lvl="1"/>
            <a:r>
              <a:rPr lang="en-US"/>
              <a:t>In 1913, the tax on an annual income of four thousand dollars (a comfortable wage at that time) was one penny. </a:t>
            </a:r>
            <a:endParaRPr lang="en-US" smtClean="0"/>
          </a:p>
          <a:p>
            <a:pPr lvl="1"/>
            <a:r>
              <a:rPr lang="en-US" smtClean="0"/>
              <a:t>Arthur </a:t>
            </a:r>
            <a:r>
              <a:rPr lang="en-US"/>
              <a:t>C. Clarke, author of science fiction books (including 2001: A Space Odyssey), was inspired as a young man by the magazine Astounding Stories</a:t>
            </a:r>
            <a:r>
              <a:rPr lang="en-US" smtClean="0"/>
              <a:t>.</a:t>
            </a:r>
          </a:p>
          <a:p>
            <a:pPr marL="457200" lvl="1" indent="0">
              <a:buNone/>
            </a:pPr>
            <a:r>
              <a:rPr lang="en-US" b="1"/>
              <a:t>TIP: Do not use parentheses too often in your writing.</a:t>
            </a:r>
          </a:p>
          <a:p>
            <a:pPr marL="457200" lvl="1" indent="0">
              <a:buNone/>
            </a:pPr>
            <a:r>
              <a:rPr lang="en-US" b="1"/>
              <a:t> </a:t>
            </a:r>
          </a:p>
        </p:txBody>
      </p:sp>
    </p:spTree>
    <p:extLst>
      <p:ext uri="{BB962C8B-B14F-4D97-AF65-F5344CB8AC3E}">
        <p14:creationId xmlns:p14="http://schemas.microsoft.com/office/powerpoint/2010/main" val="2516109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9600" b="1" dirty="0" smtClean="0"/>
              <a:t>’</a:t>
            </a:r>
            <a:endParaRPr lang="en-US" dirty="0"/>
          </a:p>
        </p:txBody>
      </p:sp>
      <p:sp>
        <p:nvSpPr>
          <p:cNvPr id="3" name="Content Placeholder 2"/>
          <p:cNvSpPr>
            <a:spLocks noGrp="1"/>
          </p:cNvSpPr>
          <p:nvPr>
            <p:ph sz="quarter" idx="13"/>
          </p:nvPr>
        </p:nvSpPr>
        <p:spPr/>
        <p:txBody>
          <a:bodyPr/>
          <a:lstStyle/>
          <a:p>
            <a:r>
              <a:rPr lang="en-US" dirty="0" smtClean="0"/>
              <a:t>The two main uses of the apostrophe are:</a:t>
            </a:r>
          </a:p>
          <a:p>
            <a:pPr lvl="1"/>
            <a:r>
              <a:rPr lang="en-US" dirty="0" smtClean="0"/>
              <a:t>1. To show the omission of one or more letters in a contraction.</a:t>
            </a:r>
          </a:p>
          <a:p>
            <a:pPr lvl="1"/>
            <a:r>
              <a:rPr lang="en-US" dirty="0" smtClean="0"/>
              <a:t> 2. To show ownership or possession.</a:t>
            </a:r>
          </a:p>
          <a:p>
            <a:pPr lvl="1">
              <a:buNone/>
            </a:pPr>
            <a:endParaRPr lang="en-US" dirty="0" smtClean="0"/>
          </a:p>
          <a:p>
            <a:r>
              <a:rPr lang="en-US" dirty="0" smtClean="0"/>
              <a:t>Apostrophe in Contractions </a:t>
            </a:r>
          </a:p>
          <a:p>
            <a:pPr lvl="1"/>
            <a:r>
              <a:rPr lang="en-US" dirty="0" smtClean="0"/>
              <a:t>A contraction is formed when two words are combined. An apostrophe shows where letters are omitted.</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15300" smtClean="0"/>
              <a:t>-</a:t>
            </a:r>
            <a:r>
              <a:rPr lang="en-US"/>
              <a:t/>
            </a:r>
            <a:br>
              <a:rPr lang="en-US"/>
            </a:br>
            <a:endParaRPr lang="en-US"/>
          </a:p>
        </p:txBody>
      </p:sp>
      <p:sp>
        <p:nvSpPr>
          <p:cNvPr id="3" name="Content Placeholder 2"/>
          <p:cNvSpPr>
            <a:spLocks noGrp="1"/>
          </p:cNvSpPr>
          <p:nvPr>
            <p:ph sz="quarter" idx="13"/>
          </p:nvPr>
        </p:nvSpPr>
        <p:spPr/>
        <p:txBody>
          <a:bodyPr>
            <a:normAutofit fontScale="70000" lnSpcReduction="20000"/>
          </a:bodyPr>
          <a:lstStyle/>
          <a:p>
            <a:r>
              <a:rPr lang="en-US"/>
              <a:t>1. Use a hyphen with two or more words that act as a single unit describing a noun. </a:t>
            </a:r>
            <a:endParaRPr lang="en-US" smtClean="0"/>
          </a:p>
          <a:p>
            <a:pPr lvl="1"/>
            <a:r>
              <a:rPr lang="en-US" smtClean="0"/>
              <a:t>The </a:t>
            </a:r>
            <a:r>
              <a:rPr lang="en-US"/>
              <a:t>light-footed burglar silently slipped open the sliding glass door. </a:t>
            </a:r>
            <a:endParaRPr lang="en-US" smtClean="0"/>
          </a:p>
          <a:p>
            <a:pPr lvl="1"/>
            <a:r>
              <a:rPr lang="en-US" smtClean="0"/>
              <a:t>While </a:t>
            </a:r>
            <a:r>
              <a:rPr lang="en-US"/>
              <a:t>being interviewed on the late-night talk show, the quarterback announced his intention to retire. </a:t>
            </a:r>
            <a:endParaRPr lang="en-US" smtClean="0"/>
          </a:p>
          <a:p>
            <a:pPr lvl="1"/>
            <a:r>
              <a:rPr lang="en-US" smtClean="0"/>
              <a:t>With </a:t>
            </a:r>
            <a:r>
              <a:rPr lang="en-US"/>
              <a:t>a needle, Rich punctured the fluid-filled blister on his toe</a:t>
            </a:r>
            <a:r>
              <a:rPr lang="en-US" smtClean="0"/>
              <a:t>.</a:t>
            </a:r>
          </a:p>
          <a:p>
            <a:r>
              <a:rPr lang="en-US" smtClean="0"/>
              <a:t> </a:t>
            </a:r>
            <a:r>
              <a:rPr lang="en-US"/>
              <a:t>2. Use a hyphen to divide a word at the end of a line of writing or typing. When you need to divide a word at the end of a line, divide it between syllables. Use your dictionary to be sure of correct syllable divisions</a:t>
            </a:r>
            <a:r>
              <a:rPr lang="en-US" smtClean="0"/>
              <a:t>.</a:t>
            </a:r>
          </a:p>
          <a:p>
            <a:pPr lvl="1"/>
            <a:r>
              <a:rPr lang="en-US" smtClean="0"/>
              <a:t> </a:t>
            </a:r>
            <a:r>
              <a:rPr lang="en-US"/>
              <a:t>Selena’s first year at college was a time filled with numerous new </a:t>
            </a:r>
            <a:r>
              <a:rPr lang="en-US" smtClean="0"/>
              <a:t>responsi-</a:t>
            </a:r>
          </a:p>
          <a:p>
            <a:pPr marL="457200" lvl="1" indent="0">
              <a:buNone/>
            </a:pPr>
            <a:r>
              <a:rPr lang="en-US" smtClean="0"/>
              <a:t>      bilities and pressures.</a:t>
            </a:r>
          </a:p>
          <a:p>
            <a:pPr marL="457200" lvl="1" indent="0">
              <a:buNone/>
            </a:pPr>
            <a:r>
              <a:rPr lang="en-US" b="1"/>
              <a:t>TIPS:</a:t>
            </a:r>
          </a:p>
          <a:p>
            <a:pPr marL="457200" lvl="1" indent="0">
              <a:buNone/>
            </a:pPr>
            <a:r>
              <a:rPr lang="en-US"/>
              <a:t>1. Do not divide words of one syllable. 2. Do not divide a word if you can avoid dividing it</a:t>
            </a:r>
            <a:r>
              <a:rPr lang="en-US" smtClean="0"/>
              <a:t>.</a:t>
            </a:r>
            <a:endParaRPr lang="en-US"/>
          </a:p>
        </p:txBody>
      </p:sp>
    </p:spTree>
    <p:extLst>
      <p:ext uri="{BB962C8B-B14F-4D97-AF65-F5344CB8AC3E}">
        <p14:creationId xmlns:p14="http://schemas.microsoft.com/office/powerpoint/2010/main" val="26490341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1" y="609600"/>
            <a:ext cx="7773338" cy="1596177"/>
          </a:xfrm>
        </p:spPr>
        <p:txBody>
          <a:bodyPr/>
          <a:lstStyle/>
          <a:p>
            <a:endParaRPr lang="en-US" dirty="0"/>
          </a:p>
        </p:txBody>
      </p:sp>
      <p:pic>
        <p:nvPicPr>
          <p:cNvPr id="4" name="OJeCAFNa4uU"/>
          <p:cNvPicPr>
            <a:picLocks noGrp="1" noRot="1" noChangeAspect="1"/>
          </p:cNvPicPr>
          <p:nvPr>
            <p:ph sz="quarter" idx="13"/>
            <a:videoFile r:link="rId1"/>
          </p:nvPr>
        </p:nvPicPr>
        <p:blipFill>
          <a:blip r:embed="rId3"/>
          <a:stretch>
            <a:fillRect/>
          </a:stretch>
        </p:blipFill>
        <p:spPr>
          <a:xfrm>
            <a:off x="2286000" y="2792413"/>
            <a:ext cx="4572000" cy="2571750"/>
          </a:xfrm>
          <a:prstGeom prst="rect">
            <a:avLst/>
          </a:prstGeom>
        </p:spPr>
      </p:pic>
    </p:spTree>
    <p:extLst>
      <p:ext uri="{BB962C8B-B14F-4D97-AF65-F5344CB8AC3E}">
        <p14:creationId xmlns:p14="http://schemas.microsoft.com/office/powerpoint/2010/main" val="1553582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2" y="1604223"/>
            <a:ext cx="7773338" cy="1596177"/>
          </a:xfrm>
        </p:spPr>
        <p:txBody>
          <a:bodyPr/>
          <a:lstStyle/>
          <a:p>
            <a:r>
              <a:rPr lang="en-US" dirty="0" smtClean="0"/>
              <a:t>Apostrophe in Contractions </a:t>
            </a:r>
            <a:br>
              <a:rPr lang="en-US" dirty="0" smtClean="0"/>
            </a:br>
            <a:endParaRPr lang="en-US" dirty="0"/>
          </a:p>
        </p:txBody>
      </p:sp>
      <p:sp>
        <p:nvSpPr>
          <p:cNvPr id="3" name="Content Placeholder 2"/>
          <p:cNvSpPr>
            <a:spLocks noGrp="1"/>
          </p:cNvSpPr>
          <p:nvPr>
            <p:ph sz="quarter" idx="13"/>
          </p:nvPr>
        </p:nvSpPr>
        <p:spPr/>
        <p:txBody>
          <a:bodyPr/>
          <a:lstStyle/>
          <a:p>
            <a:r>
              <a:rPr lang="en-US" dirty="0" smtClean="0"/>
              <a:t>Following are some other common contractions: </a:t>
            </a:r>
          </a:p>
          <a:p>
            <a:endParaRPr lang="en-US" dirty="0" smtClean="0"/>
          </a:p>
          <a:p>
            <a:endParaRPr lang="en-US" dirty="0" smtClean="0"/>
          </a:p>
          <a:p>
            <a:endParaRPr lang="en-US" dirty="0" smtClean="0"/>
          </a:p>
          <a:p>
            <a:endParaRPr lang="en-US" dirty="0" smtClean="0"/>
          </a:p>
          <a:p>
            <a:r>
              <a:rPr lang="en-US" dirty="0" smtClean="0"/>
              <a:t>Will + not has an unusual contraction: won’t.</a:t>
            </a:r>
            <a:endParaRPr lang="en-US" dirty="0"/>
          </a:p>
        </p:txBody>
      </p:sp>
      <p:graphicFrame>
        <p:nvGraphicFramePr>
          <p:cNvPr id="5" name="Diagram 4"/>
          <p:cNvGraphicFramePr/>
          <p:nvPr>
            <p:extLst>
              <p:ext uri="{D42A27DB-BD31-4B8C-83A1-F6EECF244321}">
                <p14:modId xmlns:p14="http://schemas.microsoft.com/office/powerpoint/2010/main" val="2439634523"/>
              </p:ext>
            </p:extLst>
          </p:nvPr>
        </p:nvGraphicFramePr>
        <p:xfrm>
          <a:off x="990600" y="2108200"/>
          <a:ext cx="7543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2" y="1756623"/>
            <a:ext cx="7773338" cy="1596177"/>
          </a:xfrm>
        </p:spPr>
        <p:txBody>
          <a:bodyPr/>
          <a:lstStyle/>
          <a:p>
            <a:r>
              <a:rPr lang="en-US" dirty="0" smtClean="0"/>
              <a:t>Apostrophe to Show Ownership or Possession</a:t>
            </a:r>
            <a:endParaRPr lang="en-US" dirty="0"/>
          </a:p>
        </p:txBody>
      </p:sp>
      <p:sp>
        <p:nvSpPr>
          <p:cNvPr id="3" name="Content Placeholder 2"/>
          <p:cNvSpPr>
            <a:spLocks noGrp="1"/>
          </p:cNvSpPr>
          <p:nvPr>
            <p:ph sz="quarter" idx="13"/>
          </p:nvPr>
        </p:nvSpPr>
        <p:spPr>
          <a:xfrm>
            <a:off x="685330" y="3586293"/>
            <a:ext cx="7772870" cy="3424107"/>
          </a:xfrm>
        </p:spPr>
        <p:txBody>
          <a:bodyPr/>
          <a:lstStyle/>
          <a:p>
            <a:r>
              <a:rPr lang="en-US" dirty="0" smtClean="0"/>
              <a:t>To show possession, we can use such words as belongs to, or possessed by. </a:t>
            </a:r>
          </a:p>
          <a:p>
            <a:pPr lvl="1"/>
            <a:r>
              <a:rPr lang="en-US" dirty="0" smtClean="0"/>
              <a:t>the umbrella that belongs to Mark </a:t>
            </a:r>
          </a:p>
          <a:p>
            <a:pPr lvl="1"/>
            <a:r>
              <a:rPr lang="en-US" dirty="0" smtClean="0"/>
              <a:t>the toys possessed by children </a:t>
            </a:r>
          </a:p>
          <a:p>
            <a:pPr lvl="1"/>
            <a:r>
              <a:rPr lang="en-US" dirty="0" smtClean="0"/>
              <a:t>the tape recorder owned by the school </a:t>
            </a:r>
          </a:p>
          <a:p>
            <a:pPr lvl="1"/>
            <a:r>
              <a:rPr lang="en-US" dirty="0" smtClean="0"/>
              <a:t>the gentleness of my father</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3"/>
          </p:nvPr>
        </p:nvSpPr>
        <p:spPr/>
        <p:txBody>
          <a:bodyPr/>
          <a:lstStyle/>
          <a:p>
            <a:r>
              <a:rPr lang="en-US" dirty="0" smtClean="0"/>
              <a:t>But the apostrophe and s (if the word </a:t>
            </a:r>
            <a:r>
              <a:rPr lang="en-US" dirty="0" err="1" smtClean="0"/>
              <a:t>does’t</a:t>
            </a:r>
            <a:r>
              <a:rPr lang="en-US" dirty="0" smtClean="0"/>
              <a:t> end in s) is often the easiest way to do this. </a:t>
            </a:r>
          </a:p>
          <a:p>
            <a:pPr lvl="1"/>
            <a:r>
              <a:rPr lang="en-US" dirty="0" smtClean="0"/>
              <a:t>Mark’s umbrella </a:t>
            </a:r>
          </a:p>
          <a:p>
            <a:pPr lvl="1"/>
            <a:r>
              <a:rPr lang="en-US" dirty="0" smtClean="0"/>
              <a:t>the children’s toys </a:t>
            </a:r>
          </a:p>
          <a:p>
            <a:pPr lvl="1"/>
            <a:r>
              <a:rPr lang="en-US" dirty="0" smtClean="0"/>
              <a:t>the school’s tape recorder </a:t>
            </a:r>
          </a:p>
          <a:p>
            <a:pPr lvl="1"/>
            <a:r>
              <a:rPr lang="en-US" dirty="0" smtClean="0"/>
              <a:t>my father’s gentleness</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1295401"/>
            <a:ext cx="7620000" cy="5632311"/>
          </a:xfrm>
          <a:prstGeom prst="rect">
            <a:avLst/>
          </a:prstGeom>
        </p:spPr>
        <p:txBody>
          <a:bodyPr wrap="square">
            <a:spAutoFit/>
          </a:bodyPr>
          <a:lstStyle/>
          <a:p>
            <a:r>
              <a:rPr lang="en-US" sz="2400" dirty="0" smtClean="0"/>
              <a:t>Points to Remember </a:t>
            </a:r>
          </a:p>
          <a:p>
            <a:r>
              <a:rPr lang="en-US" sz="2400" dirty="0" smtClean="0"/>
              <a:t>	</a:t>
            </a:r>
          </a:p>
          <a:p>
            <a:pPr marL="342900" indent="-342900">
              <a:buAutoNum type="arabicPeriod"/>
            </a:pPr>
            <a:r>
              <a:rPr lang="en-US" sz="2400" dirty="0" smtClean="0"/>
              <a:t>The ’s goes with the owner or possessor (in the examples given, Mark, children, the school, my father). </a:t>
            </a:r>
          </a:p>
          <a:p>
            <a:pPr marL="342900" indent="-342900">
              <a:buAutoNum type="arabicPeriod"/>
            </a:pPr>
            <a:endParaRPr lang="en-US" sz="2400" dirty="0" smtClean="0"/>
          </a:p>
          <a:p>
            <a:pPr marL="342900" indent="-342900">
              <a:buAutoNum type="arabicPeriod"/>
            </a:pPr>
            <a:r>
              <a:rPr lang="en-US" sz="2400" dirty="0" smtClean="0"/>
              <a:t>What follows is the person or thing possessed (in the examples given, the umbrella, the toys, the tape recorder, gentleness). </a:t>
            </a:r>
          </a:p>
          <a:p>
            <a:pPr marL="342900" indent="-342900">
              <a:buAutoNum type="arabicPeriod"/>
            </a:pPr>
            <a:endParaRPr lang="en-US" sz="2400" dirty="0" smtClean="0"/>
          </a:p>
          <a:p>
            <a:pPr marL="342900" indent="-342900">
              <a:buAutoNum type="arabicPeriod"/>
            </a:pPr>
            <a:r>
              <a:rPr lang="en-US" sz="2400" dirty="0" smtClean="0"/>
              <a:t> There should always be a break between the word and ’s. </a:t>
            </a:r>
          </a:p>
          <a:p>
            <a:pPr marL="342900" indent="-342900">
              <a:buAutoNum type="arabicPeriod"/>
            </a:pPr>
            <a:endParaRPr lang="en-US" sz="2400" dirty="0" smtClean="0"/>
          </a:p>
          <a:p>
            <a:pPr marL="342900" indent="-342900">
              <a:buAutoNum type="arabicPeriod"/>
            </a:pPr>
            <a:r>
              <a:rPr lang="en-US" sz="2400" dirty="0" smtClean="0"/>
              <a:t> An apostrophe and s are used to show possession with a singular word even if the word already ends in s: for example, Doris’s purse (the purse belonging to Doris).</a:t>
            </a:r>
            <a:endParaRPr lang="en-US"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2" y="1680423"/>
            <a:ext cx="7773338" cy="1596177"/>
          </a:xfrm>
        </p:spPr>
        <p:txBody>
          <a:bodyPr/>
          <a:lstStyle/>
          <a:p>
            <a:r>
              <a:rPr lang="en-US" dirty="0" smtClean="0"/>
              <a:t>Apostrophe versus Possessive Pronouns</a:t>
            </a:r>
            <a:endParaRPr lang="en-US" dirty="0"/>
          </a:p>
        </p:txBody>
      </p:sp>
      <p:sp>
        <p:nvSpPr>
          <p:cNvPr id="3" name="Content Placeholder 2"/>
          <p:cNvSpPr>
            <a:spLocks noGrp="1"/>
          </p:cNvSpPr>
          <p:nvPr>
            <p:ph sz="quarter" idx="13"/>
          </p:nvPr>
        </p:nvSpPr>
        <p:spPr>
          <a:xfrm>
            <a:off x="685330" y="3433893"/>
            <a:ext cx="7772870" cy="3424107"/>
          </a:xfrm>
        </p:spPr>
        <p:txBody>
          <a:bodyPr/>
          <a:lstStyle/>
          <a:p>
            <a:r>
              <a:rPr lang="en-US" dirty="0" smtClean="0"/>
              <a:t>Do not use an apostrophe with possessive pronouns. They already show ownership.</a:t>
            </a:r>
          </a:p>
          <a:p>
            <a:pPr lvl="1"/>
            <a:r>
              <a:rPr lang="en-US" dirty="0" smtClean="0"/>
              <a:t> Possessive pronouns include his, hers, its, yours, ours, and theirs</a:t>
            </a:r>
          </a:p>
          <a:p>
            <a:pPr lvl="2"/>
            <a:r>
              <a:rPr lang="en-US" dirty="0" smtClean="0"/>
              <a:t>Yours truly,</a:t>
            </a:r>
          </a:p>
          <a:p>
            <a:pPr lvl="2"/>
            <a:r>
              <a:rPr lang="en-US" dirty="0" smtClean="0"/>
              <a:t>It’s my book, its name is </a:t>
            </a:r>
            <a:r>
              <a:rPr lang="en-US" dirty="0" err="1" smtClean="0"/>
              <a:t>CWSwR</a:t>
            </a:r>
            <a:r>
              <a:rPr lang="en-US" dirty="0" smtClean="0"/>
              <a:t> </a:t>
            </a:r>
          </a:p>
          <a:p>
            <a:pPr lvl="2"/>
            <a:r>
              <a:rPr lang="en-US" dirty="0" smtClean="0"/>
              <a:t>The decision is yours</a:t>
            </a:r>
          </a:p>
          <a:p>
            <a:pPr lvl="2"/>
            <a:r>
              <a:rPr lang="en-US" dirty="0" smtClean="0"/>
              <a:t>The plan to come here was hers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2" y="1451823"/>
            <a:ext cx="7773338" cy="1596177"/>
          </a:xfrm>
        </p:spPr>
        <p:txBody>
          <a:bodyPr/>
          <a:lstStyle/>
          <a:p>
            <a:r>
              <a:rPr lang="en-US" dirty="0" smtClean="0"/>
              <a:t>Apostrophe versus Simple Plurals</a:t>
            </a:r>
            <a:endParaRPr lang="en-US" dirty="0"/>
          </a:p>
        </p:txBody>
      </p:sp>
      <p:sp>
        <p:nvSpPr>
          <p:cNvPr id="3" name="Content Placeholder 2"/>
          <p:cNvSpPr>
            <a:spLocks noGrp="1"/>
          </p:cNvSpPr>
          <p:nvPr>
            <p:ph sz="quarter" idx="13"/>
          </p:nvPr>
        </p:nvSpPr>
        <p:spPr>
          <a:xfrm>
            <a:off x="685330" y="2748093"/>
            <a:ext cx="7772870" cy="3424107"/>
          </a:xfrm>
        </p:spPr>
        <p:txBody>
          <a:bodyPr>
            <a:normAutofit lnSpcReduction="10000"/>
          </a:bodyPr>
          <a:lstStyle/>
          <a:p>
            <a:r>
              <a:rPr lang="en-US" dirty="0" smtClean="0"/>
              <a:t>To make a word plural, add only s, not an apostrophe.</a:t>
            </a:r>
          </a:p>
          <a:p>
            <a:pPr lvl="1"/>
            <a:r>
              <a:rPr lang="en-US" dirty="0" smtClean="0"/>
              <a:t> For example, the plural of the word movie is movies, not movies’.</a:t>
            </a:r>
          </a:p>
          <a:p>
            <a:endParaRPr lang="en-US" dirty="0" smtClean="0"/>
          </a:p>
          <a:p>
            <a:r>
              <a:rPr lang="en-US" dirty="0" smtClean="0"/>
              <a:t>Tim broke his roommate’s collection of cassette tapes and compact discs.</a:t>
            </a:r>
          </a:p>
          <a:p>
            <a:pPr lvl="1"/>
            <a:r>
              <a:rPr lang="en-US" dirty="0" smtClean="0"/>
              <a:t> The words tapes and discs are simple plurals, meaning more than one tape, more than one disc. The plural is shown by adding </a:t>
            </a:r>
            <a:r>
              <a:rPr lang="en-US" b="1" dirty="0" smtClean="0"/>
              <a:t>s</a:t>
            </a:r>
            <a:r>
              <a:rPr lang="en-US" dirty="0" smtClean="0"/>
              <a:t> only. On the other hand, the </a:t>
            </a:r>
            <a:r>
              <a:rPr lang="en-US" b="1" dirty="0" smtClean="0"/>
              <a:t>’s</a:t>
            </a:r>
            <a:r>
              <a:rPr lang="en-US" dirty="0" smtClean="0"/>
              <a:t> after roommate shows possession—that the roommate owns the tapes and discs.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tf00001031</Template>
  <TotalTime>230</TotalTime>
  <Words>2314</Words>
  <Application>Microsoft Office PowerPoint</Application>
  <PresentationFormat>On-screen Show (4:3)</PresentationFormat>
  <Paragraphs>206</Paragraphs>
  <Slides>31</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Tw Cen MT</vt:lpstr>
      <vt:lpstr>Wingdings</vt:lpstr>
      <vt:lpstr>Droplet</vt:lpstr>
      <vt:lpstr>PU,N;C:TU“A”T-I –O –N’S.</vt:lpstr>
      <vt:lpstr>’ </vt:lpstr>
      <vt:lpstr>’</vt:lpstr>
      <vt:lpstr>Apostrophe in Contractions  </vt:lpstr>
      <vt:lpstr>Apostrophe to Show Ownership or Possession</vt:lpstr>
      <vt:lpstr>PowerPoint Presentation</vt:lpstr>
      <vt:lpstr>PowerPoint Presentation</vt:lpstr>
      <vt:lpstr>Apostrophe versus Possessive Pronouns</vt:lpstr>
      <vt:lpstr>Apostrophe versus Simple Plurals</vt:lpstr>
      <vt:lpstr>Apostrophe with Plurals Ending in s</vt:lpstr>
      <vt:lpstr>“ ”</vt:lpstr>
      <vt:lpstr>PowerPoint Presentation</vt:lpstr>
      <vt:lpstr>PowerPoint Presentation</vt:lpstr>
      <vt:lpstr>PowerPoint Presentation</vt:lpstr>
      <vt:lpstr>Quotation Marks to Set Off Titles of Short Works </vt:lpstr>
      <vt:lpstr>Quotation Marks to Set Off Titles of Short Works </vt:lpstr>
      <vt:lpstr>,</vt:lpstr>
      <vt:lpstr>Six Main Uses of the Comma </vt:lpstr>
      <vt:lpstr>Use commas to separate items in a series.</vt:lpstr>
      <vt:lpstr>Comma after Introductory Material</vt:lpstr>
      <vt:lpstr>PowerPoint Presentation</vt:lpstr>
      <vt:lpstr>Comma between Complete Thoughts</vt:lpstr>
      <vt:lpstr>Comma with Direct Quotations</vt:lpstr>
      <vt:lpstr>Other Uses for Commas</vt:lpstr>
      <vt:lpstr>Other Punctuation Marks</vt:lpstr>
      <vt:lpstr>:</vt:lpstr>
      <vt:lpstr>;</vt:lpstr>
      <vt:lpstr>—</vt:lpstr>
      <vt:lpstr>( )</vt:lpstr>
      <vt:lpstr>-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PU,N;C:TU“A”T-I –O –N’S.</dc:title>
  <dc:creator>Usama Abdul Rehman</dc:creator>
  <cp:lastModifiedBy>Maria Fatima</cp:lastModifiedBy>
  <cp:revision>30</cp:revision>
  <dcterms:created xsi:type="dcterms:W3CDTF">2006-08-16T00:00:00Z</dcterms:created>
  <dcterms:modified xsi:type="dcterms:W3CDTF">2018-10-08T05:44:55Z</dcterms:modified>
</cp:coreProperties>
</file>