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1" d="100"/>
          <a:sy n="71" d="100"/>
        </p:scale>
        <p:origin x="70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DD702-73E5-4FEE-BAAD-E86018BF47EB}" type="datetimeFigureOut">
              <a:rPr lang="en-US" smtClean="0"/>
              <a:t>12/23/2022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31DE66-AD2D-4E36-A256-0438C1A1BBF7}" type="slidenum">
              <a:rPr lang="en-US" smtClean="0"/>
              <a:t>‹#›</a:t>
            </a:fld>
            <a:endParaRPr lang="en-US"/>
          </a:p>
        </p:txBody>
      </p:sp>
    </p:spTree>
    <p:extLst>
      <p:ext uri="{BB962C8B-B14F-4D97-AF65-F5344CB8AC3E}">
        <p14:creationId xmlns:p14="http://schemas.microsoft.com/office/powerpoint/2010/main" val="2592286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31DE66-AD2D-4E36-A256-0438C1A1BBF7}" type="slidenum">
              <a:rPr lang="en-US" smtClean="0"/>
              <a:t>14</a:t>
            </a:fld>
            <a:endParaRPr lang="en-US"/>
          </a:p>
        </p:txBody>
      </p:sp>
    </p:spTree>
    <p:extLst>
      <p:ext uri="{BB962C8B-B14F-4D97-AF65-F5344CB8AC3E}">
        <p14:creationId xmlns:p14="http://schemas.microsoft.com/office/powerpoint/2010/main" val="1913917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408E959-8863-4FD8-ACDB-D013E6F67D4B}"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66309-DCE0-4DA0-B89B-8342AFD25948}" type="slidenum">
              <a:rPr lang="en-US" smtClean="0"/>
              <a:t>‹#›</a:t>
            </a:fld>
            <a:endParaRPr lang="en-US"/>
          </a:p>
        </p:txBody>
      </p:sp>
    </p:spTree>
    <p:extLst>
      <p:ext uri="{BB962C8B-B14F-4D97-AF65-F5344CB8AC3E}">
        <p14:creationId xmlns:p14="http://schemas.microsoft.com/office/powerpoint/2010/main" val="706844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08E959-8863-4FD8-ACDB-D013E6F67D4B}"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66309-DCE0-4DA0-B89B-8342AFD25948}" type="slidenum">
              <a:rPr lang="en-US" smtClean="0"/>
              <a:t>‹#›</a:t>
            </a:fld>
            <a:endParaRPr lang="en-US"/>
          </a:p>
        </p:txBody>
      </p:sp>
    </p:spTree>
    <p:extLst>
      <p:ext uri="{BB962C8B-B14F-4D97-AF65-F5344CB8AC3E}">
        <p14:creationId xmlns:p14="http://schemas.microsoft.com/office/powerpoint/2010/main" val="39704048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08E959-8863-4FD8-ACDB-D013E6F67D4B}"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66309-DCE0-4DA0-B89B-8342AFD25948}" type="slidenum">
              <a:rPr lang="en-US" smtClean="0"/>
              <a:t>‹#›</a:t>
            </a:fld>
            <a:endParaRPr lang="en-US"/>
          </a:p>
        </p:txBody>
      </p:sp>
    </p:spTree>
    <p:extLst>
      <p:ext uri="{BB962C8B-B14F-4D97-AF65-F5344CB8AC3E}">
        <p14:creationId xmlns:p14="http://schemas.microsoft.com/office/powerpoint/2010/main" val="2899712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408E959-8863-4FD8-ACDB-D013E6F67D4B}"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66309-DCE0-4DA0-B89B-8342AFD25948}" type="slidenum">
              <a:rPr lang="en-US" smtClean="0"/>
              <a:t>‹#›</a:t>
            </a:fld>
            <a:endParaRPr lang="en-US"/>
          </a:p>
        </p:txBody>
      </p:sp>
    </p:spTree>
    <p:extLst>
      <p:ext uri="{BB962C8B-B14F-4D97-AF65-F5344CB8AC3E}">
        <p14:creationId xmlns:p14="http://schemas.microsoft.com/office/powerpoint/2010/main" val="1638638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408E959-8863-4FD8-ACDB-D013E6F67D4B}" type="datetimeFigureOut">
              <a:rPr lang="en-US" smtClean="0"/>
              <a:t>12/23/2022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466309-DCE0-4DA0-B89B-8342AFD25948}" type="slidenum">
              <a:rPr lang="en-US" smtClean="0"/>
              <a:t>‹#›</a:t>
            </a:fld>
            <a:endParaRPr lang="en-US"/>
          </a:p>
        </p:txBody>
      </p:sp>
    </p:spTree>
    <p:extLst>
      <p:ext uri="{BB962C8B-B14F-4D97-AF65-F5344CB8AC3E}">
        <p14:creationId xmlns:p14="http://schemas.microsoft.com/office/powerpoint/2010/main" val="3703718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408E959-8863-4FD8-ACDB-D013E6F67D4B}"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66309-DCE0-4DA0-B89B-8342AFD25948}" type="slidenum">
              <a:rPr lang="en-US" smtClean="0"/>
              <a:t>‹#›</a:t>
            </a:fld>
            <a:endParaRPr lang="en-US"/>
          </a:p>
        </p:txBody>
      </p:sp>
    </p:spTree>
    <p:extLst>
      <p:ext uri="{BB962C8B-B14F-4D97-AF65-F5344CB8AC3E}">
        <p14:creationId xmlns:p14="http://schemas.microsoft.com/office/powerpoint/2010/main" val="2500277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408E959-8863-4FD8-ACDB-D013E6F67D4B}" type="datetimeFigureOut">
              <a:rPr lang="en-US" smtClean="0"/>
              <a:t>12/23/2022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466309-DCE0-4DA0-B89B-8342AFD25948}" type="slidenum">
              <a:rPr lang="en-US" smtClean="0"/>
              <a:t>‹#›</a:t>
            </a:fld>
            <a:endParaRPr lang="en-US"/>
          </a:p>
        </p:txBody>
      </p:sp>
    </p:spTree>
    <p:extLst>
      <p:ext uri="{BB962C8B-B14F-4D97-AF65-F5344CB8AC3E}">
        <p14:creationId xmlns:p14="http://schemas.microsoft.com/office/powerpoint/2010/main" val="1842491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408E959-8863-4FD8-ACDB-D013E6F67D4B}" type="datetimeFigureOut">
              <a:rPr lang="en-US" smtClean="0"/>
              <a:t>12/23/2022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466309-DCE0-4DA0-B89B-8342AFD25948}" type="slidenum">
              <a:rPr lang="en-US" smtClean="0"/>
              <a:t>‹#›</a:t>
            </a:fld>
            <a:endParaRPr lang="en-US"/>
          </a:p>
        </p:txBody>
      </p:sp>
    </p:spTree>
    <p:extLst>
      <p:ext uri="{BB962C8B-B14F-4D97-AF65-F5344CB8AC3E}">
        <p14:creationId xmlns:p14="http://schemas.microsoft.com/office/powerpoint/2010/main" val="671534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08E959-8863-4FD8-ACDB-D013E6F67D4B}" type="datetimeFigureOut">
              <a:rPr lang="en-US" smtClean="0"/>
              <a:t>12/23/2022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466309-DCE0-4DA0-B89B-8342AFD25948}" type="slidenum">
              <a:rPr lang="en-US" smtClean="0"/>
              <a:t>‹#›</a:t>
            </a:fld>
            <a:endParaRPr lang="en-US"/>
          </a:p>
        </p:txBody>
      </p:sp>
    </p:spTree>
    <p:extLst>
      <p:ext uri="{BB962C8B-B14F-4D97-AF65-F5344CB8AC3E}">
        <p14:creationId xmlns:p14="http://schemas.microsoft.com/office/powerpoint/2010/main" val="2004871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08E959-8863-4FD8-ACDB-D013E6F67D4B}"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66309-DCE0-4DA0-B89B-8342AFD25948}" type="slidenum">
              <a:rPr lang="en-US" smtClean="0"/>
              <a:t>‹#›</a:t>
            </a:fld>
            <a:endParaRPr lang="en-US"/>
          </a:p>
        </p:txBody>
      </p:sp>
    </p:spTree>
    <p:extLst>
      <p:ext uri="{BB962C8B-B14F-4D97-AF65-F5344CB8AC3E}">
        <p14:creationId xmlns:p14="http://schemas.microsoft.com/office/powerpoint/2010/main" val="3346496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408E959-8863-4FD8-ACDB-D013E6F67D4B}" type="datetimeFigureOut">
              <a:rPr lang="en-US" smtClean="0"/>
              <a:t>12/23/2022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466309-DCE0-4DA0-B89B-8342AFD25948}" type="slidenum">
              <a:rPr lang="en-US" smtClean="0"/>
              <a:t>‹#›</a:t>
            </a:fld>
            <a:endParaRPr lang="en-US"/>
          </a:p>
        </p:txBody>
      </p:sp>
    </p:spTree>
    <p:extLst>
      <p:ext uri="{BB962C8B-B14F-4D97-AF65-F5344CB8AC3E}">
        <p14:creationId xmlns:p14="http://schemas.microsoft.com/office/powerpoint/2010/main" val="40436786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08E959-8863-4FD8-ACDB-D013E6F67D4B}" type="datetimeFigureOut">
              <a:rPr lang="en-US" smtClean="0"/>
              <a:t>12/23/2022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466309-DCE0-4DA0-B89B-8342AFD25948}" type="slidenum">
              <a:rPr lang="en-US" smtClean="0"/>
              <a:t>‹#›</a:t>
            </a:fld>
            <a:endParaRPr lang="en-US"/>
          </a:p>
        </p:txBody>
      </p:sp>
      <p:pic>
        <p:nvPicPr>
          <p:cNvPr id="7" name="Picture 6"/>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094576" y="360363"/>
            <a:ext cx="3259224" cy="133032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Tree>
    <p:extLst>
      <p:ext uri="{BB962C8B-B14F-4D97-AF65-F5344CB8AC3E}">
        <p14:creationId xmlns:p14="http://schemas.microsoft.com/office/powerpoint/2010/main" val="32520084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v"/>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Courier New" panose="02070309020205020404" pitchFamily="49" charset="0"/>
        <a:buChar char="o"/>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ABOUT SPELLINGS </a:t>
            </a:r>
            <a:r>
              <a:rPr lang="en-US" dirty="0" smtClean="0"/>
              <a:t>AND OTHER PITFALLS</a:t>
            </a:r>
            <a:endParaRPr lang="en-US" dirty="0"/>
          </a:p>
        </p:txBody>
      </p:sp>
      <p:sp>
        <p:nvSpPr>
          <p:cNvPr id="3" name="Subtitle 2"/>
          <p:cNvSpPr>
            <a:spLocks noGrp="1"/>
          </p:cNvSpPr>
          <p:nvPr>
            <p:ph type="subTitle" idx="1"/>
          </p:nvPr>
        </p:nvSpPr>
        <p:spPr/>
        <p:txBody>
          <a:bodyPr/>
          <a:lstStyle/>
          <a:p>
            <a:endParaRPr lang="en-US" smtClean="0"/>
          </a:p>
          <a:p>
            <a:r>
              <a:rPr lang="en-US" dirty="0" smtClean="0"/>
              <a:t>SOURCES: CWSWR/WEB</a:t>
            </a:r>
            <a:endParaRPr lang="en-US" dirty="0"/>
          </a:p>
        </p:txBody>
      </p:sp>
    </p:spTree>
    <p:extLst>
      <p:ext uri="{BB962C8B-B14F-4D97-AF65-F5344CB8AC3E}">
        <p14:creationId xmlns:p14="http://schemas.microsoft.com/office/powerpoint/2010/main" val="27123624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Dependent-Word Fragments</a:t>
            </a:r>
            <a:endParaRPr lang="en-US"/>
          </a:p>
        </p:txBody>
      </p:sp>
      <p:sp>
        <p:nvSpPr>
          <p:cNvPr id="3" name="Content Placeholder 2"/>
          <p:cNvSpPr>
            <a:spLocks noGrp="1"/>
          </p:cNvSpPr>
          <p:nvPr>
            <p:ph idx="1"/>
          </p:nvPr>
        </p:nvSpPr>
        <p:spPr/>
        <p:txBody>
          <a:bodyPr/>
          <a:lstStyle/>
          <a:p>
            <a:r>
              <a:rPr lang="en-US" smtClean="0"/>
              <a:t>Below, the word group beginning with after is a fragment: </a:t>
            </a:r>
          </a:p>
          <a:p>
            <a:pPr lvl="1"/>
            <a:r>
              <a:rPr lang="en-US" smtClean="0"/>
              <a:t>After I cashed my paycheck. I treated myself to dinner. </a:t>
            </a:r>
          </a:p>
          <a:p>
            <a:r>
              <a:rPr lang="en-US" smtClean="0"/>
              <a:t>To correct the fragment, simply complete the thought: </a:t>
            </a:r>
          </a:p>
          <a:p>
            <a:pPr lvl="1"/>
            <a:r>
              <a:rPr lang="en-US" smtClean="0"/>
              <a:t>After I cashed my paycheck, I treated myself to dinner.</a:t>
            </a:r>
          </a:p>
          <a:p>
            <a:pPr marL="457200" lvl="1" indent="0">
              <a:buNone/>
            </a:pPr>
            <a:endParaRPr lang="en-US" smtClean="0"/>
          </a:p>
          <a:p>
            <a:r>
              <a:rPr lang="en-US" smtClean="0"/>
              <a:t>As you can see, dependent statements by themselves are fragments. They must be attached to a statement that makes sense standing alone. </a:t>
            </a:r>
          </a:p>
          <a:p>
            <a:pPr lvl="1"/>
            <a:r>
              <a:rPr lang="en-US" smtClean="0"/>
              <a:t>I won’t leave the house. Until I hear from you.</a:t>
            </a:r>
            <a:endParaRPr lang="en-US"/>
          </a:p>
        </p:txBody>
      </p:sp>
    </p:spTree>
    <p:extLst>
      <p:ext uri="{BB962C8B-B14F-4D97-AF65-F5344CB8AC3E}">
        <p14:creationId xmlns:p14="http://schemas.microsoft.com/office/powerpoint/2010/main" val="72410712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1000"/>
                                        <p:tgtEl>
                                          <p:spTgt spid="3">
                                            <p:txEl>
                                              <p:pRg st="2" end="2"/>
                                            </p:txEl>
                                          </p:spTgt>
                                        </p:tgtEl>
                                      </p:cBhvr>
                                    </p:animEffect>
                                    <p:anim calcmode="lin" valueType="num">
                                      <p:cBhvr>
                                        <p:cTn id="20"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Effect transition="in" filter="fade">
                                      <p:cBhvr>
                                        <p:cTn id="24" dur="1000"/>
                                        <p:tgtEl>
                                          <p:spTgt spid="3">
                                            <p:txEl>
                                              <p:pRg st="3" end="3"/>
                                            </p:txEl>
                                          </p:spTgt>
                                        </p:tgtEl>
                                      </p:cBhvr>
                                    </p:animEffect>
                                    <p:anim calcmode="lin" valueType="num">
                                      <p:cBhvr>
                                        <p:cTn id="2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1000"/>
                                        <p:tgtEl>
                                          <p:spTgt spid="3">
                                            <p:txEl>
                                              <p:pRg st="5" end="5"/>
                                            </p:txEl>
                                          </p:spTgt>
                                        </p:tgtEl>
                                      </p:cBhvr>
                                    </p:animEffect>
                                    <p:anim calcmode="lin" valueType="num">
                                      <p:cBhvr>
                                        <p:cTn id="3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fade">
                                      <p:cBhvr>
                                        <p:cTn id="36" dur="1000"/>
                                        <p:tgtEl>
                                          <p:spTgt spid="3">
                                            <p:txEl>
                                              <p:pRg st="6" end="6"/>
                                            </p:txEl>
                                          </p:spTgt>
                                        </p:tgtEl>
                                      </p:cBhvr>
                                    </p:animEffect>
                                    <p:anim calcmode="lin" valueType="num">
                                      <p:cBhvr>
                                        <p:cTn id="3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mtClean="0"/>
              <a:t>ing</a:t>
            </a:r>
            <a:r>
              <a:rPr lang="en-US" b="1" smtClean="0"/>
              <a:t> </a:t>
            </a:r>
            <a:r>
              <a:rPr lang="en-US" smtClean="0"/>
              <a:t>and </a:t>
            </a:r>
            <a:r>
              <a:rPr lang="en-US" b="1" i="1" smtClean="0"/>
              <a:t>to</a:t>
            </a:r>
            <a:r>
              <a:rPr lang="en-US" smtClean="0"/>
              <a:t> Fragments</a:t>
            </a:r>
            <a:endParaRPr lang="en-US"/>
          </a:p>
        </p:txBody>
      </p:sp>
      <p:sp>
        <p:nvSpPr>
          <p:cNvPr id="3" name="Content Placeholder 2"/>
          <p:cNvSpPr>
            <a:spLocks noGrp="1"/>
          </p:cNvSpPr>
          <p:nvPr>
            <p:ph idx="1"/>
          </p:nvPr>
        </p:nvSpPr>
        <p:spPr/>
        <p:txBody>
          <a:bodyPr>
            <a:normAutofit lnSpcReduction="10000"/>
          </a:bodyPr>
          <a:lstStyle/>
          <a:p>
            <a:r>
              <a:rPr lang="en-US" smtClean="0"/>
              <a:t>When an -ing word appears at or near the start of a word group, a fragment may result. Such fragments often lack a subject and part of the verb. </a:t>
            </a:r>
          </a:p>
          <a:p>
            <a:pPr lvl="1"/>
            <a:r>
              <a:rPr lang="en-US" smtClean="0"/>
              <a:t>1. Ellen walked all over the neighborhood yesterday. Trying to find her dog Bo. Several people claimed they had seen him only hours before.</a:t>
            </a:r>
          </a:p>
          <a:p>
            <a:pPr lvl="1"/>
            <a:endParaRPr lang="en-US" smtClean="0"/>
          </a:p>
          <a:p>
            <a:pPr lvl="1"/>
            <a:r>
              <a:rPr lang="en-US" smtClean="0"/>
              <a:t>2. We sat back to watch the movie. Not expecting anything special. To our surprise, we clapped, cheered, and cried for the next two hours.</a:t>
            </a:r>
          </a:p>
          <a:p>
            <a:pPr marL="457200" lvl="1" indent="0">
              <a:buNone/>
            </a:pPr>
            <a:r>
              <a:rPr lang="en-US" smtClean="0"/>
              <a:t> </a:t>
            </a:r>
          </a:p>
          <a:p>
            <a:pPr lvl="1"/>
            <a:r>
              <a:rPr lang="en-US" smtClean="0"/>
              <a:t>3. I telephoned the balloon store. This being the day before our wedding anniversary. I knew my wife would be surprised to receive a dozen heart-shaped balloons.</a:t>
            </a:r>
            <a:endParaRPr lang="en-US"/>
          </a:p>
        </p:txBody>
      </p:sp>
    </p:spTree>
    <p:extLst>
      <p:ext uri="{BB962C8B-B14F-4D97-AF65-F5344CB8AC3E}">
        <p14:creationId xmlns:p14="http://schemas.microsoft.com/office/powerpoint/2010/main" val="75646022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1000"/>
                                        <p:tgtEl>
                                          <p:spTgt spid="3">
                                            <p:txEl>
                                              <p:pRg st="4" end="4"/>
                                            </p:txEl>
                                          </p:spTgt>
                                        </p:tgtEl>
                                      </p:cBhvr>
                                    </p:animEffect>
                                    <p:anim calcmode="lin" valueType="num">
                                      <p:cBhvr>
                                        <p:cTn id="2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1000"/>
                                        <p:tgtEl>
                                          <p:spTgt spid="3">
                                            <p:txEl>
                                              <p:pRg st="5" end="5"/>
                                            </p:txEl>
                                          </p:spTgt>
                                        </p:tgtEl>
                                      </p:cBhvr>
                                    </p:animEffect>
                                    <p:anim calcmode="lin" valueType="num">
                                      <p:cBhvr>
                                        <p:cTn id="28"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smtClean="0"/>
              <a:t>ing</a:t>
            </a:r>
            <a:r>
              <a:rPr lang="en-US" b="1" smtClean="0"/>
              <a:t> </a:t>
            </a:r>
            <a:r>
              <a:rPr lang="en-US" smtClean="0"/>
              <a:t>and </a:t>
            </a:r>
            <a:r>
              <a:rPr lang="en-US" b="1" i="1" smtClean="0"/>
              <a:t>to</a:t>
            </a:r>
            <a:r>
              <a:rPr lang="en-US" smtClean="0"/>
              <a:t> Fragments</a:t>
            </a:r>
            <a:endParaRPr lang="en-US"/>
          </a:p>
        </p:txBody>
      </p:sp>
      <p:sp>
        <p:nvSpPr>
          <p:cNvPr id="3" name="Content Placeholder 2"/>
          <p:cNvSpPr>
            <a:spLocks noGrp="1"/>
          </p:cNvSpPr>
          <p:nvPr>
            <p:ph idx="1"/>
          </p:nvPr>
        </p:nvSpPr>
        <p:spPr/>
        <p:txBody>
          <a:bodyPr>
            <a:normAutofit fontScale="92500" lnSpcReduction="20000"/>
          </a:bodyPr>
          <a:lstStyle/>
          <a:p>
            <a:r>
              <a:rPr lang="en-US" smtClean="0"/>
              <a:t>People sometimes write -ing fragments because they think that the subject of one sentence will work for the next word group as well. Thus, in item 1 the writer thinks that the subject Ellen in the opening sentence will also serve as the subject for Trying to find her dog Bo. But the subject must be in the same sentence.</a:t>
            </a:r>
          </a:p>
          <a:p>
            <a:pPr lvl="1"/>
            <a:r>
              <a:rPr lang="en-US" smtClean="0"/>
              <a:t>Attach the fragment to the sentence that comes before it or the sentence that comes after it, whichever makes sense. Item 1 could read “Ellen walked all over the neighborhood yesterday trying to find her dog Bo.”</a:t>
            </a:r>
          </a:p>
          <a:p>
            <a:pPr marL="457200" lvl="1" indent="0">
              <a:buNone/>
            </a:pPr>
            <a:endParaRPr lang="en-US" smtClean="0"/>
          </a:p>
          <a:p>
            <a:pPr lvl="1"/>
            <a:r>
              <a:rPr lang="en-US" smtClean="0"/>
              <a:t>2. Add a subject and change the -ing verb part to the correct form of the verb. Item 2 could read “We didn’t expect anything special.”</a:t>
            </a:r>
          </a:p>
          <a:p>
            <a:pPr marL="457200" lvl="1" indent="0">
              <a:buNone/>
            </a:pPr>
            <a:endParaRPr lang="en-US" smtClean="0"/>
          </a:p>
          <a:p>
            <a:pPr lvl="1"/>
            <a:r>
              <a:rPr lang="en-US" smtClean="0"/>
              <a:t>3. Change being to the correct form of the verb be (am, are, is, was, were). Item 3 could read “It was the day before our wedding anniversary.”</a:t>
            </a:r>
          </a:p>
          <a:p>
            <a:pPr marL="457200" lvl="1" indent="0">
              <a:buNone/>
            </a:pPr>
            <a:endParaRPr lang="en-US"/>
          </a:p>
        </p:txBody>
      </p:sp>
    </p:spTree>
    <p:extLst>
      <p:ext uri="{BB962C8B-B14F-4D97-AF65-F5344CB8AC3E}">
        <p14:creationId xmlns:p14="http://schemas.microsoft.com/office/powerpoint/2010/main" val="2791740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1000"/>
                                        <p:tgtEl>
                                          <p:spTgt spid="3">
                                            <p:txEl>
                                              <p:pRg st="3" end="3"/>
                                            </p:txEl>
                                          </p:spTgt>
                                        </p:tgtEl>
                                      </p:cBhvr>
                                    </p:animEffect>
                                    <p:anim calcmode="lin" valueType="num">
                                      <p:cBhvr>
                                        <p:cTn id="1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1000"/>
                                        <p:tgtEl>
                                          <p:spTgt spid="3">
                                            <p:txEl>
                                              <p:pRg st="5" end="5"/>
                                            </p:txEl>
                                          </p:spTgt>
                                        </p:tgtEl>
                                      </p:cBhvr>
                                    </p:animEffect>
                                    <p:anim calcmode="lin" valueType="num">
                                      <p:cBhvr>
                                        <p:cTn id="23"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How to Correct </a:t>
            </a:r>
            <a:r>
              <a:rPr lang="en-US" b="1" i="1" smtClean="0"/>
              <a:t>to</a:t>
            </a:r>
            <a:r>
              <a:rPr lang="en-US" smtClean="0"/>
              <a:t> Fragments</a:t>
            </a:r>
            <a:br>
              <a:rPr lang="en-US" smtClean="0"/>
            </a:br>
            <a:endParaRPr lang="en-US"/>
          </a:p>
        </p:txBody>
      </p:sp>
      <p:sp>
        <p:nvSpPr>
          <p:cNvPr id="3" name="Content Placeholder 2"/>
          <p:cNvSpPr>
            <a:spLocks noGrp="1"/>
          </p:cNvSpPr>
          <p:nvPr>
            <p:ph idx="1"/>
          </p:nvPr>
        </p:nvSpPr>
        <p:spPr/>
        <p:txBody>
          <a:bodyPr/>
          <a:lstStyle/>
          <a:p>
            <a:r>
              <a:rPr lang="en-US" dirty="0" smtClean="0"/>
              <a:t>When </a:t>
            </a:r>
            <a:r>
              <a:rPr lang="en-US" b="1" i="1" dirty="0" smtClean="0"/>
              <a:t>to</a:t>
            </a:r>
            <a:r>
              <a:rPr lang="en-US" dirty="0" smtClean="0"/>
              <a:t> appears at or near the start of a word group, a fragment sometimes results:</a:t>
            </a:r>
          </a:p>
          <a:p>
            <a:pPr marL="0" indent="0">
              <a:buNone/>
            </a:pPr>
            <a:endParaRPr lang="en-US" dirty="0" smtClean="0"/>
          </a:p>
          <a:p>
            <a:pPr lvl="1"/>
            <a:r>
              <a:rPr lang="en-US" dirty="0" smtClean="0"/>
              <a:t> At the Chinese restaurant, Tim used chopsticks. To impress his mate. He spent one hour eating a small bowl of rice.</a:t>
            </a:r>
          </a:p>
          <a:p>
            <a:r>
              <a:rPr lang="en-US" dirty="0" smtClean="0"/>
              <a:t> The second word group is a fragment and can be corrected by adding it to the preceding sentence: </a:t>
            </a:r>
          </a:p>
          <a:p>
            <a:pPr marL="0" indent="0">
              <a:buNone/>
            </a:pPr>
            <a:endParaRPr lang="en-US" dirty="0" smtClean="0"/>
          </a:p>
          <a:p>
            <a:pPr lvl="1"/>
            <a:r>
              <a:rPr lang="en-US" dirty="0" smtClean="0"/>
              <a:t>At the Chinese restaurant, Tim used chopsticks </a:t>
            </a:r>
            <a:r>
              <a:rPr lang="en-US" b="1" dirty="0" smtClean="0"/>
              <a:t>to</a:t>
            </a:r>
            <a:r>
              <a:rPr lang="en-US" dirty="0" smtClean="0"/>
              <a:t> impress his mate.</a:t>
            </a:r>
          </a:p>
          <a:p>
            <a:endParaRPr lang="en-US" dirty="0"/>
          </a:p>
        </p:txBody>
      </p:sp>
    </p:spTree>
    <p:extLst>
      <p:ext uri="{BB962C8B-B14F-4D97-AF65-F5344CB8AC3E}">
        <p14:creationId xmlns:p14="http://schemas.microsoft.com/office/powerpoint/2010/main" val="39018888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srcRect l="52" t="1297" r="-52" b="-1297"/>
          <a:stretch/>
        </p:blipFill>
        <p:spPr>
          <a:xfrm>
            <a:off x="-2696695" y="-1144680"/>
            <a:ext cx="18288000" cy="10287000"/>
          </a:xfrm>
          <a:prstGeom prst="rect">
            <a:avLst/>
          </a:prstGeom>
        </p:spPr>
      </p:pic>
    </p:spTree>
    <p:extLst>
      <p:ext uri="{BB962C8B-B14F-4D97-AF65-F5344CB8AC3E}">
        <p14:creationId xmlns:p14="http://schemas.microsoft.com/office/powerpoint/2010/main" val="168449219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SPELLINGS: THE ACHILLES HEEL</a:t>
            </a:r>
            <a:endParaRPr lang="en-US"/>
          </a:p>
        </p:txBody>
      </p:sp>
      <p:sp>
        <p:nvSpPr>
          <p:cNvPr id="3" name="Content Placeholder 2"/>
          <p:cNvSpPr>
            <a:spLocks noGrp="1"/>
          </p:cNvSpPr>
          <p:nvPr>
            <p:ph idx="1"/>
          </p:nvPr>
        </p:nvSpPr>
        <p:spPr/>
        <p:txBody>
          <a:bodyPr/>
          <a:lstStyle/>
          <a:p>
            <a:r>
              <a:rPr lang="en-US" smtClean="0"/>
              <a:t>There are 250 basic words in English language that are commonly misspelled.</a:t>
            </a:r>
          </a:p>
          <a:p>
            <a:pPr lvl="1"/>
            <a:r>
              <a:rPr lang="en-US" smtClean="0"/>
              <a:t>Solution : study them, learn their roots or memorize them.</a:t>
            </a:r>
          </a:p>
          <a:p>
            <a:r>
              <a:rPr lang="en-US" smtClean="0"/>
              <a:t>Learn Key Words in Major Subjects</a:t>
            </a:r>
          </a:p>
          <a:p>
            <a:pPr lvl="1"/>
            <a:r>
              <a:rPr lang="en-US" smtClean="0"/>
              <a:t>Captalism, relativity, industrialization, anarchy, socio-psychological aspects,frustration, cognition, stimulus and so on.</a:t>
            </a:r>
            <a:endParaRPr lang="en-US"/>
          </a:p>
          <a:p>
            <a:r>
              <a:rPr lang="en-US" smtClean="0"/>
              <a:t> Study a Basic Word List: Following are some words that are often written wrong. You will receive a full list later on.</a:t>
            </a:r>
          </a:p>
        </p:txBody>
      </p:sp>
    </p:spTree>
    <p:extLst>
      <p:ext uri="{BB962C8B-B14F-4D97-AF65-F5344CB8AC3E}">
        <p14:creationId xmlns:p14="http://schemas.microsoft.com/office/powerpoint/2010/main" val="39378237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Commonly misspelled words</a:t>
            </a:r>
            <a:endParaRPr lang="en-US"/>
          </a:p>
        </p:txBody>
      </p:sp>
      <p:sp>
        <p:nvSpPr>
          <p:cNvPr id="3" name="Content Placeholder 2"/>
          <p:cNvSpPr>
            <a:spLocks noGrp="1"/>
          </p:cNvSpPr>
          <p:nvPr>
            <p:ph idx="1"/>
          </p:nvPr>
        </p:nvSpPr>
        <p:spPr/>
        <p:txBody>
          <a:bodyPr numCol="3">
            <a:normAutofit fontScale="92500" lnSpcReduction="20000"/>
          </a:bodyPr>
          <a:lstStyle/>
          <a:p>
            <a:r>
              <a:rPr lang="en-US" smtClean="0"/>
              <a:t>Ache </a:t>
            </a:r>
          </a:p>
          <a:p>
            <a:r>
              <a:rPr lang="en-US" smtClean="0"/>
              <a:t>Achieve </a:t>
            </a:r>
          </a:p>
          <a:p>
            <a:r>
              <a:rPr lang="en-US" smtClean="0"/>
              <a:t>Autumn</a:t>
            </a:r>
          </a:p>
          <a:p>
            <a:r>
              <a:rPr lang="en-US" smtClean="0"/>
              <a:t>Aisle</a:t>
            </a:r>
          </a:p>
          <a:p>
            <a:r>
              <a:rPr lang="en-US" smtClean="0"/>
              <a:t>Ceiling </a:t>
            </a:r>
          </a:p>
          <a:p>
            <a:r>
              <a:rPr lang="en-US" smtClean="0"/>
              <a:t>Cigarette</a:t>
            </a:r>
          </a:p>
          <a:p>
            <a:r>
              <a:rPr lang="en-US" smtClean="0"/>
              <a:t>Fascinate</a:t>
            </a:r>
          </a:p>
          <a:p>
            <a:r>
              <a:rPr lang="en-US" smtClean="0"/>
              <a:t>Column</a:t>
            </a:r>
          </a:p>
          <a:p>
            <a:r>
              <a:rPr lang="en-US" smtClean="0"/>
              <a:t>existenSe</a:t>
            </a:r>
          </a:p>
          <a:p>
            <a:r>
              <a:rPr lang="en-US" smtClean="0"/>
              <a:t>fOrty</a:t>
            </a:r>
          </a:p>
          <a:p>
            <a:r>
              <a:rPr lang="en-US" smtClean="0"/>
              <a:t>goverNment</a:t>
            </a:r>
          </a:p>
          <a:p>
            <a:r>
              <a:rPr lang="en-US" smtClean="0"/>
              <a:t>BelEive</a:t>
            </a:r>
          </a:p>
          <a:p>
            <a:r>
              <a:rPr lang="en-US" smtClean="0"/>
              <a:t>Bureau </a:t>
            </a:r>
          </a:p>
          <a:p>
            <a:r>
              <a:rPr lang="en-US" smtClean="0"/>
              <a:t>Cafeteria</a:t>
            </a:r>
          </a:p>
          <a:p>
            <a:r>
              <a:rPr lang="en-US" smtClean="0"/>
              <a:t>loneLIness</a:t>
            </a:r>
          </a:p>
          <a:p>
            <a:r>
              <a:rPr lang="en-US" smtClean="0"/>
              <a:t>maintain</a:t>
            </a:r>
          </a:p>
          <a:p>
            <a:r>
              <a:rPr lang="en-US" smtClean="0"/>
              <a:t>Conscience </a:t>
            </a:r>
          </a:p>
          <a:p>
            <a:r>
              <a:rPr lang="en-US" smtClean="0"/>
              <a:t>Deceit</a:t>
            </a:r>
          </a:p>
          <a:p>
            <a:r>
              <a:rPr lang="en-US" smtClean="0"/>
              <a:t>Hospital</a:t>
            </a:r>
          </a:p>
          <a:p>
            <a:r>
              <a:rPr lang="en-US" smtClean="0"/>
              <a:t>Handkerchief </a:t>
            </a:r>
          </a:p>
          <a:p>
            <a:r>
              <a:rPr lang="en-US" smtClean="0"/>
              <a:t>Mortgage</a:t>
            </a:r>
          </a:p>
          <a:p>
            <a:r>
              <a:rPr lang="en-US" smtClean="0"/>
              <a:t>Omission</a:t>
            </a:r>
          </a:p>
          <a:p>
            <a:r>
              <a:rPr lang="en-US" smtClean="0"/>
              <a:t>Exaggerate </a:t>
            </a:r>
          </a:p>
          <a:p>
            <a:r>
              <a:rPr lang="en-US" smtClean="0"/>
              <a:t>Leisure</a:t>
            </a:r>
          </a:p>
          <a:p>
            <a:r>
              <a:rPr lang="en-US" smtClean="0"/>
              <a:t>Pamphlet</a:t>
            </a:r>
          </a:p>
          <a:p>
            <a:r>
              <a:rPr lang="en-US" smtClean="0"/>
              <a:t>Restaurant </a:t>
            </a:r>
          </a:p>
          <a:p>
            <a:r>
              <a:rPr lang="en-US" smtClean="0"/>
              <a:t>Rhythm </a:t>
            </a:r>
          </a:p>
          <a:p>
            <a:r>
              <a:rPr lang="en-US" smtClean="0"/>
              <a:t>Scissors</a:t>
            </a:r>
          </a:p>
          <a:p>
            <a:r>
              <a:rPr lang="en-US" smtClean="0"/>
              <a:t>Through</a:t>
            </a:r>
          </a:p>
          <a:p>
            <a:r>
              <a:rPr lang="en-US" smtClean="0"/>
              <a:t>throw</a:t>
            </a:r>
            <a:endParaRPr lang="en-US"/>
          </a:p>
        </p:txBody>
      </p:sp>
    </p:spTree>
    <p:extLst>
      <p:ext uri="{BB962C8B-B14F-4D97-AF65-F5344CB8AC3E}">
        <p14:creationId xmlns:p14="http://schemas.microsoft.com/office/powerpoint/2010/main" val="32572530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3">
                                            <p:txEl>
                                              <p:pRg st="7" end="7"/>
                                            </p:txEl>
                                          </p:spTgt>
                                        </p:tgtEl>
                                        <p:attrNameLst>
                                          <p:attrName>style.visibility</p:attrName>
                                        </p:attrNameLst>
                                      </p:cBhvr>
                                      <p:to>
                                        <p:strVal val="visible"/>
                                      </p:to>
                                    </p:set>
                                    <p:anim calcmode="lin" valueType="num">
                                      <p:cBhvr additive="base">
                                        <p:cTn id="4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3">
                                            <p:txEl>
                                              <p:pRg st="8" end="8"/>
                                            </p:txEl>
                                          </p:spTgt>
                                        </p:tgtEl>
                                        <p:attrNameLst>
                                          <p:attrName>style.visibility</p:attrName>
                                        </p:attrNameLst>
                                      </p:cBhvr>
                                      <p:to>
                                        <p:strVal val="visible"/>
                                      </p:to>
                                    </p:set>
                                    <p:anim calcmode="lin" valueType="num">
                                      <p:cBhvr additive="base">
                                        <p:cTn id="55"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
                                            <p:txEl>
                                              <p:pRg st="9" end="9"/>
                                            </p:txEl>
                                          </p:spTgt>
                                        </p:tgtEl>
                                        <p:attrNameLst>
                                          <p:attrName>style.visibility</p:attrName>
                                        </p:attrNameLst>
                                      </p:cBhvr>
                                      <p:to>
                                        <p:strVal val="visible"/>
                                      </p:to>
                                    </p:set>
                                    <p:anim calcmode="lin" valueType="num">
                                      <p:cBhvr additive="base">
                                        <p:cTn id="6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grpId="0"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anim calcmode="lin" valueType="num">
                                      <p:cBhvr additive="base">
                                        <p:cTn id="6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
                                            <p:txEl>
                                              <p:pRg st="11" end="11"/>
                                            </p:txEl>
                                          </p:spTgt>
                                        </p:tgtEl>
                                        <p:attrNameLst>
                                          <p:attrName>style.visibility</p:attrName>
                                        </p:attrNameLst>
                                      </p:cBhvr>
                                      <p:to>
                                        <p:strVal val="visible"/>
                                      </p:to>
                                    </p:set>
                                    <p:anim calcmode="lin" valueType="num">
                                      <p:cBhvr additive="base">
                                        <p:cTn id="73"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grpId="0" nodeType="clickEffect">
                                  <p:stCondLst>
                                    <p:cond delay="0"/>
                                  </p:stCondLst>
                                  <p:childTnLst>
                                    <p:set>
                                      <p:cBhvr>
                                        <p:cTn id="78" dur="1" fill="hold">
                                          <p:stCondLst>
                                            <p:cond delay="0"/>
                                          </p:stCondLst>
                                        </p:cTn>
                                        <p:tgtEl>
                                          <p:spTgt spid="3">
                                            <p:txEl>
                                              <p:pRg st="12" end="12"/>
                                            </p:txEl>
                                          </p:spTgt>
                                        </p:tgtEl>
                                        <p:attrNameLst>
                                          <p:attrName>style.visibility</p:attrName>
                                        </p:attrNameLst>
                                      </p:cBhvr>
                                      <p:to>
                                        <p:strVal val="visible"/>
                                      </p:to>
                                    </p:set>
                                    <p:anim calcmode="lin" valueType="num">
                                      <p:cBhvr additive="base">
                                        <p:cTn id="7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
                                            <p:txEl>
                                              <p:pRg st="13" end="13"/>
                                            </p:txEl>
                                          </p:spTgt>
                                        </p:tgtEl>
                                        <p:attrNameLst>
                                          <p:attrName>style.visibility</p:attrName>
                                        </p:attrNameLst>
                                      </p:cBhvr>
                                      <p:to>
                                        <p:strVal val="visible"/>
                                      </p:to>
                                    </p:set>
                                    <p:anim calcmode="lin" valueType="num">
                                      <p:cBhvr additive="base">
                                        <p:cTn id="85"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3">
                                            <p:txEl>
                                              <p:pRg st="14" end="14"/>
                                            </p:txEl>
                                          </p:spTgt>
                                        </p:tgtEl>
                                        <p:attrNameLst>
                                          <p:attrName>style.visibility</p:attrName>
                                        </p:attrNameLst>
                                      </p:cBhvr>
                                      <p:to>
                                        <p:strVal val="visible"/>
                                      </p:to>
                                    </p:set>
                                    <p:anim calcmode="lin" valueType="num">
                                      <p:cBhvr additive="base">
                                        <p:cTn id="9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4" fill="hold" grpId="0" nodeType="clickEffect">
                                  <p:stCondLst>
                                    <p:cond delay="0"/>
                                  </p:stCondLst>
                                  <p:childTnLst>
                                    <p:set>
                                      <p:cBhvr>
                                        <p:cTn id="96" dur="1" fill="hold">
                                          <p:stCondLst>
                                            <p:cond delay="0"/>
                                          </p:stCondLst>
                                        </p:cTn>
                                        <p:tgtEl>
                                          <p:spTgt spid="3">
                                            <p:txEl>
                                              <p:pRg st="15" end="15"/>
                                            </p:txEl>
                                          </p:spTgt>
                                        </p:tgtEl>
                                        <p:attrNameLst>
                                          <p:attrName>style.visibility</p:attrName>
                                        </p:attrNameLst>
                                      </p:cBhvr>
                                      <p:to>
                                        <p:strVal val="visible"/>
                                      </p:to>
                                    </p:set>
                                    <p:anim calcmode="lin" valueType="num">
                                      <p:cBhvr additive="base">
                                        <p:cTn id="97"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4" fill="hold" grpId="0" nodeType="clickEffect">
                                  <p:stCondLst>
                                    <p:cond delay="0"/>
                                  </p:stCondLst>
                                  <p:childTnLst>
                                    <p:set>
                                      <p:cBhvr>
                                        <p:cTn id="102" dur="1" fill="hold">
                                          <p:stCondLst>
                                            <p:cond delay="0"/>
                                          </p:stCondLst>
                                        </p:cTn>
                                        <p:tgtEl>
                                          <p:spTgt spid="3">
                                            <p:txEl>
                                              <p:pRg st="16" end="16"/>
                                            </p:txEl>
                                          </p:spTgt>
                                        </p:tgtEl>
                                        <p:attrNameLst>
                                          <p:attrName>style.visibility</p:attrName>
                                        </p:attrNameLst>
                                      </p:cBhvr>
                                      <p:to>
                                        <p:strVal val="visible"/>
                                      </p:to>
                                    </p:set>
                                    <p:anim calcmode="lin" valueType="num">
                                      <p:cBhvr additive="base">
                                        <p:cTn id="103"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104"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grpId="0" nodeType="clickEffect">
                                  <p:stCondLst>
                                    <p:cond delay="0"/>
                                  </p:stCondLst>
                                  <p:childTnLst>
                                    <p:set>
                                      <p:cBhvr>
                                        <p:cTn id="108" dur="1" fill="hold">
                                          <p:stCondLst>
                                            <p:cond delay="0"/>
                                          </p:stCondLst>
                                        </p:cTn>
                                        <p:tgtEl>
                                          <p:spTgt spid="3">
                                            <p:txEl>
                                              <p:pRg st="17" end="17"/>
                                            </p:txEl>
                                          </p:spTgt>
                                        </p:tgtEl>
                                        <p:attrNameLst>
                                          <p:attrName>style.visibility</p:attrName>
                                        </p:attrNameLst>
                                      </p:cBhvr>
                                      <p:to>
                                        <p:strVal val="visible"/>
                                      </p:to>
                                    </p:set>
                                    <p:anim calcmode="lin" valueType="num">
                                      <p:cBhvr additive="base">
                                        <p:cTn id="109"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110" dur="500" fill="hold"/>
                                        <p:tgtEl>
                                          <p:spTgt spid="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2" presetClass="entr" presetSubtype="4" fill="hold" grpId="0" nodeType="clickEffect">
                                  <p:stCondLst>
                                    <p:cond delay="0"/>
                                  </p:stCondLst>
                                  <p:childTnLst>
                                    <p:set>
                                      <p:cBhvr>
                                        <p:cTn id="114" dur="1" fill="hold">
                                          <p:stCondLst>
                                            <p:cond delay="0"/>
                                          </p:stCondLst>
                                        </p:cTn>
                                        <p:tgtEl>
                                          <p:spTgt spid="3">
                                            <p:txEl>
                                              <p:pRg st="18" end="18"/>
                                            </p:txEl>
                                          </p:spTgt>
                                        </p:tgtEl>
                                        <p:attrNameLst>
                                          <p:attrName>style.visibility</p:attrName>
                                        </p:attrNameLst>
                                      </p:cBhvr>
                                      <p:to>
                                        <p:strVal val="visible"/>
                                      </p:to>
                                    </p:set>
                                    <p:anim calcmode="lin" valueType="num">
                                      <p:cBhvr additive="base">
                                        <p:cTn id="115"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116" dur="500" fill="hold"/>
                                        <p:tgtEl>
                                          <p:spTgt spid="3">
                                            <p:txEl>
                                              <p:pRg st="18" end="18"/>
                                            </p:txEl>
                                          </p:spTgt>
                                        </p:tgtEl>
                                        <p:attrNameLst>
                                          <p:attrName>ppt_y</p:attrName>
                                        </p:attrNameLst>
                                      </p:cBhvr>
                                      <p:tavLst>
                                        <p:tav tm="0">
                                          <p:val>
                                            <p:strVal val="1+#ppt_h/2"/>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2" presetClass="entr" presetSubtype="4" fill="hold" grpId="0" nodeType="clickEffect">
                                  <p:stCondLst>
                                    <p:cond delay="0"/>
                                  </p:stCondLst>
                                  <p:childTnLst>
                                    <p:set>
                                      <p:cBhvr>
                                        <p:cTn id="120" dur="1" fill="hold">
                                          <p:stCondLst>
                                            <p:cond delay="0"/>
                                          </p:stCondLst>
                                        </p:cTn>
                                        <p:tgtEl>
                                          <p:spTgt spid="3">
                                            <p:txEl>
                                              <p:pRg st="19" end="19"/>
                                            </p:txEl>
                                          </p:spTgt>
                                        </p:tgtEl>
                                        <p:attrNameLst>
                                          <p:attrName>style.visibility</p:attrName>
                                        </p:attrNameLst>
                                      </p:cBhvr>
                                      <p:to>
                                        <p:strVal val="visible"/>
                                      </p:to>
                                    </p:set>
                                    <p:anim calcmode="lin" valueType="num">
                                      <p:cBhvr additive="base">
                                        <p:cTn id="12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122" dur="500" fill="hold"/>
                                        <p:tgtEl>
                                          <p:spTgt spid="3">
                                            <p:txEl>
                                              <p:pRg st="19" end="19"/>
                                            </p:txEl>
                                          </p:spTgt>
                                        </p:tgtEl>
                                        <p:attrNameLst>
                                          <p:attrName>ppt_y</p:attrName>
                                        </p:attrNameLst>
                                      </p:cBhvr>
                                      <p:tavLst>
                                        <p:tav tm="0">
                                          <p:val>
                                            <p:strVal val="1+#ppt_h/2"/>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2" presetClass="entr" presetSubtype="4" fill="hold" grpId="0" nodeType="clickEffect">
                                  <p:stCondLst>
                                    <p:cond delay="0"/>
                                  </p:stCondLst>
                                  <p:childTnLst>
                                    <p:set>
                                      <p:cBhvr>
                                        <p:cTn id="126" dur="1" fill="hold">
                                          <p:stCondLst>
                                            <p:cond delay="0"/>
                                          </p:stCondLst>
                                        </p:cTn>
                                        <p:tgtEl>
                                          <p:spTgt spid="3">
                                            <p:txEl>
                                              <p:pRg st="20" end="20"/>
                                            </p:txEl>
                                          </p:spTgt>
                                        </p:tgtEl>
                                        <p:attrNameLst>
                                          <p:attrName>style.visibility</p:attrName>
                                        </p:attrNameLst>
                                      </p:cBhvr>
                                      <p:to>
                                        <p:strVal val="visible"/>
                                      </p:to>
                                    </p:set>
                                    <p:anim calcmode="lin" valueType="num">
                                      <p:cBhvr additive="base">
                                        <p:cTn id="127"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128" dur="500" fill="hold"/>
                                        <p:tgtEl>
                                          <p:spTgt spid="3">
                                            <p:txEl>
                                              <p:pRg st="20" end="20"/>
                                            </p:txEl>
                                          </p:spTgt>
                                        </p:tgtEl>
                                        <p:attrNameLst>
                                          <p:attrName>ppt_y</p:attrName>
                                        </p:attrNameLst>
                                      </p:cBhvr>
                                      <p:tavLst>
                                        <p:tav tm="0">
                                          <p:val>
                                            <p:strVal val="1+#ppt_h/2"/>
                                          </p:val>
                                        </p:tav>
                                        <p:tav tm="100000">
                                          <p:val>
                                            <p:strVal val="#ppt_y"/>
                                          </p:val>
                                        </p:tav>
                                      </p:tavLst>
                                    </p:anim>
                                  </p:childTnLst>
                                </p:cTn>
                              </p:par>
                            </p:childTnLst>
                          </p:cTn>
                        </p:par>
                      </p:childTnLst>
                    </p:cTn>
                  </p:par>
                  <p:par>
                    <p:cTn id="129" fill="hold">
                      <p:stCondLst>
                        <p:cond delay="indefinite"/>
                      </p:stCondLst>
                      <p:childTnLst>
                        <p:par>
                          <p:cTn id="130" fill="hold">
                            <p:stCondLst>
                              <p:cond delay="0"/>
                            </p:stCondLst>
                            <p:childTnLst>
                              <p:par>
                                <p:cTn id="131" presetID="2" presetClass="entr" presetSubtype="4" fill="hold" grpId="0" nodeType="clickEffect">
                                  <p:stCondLst>
                                    <p:cond delay="0"/>
                                  </p:stCondLst>
                                  <p:childTnLst>
                                    <p:set>
                                      <p:cBhvr>
                                        <p:cTn id="132" dur="1" fill="hold">
                                          <p:stCondLst>
                                            <p:cond delay="0"/>
                                          </p:stCondLst>
                                        </p:cTn>
                                        <p:tgtEl>
                                          <p:spTgt spid="3">
                                            <p:txEl>
                                              <p:pRg st="21" end="21"/>
                                            </p:txEl>
                                          </p:spTgt>
                                        </p:tgtEl>
                                        <p:attrNameLst>
                                          <p:attrName>style.visibility</p:attrName>
                                        </p:attrNameLst>
                                      </p:cBhvr>
                                      <p:to>
                                        <p:strVal val="visible"/>
                                      </p:to>
                                    </p:set>
                                    <p:anim calcmode="lin" valueType="num">
                                      <p:cBhvr additive="base">
                                        <p:cTn id="133"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34"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35" fill="hold">
                      <p:stCondLst>
                        <p:cond delay="indefinite"/>
                      </p:stCondLst>
                      <p:childTnLst>
                        <p:par>
                          <p:cTn id="136" fill="hold">
                            <p:stCondLst>
                              <p:cond delay="0"/>
                            </p:stCondLst>
                            <p:childTnLst>
                              <p:par>
                                <p:cTn id="137" presetID="2" presetClass="entr" presetSubtype="4" fill="hold" grpId="0" nodeType="clickEffect">
                                  <p:stCondLst>
                                    <p:cond delay="0"/>
                                  </p:stCondLst>
                                  <p:childTnLst>
                                    <p:set>
                                      <p:cBhvr>
                                        <p:cTn id="138" dur="1" fill="hold">
                                          <p:stCondLst>
                                            <p:cond delay="0"/>
                                          </p:stCondLst>
                                        </p:cTn>
                                        <p:tgtEl>
                                          <p:spTgt spid="3">
                                            <p:txEl>
                                              <p:pRg st="22" end="22"/>
                                            </p:txEl>
                                          </p:spTgt>
                                        </p:tgtEl>
                                        <p:attrNameLst>
                                          <p:attrName>style.visibility</p:attrName>
                                        </p:attrNameLst>
                                      </p:cBhvr>
                                      <p:to>
                                        <p:strVal val="visible"/>
                                      </p:to>
                                    </p:set>
                                    <p:anim calcmode="lin" valueType="num">
                                      <p:cBhvr additive="base">
                                        <p:cTn id="139" dur="500" fill="hold"/>
                                        <p:tgtEl>
                                          <p:spTgt spid="3">
                                            <p:txEl>
                                              <p:pRg st="22" end="22"/>
                                            </p:txEl>
                                          </p:spTgt>
                                        </p:tgtEl>
                                        <p:attrNameLst>
                                          <p:attrName>ppt_x</p:attrName>
                                        </p:attrNameLst>
                                      </p:cBhvr>
                                      <p:tavLst>
                                        <p:tav tm="0">
                                          <p:val>
                                            <p:strVal val="#ppt_x"/>
                                          </p:val>
                                        </p:tav>
                                        <p:tav tm="100000">
                                          <p:val>
                                            <p:strVal val="#ppt_x"/>
                                          </p:val>
                                        </p:tav>
                                      </p:tavLst>
                                    </p:anim>
                                    <p:anim calcmode="lin" valueType="num">
                                      <p:cBhvr additive="base">
                                        <p:cTn id="140" dur="500" fill="hold"/>
                                        <p:tgtEl>
                                          <p:spTgt spid="3">
                                            <p:txEl>
                                              <p:pRg st="22" end="22"/>
                                            </p:txEl>
                                          </p:spTgt>
                                        </p:tgtEl>
                                        <p:attrNameLst>
                                          <p:attrName>ppt_y</p:attrName>
                                        </p:attrNameLst>
                                      </p:cBhvr>
                                      <p:tavLst>
                                        <p:tav tm="0">
                                          <p:val>
                                            <p:strVal val="1+#ppt_h/2"/>
                                          </p:val>
                                        </p:tav>
                                        <p:tav tm="100000">
                                          <p:val>
                                            <p:strVal val="#ppt_y"/>
                                          </p:val>
                                        </p:tav>
                                      </p:tavLst>
                                    </p:anim>
                                  </p:childTnLst>
                                </p:cTn>
                              </p:par>
                            </p:childTnLst>
                          </p:cTn>
                        </p:par>
                      </p:childTnLst>
                    </p:cTn>
                  </p:par>
                  <p:par>
                    <p:cTn id="141" fill="hold">
                      <p:stCondLst>
                        <p:cond delay="indefinite"/>
                      </p:stCondLst>
                      <p:childTnLst>
                        <p:par>
                          <p:cTn id="142" fill="hold">
                            <p:stCondLst>
                              <p:cond delay="0"/>
                            </p:stCondLst>
                            <p:childTnLst>
                              <p:par>
                                <p:cTn id="143" presetID="2" presetClass="entr" presetSubtype="4" fill="hold" grpId="0" nodeType="clickEffect">
                                  <p:stCondLst>
                                    <p:cond delay="0"/>
                                  </p:stCondLst>
                                  <p:childTnLst>
                                    <p:set>
                                      <p:cBhvr>
                                        <p:cTn id="144" dur="1" fill="hold">
                                          <p:stCondLst>
                                            <p:cond delay="0"/>
                                          </p:stCondLst>
                                        </p:cTn>
                                        <p:tgtEl>
                                          <p:spTgt spid="3">
                                            <p:txEl>
                                              <p:pRg st="23" end="23"/>
                                            </p:txEl>
                                          </p:spTgt>
                                        </p:tgtEl>
                                        <p:attrNameLst>
                                          <p:attrName>style.visibility</p:attrName>
                                        </p:attrNameLst>
                                      </p:cBhvr>
                                      <p:to>
                                        <p:strVal val="visible"/>
                                      </p:to>
                                    </p:set>
                                    <p:anim calcmode="lin" valueType="num">
                                      <p:cBhvr additive="base">
                                        <p:cTn id="145" dur="500" fill="hold"/>
                                        <p:tgtEl>
                                          <p:spTgt spid="3">
                                            <p:txEl>
                                              <p:pRg st="23" end="23"/>
                                            </p:txEl>
                                          </p:spTgt>
                                        </p:tgtEl>
                                        <p:attrNameLst>
                                          <p:attrName>ppt_x</p:attrName>
                                        </p:attrNameLst>
                                      </p:cBhvr>
                                      <p:tavLst>
                                        <p:tav tm="0">
                                          <p:val>
                                            <p:strVal val="#ppt_x"/>
                                          </p:val>
                                        </p:tav>
                                        <p:tav tm="100000">
                                          <p:val>
                                            <p:strVal val="#ppt_x"/>
                                          </p:val>
                                        </p:tav>
                                      </p:tavLst>
                                    </p:anim>
                                    <p:anim calcmode="lin" valueType="num">
                                      <p:cBhvr additive="base">
                                        <p:cTn id="146" dur="500" fill="hold"/>
                                        <p:tgtEl>
                                          <p:spTgt spid="3">
                                            <p:txEl>
                                              <p:pRg st="23" end="23"/>
                                            </p:txEl>
                                          </p:spTgt>
                                        </p:tgtEl>
                                        <p:attrNameLst>
                                          <p:attrName>ppt_y</p:attrName>
                                        </p:attrNameLst>
                                      </p:cBhvr>
                                      <p:tavLst>
                                        <p:tav tm="0">
                                          <p:val>
                                            <p:strVal val="1+#ppt_h/2"/>
                                          </p:val>
                                        </p:tav>
                                        <p:tav tm="100000">
                                          <p:val>
                                            <p:strVal val="#ppt_y"/>
                                          </p:val>
                                        </p:tav>
                                      </p:tavLst>
                                    </p:anim>
                                  </p:childTnLst>
                                </p:cTn>
                              </p:par>
                            </p:childTnLst>
                          </p:cTn>
                        </p:par>
                      </p:childTnLst>
                    </p:cTn>
                  </p:par>
                  <p:par>
                    <p:cTn id="147" fill="hold">
                      <p:stCondLst>
                        <p:cond delay="indefinite"/>
                      </p:stCondLst>
                      <p:childTnLst>
                        <p:par>
                          <p:cTn id="148" fill="hold">
                            <p:stCondLst>
                              <p:cond delay="0"/>
                            </p:stCondLst>
                            <p:childTnLst>
                              <p:par>
                                <p:cTn id="149" presetID="2" presetClass="entr" presetSubtype="4" fill="hold" grpId="0" nodeType="clickEffect">
                                  <p:stCondLst>
                                    <p:cond delay="0"/>
                                  </p:stCondLst>
                                  <p:childTnLst>
                                    <p:set>
                                      <p:cBhvr>
                                        <p:cTn id="150" dur="1" fill="hold">
                                          <p:stCondLst>
                                            <p:cond delay="0"/>
                                          </p:stCondLst>
                                        </p:cTn>
                                        <p:tgtEl>
                                          <p:spTgt spid="3">
                                            <p:txEl>
                                              <p:pRg st="24" end="24"/>
                                            </p:txEl>
                                          </p:spTgt>
                                        </p:tgtEl>
                                        <p:attrNameLst>
                                          <p:attrName>style.visibility</p:attrName>
                                        </p:attrNameLst>
                                      </p:cBhvr>
                                      <p:to>
                                        <p:strVal val="visible"/>
                                      </p:to>
                                    </p:set>
                                    <p:anim calcmode="lin" valueType="num">
                                      <p:cBhvr additive="base">
                                        <p:cTn id="151" dur="500" fill="hold"/>
                                        <p:tgtEl>
                                          <p:spTgt spid="3">
                                            <p:txEl>
                                              <p:pRg st="24" end="24"/>
                                            </p:txEl>
                                          </p:spTgt>
                                        </p:tgtEl>
                                        <p:attrNameLst>
                                          <p:attrName>ppt_x</p:attrName>
                                        </p:attrNameLst>
                                      </p:cBhvr>
                                      <p:tavLst>
                                        <p:tav tm="0">
                                          <p:val>
                                            <p:strVal val="#ppt_x"/>
                                          </p:val>
                                        </p:tav>
                                        <p:tav tm="100000">
                                          <p:val>
                                            <p:strVal val="#ppt_x"/>
                                          </p:val>
                                        </p:tav>
                                      </p:tavLst>
                                    </p:anim>
                                    <p:anim calcmode="lin" valueType="num">
                                      <p:cBhvr additive="base">
                                        <p:cTn id="152" dur="500" fill="hold"/>
                                        <p:tgtEl>
                                          <p:spTgt spid="3">
                                            <p:txEl>
                                              <p:pRg st="24" end="24"/>
                                            </p:txEl>
                                          </p:spTgt>
                                        </p:tgtEl>
                                        <p:attrNameLst>
                                          <p:attrName>ppt_y</p:attrName>
                                        </p:attrNameLst>
                                      </p:cBhvr>
                                      <p:tavLst>
                                        <p:tav tm="0">
                                          <p:val>
                                            <p:strVal val="1+#ppt_h/2"/>
                                          </p:val>
                                        </p:tav>
                                        <p:tav tm="100000">
                                          <p:val>
                                            <p:strVal val="#ppt_y"/>
                                          </p:val>
                                        </p:tav>
                                      </p:tavLst>
                                    </p:anim>
                                  </p:childTnLst>
                                </p:cTn>
                              </p:par>
                            </p:childTnLst>
                          </p:cTn>
                        </p:par>
                      </p:childTnLst>
                    </p:cTn>
                  </p:par>
                  <p:par>
                    <p:cTn id="153" fill="hold">
                      <p:stCondLst>
                        <p:cond delay="indefinite"/>
                      </p:stCondLst>
                      <p:childTnLst>
                        <p:par>
                          <p:cTn id="154" fill="hold">
                            <p:stCondLst>
                              <p:cond delay="0"/>
                            </p:stCondLst>
                            <p:childTnLst>
                              <p:par>
                                <p:cTn id="155" presetID="2" presetClass="entr" presetSubtype="4" fill="hold" grpId="0" nodeType="clickEffect">
                                  <p:stCondLst>
                                    <p:cond delay="0"/>
                                  </p:stCondLst>
                                  <p:childTnLst>
                                    <p:set>
                                      <p:cBhvr>
                                        <p:cTn id="156" dur="1" fill="hold">
                                          <p:stCondLst>
                                            <p:cond delay="0"/>
                                          </p:stCondLst>
                                        </p:cTn>
                                        <p:tgtEl>
                                          <p:spTgt spid="3">
                                            <p:txEl>
                                              <p:pRg st="25" end="25"/>
                                            </p:txEl>
                                          </p:spTgt>
                                        </p:tgtEl>
                                        <p:attrNameLst>
                                          <p:attrName>style.visibility</p:attrName>
                                        </p:attrNameLst>
                                      </p:cBhvr>
                                      <p:to>
                                        <p:strVal val="visible"/>
                                      </p:to>
                                    </p:set>
                                    <p:anim calcmode="lin" valueType="num">
                                      <p:cBhvr additive="base">
                                        <p:cTn id="157" dur="500" fill="hold"/>
                                        <p:tgtEl>
                                          <p:spTgt spid="3">
                                            <p:txEl>
                                              <p:pRg st="25" end="25"/>
                                            </p:txEl>
                                          </p:spTgt>
                                        </p:tgtEl>
                                        <p:attrNameLst>
                                          <p:attrName>ppt_x</p:attrName>
                                        </p:attrNameLst>
                                      </p:cBhvr>
                                      <p:tavLst>
                                        <p:tav tm="0">
                                          <p:val>
                                            <p:strVal val="#ppt_x"/>
                                          </p:val>
                                        </p:tav>
                                        <p:tav tm="100000">
                                          <p:val>
                                            <p:strVal val="#ppt_x"/>
                                          </p:val>
                                        </p:tav>
                                      </p:tavLst>
                                    </p:anim>
                                    <p:anim calcmode="lin" valueType="num">
                                      <p:cBhvr additive="base">
                                        <p:cTn id="158" dur="500" fill="hold"/>
                                        <p:tgtEl>
                                          <p:spTgt spid="3">
                                            <p:txEl>
                                              <p:pRg st="25" end="25"/>
                                            </p:txEl>
                                          </p:spTgt>
                                        </p:tgtEl>
                                        <p:attrNameLst>
                                          <p:attrName>ppt_y</p:attrName>
                                        </p:attrNameLst>
                                      </p:cBhvr>
                                      <p:tavLst>
                                        <p:tav tm="0">
                                          <p:val>
                                            <p:strVal val="1+#ppt_h/2"/>
                                          </p:val>
                                        </p:tav>
                                        <p:tav tm="100000">
                                          <p:val>
                                            <p:strVal val="#ppt_y"/>
                                          </p:val>
                                        </p:tav>
                                      </p:tavLst>
                                    </p:anim>
                                  </p:childTnLst>
                                </p:cTn>
                              </p:par>
                            </p:childTnLst>
                          </p:cTn>
                        </p:par>
                      </p:childTnLst>
                    </p:cTn>
                  </p:par>
                  <p:par>
                    <p:cTn id="159" fill="hold">
                      <p:stCondLst>
                        <p:cond delay="indefinite"/>
                      </p:stCondLst>
                      <p:childTnLst>
                        <p:par>
                          <p:cTn id="160" fill="hold">
                            <p:stCondLst>
                              <p:cond delay="0"/>
                            </p:stCondLst>
                            <p:childTnLst>
                              <p:par>
                                <p:cTn id="161" presetID="2" presetClass="entr" presetSubtype="4" fill="hold" grpId="0" nodeType="clickEffect">
                                  <p:stCondLst>
                                    <p:cond delay="0"/>
                                  </p:stCondLst>
                                  <p:childTnLst>
                                    <p:set>
                                      <p:cBhvr>
                                        <p:cTn id="162" dur="1" fill="hold">
                                          <p:stCondLst>
                                            <p:cond delay="0"/>
                                          </p:stCondLst>
                                        </p:cTn>
                                        <p:tgtEl>
                                          <p:spTgt spid="3">
                                            <p:txEl>
                                              <p:pRg st="26" end="26"/>
                                            </p:txEl>
                                          </p:spTgt>
                                        </p:tgtEl>
                                        <p:attrNameLst>
                                          <p:attrName>style.visibility</p:attrName>
                                        </p:attrNameLst>
                                      </p:cBhvr>
                                      <p:to>
                                        <p:strVal val="visible"/>
                                      </p:to>
                                    </p:set>
                                    <p:anim calcmode="lin" valueType="num">
                                      <p:cBhvr additive="base">
                                        <p:cTn id="163" dur="500" fill="hold"/>
                                        <p:tgtEl>
                                          <p:spTgt spid="3">
                                            <p:txEl>
                                              <p:pRg st="26" end="26"/>
                                            </p:txEl>
                                          </p:spTgt>
                                        </p:tgtEl>
                                        <p:attrNameLst>
                                          <p:attrName>ppt_x</p:attrName>
                                        </p:attrNameLst>
                                      </p:cBhvr>
                                      <p:tavLst>
                                        <p:tav tm="0">
                                          <p:val>
                                            <p:strVal val="#ppt_x"/>
                                          </p:val>
                                        </p:tav>
                                        <p:tav tm="100000">
                                          <p:val>
                                            <p:strVal val="#ppt_x"/>
                                          </p:val>
                                        </p:tav>
                                      </p:tavLst>
                                    </p:anim>
                                    <p:anim calcmode="lin" valueType="num">
                                      <p:cBhvr additive="base">
                                        <p:cTn id="164" dur="500" fill="hold"/>
                                        <p:tgtEl>
                                          <p:spTgt spid="3">
                                            <p:txEl>
                                              <p:pRg st="26" end="26"/>
                                            </p:txEl>
                                          </p:spTgt>
                                        </p:tgtEl>
                                        <p:attrNameLst>
                                          <p:attrName>ppt_y</p:attrName>
                                        </p:attrNameLst>
                                      </p:cBhvr>
                                      <p:tavLst>
                                        <p:tav tm="0">
                                          <p:val>
                                            <p:strVal val="1+#ppt_h/2"/>
                                          </p:val>
                                        </p:tav>
                                        <p:tav tm="100000">
                                          <p:val>
                                            <p:strVal val="#ppt_y"/>
                                          </p:val>
                                        </p:tav>
                                      </p:tavLst>
                                    </p:anim>
                                  </p:childTnLst>
                                </p:cTn>
                              </p:par>
                            </p:childTnLst>
                          </p:cTn>
                        </p:par>
                      </p:childTnLst>
                    </p:cTn>
                  </p:par>
                  <p:par>
                    <p:cTn id="165" fill="hold">
                      <p:stCondLst>
                        <p:cond delay="indefinite"/>
                      </p:stCondLst>
                      <p:childTnLst>
                        <p:par>
                          <p:cTn id="166" fill="hold">
                            <p:stCondLst>
                              <p:cond delay="0"/>
                            </p:stCondLst>
                            <p:childTnLst>
                              <p:par>
                                <p:cTn id="167" presetID="2" presetClass="entr" presetSubtype="4" fill="hold" grpId="0" nodeType="clickEffect">
                                  <p:stCondLst>
                                    <p:cond delay="0"/>
                                  </p:stCondLst>
                                  <p:childTnLst>
                                    <p:set>
                                      <p:cBhvr>
                                        <p:cTn id="168" dur="1" fill="hold">
                                          <p:stCondLst>
                                            <p:cond delay="0"/>
                                          </p:stCondLst>
                                        </p:cTn>
                                        <p:tgtEl>
                                          <p:spTgt spid="3">
                                            <p:txEl>
                                              <p:pRg st="27" end="27"/>
                                            </p:txEl>
                                          </p:spTgt>
                                        </p:tgtEl>
                                        <p:attrNameLst>
                                          <p:attrName>style.visibility</p:attrName>
                                        </p:attrNameLst>
                                      </p:cBhvr>
                                      <p:to>
                                        <p:strVal val="visible"/>
                                      </p:to>
                                    </p:set>
                                    <p:anim calcmode="lin" valueType="num">
                                      <p:cBhvr additive="base">
                                        <p:cTn id="169" dur="500" fill="hold"/>
                                        <p:tgtEl>
                                          <p:spTgt spid="3">
                                            <p:txEl>
                                              <p:pRg st="27" end="27"/>
                                            </p:txEl>
                                          </p:spTgt>
                                        </p:tgtEl>
                                        <p:attrNameLst>
                                          <p:attrName>ppt_x</p:attrName>
                                        </p:attrNameLst>
                                      </p:cBhvr>
                                      <p:tavLst>
                                        <p:tav tm="0">
                                          <p:val>
                                            <p:strVal val="#ppt_x"/>
                                          </p:val>
                                        </p:tav>
                                        <p:tav tm="100000">
                                          <p:val>
                                            <p:strVal val="#ppt_x"/>
                                          </p:val>
                                        </p:tav>
                                      </p:tavLst>
                                    </p:anim>
                                    <p:anim calcmode="lin" valueType="num">
                                      <p:cBhvr additive="base">
                                        <p:cTn id="170" dur="500" fill="hold"/>
                                        <p:tgtEl>
                                          <p:spTgt spid="3">
                                            <p:txEl>
                                              <p:pRg st="27" end="27"/>
                                            </p:txEl>
                                          </p:spTgt>
                                        </p:tgtEl>
                                        <p:attrNameLst>
                                          <p:attrName>ppt_y</p:attrName>
                                        </p:attrNameLst>
                                      </p:cBhvr>
                                      <p:tavLst>
                                        <p:tav tm="0">
                                          <p:val>
                                            <p:strVal val="1+#ppt_h/2"/>
                                          </p:val>
                                        </p:tav>
                                        <p:tav tm="100000">
                                          <p:val>
                                            <p:strVal val="#ppt_y"/>
                                          </p:val>
                                        </p:tav>
                                      </p:tavLst>
                                    </p:anim>
                                  </p:childTnLst>
                                </p:cTn>
                              </p:par>
                            </p:childTnLst>
                          </p:cTn>
                        </p:par>
                      </p:childTnLst>
                    </p:cTn>
                  </p:par>
                  <p:par>
                    <p:cTn id="171" fill="hold">
                      <p:stCondLst>
                        <p:cond delay="indefinite"/>
                      </p:stCondLst>
                      <p:childTnLst>
                        <p:par>
                          <p:cTn id="172" fill="hold">
                            <p:stCondLst>
                              <p:cond delay="0"/>
                            </p:stCondLst>
                            <p:childTnLst>
                              <p:par>
                                <p:cTn id="173" presetID="2" presetClass="entr" presetSubtype="4" fill="hold" grpId="0" nodeType="clickEffect">
                                  <p:stCondLst>
                                    <p:cond delay="0"/>
                                  </p:stCondLst>
                                  <p:childTnLst>
                                    <p:set>
                                      <p:cBhvr>
                                        <p:cTn id="174" dur="1" fill="hold">
                                          <p:stCondLst>
                                            <p:cond delay="0"/>
                                          </p:stCondLst>
                                        </p:cTn>
                                        <p:tgtEl>
                                          <p:spTgt spid="3">
                                            <p:txEl>
                                              <p:pRg st="28" end="28"/>
                                            </p:txEl>
                                          </p:spTgt>
                                        </p:tgtEl>
                                        <p:attrNameLst>
                                          <p:attrName>style.visibility</p:attrName>
                                        </p:attrNameLst>
                                      </p:cBhvr>
                                      <p:to>
                                        <p:strVal val="visible"/>
                                      </p:to>
                                    </p:set>
                                    <p:anim calcmode="lin" valueType="num">
                                      <p:cBhvr additive="base">
                                        <p:cTn id="175" dur="500" fill="hold"/>
                                        <p:tgtEl>
                                          <p:spTgt spid="3">
                                            <p:txEl>
                                              <p:pRg st="28" end="28"/>
                                            </p:txEl>
                                          </p:spTgt>
                                        </p:tgtEl>
                                        <p:attrNameLst>
                                          <p:attrName>ppt_x</p:attrName>
                                        </p:attrNameLst>
                                      </p:cBhvr>
                                      <p:tavLst>
                                        <p:tav tm="0">
                                          <p:val>
                                            <p:strVal val="#ppt_x"/>
                                          </p:val>
                                        </p:tav>
                                        <p:tav tm="100000">
                                          <p:val>
                                            <p:strVal val="#ppt_x"/>
                                          </p:val>
                                        </p:tav>
                                      </p:tavLst>
                                    </p:anim>
                                    <p:anim calcmode="lin" valueType="num">
                                      <p:cBhvr additive="base">
                                        <p:cTn id="176" dur="500" fill="hold"/>
                                        <p:tgtEl>
                                          <p:spTgt spid="3">
                                            <p:txEl>
                                              <p:pRg st="28" end="28"/>
                                            </p:txEl>
                                          </p:spTgt>
                                        </p:tgtEl>
                                        <p:attrNameLst>
                                          <p:attrName>ppt_y</p:attrName>
                                        </p:attrNameLst>
                                      </p:cBhvr>
                                      <p:tavLst>
                                        <p:tav tm="0">
                                          <p:val>
                                            <p:strVal val="1+#ppt_h/2"/>
                                          </p:val>
                                        </p:tav>
                                        <p:tav tm="100000">
                                          <p:val>
                                            <p:strVal val="#ppt_y"/>
                                          </p:val>
                                        </p:tav>
                                      </p:tavLst>
                                    </p:anim>
                                  </p:childTnLst>
                                </p:cTn>
                              </p:par>
                            </p:childTnLst>
                          </p:cTn>
                        </p:par>
                      </p:childTnLst>
                    </p:cTn>
                  </p:par>
                  <p:par>
                    <p:cTn id="177" fill="hold">
                      <p:stCondLst>
                        <p:cond delay="indefinite"/>
                      </p:stCondLst>
                      <p:childTnLst>
                        <p:par>
                          <p:cTn id="178" fill="hold">
                            <p:stCondLst>
                              <p:cond delay="0"/>
                            </p:stCondLst>
                            <p:childTnLst>
                              <p:par>
                                <p:cTn id="179" presetID="2" presetClass="entr" presetSubtype="4" fill="hold" grpId="0" nodeType="clickEffect">
                                  <p:stCondLst>
                                    <p:cond delay="0"/>
                                  </p:stCondLst>
                                  <p:childTnLst>
                                    <p:set>
                                      <p:cBhvr>
                                        <p:cTn id="180" dur="1" fill="hold">
                                          <p:stCondLst>
                                            <p:cond delay="0"/>
                                          </p:stCondLst>
                                        </p:cTn>
                                        <p:tgtEl>
                                          <p:spTgt spid="3">
                                            <p:txEl>
                                              <p:pRg st="29" end="29"/>
                                            </p:txEl>
                                          </p:spTgt>
                                        </p:tgtEl>
                                        <p:attrNameLst>
                                          <p:attrName>style.visibility</p:attrName>
                                        </p:attrNameLst>
                                      </p:cBhvr>
                                      <p:to>
                                        <p:strVal val="visible"/>
                                      </p:to>
                                    </p:set>
                                    <p:anim calcmode="lin" valueType="num">
                                      <p:cBhvr additive="base">
                                        <p:cTn id="181" dur="500" fill="hold"/>
                                        <p:tgtEl>
                                          <p:spTgt spid="3">
                                            <p:txEl>
                                              <p:pRg st="29" end="29"/>
                                            </p:txEl>
                                          </p:spTgt>
                                        </p:tgtEl>
                                        <p:attrNameLst>
                                          <p:attrName>ppt_x</p:attrName>
                                        </p:attrNameLst>
                                      </p:cBhvr>
                                      <p:tavLst>
                                        <p:tav tm="0">
                                          <p:val>
                                            <p:strVal val="#ppt_x"/>
                                          </p:val>
                                        </p:tav>
                                        <p:tav tm="100000">
                                          <p:val>
                                            <p:strVal val="#ppt_x"/>
                                          </p:val>
                                        </p:tav>
                                      </p:tavLst>
                                    </p:anim>
                                    <p:anim calcmode="lin" valueType="num">
                                      <p:cBhvr additive="base">
                                        <p:cTn id="182" dur="500" fill="hold"/>
                                        <p:tgtEl>
                                          <p:spTgt spid="3">
                                            <p:txEl>
                                              <p:pRg st="29" end="2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Commonly misspelled words</a:t>
            </a:r>
            <a:endParaRPr lang="en-US"/>
          </a:p>
        </p:txBody>
      </p:sp>
      <p:sp>
        <p:nvSpPr>
          <p:cNvPr id="3" name="Content Placeholder 2"/>
          <p:cNvSpPr>
            <a:spLocks noGrp="1"/>
          </p:cNvSpPr>
          <p:nvPr>
            <p:ph idx="1"/>
          </p:nvPr>
        </p:nvSpPr>
        <p:spPr/>
        <p:txBody>
          <a:bodyPr numCol="3">
            <a:normAutofit fontScale="62500" lnSpcReduction="20000"/>
          </a:bodyPr>
          <a:lstStyle/>
          <a:p>
            <a:r>
              <a:rPr lang="en-US" smtClean="0"/>
              <a:t>Transferred</a:t>
            </a:r>
          </a:p>
          <a:p>
            <a:r>
              <a:rPr lang="en-US" smtClean="0"/>
              <a:t>Precede</a:t>
            </a:r>
          </a:p>
          <a:p>
            <a:r>
              <a:rPr lang="en-US" smtClean="0"/>
              <a:t>Supercede</a:t>
            </a:r>
          </a:p>
          <a:p>
            <a:r>
              <a:rPr lang="en-US" smtClean="0"/>
              <a:t>Prefer</a:t>
            </a:r>
          </a:p>
          <a:p>
            <a:r>
              <a:rPr lang="en-US" smtClean="0"/>
              <a:t>PIC NIC</a:t>
            </a:r>
          </a:p>
          <a:p>
            <a:r>
              <a:rPr lang="en-US" smtClean="0"/>
              <a:t>Scarcely </a:t>
            </a:r>
          </a:p>
          <a:p>
            <a:r>
              <a:rPr lang="en-US" smtClean="0"/>
              <a:t>Tournament </a:t>
            </a:r>
          </a:p>
          <a:p>
            <a:r>
              <a:rPr lang="en-US" smtClean="0"/>
              <a:t>Twelfth </a:t>
            </a:r>
          </a:p>
          <a:p>
            <a:r>
              <a:rPr lang="en-US" smtClean="0"/>
              <a:t>Unanimous</a:t>
            </a:r>
          </a:p>
          <a:p>
            <a:r>
              <a:rPr lang="en-US" smtClean="0"/>
              <a:t>Separate</a:t>
            </a:r>
          </a:p>
          <a:p>
            <a:r>
              <a:rPr lang="en-US" smtClean="0"/>
              <a:t>Quiet</a:t>
            </a:r>
          </a:p>
          <a:p>
            <a:r>
              <a:rPr lang="en-US" smtClean="0"/>
              <a:t>Quite</a:t>
            </a:r>
          </a:p>
          <a:p>
            <a:r>
              <a:rPr lang="en-US" smtClean="0"/>
              <a:t>Relieve</a:t>
            </a:r>
          </a:p>
          <a:p>
            <a:r>
              <a:rPr lang="en-US" smtClean="0"/>
              <a:t>Deceive</a:t>
            </a:r>
          </a:p>
          <a:p>
            <a:r>
              <a:rPr lang="en-US" smtClean="0"/>
              <a:t>Conceive</a:t>
            </a:r>
          </a:p>
          <a:p>
            <a:r>
              <a:rPr lang="en-US" smtClean="0"/>
              <a:t>Deceive</a:t>
            </a:r>
          </a:p>
          <a:p>
            <a:r>
              <a:rPr lang="en-US" smtClean="0"/>
              <a:t>Yolk</a:t>
            </a:r>
          </a:p>
          <a:p>
            <a:r>
              <a:rPr lang="en-US" smtClean="0"/>
              <a:t>Weather</a:t>
            </a:r>
          </a:p>
          <a:p>
            <a:r>
              <a:rPr lang="en-US" smtClean="0"/>
              <a:t>Whether</a:t>
            </a:r>
          </a:p>
          <a:p>
            <a:r>
              <a:rPr lang="en-US" smtClean="0"/>
              <a:t>Villain</a:t>
            </a:r>
          </a:p>
          <a:p>
            <a:r>
              <a:rPr lang="en-US" smtClean="0"/>
              <a:t>Visitor</a:t>
            </a:r>
          </a:p>
          <a:p>
            <a:r>
              <a:rPr lang="en-US" smtClean="0"/>
              <a:t>Vacuum</a:t>
            </a:r>
          </a:p>
          <a:p>
            <a:r>
              <a:rPr lang="en-US" smtClean="0"/>
              <a:t>Valuable</a:t>
            </a:r>
          </a:p>
          <a:p>
            <a:r>
              <a:rPr lang="en-US" smtClean="0"/>
              <a:t>Temperature</a:t>
            </a:r>
          </a:p>
          <a:p>
            <a:r>
              <a:rPr lang="en-US" smtClean="0"/>
              <a:t>Succeed</a:t>
            </a:r>
          </a:p>
          <a:p>
            <a:r>
              <a:rPr lang="en-US" smtClean="0"/>
              <a:t>Succeeded</a:t>
            </a:r>
          </a:p>
          <a:p>
            <a:r>
              <a:rPr lang="en-US" smtClean="0"/>
              <a:t>Success</a:t>
            </a:r>
          </a:p>
          <a:p>
            <a:r>
              <a:rPr lang="en-US" smtClean="0"/>
              <a:t>Successful</a:t>
            </a:r>
          </a:p>
          <a:p>
            <a:r>
              <a:rPr lang="en-US" smtClean="0"/>
              <a:t>Dutiful</a:t>
            </a:r>
          </a:p>
          <a:p>
            <a:r>
              <a:rPr lang="en-US" smtClean="0"/>
              <a:t>Wednesday</a:t>
            </a:r>
          </a:p>
          <a:p>
            <a:r>
              <a:rPr lang="en-US" smtClean="0"/>
              <a:t>Siege</a:t>
            </a:r>
          </a:p>
          <a:p>
            <a:r>
              <a:rPr lang="en-US" smtClean="0"/>
              <a:t>Representative</a:t>
            </a:r>
          </a:p>
          <a:p>
            <a:r>
              <a:rPr lang="en-US" smtClean="0"/>
              <a:t>Similarly</a:t>
            </a:r>
          </a:p>
          <a:p>
            <a:r>
              <a:rPr lang="en-US" smtClean="0"/>
              <a:t>Recognize</a:t>
            </a:r>
          </a:p>
          <a:p>
            <a:r>
              <a:rPr lang="en-US" smtClean="0"/>
              <a:t>Receive</a:t>
            </a:r>
          </a:p>
          <a:p>
            <a:r>
              <a:rPr lang="en-US" smtClean="0"/>
              <a:t>Tale</a:t>
            </a:r>
          </a:p>
          <a:p>
            <a:endParaRPr lang="en-US" smtClean="0"/>
          </a:p>
          <a:p>
            <a:pPr marL="0" indent="0">
              <a:buNone/>
            </a:pPr>
            <a:endParaRPr lang="en-US" smtClean="0"/>
          </a:p>
          <a:p>
            <a:pPr marL="0" indent="0">
              <a:buNone/>
            </a:pPr>
            <a:endParaRPr lang="en-US" smtClean="0"/>
          </a:p>
        </p:txBody>
      </p:sp>
    </p:spTree>
    <p:extLst>
      <p:ext uri="{BB962C8B-B14F-4D97-AF65-F5344CB8AC3E}">
        <p14:creationId xmlns:p14="http://schemas.microsoft.com/office/powerpoint/2010/main" val="38862349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down)">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down)">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down)">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down)">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down)">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down)">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down)">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wipe(down)">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wipe(down)">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wipe(down)">
                                      <p:cBhvr>
                                        <p:cTn id="67" dur="500"/>
                                        <p:tgtEl>
                                          <p:spTgt spid="3">
                                            <p:txEl>
                                              <p:pRg st="12" end="1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3">
                                            <p:txEl>
                                              <p:pRg st="13" end="13"/>
                                            </p:txEl>
                                          </p:spTgt>
                                        </p:tgtEl>
                                        <p:attrNameLst>
                                          <p:attrName>style.visibility</p:attrName>
                                        </p:attrNameLst>
                                      </p:cBhvr>
                                      <p:to>
                                        <p:strVal val="visible"/>
                                      </p:to>
                                    </p:set>
                                    <p:animEffect transition="in" filter="wipe(down)">
                                      <p:cBhvr>
                                        <p:cTn id="72" dur="500"/>
                                        <p:tgtEl>
                                          <p:spTgt spid="3">
                                            <p:txEl>
                                              <p:pRg st="13" end="13"/>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
                                            <p:txEl>
                                              <p:pRg st="14" end="14"/>
                                            </p:txEl>
                                          </p:spTgt>
                                        </p:tgtEl>
                                        <p:attrNameLst>
                                          <p:attrName>style.visibility</p:attrName>
                                        </p:attrNameLst>
                                      </p:cBhvr>
                                      <p:to>
                                        <p:strVal val="visible"/>
                                      </p:to>
                                    </p:set>
                                    <p:animEffect transition="in" filter="wipe(down)">
                                      <p:cBhvr>
                                        <p:cTn id="77" dur="500"/>
                                        <p:tgtEl>
                                          <p:spTgt spid="3">
                                            <p:txEl>
                                              <p:pRg st="14" end="14"/>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
                                            <p:txEl>
                                              <p:pRg st="15" end="15"/>
                                            </p:txEl>
                                          </p:spTgt>
                                        </p:tgtEl>
                                        <p:attrNameLst>
                                          <p:attrName>style.visibility</p:attrName>
                                        </p:attrNameLst>
                                      </p:cBhvr>
                                      <p:to>
                                        <p:strVal val="visible"/>
                                      </p:to>
                                    </p:set>
                                    <p:animEffect transition="in" filter="wipe(down)">
                                      <p:cBhvr>
                                        <p:cTn id="82" dur="500"/>
                                        <p:tgtEl>
                                          <p:spTgt spid="3">
                                            <p:txEl>
                                              <p:pRg st="15" end="15"/>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3">
                                            <p:txEl>
                                              <p:pRg st="16" end="16"/>
                                            </p:txEl>
                                          </p:spTgt>
                                        </p:tgtEl>
                                        <p:attrNameLst>
                                          <p:attrName>style.visibility</p:attrName>
                                        </p:attrNameLst>
                                      </p:cBhvr>
                                      <p:to>
                                        <p:strVal val="visible"/>
                                      </p:to>
                                    </p:set>
                                    <p:animEffect transition="in" filter="wipe(down)">
                                      <p:cBhvr>
                                        <p:cTn id="87" dur="500"/>
                                        <p:tgtEl>
                                          <p:spTgt spid="3">
                                            <p:txEl>
                                              <p:pRg st="16" end="16"/>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3">
                                            <p:txEl>
                                              <p:pRg st="17" end="17"/>
                                            </p:txEl>
                                          </p:spTgt>
                                        </p:tgtEl>
                                        <p:attrNameLst>
                                          <p:attrName>style.visibility</p:attrName>
                                        </p:attrNameLst>
                                      </p:cBhvr>
                                      <p:to>
                                        <p:strVal val="visible"/>
                                      </p:to>
                                    </p:set>
                                    <p:animEffect transition="in" filter="wipe(down)">
                                      <p:cBhvr>
                                        <p:cTn id="92" dur="500"/>
                                        <p:tgtEl>
                                          <p:spTgt spid="3">
                                            <p:txEl>
                                              <p:pRg st="17" end="17"/>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3">
                                            <p:txEl>
                                              <p:pRg st="18" end="18"/>
                                            </p:txEl>
                                          </p:spTgt>
                                        </p:tgtEl>
                                        <p:attrNameLst>
                                          <p:attrName>style.visibility</p:attrName>
                                        </p:attrNameLst>
                                      </p:cBhvr>
                                      <p:to>
                                        <p:strVal val="visible"/>
                                      </p:to>
                                    </p:set>
                                    <p:animEffect transition="in" filter="wipe(down)">
                                      <p:cBhvr>
                                        <p:cTn id="97" dur="500"/>
                                        <p:tgtEl>
                                          <p:spTgt spid="3">
                                            <p:txEl>
                                              <p:pRg st="18" end="18"/>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3">
                                            <p:txEl>
                                              <p:pRg st="19" end="19"/>
                                            </p:txEl>
                                          </p:spTgt>
                                        </p:tgtEl>
                                        <p:attrNameLst>
                                          <p:attrName>style.visibility</p:attrName>
                                        </p:attrNameLst>
                                      </p:cBhvr>
                                      <p:to>
                                        <p:strVal val="visible"/>
                                      </p:to>
                                    </p:set>
                                    <p:animEffect transition="in" filter="wipe(down)">
                                      <p:cBhvr>
                                        <p:cTn id="102" dur="500"/>
                                        <p:tgtEl>
                                          <p:spTgt spid="3">
                                            <p:txEl>
                                              <p:pRg st="19" end="19"/>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3">
                                            <p:txEl>
                                              <p:pRg st="20" end="20"/>
                                            </p:txEl>
                                          </p:spTgt>
                                        </p:tgtEl>
                                        <p:attrNameLst>
                                          <p:attrName>style.visibility</p:attrName>
                                        </p:attrNameLst>
                                      </p:cBhvr>
                                      <p:to>
                                        <p:strVal val="visible"/>
                                      </p:to>
                                    </p:set>
                                    <p:animEffect transition="in" filter="wipe(down)">
                                      <p:cBhvr>
                                        <p:cTn id="107" dur="500"/>
                                        <p:tgtEl>
                                          <p:spTgt spid="3">
                                            <p:txEl>
                                              <p:pRg st="20" end="20"/>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grpId="0" nodeType="clickEffect">
                                  <p:stCondLst>
                                    <p:cond delay="0"/>
                                  </p:stCondLst>
                                  <p:childTnLst>
                                    <p:set>
                                      <p:cBhvr>
                                        <p:cTn id="111" dur="1" fill="hold">
                                          <p:stCondLst>
                                            <p:cond delay="0"/>
                                          </p:stCondLst>
                                        </p:cTn>
                                        <p:tgtEl>
                                          <p:spTgt spid="3">
                                            <p:txEl>
                                              <p:pRg st="21" end="21"/>
                                            </p:txEl>
                                          </p:spTgt>
                                        </p:tgtEl>
                                        <p:attrNameLst>
                                          <p:attrName>style.visibility</p:attrName>
                                        </p:attrNameLst>
                                      </p:cBhvr>
                                      <p:to>
                                        <p:strVal val="visible"/>
                                      </p:to>
                                    </p:set>
                                    <p:animEffect transition="in" filter="wipe(down)">
                                      <p:cBhvr>
                                        <p:cTn id="112" dur="500"/>
                                        <p:tgtEl>
                                          <p:spTgt spid="3">
                                            <p:txEl>
                                              <p:pRg st="21" end="21"/>
                                            </p:txEl>
                                          </p:spTgt>
                                        </p:tgtEl>
                                      </p:cBhvr>
                                    </p:animEffect>
                                  </p:childTnLst>
                                </p:cTn>
                              </p:par>
                            </p:childTnLst>
                          </p:cTn>
                        </p:par>
                      </p:childTnLst>
                    </p:cTn>
                  </p:par>
                  <p:par>
                    <p:cTn id="113" fill="hold">
                      <p:stCondLst>
                        <p:cond delay="indefinite"/>
                      </p:stCondLst>
                      <p:childTnLst>
                        <p:par>
                          <p:cTn id="114" fill="hold">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3">
                                            <p:txEl>
                                              <p:pRg st="22" end="22"/>
                                            </p:txEl>
                                          </p:spTgt>
                                        </p:tgtEl>
                                        <p:attrNameLst>
                                          <p:attrName>style.visibility</p:attrName>
                                        </p:attrNameLst>
                                      </p:cBhvr>
                                      <p:to>
                                        <p:strVal val="visible"/>
                                      </p:to>
                                    </p:set>
                                    <p:animEffect transition="in" filter="wipe(down)">
                                      <p:cBhvr>
                                        <p:cTn id="117" dur="500"/>
                                        <p:tgtEl>
                                          <p:spTgt spid="3">
                                            <p:txEl>
                                              <p:pRg st="22" end="22"/>
                                            </p:txEl>
                                          </p:spTgt>
                                        </p:tgtEl>
                                      </p:cBhvr>
                                    </p:animEffect>
                                  </p:childTnLst>
                                </p:cTn>
                              </p:par>
                            </p:childTnLst>
                          </p:cTn>
                        </p:par>
                      </p:childTnLst>
                    </p:cTn>
                  </p:par>
                  <p:par>
                    <p:cTn id="118" fill="hold">
                      <p:stCondLst>
                        <p:cond delay="indefinite"/>
                      </p:stCondLst>
                      <p:childTnLst>
                        <p:par>
                          <p:cTn id="119" fill="hold">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3">
                                            <p:txEl>
                                              <p:pRg st="23" end="23"/>
                                            </p:txEl>
                                          </p:spTgt>
                                        </p:tgtEl>
                                        <p:attrNameLst>
                                          <p:attrName>style.visibility</p:attrName>
                                        </p:attrNameLst>
                                      </p:cBhvr>
                                      <p:to>
                                        <p:strVal val="visible"/>
                                      </p:to>
                                    </p:set>
                                    <p:animEffect transition="in" filter="wipe(down)">
                                      <p:cBhvr>
                                        <p:cTn id="122" dur="500"/>
                                        <p:tgtEl>
                                          <p:spTgt spid="3">
                                            <p:txEl>
                                              <p:pRg st="23" end="23"/>
                                            </p:txEl>
                                          </p:spTgt>
                                        </p:tgtEl>
                                      </p:cBhvr>
                                    </p:animEffect>
                                  </p:childTnLst>
                                </p:cTn>
                              </p:par>
                            </p:childTnLst>
                          </p:cTn>
                        </p:par>
                      </p:childTnLst>
                    </p:cTn>
                  </p:par>
                  <p:par>
                    <p:cTn id="123" fill="hold">
                      <p:stCondLst>
                        <p:cond delay="indefinite"/>
                      </p:stCondLst>
                      <p:childTnLst>
                        <p:par>
                          <p:cTn id="124" fill="hold">
                            <p:stCondLst>
                              <p:cond delay="0"/>
                            </p:stCondLst>
                            <p:childTnLst>
                              <p:par>
                                <p:cTn id="125" presetID="22" presetClass="entr" presetSubtype="4" fill="hold" grpId="0" nodeType="clickEffect">
                                  <p:stCondLst>
                                    <p:cond delay="0"/>
                                  </p:stCondLst>
                                  <p:childTnLst>
                                    <p:set>
                                      <p:cBhvr>
                                        <p:cTn id="126" dur="1" fill="hold">
                                          <p:stCondLst>
                                            <p:cond delay="0"/>
                                          </p:stCondLst>
                                        </p:cTn>
                                        <p:tgtEl>
                                          <p:spTgt spid="3">
                                            <p:txEl>
                                              <p:pRg st="24" end="24"/>
                                            </p:txEl>
                                          </p:spTgt>
                                        </p:tgtEl>
                                        <p:attrNameLst>
                                          <p:attrName>style.visibility</p:attrName>
                                        </p:attrNameLst>
                                      </p:cBhvr>
                                      <p:to>
                                        <p:strVal val="visible"/>
                                      </p:to>
                                    </p:set>
                                    <p:animEffect transition="in" filter="wipe(down)">
                                      <p:cBhvr>
                                        <p:cTn id="127" dur="500"/>
                                        <p:tgtEl>
                                          <p:spTgt spid="3">
                                            <p:txEl>
                                              <p:pRg st="24" end="24"/>
                                            </p:txEl>
                                          </p:spTgt>
                                        </p:tgtEl>
                                      </p:cBhvr>
                                    </p:animEffect>
                                  </p:childTnLst>
                                </p:cTn>
                              </p:par>
                            </p:childTnLst>
                          </p:cTn>
                        </p:par>
                      </p:childTnLst>
                    </p:cTn>
                  </p:par>
                  <p:par>
                    <p:cTn id="128" fill="hold">
                      <p:stCondLst>
                        <p:cond delay="indefinite"/>
                      </p:stCondLst>
                      <p:childTnLst>
                        <p:par>
                          <p:cTn id="129" fill="hold">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3">
                                            <p:txEl>
                                              <p:pRg st="25" end="25"/>
                                            </p:txEl>
                                          </p:spTgt>
                                        </p:tgtEl>
                                        <p:attrNameLst>
                                          <p:attrName>style.visibility</p:attrName>
                                        </p:attrNameLst>
                                      </p:cBhvr>
                                      <p:to>
                                        <p:strVal val="visible"/>
                                      </p:to>
                                    </p:set>
                                    <p:animEffect transition="in" filter="wipe(down)">
                                      <p:cBhvr>
                                        <p:cTn id="132" dur="500"/>
                                        <p:tgtEl>
                                          <p:spTgt spid="3">
                                            <p:txEl>
                                              <p:pRg st="25" end="25"/>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22" presetClass="entr" presetSubtype="4" fill="hold" grpId="0" nodeType="clickEffect">
                                  <p:stCondLst>
                                    <p:cond delay="0"/>
                                  </p:stCondLst>
                                  <p:childTnLst>
                                    <p:set>
                                      <p:cBhvr>
                                        <p:cTn id="136" dur="1" fill="hold">
                                          <p:stCondLst>
                                            <p:cond delay="0"/>
                                          </p:stCondLst>
                                        </p:cTn>
                                        <p:tgtEl>
                                          <p:spTgt spid="3">
                                            <p:txEl>
                                              <p:pRg st="26" end="26"/>
                                            </p:txEl>
                                          </p:spTgt>
                                        </p:tgtEl>
                                        <p:attrNameLst>
                                          <p:attrName>style.visibility</p:attrName>
                                        </p:attrNameLst>
                                      </p:cBhvr>
                                      <p:to>
                                        <p:strVal val="visible"/>
                                      </p:to>
                                    </p:set>
                                    <p:animEffect transition="in" filter="wipe(down)">
                                      <p:cBhvr>
                                        <p:cTn id="137" dur="500"/>
                                        <p:tgtEl>
                                          <p:spTgt spid="3">
                                            <p:txEl>
                                              <p:pRg st="26" end="26"/>
                                            </p:txEl>
                                          </p:spTgt>
                                        </p:tgtEl>
                                      </p:cBhvr>
                                    </p:animEffect>
                                  </p:childTnLst>
                                </p:cTn>
                              </p:par>
                            </p:childTnLst>
                          </p:cTn>
                        </p:par>
                      </p:childTnLst>
                    </p:cTn>
                  </p:par>
                  <p:par>
                    <p:cTn id="138" fill="hold">
                      <p:stCondLst>
                        <p:cond delay="indefinite"/>
                      </p:stCondLst>
                      <p:childTnLst>
                        <p:par>
                          <p:cTn id="139" fill="hold">
                            <p:stCondLst>
                              <p:cond delay="0"/>
                            </p:stCondLst>
                            <p:childTnLst>
                              <p:par>
                                <p:cTn id="140" presetID="22" presetClass="entr" presetSubtype="4" fill="hold" grpId="0" nodeType="clickEffect">
                                  <p:stCondLst>
                                    <p:cond delay="0"/>
                                  </p:stCondLst>
                                  <p:childTnLst>
                                    <p:set>
                                      <p:cBhvr>
                                        <p:cTn id="141" dur="1" fill="hold">
                                          <p:stCondLst>
                                            <p:cond delay="0"/>
                                          </p:stCondLst>
                                        </p:cTn>
                                        <p:tgtEl>
                                          <p:spTgt spid="3">
                                            <p:txEl>
                                              <p:pRg st="27" end="27"/>
                                            </p:txEl>
                                          </p:spTgt>
                                        </p:tgtEl>
                                        <p:attrNameLst>
                                          <p:attrName>style.visibility</p:attrName>
                                        </p:attrNameLst>
                                      </p:cBhvr>
                                      <p:to>
                                        <p:strVal val="visible"/>
                                      </p:to>
                                    </p:set>
                                    <p:animEffect transition="in" filter="wipe(down)">
                                      <p:cBhvr>
                                        <p:cTn id="142" dur="500"/>
                                        <p:tgtEl>
                                          <p:spTgt spid="3">
                                            <p:txEl>
                                              <p:pRg st="27" end="27"/>
                                            </p:txEl>
                                          </p:spTgt>
                                        </p:tgtEl>
                                      </p:cBhvr>
                                    </p:animEffect>
                                  </p:childTnLst>
                                </p:cTn>
                              </p:par>
                            </p:childTnLst>
                          </p:cTn>
                        </p:par>
                      </p:childTnLst>
                    </p:cTn>
                  </p:par>
                  <p:par>
                    <p:cTn id="143" fill="hold">
                      <p:stCondLst>
                        <p:cond delay="indefinite"/>
                      </p:stCondLst>
                      <p:childTnLst>
                        <p:par>
                          <p:cTn id="144" fill="hold">
                            <p:stCondLst>
                              <p:cond delay="0"/>
                            </p:stCondLst>
                            <p:childTnLst>
                              <p:par>
                                <p:cTn id="145" presetID="22" presetClass="entr" presetSubtype="4" fill="hold" grpId="0" nodeType="clickEffect">
                                  <p:stCondLst>
                                    <p:cond delay="0"/>
                                  </p:stCondLst>
                                  <p:childTnLst>
                                    <p:set>
                                      <p:cBhvr>
                                        <p:cTn id="146" dur="1" fill="hold">
                                          <p:stCondLst>
                                            <p:cond delay="0"/>
                                          </p:stCondLst>
                                        </p:cTn>
                                        <p:tgtEl>
                                          <p:spTgt spid="3">
                                            <p:txEl>
                                              <p:pRg st="28" end="28"/>
                                            </p:txEl>
                                          </p:spTgt>
                                        </p:tgtEl>
                                        <p:attrNameLst>
                                          <p:attrName>style.visibility</p:attrName>
                                        </p:attrNameLst>
                                      </p:cBhvr>
                                      <p:to>
                                        <p:strVal val="visible"/>
                                      </p:to>
                                    </p:set>
                                    <p:animEffect transition="in" filter="wipe(down)">
                                      <p:cBhvr>
                                        <p:cTn id="147" dur="500"/>
                                        <p:tgtEl>
                                          <p:spTgt spid="3">
                                            <p:txEl>
                                              <p:pRg st="28" end="28"/>
                                            </p:txEl>
                                          </p:spTgt>
                                        </p:tgtEl>
                                      </p:cBhvr>
                                    </p:animEffect>
                                  </p:childTnLst>
                                </p:cTn>
                              </p:par>
                            </p:childTnLst>
                          </p:cTn>
                        </p:par>
                      </p:childTnLst>
                    </p:cTn>
                  </p:par>
                  <p:par>
                    <p:cTn id="148" fill="hold">
                      <p:stCondLst>
                        <p:cond delay="indefinite"/>
                      </p:stCondLst>
                      <p:childTnLst>
                        <p:par>
                          <p:cTn id="149" fill="hold">
                            <p:stCondLst>
                              <p:cond delay="0"/>
                            </p:stCondLst>
                            <p:childTnLst>
                              <p:par>
                                <p:cTn id="150" presetID="22" presetClass="entr" presetSubtype="4" fill="hold" grpId="0" nodeType="clickEffect">
                                  <p:stCondLst>
                                    <p:cond delay="0"/>
                                  </p:stCondLst>
                                  <p:childTnLst>
                                    <p:set>
                                      <p:cBhvr>
                                        <p:cTn id="151" dur="1" fill="hold">
                                          <p:stCondLst>
                                            <p:cond delay="0"/>
                                          </p:stCondLst>
                                        </p:cTn>
                                        <p:tgtEl>
                                          <p:spTgt spid="3">
                                            <p:txEl>
                                              <p:pRg st="29" end="29"/>
                                            </p:txEl>
                                          </p:spTgt>
                                        </p:tgtEl>
                                        <p:attrNameLst>
                                          <p:attrName>style.visibility</p:attrName>
                                        </p:attrNameLst>
                                      </p:cBhvr>
                                      <p:to>
                                        <p:strVal val="visible"/>
                                      </p:to>
                                    </p:set>
                                    <p:animEffect transition="in" filter="wipe(down)">
                                      <p:cBhvr>
                                        <p:cTn id="152" dur="500"/>
                                        <p:tgtEl>
                                          <p:spTgt spid="3">
                                            <p:txEl>
                                              <p:pRg st="29" end="29"/>
                                            </p:txEl>
                                          </p:spTgt>
                                        </p:tgtEl>
                                      </p:cBhvr>
                                    </p:animEffect>
                                  </p:childTnLst>
                                </p:cTn>
                              </p:par>
                            </p:childTnLst>
                          </p:cTn>
                        </p:par>
                      </p:childTnLst>
                    </p:cTn>
                  </p:par>
                  <p:par>
                    <p:cTn id="153" fill="hold">
                      <p:stCondLst>
                        <p:cond delay="indefinite"/>
                      </p:stCondLst>
                      <p:childTnLst>
                        <p:par>
                          <p:cTn id="154" fill="hold">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3">
                                            <p:txEl>
                                              <p:pRg st="30" end="30"/>
                                            </p:txEl>
                                          </p:spTgt>
                                        </p:tgtEl>
                                        <p:attrNameLst>
                                          <p:attrName>style.visibility</p:attrName>
                                        </p:attrNameLst>
                                      </p:cBhvr>
                                      <p:to>
                                        <p:strVal val="visible"/>
                                      </p:to>
                                    </p:set>
                                    <p:animEffect transition="in" filter="wipe(down)">
                                      <p:cBhvr>
                                        <p:cTn id="157" dur="500"/>
                                        <p:tgtEl>
                                          <p:spTgt spid="3">
                                            <p:txEl>
                                              <p:pRg st="30" end="30"/>
                                            </p:txEl>
                                          </p:spTgt>
                                        </p:tgtEl>
                                      </p:cBhvr>
                                    </p:animEffect>
                                  </p:childTnLst>
                                </p:cTn>
                              </p:par>
                            </p:childTnLst>
                          </p:cTn>
                        </p:par>
                      </p:childTnLst>
                    </p:cTn>
                  </p:par>
                  <p:par>
                    <p:cTn id="158" fill="hold">
                      <p:stCondLst>
                        <p:cond delay="indefinite"/>
                      </p:stCondLst>
                      <p:childTnLst>
                        <p:par>
                          <p:cTn id="159" fill="hold">
                            <p:stCondLst>
                              <p:cond delay="0"/>
                            </p:stCondLst>
                            <p:childTnLst>
                              <p:par>
                                <p:cTn id="160" presetID="22" presetClass="entr" presetSubtype="4" fill="hold" grpId="0" nodeType="clickEffect">
                                  <p:stCondLst>
                                    <p:cond delay="0"/>
                                  </p:stCondLst>
                                  <p:childTnLst>
                                    <p:set>
                                      <p:cBhvr>
                                        <p:cTn id="161" dur="1" fill="hold">
                                          <p:stCondLst>
                                            <p:cond delay="0"/>
                                          </p:stCondLst>
                                        </p:cTn>
                                        <p:tgtEl>
                                          <p:spTgt spid="3">
                                            <p:txEl>
                                              <p:pRg st="31" end="31"/>
                                            </p:txEl>
                                          </p:spTgt>
                                        </p:tgtEl>
                                        <p:attrNameLst>
                                          <p:attrName>style.visibility</p:attrName>
                                        </p:attrNameLst>
                                      </p:cBhvr>
                                      <p:to>
                                        <p:strVal val="visible"/>
                                      </p:to>
                                    </p:set>
                                    <p:animEffect transition="in" filter="wipe(down)">
                                      <p:cBhvr>
                                        <p:cTn id="162" dur="500"/>
                                        <p:tgtEl>
                                          <p:spTgt spid="3">
                                            <p:txEl>
                                              <p:pRg st="31" end="31"/>
                                            </p:txEl>
                                          </p:spTgt>
                                        </p:tgtEl>
                                      </p:cBhvr>
                                    </p:animEffect>
                                  </p:childTnLst>
                                </p:cTn>
                              </p:par>
                            </p:childTnLst>
                          </p:cTn>
                        </p:par>
                      </p:childTnLst>
                    </p:cTn>
                  </p:par>
                  <p:par>
                    <p:cTn id="163" fill="hold">
                      <p:stCondLst>
                        <p:cond delay="indefinite"/>
                      </p:stCondLst>
                      <p:childTnLst>
                        <p:par>
                          <p:cTn id="164" fill="hold">
                            <p:stCondLst>
                              <p:cond delay="0"/>
                            </p:stCondLst>
                            <p:childTnLst>
                              <p:par>
                                <p:cTn id="165" presetID="22" presetClass="entr" presetSubtype="4" fill="hold" grpId="0" nodeType="clickEffect">
                                  <p:stCondLst>
                                    <p:cond delay="0"/>
                                  </p:stCondLst>
                                  <p:childTnLst>
                                    <p:set>
                                      <p:cBhvr>
                                        <p:cTn id="166" dur="1" fill="hold">
                                          <p:stCondLst>
                                            <p:cond delay="0"/>
                                          </p:stCondLst>
                                        </p:cTn>
                                        <p:tgtEl>
                                          <p:spTgt spid="3">
                                            <p:txEl>
                                              <p:pRg st="32" end="32"/>
                                            </p:txEl>
                                          </p:spTgt>
                                        </p:tgtEl>
                                        <p:attrNameLst>
                                          <p:attrName>style.visibility</p:attrName>
                                        </p:attrNameLst>
                                      </p:cBhvr>
                                      <p:to>
                                        <p:strVal val="visible"/>
                                      </p:to>
                                    </p:set>
                                    <p:animEffect transition="in" filter="wipe(down)">
                                      <p:cBhvr>
                                        <p:cTn id="167" dur="500"/>
                                        <p:tgtEl>
                                          <p:spTgt spid="3">
                                            <p:txEl>
                                              <p:pRg st="32" end="32"/>
                                            </p:txEl>
                                          </p:spTgt>
                                        </p:tgtEl>
                                      </p:cBhvr>
                                    </p:animEffect>
                                  </p:childTnLst>
                                </p:cTn>
                              </p:par>
                            </p:childTnLst>
                          </p:cTn>
                        </p:par>
                      </p:childTnLst>
                    </p:cTn>
                  </p:par>
                  <p:par>
                    <p:cTn id="168" fill="hold">
                      <p:stCondLst>
                        <p:cond delay="indefinite"/>
                      </p:stCondLst>
                      <p:childTnLst>
                        <p:par>
                          <p:cTn id="169" fill="hold">
                            <p:stCondLst>
                              <p:cond delay="0"/>
                            </p:stCondLst>
                            <p:childTnLst>
                              <p:par>
                                <p:cTn id="170" presetID="22" presetClass="entr" presetSubtype="4" fill="hold" grpId="0" nodeType="clickEffect">
                                  <p:stCondLst>
                                    <p:cond delay="0"/>
                                  </p:stCondLst>
                                  <p:childTnLst>
                                    <p:set>
                                      <p:cBhvr>
                                        <p:cTn id="171" dur="1" fill="hold">
                                          <p:stCondLst>
                                            <p:cond delay="0"/>
                                          </p:stCondLst>
                                        </p:cTn>
                                        <p:tgtEl>
                                          <p:spTgt spid="3">
                                            <p:txEl>
                                              <p:pRg st="33" end="33"/>
                                            </p:txEl>
                                          </p:spTgt>
                                        </p:tgtEl>
                                        <p:attrNameLst>
                                          <p:attrName>style.visibility</p:attrName>
                                        </p:attrNameLst>
                                      </p:cBhvr>
                                      <p:to>
                                        <p:strVal val="visible"/>
                                      </p:to>
                                    </p:set>
                                    <p:animEffect transition="in" filter="wipe(down)">
                                      <p:cBhvr>
                                        <p:cTn id="172" dur="500"/>
                                        <p:tgtEl>
                                          <p:spTgt spid="3">
                                            <p:txEl>
                                              <p:pRg st="33" end="33"/>
                                            </p:txEl>
                                          </p:spTgt>
                                        </p:tgtEl>
                                      </p:cBhvr>
                                    </p:animEffect>
                                  </p:childTnLst>
                                </p:cTn>
                              </p:par>
                            </p:childTnLst>
                          </p:cTn>
                        </p:par>
                      </p:childTnLst>
                    </p:cTn>
                  </p:par>
                  <p:par>
                    <p:cTn id="173" fill="hold">
                      <p:stCondLst>
                        <p:cond delay="indefinite"/>
                      </p:stCondLst>
                      <p:childTnLst>
                        <p:par>
                          <p:cTn id="174" fill="hold">
                            <p:stCondLst>
                              <p:cond delay="0"/>
                            </p:stCondLst>
                            <p:childTnLst>
                              <p:par>
                                <p:cTn id="175" presetID="22" presetClass="entr" presetSubtype="4" fill="hold" grpId="0" nodeType="clickEffect">
                                  <p:stCondLst>
                                    <p:cond delay="0"/>
                                  </p:stCondLst>
                                  <p:childTnLst>
                                    <p:set>
                                      <p:cBhvr>
                                        <p:cTn id="176" dur="1" fill="hold">
                                          <p:stCondLst>
                                            <p:cond delay="0"/>
                                          </p:stCondLst>
                                        </p:cTn>
                                        <p:tgtEl>
                                          <p:spTgt spid="3">
                                            <p:txEl>
                                              <p:pRg st="34" end="34"/>
                                            </p:txEl>
                                          </p:spTgt>
                                        </p:tgtEl>
                                        <p:attrNameLst>
                                          <p:attrName>style.visibility</p:attrName>
                                        </p:attrNameLst>
                                      </p:cBhvr>
                                      <p:to>
                                        <p:strVal val="visible"/>
                                      </p:to>
                                    </p:set>
                                    <p:animEffect transition="in" filter="wipe(down)">
                                      <p:cBhvr>
                                        <p:cTn id="177" dur="500"/>
                                        <p:tgtEl>
                                          <p:spTgt spid="3">
                                            <p:txEl>
                                              <p:pRg st="34" end="34"/>
                                            </p:txEl>
                                          </p:spTgt>
                                        </p:tgtEl>
                                      </p:cBhvr>
                                    </p:animEffect>
                                  </p:childTnLst>
                                </p:cTn>
                              </p:par>
                            </p:childTnLst>
                          </p:cTn>
                        </p:par>
                      </p:childTnLst>
                    </p:cTn>
                  </p:par>
                  <p:par>
                    <p:cTn id="178" fill="hold">
                      <p:stCondLst>
                        <p:cond delay="indefinite"/>
                      </p:stCondLst>
                      <p:childTnLst>
                        <p:par>
                          <p:cTn id="179" fill="hold">
                            <p:stCondLst>
                              <p:cond delay="0"/>
                            </p:stCondLst>
                            <p:childTnLst>
                              <p:par>
                                <p:cTn id="180" presetID="22" presetClass="entr" presetSubtype="4" fill="hold" grpId="0" nodeType="clickEffect">
                                  <p:stCondLst>
                                    <p:cond delay="0"/>
                                  </p:stCondLst>
                                  <p:childTnLst>
                                    <p:set>
                                      <p:cBhvr>
                                        <p:cTn id="181" dur="1" fill="hold">
                                          <p:stCondLst>
                                            <p:cond delay="0"/>
                                          </p:stCondLst>
                                        </p:cTn>
                                        <p:tgtEl>
                                          <p:spTgt spid="3">
                                            <p:txEl>
                                              <p:pRg st="35" end="35"/>
                                            </p:txEl>
                                          </p:spTgt>
                                        </p:tgtEl>
                                        <p:attrNameLst>
                                          <p:attrName>style.visibility</p:attrName>
                                        </p:attrNameLst>
                                      </p:cBhvr>
                                      <p:to>
                                        <p:strVal val="visible"/>
                                      </p:to>
                                    </p:set>
                                    <p:animEffect transition="in" filter="wipe(down)">
                                      <p:cBhvr>
                                        <p:cTn id="182" dur="500"/>
                                        <p:tgtEl>
                                          <p:spTgt spid="3">
                                            <p:txEl>
                                              <p:pRg st="35" end="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RUN-ONS </a:t>
            </a:r>
            <a:endParaRPr lang="en-US"/>
          </a:p>
        </p:txBody>
      </p:sp>
      <p:sp>
        <p:nvSpPr>
          <p:cNvPr id="3" name="Content Placeholder 2"/>
          <p:cNvSpPr>
            <a:spLocks noGrp="1"/>
          </p:cNvSpPr>
          <p:nvPr>
            <p:ph idx="1"/>
          </p:nvPr>
        </p:nvSpPr>
        <p:spPr/>
        <p:txBody>
          <a:bodyPr>
            <a:normAutofit/>
          </a:bodyPr>
          <a:lstStyle/>
          <a:p>
            <a:r>
              <a:rPr lang="en-US" smtClean="0"/>
              <a:t>Run-ons are two complete thoughts that are run together with no adequate sign given to mark the break between them. In this text, the term “run-on” refers to both comma splices and fused sentences.</a:t>
            </a:r>
          </a:p>
          <a:p>
            <a:pPr lvl="1"/>
            <a:r>
              <a:rPr lang="en-US" smtClean="0"/>
              <a:t>KEY TERMS </a:t>
            </a:r>
          </a:p>
          <a:p>
            <a:pPr lvl="1"/>
            <a:r>
              <a:rPr lang="en-US" smtClean="0"/>
              <a:t>clause: a group of words having a subject and a verb.</a:t>
            </a:r>
          </a:p>
          <a:p>
            <a:pPr lvl="1"/>
            <a:r>
              <a:rPr lang="en-US" smtClean="0"/>
              <a:t>dependent clause: a group of words having a subject and a verb that does not express a complete thought and is not able to stand alone; also called a subordinate clause.</a:t>
            </a:r>
          </a:p>
          <a:p>
            <a:pPr lvl="1"/>
            <a:r>
              <a:rPr lang="en-US" smtClean="0"/>
              <a:t>independent clause: a group of words having a subject and a verb that expresses a complete thought and is able to stand alone. </a:t>
            </a:r>
          </a:p>
          <a:p>
            <a:pPr marL="457200" lvl="1" indent="0">
              <a:buNone/>
            </a:pPr>
            <a:endParaRPr lang="en-US"/>
          </a:p>
        </p:txBody>
      </p:sp>
      <p:pic>
        <p:nvPicPr>
          <p:cNvPr id="4" name="Picture 3" descr="Scissor &lt;strong&gt;Run&lt;/strong&gt; V2 Icon by aeonblue999 on deviantAR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7423" y="172183"/>
            <a:ext cx="1585973" cy="1585973"/>
          </a:xfrm>
          <a:prstGeom prst="rect">
            <a:avLst/>
          </a:prstGeom>
        </p:spPr>
      </p:pic>
    </p:spTree>
    <p:extLst>
      <p:ext uri="{BB962C8B-B14F-4D97-AF65-F5344CB8AC3E}">
        <p14:creationId xmlns:p14="http://schemas.microsoft.com/office/powerpoint/2010/main" val="4043366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Run-ons</a:t>
            </a:r>
            <a:endParaRPr lang="en-US"/>
          </a:p>
        </p:txBody>
      </p:sp>
      <p:sp>
        <p:nvSpPr>
          <p:cNvPr id="3" name="Content Placeholder 2"/>
          <p:cNvSpPr>
            <a:spLocks noGrp="1"/>
          </p:cNvSpPr>
          <p:nvPr>
            <p:ph idx="1"/>
          </p:nvPr>
        </p:nvSpPr>
        <p:spPr/>
        <p:txBody>
          <a:bodyPr/>
          <a:lstStyle/>
          <a:p>
            <a:pPr lvl="1"/>
            <a:r>
              <a:rPr lang="en-US" smtClean="0"/>
              <a:t>comma splice: a comma incorrectly used to connect (“splice” together) two complete thoughts. </a:t>
            </a:r>
          </a:p>
          <a:p>
            <a:pPr lvl="2"/>
            <a:r>
              <a:rPr lang="en-US" smtClean="0"/>
              <a:t>Example: Comma splice: I go to school, my brother stays home.</a:t>
            </a:r>
          </a:p>
          <a:p>
            <a:pPr lvl="2"/>
            <a:r>
              <a:rPr lang="en-US" smtClean="0"/>
              <a:t> Correct sentences: I go to school. My brother stays home.</a:t>
            </a:r>
          </a:p>
          <a:p>
            <a:pPr marL="914400" lvl="2" indent="0">
              <a:buNone/>
            </a:pPr>
            <a:endParaRPr lang="en-US" smtClean="0"/>
          </a:p>
          <a:p>
            <a:pPr lvl="1"/>
            <a:r>
              <a:rPr lang="en-US" smtClean="0"/>
              <a:t>fused sentence: a run-on with no punctuation to mark the break between thoughts. </a:t>
            </a:r>
          </a:p>
          <a:p>
            <a:pPr lvl="2"/>
            <a:r>
              <a:rPr lang="en-US" smtClean="0"/>
              <a:t>Example: Fused sentence: I go to school my brother stays home. </a:t>
            </a:r>
          </a:p>
          <a:p>
            <a:pPr lvl="2"/>
            <a:r>
              <a:rPr lang="en-US" smtClean="0"/>
              <a:t>Correct sentences: I go to school. My brother stays home. </a:t>
            </a:r>
            <a:endParaRPr lang="en-US"/>
          </a:p>
        </p:txBody>
      </p:sp>
    </p:spTree>
    <p:extLst>
      <p:ext uri="{BB962C8B-B14F-4D97-AF65-F5344CB8AC3E}">
        <p14:creationId xmlns:p14="http://schemas.microsoft.com/office/powerpoint/2010/main" val="22667957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barn(inVertical)">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FRAGMENTS	</a:t>
            </a:r>
            <a:endParaRPr lang="en-US"/>
          </a:p>
        </p:txBody>
      </p:sp>
      <p:sp>
        <p:nvSpPr>
          <p:cNvPr id="3" name="Content Placeholder 2"/>
          <p:cNvSpPr>
            <a:spLocks noGrp="1"/>
          </p:cNvSpPr>
          <p:nvPr>
            <p:ph idx="1"/>
          </p:nvPr>
        </p:nvSpPr>
        <p:spPr/>
        <p:txBody>
          <a:bodyPr/>
          <a:lstStyle/>
          <a:p>
            <a:r>
              <a:rPr lang="en-US" dirty="0" smtClean="0"/>
              <a:t>A fragment is a word group that lacks a subject or a verb and/or one that does not express a complete thought.</a:t>
            </a:r>
          </a:p>
          <a:p>
            <a:pPr lvl="1"/>
            <a:r>
              <a:rPr lang="en-US" dirty="0" smtClean="0"/>
              <a:t> FRAGEMENT: Whenever I go to school. </a:t>
            </a:r>
          </a:p>
          <a:p>
            <a:pPr marL="457200" lvl="1" indent="0">
              <a:buNone/>
            </a:pPr>
            <a:endParaRPr lang="en-US" dirty="0" smtClean="0"/>
          </a:p>
          <a:p>
            <a:pPr lvl="2"/>
            <a:r>
              <a:rPr lang="en-US" dirty="0" smtClean="0"/>
              <a:t>“Whenever,” a dependent word, cannot introduce a complete thought, so it cannot stand alone.</a:t>
            </a:r>
          </a:p>
          <a:p>
            <a:pPr lvl="2"/>
            <a:r>
              <a:rPr lang="en-US" dirty="0" smtClean="0"/>
              <a:t> CORRECT SENTENCE: Whenever I go to school, I take the bus.</a:t>
            </a:r>
          </a:p>
          <a:p>
            <a:pPr lvl="2"/>
            <a:r>
              <a:rPr lang="en-US" dirty="0" smtClean="0"/>
              <a:t> The fragment does not introduce a complete thought.</a:t>
            </a:r>
          </a:p>
          <a:p>
            <a:endParaRPr lang="en-US" dirty="0"/>
          </a:p>
        </p:txBody>
      </p:sp>
      <p:pic>
        <p:nvPicPr>
          <p:cNvPr id="4" name="Content Placeholder 3" descr="Scattered puzzle pieces next to solved &lt;strong&gt;fragment&lt;/strong&gt; | Several ..."/>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67146" y="555441"/>
            <a:ext cx="1416702" cy="944929"/>
          </a:xfrm>
          <a:prstGeom prst="rect">
            <a:avLst/>
          </a:prstGeom>
        </p:spPr>
      </p:pic>
    </p:spTree>
    <p:extLst>
      <p:ext uri="{BB962C8B-B14F-4D97-AF65-F5344CB8AC3E}">
        <p14:creationId xmlns:p14="http://schemas.microsoft.com/office/powerpoint/2010/main" val="669868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arn(inVertical)">
                                      <p:cBhvr>
                                        <p:cTn id="13" dur="500"/>
                                        <p:tgtEl>
                                          <p:spTgt spid="3">
                                            <p:txEl>
                                              <p:pRg st="3" end="3"/>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arn(inVertical)">
                                      <p:cBhvr>
                                        <p:cTn id="16" dur="500"/>
                                        <p:tgtEl>
                                          <p:spTgt spid="3">
                                            <p:txEl>
                                              <p:pRg st="4" end="4"/>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arn(inVertical)">
                                      <p:cBhvr>
                                        <p:cTn id="19"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FRAGMENTS </a:t>
            </a:r>
            <a:endParaRPr lang="en-US"/>
          </a:p>
        </p:txBody>
      </p:sp>
      <p:sp>
        <p:nvSpPr>
          <p:cNvPr id="3" name="Content Placeholder 2"/>
          <p:cNvSpPr>
            <a:spLocks noGrp="1"/>
          </p:cNvSpPr>
          <p:nvPr>
            <p:ph idx="1"/>
          </p:nvPr>
        </p:nvSpPr>
        <p:spPr/>
        <p:txBody>
          <a:bodyPr/>
          <a:lstStyle/>
          <a:p>
            <a:r>
              <a:rPr lang="en-US" smtClean="0"/>
              <a:t>Every sentence must have a subject and a verb and must express a complete thought. A word group that lacks a subject or a verb and fails to express a complete thought is a fragment. Here are the most common types of fragments: </a:t>
            </a:r>
          </a:p>
          <a:p>
            <a:endParaRPr lang="en-US"/>
          </a:p>
          <a:p>
            <a:pPr lvl="1"/>
            <a:r>
              <a:rPr lang="en-US" smtClean="0"/>
              <a:t>1. Dependent-word fragments</a:t>
            </a:r>
          </a:p>
          <a:p>
            <a:pPr marL="457200" lvl="1" indent="0">
              <a:buNone/>
            </a:pPr>
            <a:endParaRPr lang="en-US" smtClean="0"/>
          </a:p>
          <a:p>
            <a:pPr lvl="1"/>
            <a:r>
              <a:rPr lang="en-US" smtClean="0"/>
              <a:t>2. -ing fragments</a:t>
            </a:r>
          </a:p>
          <a:p>
            <a:pPr marL="457200" lvl="1" indent="0">
              <a:buNone/>
            </a:pPr>
            <a:r>
              <a:rPr lang="en-US" smtClean="0"/>
              <a:t> </a:t>
            </a:r>
            <a:endParaRPr lang="en-US"/>
          </a:p>
        </p:txBody>
      </p:sp>
    </p:spTree>
    <p:extLst>
      <p:ext uri="{BB962C8B-B14F-4D97-AF65-F5344CB8AC3E}">
        <p14:creationId xmlns:p14="http://schemas.microsoft.com/office/powerpoint/2010/main" val="1306381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wheel(1)">
                                      <p:cBhvr>
                                        <p:cTn id="10" dur="2000"/>
                                        <p:tgtEl>
                                          <p:spTgt spid="3">
                                            <p:txEl>
                                              <p:pRg st="2" end="2"/>
                                            </p:txEl>
                                          </p:spTgt>
                                        </p:tgtEl>
                                      </p:cBhvr>
                                    </p:animEffect>
                                  </p:childTnLst>
                                </p:cTn>
                              </p:par>
                              <p:par>
                                <p:cTn id="11" presetID="21" presetClass="entr" presetSubtype="1"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wheel(1)">
                                      <p:cBhvr>
                                        <p:cTn id="13" dur="2000"/>
                                        <p:tgtEl>
                                          <p:spTgt spid="3">
                                            <p:txEl>
                                              <p:pRg st="4" end="4"/>
                                            </p:txEl>
                                          </p:spTgt>
                                        </p:tgtEl>
                                      </p:cBhvr>
                                    </p:animEffect>
                                  </p:childTnLst>
                                </p:cTn>
                              </p:par>
                              <p:par>
                                <p:cTn id="14" presetID="21" presetClass="entr" presetSubtype="1" fill="hold" grpId="0"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wheel(1)">
                                      <p:cBhvr>
                                        <p:cTn id="16"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
            </a:r>
            <a:br>
              <a:rPr lang="en-US" smtClean="0"/>
            </a:br>
            <a:r>
              <a:rPr lang="en-US" smtClean="0"/>
              <a:t>Dependent-Word Fragments</a:t>
            </a:r>
            <a:br>
              <a:rPr lang="en-US" smtClean="0"/>
            </a:br>
            <a:endParaRPr lang="en-US"/>
          </a:p>
        </p:txBody>
      </p:sp>
      <p:sp>
        <p:nvSpPr>
          <p:cNvPr id="3" name="Content Placeholder 2"/>
          <p:cNvSpPr>
            <a:spLocks noGrp="1"/>
          </p:cNvSpPr>
          <p:nvPr>
            <p:ph idx="1"/>
          </p:nvPr>
        </p:nvSpPr>
        <p:spPr/>
        <p:txBody>
          <a:bodyPr/>
          <a:lstStyle/>
          <a:p>
            <a:r>
              <a:rPr lang="en-US" smtClean="0"/>
              <a:t>Some word groups that begin with dependent words are fragments. When you start a sentence with a dependent word, be careful not to create a fragment.</a:t>
            </a:r>
          </a:p>
          <a:p>
            <a:pPr lvl="1">
              <a:lnSpc>
                <a:spcPct val="200000"/>
              </a:lnSpc>
            </a:pPr>
            <a:r>
              <a:rPr lang="en-US" smtClean="0"/>
              <a:t>WHEN, WHENEVER, WHERE, WHEREVER, WHETHER, WHILE, HOWEVER, EVEN THOUGH, ALTHOUGH, WHILE, SINCE, UNTIL, AFTER, AS BECAUSE, BEFORE</a:t>
            </a:r>
            <a:endParaRPr lang="en-US"/>
          </a:p>
        </p:txBody>
      </p:sp>
    </p:spTree>
    <p:extLst>
      <p:ext uri="{BB962C8B-B14F-4D97-AF65-F5344CB8AC3E}">
        <p14:creationId xmlns:p14="http://schemas.microsoft.com/office/powerpoint/2010/main" val="74744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3233</TotalTime>
  <Words>1034</Words>
  <Application>Microsoft Office PowerPoint</Application>
  <PresentationFormat>Widescreen</PresentationFormat>
  <Paragraphs>139</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Courier New</vt:lpstr>
      <vt:lpstr>Wingdings</vt:lpstr>
      <vt:lpstr>Office Theme</vt:lpstr>
      <vt:lpstr>ABOUT SPELLINGS AND OTHER PITFALLS</vt:lpstr>
      <vt:lpstr>SPELLINGS: THE ACHILLES HEEL</vt:lpstr>
      <vt:lpstr>Commonly misspelled words</vt:lpstr>
      <vt:lpstr>Commonly misspelled words</vt:lpstr>
      <vt:lpstr>RUN-ONS </vt:lpstr>
      <vt:lpstr>Run-ons</vt:lpstr>
      <vt:lpstr>FRAGMENTS </vt:lpstr>
      <vt:lpstr>FRAGMENTS </vt:lpstr>
      <vt:lpstr> Dependent-Word Fragments </vt:lpstr>
      <vt:lpstr>Dependent-Word Fragments</vt:lpstr>
      <vt:lpstr>ing and to Fragments</vt:lpstr>
      <vt:lpstr>ing and to Fragments</vt:lpstr>
      <vt:lpstr>How to Correct to Fragments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ABOUT SPELLINGS.. AND OTHER PITFALLS</dc:title>
  <dc:creator>it</dc:creator>
  <cp:lastModifiedBy>Maria Fatima</cp:lastModifiedBy>
  <cp:revision>22</cp:revision>
  <dcterms:created xsi:type="dcterms:W3CDTF">2018-02-07T07:09:08Z</dcterms:created>
  <dcterms:modified xsi:type="dcterms:W3CDTF">2022-12-23T06:16:55Z</dcterms:modified>
</cp:coreProperties>
</file>