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8" r:id="rId1"/>
  </p:sldMasterIdLst>
  <p:notesMasterIdLst>
    <p:notesMasterId r:id="rId30"/>
  </p:notes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83" r:id="rId20"/>
    <p:sldId id="274" r:id="rId21"/>
    <p:sldId id="275" r:id="rId22"/>
    <p:sldId id="276" r:id="rId23"/>
    <p:sldId id="277" r:id="rId24"/>
    <p:sldId id="278" r:id="rId25"/>
    <p:sldId id="279" r:id="rId26"/>
    <p:sldId id="280" r:id="rId27"/>
    <p:sldId id="281" r:id="rId28"/>
    <p:sldId id="28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A7648C-D333-482D-96A9-A428E22CEA68}" type="datetimeFigureOut">
              <a:rPr lang="en-US" smtClean="0"/>
              <a:t>6/2/2022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F550A4-1EF0-4B50-B043-A24C918F5D80}" type="slidenum">
              <a:rPr lang="en-US" smtClean="0"/>
              <a:t>‹#›</a:t>
            </a:fld>
            <a:endParaRPr lang="en-US"/>
          </a:p>
        </p:txBody>
      </p:sp>
    </p:spTree>
    <p:extLst>
      <p:ext uri="{BB962C8B-B14F-4D97-AF65-F5344CB8AC3E}">
        <p14:creationId xmlns:p14="http://schemas.microsoft.com/office/powerpoint/2010/main" val="390044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89E4EA-FF1C-45BD-AC72-AD144E06F293}" type="datetimeFigureOut">
              <a:rPr lang="en-US" smtClean="0"/>
              <a:pPr/>
              <a:t>6/2/2022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229C58-1FB4-46A9-93DA-59CF926E9798}" type="slidenum">
              <a:rPr lang="en-US" smtClean="0"/>
              <a:pPr/>
              <a:t>‹#›</a:t>
            </a:fld>
            <a:endParaRPr lang="en-US"/>
          </a:p>
        </p:txBody>
      </p:sp>
    </p:spTree>
    <p:extLst>
      <p:ext uri="{BB962C8B-B14F-4D97-AF65-F5344CB8AC3E}">
        <p14:creationId xmlns:p14="http://schemas.microsoft.com/office/powerpoint/2010/main" val="110527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29D7E0AE-F478-479D-A2DD-7DEAFD5855A6}" type="datetime1">
              <a:rPr lang="en-US" smtClean="0"/>
              <a:t>6/2/2022</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2751320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12B88F-1558-402E-B0AF-81E761F75E22}"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16551914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12B88F-1558-402E-B0AF-81E761F75E22}"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269492671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12B88F-1558-402E-B0AF-81E761F75E22}"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9C287342-0707-4526-87DA-2375B12BD0AE}" type="slidenum">
              <a:rPr lang="en-US" smtClean="0"/>
              <a:pPr/>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47809422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12B88F-1558-402E-B0AF-81E761F75E22}"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33873057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512B88F-1558-402E-B0AF-81E761F75E22}" type="datetime1">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3976163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512B88F-1558-402E-B0AF-81E761F75E22}" type="datetime1">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169354976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572FF4-2654-43BE-8C27-C8E6F1838017}" type="datetime1">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25019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32FD39EA-428B-4D93-A7F0-00DA6CD01977}" type="datetime1">
              <a:rPr lang="en-US" smtClean="0"/>
              <a:t>6/2/2022</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9C287342-0707-4526-87DA-2375B12BD0AE}" type="slidenum">
              <a:rPr lang="en-US" smtClean="0"/>
              <a:pPr/>
              <a:t>‹#›</a:t>
            </a:fld>
            <a:endParaRPr lang="en-US"/>
          </a:p>
        </p:txBody>
      </p:sp>
    </p:spTree>
    <p:extLst>
      <p:ext uri="{BB962C8B-B14F-4D97-AF65-F5344CB8AC3E}">
        <p14:creationId xmlns:p14="http://schemas.microsoft.com/office/powerpoint/2010/main" val="264990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7BB6F2-E752-4260-8BD1-D54BD43B8D73}" type="datetime1">
              <a:rPr lang="en-US" smtClean="0"/>
              <a:t>6/2/2022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351972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5365810" y="5936188"/>
            <a:ext cx="2057400" cy="365125"/>
          </a:xfrm>
        </p:spPr>
        <p:txBody>
          <a:bodyPr/>
          <a:lstStyle/>
          <a:p>
            <a:fld id="{30999F95-1A66-4DC5-8D85-6035BA65B00C}" type="datetime1">
              <a:rPr lang="en-US" smtClean="0"/>
              <a:t>6/2/2022</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65425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12B88F-1558-402E-B0AF-81E761F75E22}"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298784956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2987330-6E89-485A-8E1C-B3AD7AE378D7}" type="datetime1">
              <a:rPr lang="en-US" smtClean="0"/>
              <a:t>6/2/2022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287761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6B97DDD-B38E-4190-8FEB-7F6AD5B5355A}" type="datetime1">
              <a:rPr lang="en-US" smtClean="0"/>
              <a:t>6/2/2022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4271094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4BF4263-BAD1-4FC5-9F00-29ADF2054657}" type="datetime1">
              <a:rPr lang="en-US" smtClean="0"/>
              <a:t>6/2/2022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193420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9695AF-1CA2-42FD-905C-5DCE3AF3754C}"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126392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71E420-D070-4236-9415-F43BE382AC6F}" type="datetime1">
              <a:rPr lang="en-US" smtClean="0"/>
              <a:t>6/2/2022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87342-0707-4526-87DA-2375B12BD0AE}" type="slidenum">
              <a:rPr lang="en-US" smtClean="0"/>
              <a:pPr/>
              <a:t>‹#›</a:t>
            </a:fld>
            <a:endParaRPr lang="en-US"/>
          </a:p>
        </p:txBody>
      </p:sp>
    </p:spTree>
    <p:extLst>
      <p:ext uri="{BB962C8B-B14F-4D97-AF65-F5344CB8AC3E}">
        <p14:creationId xmlns:p14="http://schemas.microsoft.com/office/powerpoint/2010/main" val="1176194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12B88F-1558-402E-B0AF-81E761F75E22}" type="datetime1">
              <a:rPr lang="en-US" smtClean="0"/>
              <a:t>6/2/2022</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C287342-0707-4526-87DA-2375B12BD0AE}" type="slidenum">
              <a:rPr lang="en-US" smtClean="0"/>
              <a:pPr/>
              <a:t>‹#›</a:t>
            </a:fld>
            <a:endParaRPr lang="en-US"/>
          </a:p>
        </p:txBody>
      </p:sp>
    </p:spTree>
    <p:extLst>
      <p:ext uri="{BB962C8B-B14F-4D97-AF65-F5344CB8AC3E}">
        <p14:creationId xmlns:p14="http://schemas.microsoft.com/office/powerpoint/2010/main" val="4221196914"/>
      </p:ext>
    </p:extLst>
  </p:cSld>
  <p:clrMap bg1="dk1" tx1="lt1" bg2="dk2" tx2="lt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 id="2147484200" r:id="rId12"/>
    <p:sldLayoutId id="2147484201" r:id="rId13"/>
    <p:sldLayoutId id="2147484202" r:id="rId14"/>
    <p:sldLayoutId id="2147484203" r:id="rId15"/>
    <p:sldLayoutId id="2147484204" r:id="rId16"/>
    <p:sldLayoutId id="2147484205"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2057399"/>
          </a:xfrm>
        </p:spPr>
        <p:txBody>
          <a:bodyPr>
            <a:normAutofit/>
          </a:bodyPr>
          <a:lstStyle/>
          <a:p>
            <a:r>
              <a:rPr lang="en-US" b="1" u="sng" dirty="0" smtClean="0"/>
              <a:t>CHINESE POSTMAN</a:t>
            </a:r>
            <a:br>
              <a:rPr lang="en-US" b="1" u="sng" dirty="0" smtClean="0"/>
            </a:br>
            <a:r>
              <a:rPr lang="en-US" b="1" u="sng" dirty="0" smtClean="0"/>
              <a:t>PROBLEM</a:t>
            </a:r>
            <a:endParaRPr lang="en-US" u="sng" dirty="0"/>
          </a:p>
        </p:txBody>
      </p:sp>
      <p:sp>
        <p:nvSpPr>
          <p:cNvPr id="6" name="Slide Number Placeholder 5"/>
          <p:cNvSpPr>
            <a:spLocks noGrp="1"/>
          </p:cNvSpPr>
          <p:nvPr>
            <p:ph type="sldNum" sz="quarter" idx="12"/>
          </p:nvPr>
        </p:nvSpPr>
        <p:spPr/>
        <p:txBody>
          <a:bodyPr/>
          <a:lstStyle/>
          <a:p>
            <a:fld id="{9C287342-0707-4526-87DA-2375B12BD0AE}" type="slidenum">
              <a:rPr lang="en-US" smtClean="0"/>
              <a:pPr/>
              <a:t>1</a:t>
            </a:fld>
            <a:endParaRPr lang="en-US"/>
          </a:p>
        </p:txBody>
      </p:sp>
      <p:pic>
        <p:nvPicPr>
          <p:cNvPr id="4" name="Picture 3" descr="mailbox1.jpg"/>
          <p:cNvPicPr>
            <a:picLocks noChangeAspect="1"/>
          </p:cNvPicPr>
          <p:nvPr/>
        </p:nvPicPr>
        <p:blipFill>
          <a:blip r:embed="rId2" cstate="print"/>
          <a:stretch>
            <a:fillRect/>
          </a:stretch>
        </p:blipFill>
        <p:spPr>
          <a:xfrm>
            <a:off x="914400" y="3200400"/>
            <a:ext cx="2407227" cy="2647950"/>
          </a:xfrm>
          <a:prstGeom prst="rect">
            <a:avLst/>
          </a:prstGeom>
          <a:noFill/>
          <a:ln>
            <a:noFill/>
          </a:ln>
        </p:spPr>
      </p:pic>
      <p:pic>
        <p:nvPicPr>
          <p:cNvPr id="5" name="Picture 4" descr="post man.gif"/>
          <p:cNvPicPr>
            <a:picLocks noChangeAspect="1"/>
          </p:cNvPicPr>
          <p:nvPr/>
        </p:nvPicPr>
        <p:blipFill>
          <a:blip r:embed="rId3" cstate="print"/>
          <a:stretch>
            <a:fillRect/>
          </a:stretch>
        </p:blipFill>
        <p:spPr>
          <a:xfrm>
            <a:off x="6400800" y="1981200"/>
            <a:ext cx="1266825" cy="44577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924800" cy="1054250"/>
          </a:xfrm>
        </p:spPr>
        <p:txBody>
          <a:bodyPr/>
          <a:lstStyle/>
          <a:p>
            <a:r>
              <a:rPr lang="en-US" sz="4400" b="1" u="sng" dirty="0" smtClean="0"/>
              <a:t>TRAVERSABLE </a:t>
            </a:r>
            <a:r>
              <a:rPr lang="en-US" sz="4400" b="1" u="sng" dirty="0"/>
              <a:t>GRAPHS</a:t>
            </a:r>
            <a:endParaRPr lang="en-US" sz="4400" dirty="0"/>
          </a:p>
        </p:txBody>
      </p:sp>
      <p:sp>
        <p:nvSpPr>
          <p:cNvPr id="3" name="Content Placeholder 2"/>
          <p:cNvSpPr>
            <a:spLocks noGrp="1"/>
          </p:cNvSpPr>
          <p:nvPr>
            <p:ph idx="1"/>
          </p:nvPr>
        </p:nvSpPr>
        <p:spPr>
          <a:xfrm>
            <a:off x="914400" y="1676400"/>
            <a:ext cx="7745505" cy="4038600"/>
          </a:xfrm>
        </p:spPr>
        <p:txBody>
          <a:bodyPr>
            <a:normAutofit/>
          </a:bodyPr>
          <a:lstStyle/>
          <a:p>
            <a:r>
              <a:rPr lang="en-US" dirty="0" smtClean="0"/>
              <a:t>To draw the graph with odd vertices, edges need to be repeated. </a:t>
            </a:r>
          </a:p>
          <a:p>
            <a:pPr marL="0" indent="0">
              <a:buNone/>
            </a:pPr>
            <a:endParaRPr lang="en-US" dirty="0" smtClean="0"/>
          </a:p>
          <a:p>
            <a:r>
              <a:rPr lang="en-US" dirty="0" smtClean="0"/>
              <a:t>To find such a trail we have to make the order of each vertex even.</a:t>
            </a:r>
          </a:p>
          <a:p>
            <a:pPr marL="0" indent="0">
              <a:buNone/>
            </a:pPr>
            <a:endParaRPr lang="en-US" dirty="0" smtClean="0"/>
          </a:p>
          <a:p>
            <a:r>
              <a:rPr lang="en-US" dirty="0" smtClean="0"/>
              <a:t>In graph 1, there are four vertices of odd order and we need to pair the vertices together by adding an extra edge to make the order of each vertex four. We can join AB and CD, or AC and BD, or AD and BC.</a:t>
            </a:r>
          </a:p>
          <a:p>
            <a:pPr>
              <a:buNone/>
            </a:pPr>
            <a:endParaRPr lang="en-US" dirty="0" smtClean="0"/>
          </a:p>
          <a:p>
            <a:pPr>
              <a:buNone/>
            </a:pPr>
            <a:endParaRPr lang="en-US"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10</a:t>
            </a:fld>
            <a:endParaRPr lang="en-US"/>
          </a:p>
        </p:txBody>
      </p:sp>
      <p:pic>
        <p:nvPicPr>
          <p:cNvPr id="4" name="Picture 3" descr="mailbox1.jpg"/>
          <p:cNvPicPr>
            <a:picLocks noChangeAspect="1"/>
          </p:cNvPicPr>
          <p:nvPr/>
        </p:nvPicPr>
        <p:blipFill>
          <a:blip r:embed="rId2" cstate="print"/>
          <a:stretch>
            <a:fillRect/>
          </a:stretch>
        </p:blipFill>
        <p:spPr>
          <a:xfrm>
            <a:off x="198120" y="386035"/>
            <a:ext cx="990600" cy="99060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42900"/>
            <a:ext cx="7543799" cy="952500"/>
          </a:xfrm>
        </p:spPr>
        <p:txBody>
          <a:bodyPr>
            <a:normAutofit/>
          </a:bodyPr>
          <a:lstStyle/>
          <a:p>
            <a:r>
              <a:rPr lang="en-US" sz="4400" b="1" u="sng" dirty="0" smtClean="0"/>
              <a:t>TRAVERSABLE GRAPHS</a:t>
            </a:r>
            <a:endParaRPr lang="en-US" sz="4400" u="sng" dirty="0"/>
          </a:p>
        </p:txBody>
      </p:sp>
      <p:sp>
        <p:nvSpPr>
          <p:cNvPr id="3" name="Content Placeholder 2"/>
          <p:cNvSpPr>
            <a:spLocks noGrp="1"/>
          </p:cNvSpPr>
          <p:nvPr>
            <p:ph idx="1"/>
          </p:nvPr>
        </p:nvSpPr>
        <p:spPr>
          <a:xfrm>
            <a:off x="609600" y="1905000"/>
            <a:ext cx="7745505" cy="3877815"/>
          </a:xfrm>
        </p:spPr>
        <p:txBody>
          <a:bodyPr>
            <a:normAutofit/>
          </a:bodyPr>
          <a:lstStyle/>
          <a:p>
            <a:r>
              <a:rPr lang="en-US" dirty="0" smtClean="0"/>
              <a:t>An </a:t>
            </a:r>
            <a:r>
              <a:rPr lang="en-US" b="1" dirty="0" err="1" smtClean="0"/>
              <a:t>Eulerian</a:t>
            </a:r>
            <a:r>
              <a:rPr lang="en-US" b="1" dirty="0" smtClean="0"/>
              <a:t> trail </a:t>
            </a:r>
            <a:r>
              <a:rPr lang="en-US" dirty="0" smtClean="0"/>
              <a:t>uses all the edges of a graph. In a </a:t>
            </a:r>
            <a:r>
              <a:rPr lang="en-US" dirty="0" err="1" smtClean="0"/>
              <a:t>Eulerian</a:t>
            </a:r>
            <a:r>
              <a:rPr lang="en-US" dirty="0" smtClean="0"/>
              <a:t> graph, all the vertices must be of even order</a:t>
            </a:r>
            <a:endParaRPr lang="en-US" dirty="0"/>
          </a:p>
          <a:p>
            <a:pPr marL="0" indent="0">
              <a:buNone/>
            </a:pPr>
            <a:endParaRPr lang="en-US" dirty="0" smtClean="0"/>
          </a:p>
          <a:p>
            <a:r>
              <a:rPr lang="en-US" dirty="0" smtClean="0"/>
              <a:t>If a graph has two odd vertices then the graph is said to be </a:t>
            </a:r>
            <a:r>
              <a:rPr lang="en-US" b="1" dirty="0" smtClean="0"/>
              <a:t>semi-</a:t>
            </a:r>
            <a:r>
              <a:rPr lang="en-US" b="1" dirty="0" err="1" smtClean="0"/>
              <a:t>Eulerian</a:t>
            </a:r>
            <a:r>
              <a:rPr lang="en-US" b="1" dirty="0" smtClean="0"/>
              <a:t>. </a:t>
            </a:r>
            <a:r>
              <a:rPr lang="en-US" dirty="0" smtClean="0"/>
              <a:t>A trail can be drawn starting at one of the odd vertices and finishing at the other odd vertex.</a:t>
            </a:r>
            <a:endParaRPr lang="en-US"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11</a:t>
            </a:fld>
            <a:endParaRPr lang="en-US"/>
          </a:p>
        </p:txBody>
      </p:sp>
      <p:pic>
        <p:nvPicPr>
          <p:cNvPr id="4" name="Picture 3" descr="mailbox1.jpg"/>
          <p:cNvPicPr>
            <a:picLocks noChangeAspect="1"/>
          </p:cNvPicPr>
          <p:nvPr/>
        </p:nvPicPr>
        <p:blipFill>
          <a:blip r:embed="rId2"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08822" y="0"/>
            <a:ext cx="7756263" cy="1319606"/>
          </a:xfrm>
        </p:spPr>
        <p:txBody>
          <a:bodyPr>
            <a:normAutofit/>
          </a:bodyPr>
          <a:lstStyle/>
          <a:p>
            <a:pPr algn="ctr"/>
            <a:r>
              <a:rPr lang="en-US" sz="4000" b="1" u="sng" dirty="0"/>
              <a:t/>
            </a:r>
            <a:br>
              <a:rPr lang="en-US" sz="4000" b="1" u="sng" dirty="0"/>
            </a:br>
            <a:r>
              <a:rPr lang="en-US" sz="4000" b="1" u="sng" dirty="0" smtClean="0"/>
              <a:t>TRAVERSABLE GRAPHS</a:t>
            </a:r>
            <a:endParaRPr lang="en-US" sz="4000" u="sng"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r>
              <a:rPr lang="en-US" sz="2800" b="1" i="1" dirty="0" smtClean="0"/>
              <a:t>In each case the graph is now traversable</a:t>
            </a:r>
            <a:endParaRPr lang="en-US" sz="2800" b="1" i="1" dirty="0"/>
          </a:p>
        </p:txBody>
      </p:sp>
      <p:sp>
        <p:nvSpPr>
          <p:cNvPr id="6" name="Slide Number Placeholder 5"/>
          <p:cNvSpPr>
            <a:spLocks noGrp="1"/>
          </p:cNvSpPr>
          <p:nvPr>
            <p:ph type="sldNum" sz="quarter" idx="12"/>
          </p:nvPr>
        </p:nvSpPr>
        <p:spPr/>
        <p:txBody>
          <a:bodyPr/>
          <a:lstStyle/>
          <a:p>
            <a:fld id="{9C287342-0707-4526-87DA-2375B12BD0AE}" type="slidenum">
              <a:rPr lang="en-US" smtClean="0"/>
              <a:pPr/>
              <a:t>12</a:t>
            </a:fld>
            <a:endParaRPr lang="en-US"/>
          </a:p>
        </p:txBody>
      </p:sp>
      <p:pic>
        <p:nvPicPr>
          <p:cNvPr id="4" name="Picture 3" descr="graph6.JPG"/>
          <p:cNvPicPr>
            <a:picLocks noChangeAspect="1"/>
          </p:cNvPicPr>
          <p:nvPr/>
        </p:nvPicPr>
        <p:blipFill>
          <a:blip r:embed="rId2" cstate="print"/>
          <a:stretch>
            <a:fillRect/>
          </a:stretch>
        </p:blipFill>
        <p:spPr>
          <a:xfrm>
            <a:off x="487016" y="1752600"/>
            <a:ext cx="8077199" cy="3124200"/>
          </a:xfrm>
          <a:prstGeom prst="rect">
            <a:avLst/>
          </a:prstGeom>
        </p:spPr>
      </p:pic>
      <p:pic>
        <p:nvPicPr>
          <p:cNvPr id="5" name="Picture 4" descr="mailbox1.jpg"/>
          <p:cNvPicPr>
            <a:picLocks noChangeAspect="1"/>
          </p:cNvPicPr>
          <p:nvPr/>
        </p:nvPicPr>
        <p:blipFill>
          <a:blip r:embed="rId3" cstate="print"/>
          <a:stretch>
            <a:fillRect/>
          </a:stretch>
        </p:blipFill>
        <p:spPr>
          <a:xfrm>
            <a:off x="5334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457200"/>
            <a:ext cx="7040217" cy="1054250"/>
          </a:xfrm>
        </p:spPr>
        <p:txBody>
          <a:bodyPr/>
          <a:lstStyle/>
          <a:p>
            <a:pPr algn="ctr"/>
            <a:r>
              <a:rPr lang="en-US" sz="4400" b="1" u="sng" dirty="0" smtClean="0"/>
              <a:t>PAIRING ODD VERTICES</a:t>
            </a:r>
            <a:endParaRPr lang="en-US" sz="4400" u="sng" dirty="0"/>
          </a:p>
        </p:txBody>
      </p:sp>
      <p:sp>
        <p:nvSpPr>
          <p:cNvPr id="3" name="Content Placeholder 2"/>
          <p:cNvSpPr>
            <a:spLocks noGrp="1"/>
          </p:cNvSpPr>
          <p:nvPr>
            <p:ph idx="1"/>
          </p:nvPr>
        </p:nvSpPr>
        <p:spPr>
          <a:xfrm>
            <a:off x="762000" y="1752600"/>
            <a:ext cx="7848600" cy="4343400"/>
          </a:xfrm>
        </p:spPr>
        <p:txBody>
          <a:bodyPr>
            <a:normAutofit fontScale="92500"/>
          </a:bodyPr>
          <a:lstStyle/>
          <a:p>
            <a:r>
              <a:rPr lang="en-US" dirty="0" smtClean="0"/>
              <a:t>If there are two odd vertices, there is only one way of pairing them together.</a:t>
            </a:r>
          </a:p>
          <a:p>
            <a:r>
              <a:rPr lang="en-US" dirty="0" smtClean="0"/>
              <a:t>If there are four odd vertices, there are three ways of pairing them together.</a:t>
            </a:r>
            <a:endParaRPr lang="en-US" i="1" dirty="0" smtClean="0"/>
          </a:p>
          <a:p>
            <a:pPr marL="0" indent="0">
              <a:buNone/>
            </a:pPr>
            <a:r>
              <a:rPr lang="en-US" i="1" dirty="0" smtClean="0"/>
              <a:t>How many ways are there of pairing six or more odd vertices together?</a:t>
            </a:r>
          </a:p>
          <a:p>
            <a:r>
              <a:rPr lang="en-US" dirty="0" smtClean="0"/>
              <a:t>If there are six odd vertices ABCDEF, then consider the vertex A.</a:t>
            </a:r>
          </a:p>
          <a:p>
            <a:r>
              <a:rPr lang="en-US" dirty="0" smtClean="0"/>
              <a:t>It can be paired with any of the other five vertices and still leave four odd vertices. We know that the four odd vertices can be paired in three ways, therefore the number of ways of pairing six odd vertices is 5×3×1 = 15.</a:t>
            </a:r>
          </a:p>
          <a:p>
            <a:pPr>
              <a:buNone/>
            </a:pPr>
            <a:endParaRPr lang="en-US" b="1" i="1" dirty="0" smtClean="0"/>
          </a:p>
        </p:txBody>
      </p:sp>
      <p:sp>
        <p:nvSpPr>
          <p:cNvPr id="5" name="Slide Number Placeholder 4"/>
          <p:cNvSpPr>
            <a:spLocks noGrp="1"/>
          </p:cNvSpPr>
          <p:nvPr>
            <p:ph type="sldNum" sz="quarter" idx="12"/>
          </p:nvPr>
        </p:nvSpPr>
        <p:spPr/>
        <p:txBody>
          <a:bodyPr/>
          <a:lstStyle/>
          <a:p>
            <a:fld id="{9C287342-0707-4526-87DA-2375B12BD0AE}" type="slidenum">
              <a:rPr lang="en-US" smtClean="0"/>
              <a:pPr/>
              <a:t>13</a:t>
            </a:fld>
            <a:endParaRPr lang="en-US"/>
          </a:p>
        </p:txBody>
      </p:sp>
      <p:pic>
        <p:nvPicPr>
          <p:cNvPr id="4" name="Picture 3" descr="mailbox1.jpg"/>
          <p:cNvPicPr>
            <a:picLocks noChangeAspect="1"/>
          </p:cNvPicPr>
          <p:nvPr/>
        </p:nvPicPr>
        <p:blipFill>
          <a:blip r:embed="rId2" cstate="print"/>
          <a:stretch>
            <a:fillRect/>
          </a:stretch>
        </p:blipFill>
        <p:spPr>
          <a:xfrm>
            <a:off x="335769" y="52085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27898"/>
            <a:ext cx="6858000" cy="1054250"/>
          </a:xfrm>
        </p:spPr>
        <p:txBody>
          <a:bodyPr>
            <a:normAutofit fontScale="90000"/>
          </a:bodyPr>
          <a:lstStyle/>
          <a:p>
            <a:pPr algn="ctr"/>
            <a:r>
              <a:rPr lang="en-US" b="1" u="sng" dirty="0"/>
              <a:t/>
            </a:r>
            <a:br>
              <a:rPr lang="en-US" b="1" u="sng" dirty="0"/>
            </a:br>
            <a:r>
              <a:rPr lang="en-US" sz="4400" b="1" u="sng" dirty="0" smtClean="0"/>
              <a:t>PAIRING ODD VERTICES (cont’d)</a:t>
            </a:r>
            <a:endParaRPr lang="en-US" sz="4400" u="sng" dirty="0"/>
          </a:p>
        </p:txBody>
      </p:sp>
      <p:sp>
        <p:nvSpPr>
          <p:cNvPr id="3" name="Content Placeholder 2"/>
          <p:cNvSpPr>
            <a:spLocks noGrp="1"/>
          </p:cNvSpPr>
          <p:nvPr>
            <p:ph idx="1"/>
          </p:nvPr>
        </p:nvSpPr>
        <p:spPr>
          <a:xfrm>
            <a:off x="629478" y="2286000"/>
            <a:ext cx="7745505" cy="3725415"/>
          </a:xfrm>
        </p:spPr>
        <p:txBody>
          <a:bodyPr>
            <a:normAutofit/>
          </a:bodyPr>
          <a:lstStyle/>
          <a:p>
            <a:r>
              <a:rPr lang="en-US" dirty="0" smtClean="0"/>
              <a:t>Similarly, if there are eight odd vertices ABCDEFGH, then consider the first odd vertex A. This could be paired with any of the remaining seven vertices and still leave six odd vertices. </a:t>
            </a:r>
          </a:p>
          <a:p>
            <a:pPr>
              <a:buNone/>
            </a:pPr>
            <a:endParaRPr lang="en-US" dirty="0" smtClean="0"/>
          </a:p>
          <a:p>
            <a:r>
              <a:rPr lang="en-US" dirty="0" smtClean="0"/>
              <a:t>We know that the six odd vertices can be paired in 15 ways therefore the number of ways of pairing eight odd vertices is 7×5×3×1 = 105 ways.</a:t>
            </a:r>
          </a:p>
          <a:p>
            <a:pPr>
              <a:buNone/>
            </a:pPr>
            <a:endParaRPr lang="en-US" dirty="0" smtClean="0"/>
          </a:p>
        </p:txBody>
      </p:sp>
      <p:sp>
        <p:nvSpPr>
          <p:cNvPr id="5" name="Slide Number Placeholder 4"/>
          <p:cNvSpPr>
            <a:spLocks noGrp="1"/>
          </p:cNvSpPr>
          <p:nvPr>
            <p:ph type="sldNum" sz="quarter" idx="12"/>
          </p:nvPr>
        </p:nvSpPr>
        <p:spPr/>
        <p:txBody>
          <a:bodyPr/>
          <a:lstStyle/>
          <a:p>
            <a:fld id="{9C287342-0707-4526-87DA-2375B12BD0AE}" type="slidenum">
              <a:rPr lang="en-US" smtClean="0"/>
              <a:pPr/>
              <a:t>14</a:t>
            </a:fld>
            <a:endParaRPr lang="en-US"/>
          </a:p>
        </p:txBody>
      </p:sp>
      <p:pic>
        <p:nvPicPr>
          <p:cNvPr id="4" name="Picture 3" descr="mailbox1.jpg"/>
          <p:cNvPicPr>
            <a:picLocks noChangeAspect="1"/>
          </p:cNvPicPr>
          <p:nvPr/>
        </p:nvPicPr>
        <p:blipFill>
          <a:blip r:embed="rId2"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70156"/>
            <a:ext cx="7086601" cy="1054250"/>
          </a:xfrm>
        </p:spPr>
        <p:txBody>
          <a:bodyPr/>
          <a:lstStyle/>
          <a:p>
            <a:r>
              <a:rPr lang="en-US" sz="4400" b="1" u="sng" dirty="0" smtClean="0"/>
              <a:t>PAIRING ODD VERTICES</a:t>
            </a:r>
            <a:endParaRPr lang="en-US" sz="4400" u="sng" dirty="0"/>
          </a:p>
        </p:txBody>
      </p:sp>
      <p:sp>
        <p:nvSpPr>
          <p:cNvPr id="6" name="Slide Number Placeholder 5"/>
          <p:cNvSpPr>
            <a:spLocks noGrp="1"/>
          </p:cNvSpPr>
          <p:nvPr>
            <p:ph type="sldNum" sz="quarter" idx="12"/>
          </p:nvPr>
        </p:nvSpPr>
        <p:spPr/>
        <p:txBody>
          <a:bodyPr/>
          <a:lstStyle/>
          <a:p>
            <a:fld id="{9C287342-0707-4526-87DA-2375B12BD0AE}" type="slidenum">
              <a:rPr lang="en-US" smtClean="0"/>
              <a:pPr/>
              <a:t>15</a:t>
            </a:fld>
            <a:endParaRPr lang="en-US"/>
          </a:p>
        </p:txBody>
      </p:sp>
      <p:pic>
        <p:nvPicPr>
          <p:cNvPr id="4" name="Picture 3" descr="mailbox1.jpg"/>
          <p:cNvPicPr>
            <a:picLocks noChangeAspect="1"/>
          </p:cNvPicPr>
          <p:nvPr/>
        </p:nvPicPr>
        <p:blipFill>
          <a:blip r:embed="rId2" cstate="print"/>
          <a:stretch>
            <a:fillRect/>
          </a:stretch>
        </p:blipFill>
        <p:spPr>
          <a:xfrm>
            <a:off x="609600" y="304800"/>
            <a:ext cx="990600" cy="990600"/>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4255067678"/>
              </p:ext>
            </p:extLst>
          </p:nvPr>
        </p:nvGraphicFramePr>
        <p:xfrm>
          <a:off x="586409" y="2057400"/>
          <a:ext cx="7696200" cy="3352799"/>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6639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Number of odd vertices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t>Number of possible pairings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8145">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48145">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3×1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48145">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5×3×1 =15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48145">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7×5×3×1 = 105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48145">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9×7×5×3×1 = 945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48145">
                <a:tc>
                  <a:txBody>
                    <a:bodyPr/>
                    <a:lstStyle/>
                    <a:p>
                      <a:r>
                        <a:rPr lang="en-US" dirty="0" smtClean="0"/>
                        <a:t>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i="1" dirty="0" smtClean="0"/>
                        <a:t>(n1)</a:t>
                      </a:r>
                      <a:r>
                        <a:rPr lang="en-US" dirty="0" smtClean="0"/>
                        <a:t> ×</a:t>
                      </a:r>
                      <a:r>
                        <a:rPr lang="pt-BR" i="1" dirty="0" smtClean="0"/>
                        <a:t>(n3)</a:t>
                      </a:r>
                      <a:r>
                        <a:rPr lang="en-US" dirty="0" smtClean="0"/>
                        <a:t> ×</a:t>
                      </a:r>
                      <a:r>
                        <a:rPr lang="pt-BR" i="1" dirty="0" smtClean="0"/>
                        <a:t>(n5) …</a:t>
                      </a:r>
                      <a:r>
                        <a:rPr lang="en-US" dirty="0" smtClean="0"/>
                        <a:t>×</a:t>
                      </a:r>
                      <a:r>
                        <a:rPr lang="pt-BR" i="1" dirty="0" smtClean="0"/>
                        <a:t>1</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609600"/>
            <a:ext cx="6615953" cy="1054250"/>
          </a:xfrm>
        </p:spPr>
        <p:txBody>
          <a:bodyPr>
            <a:noAutofit/>
          </a:bodyPr>
          <a:lstStyle/>
          <a:p>
            <a:r>
              <a:rPr lang="en-US" sz="4400" b="1" u="sng" dirty="0" smtClean="0"/>
              <a:t>CHINESE POSTMAN</a:t>
            </a:r>
            <a:br>
              <a:rPr lang="en-US" sz="4400" b="1" u="sng" dirty="0" smtClean="0"/>
            </a:br>
            <a:r>
              <a:rPr lang="en-US" sz="4400" b="1" u="sng" dirty="0" smtClean="0"/>
              <a:t> ALGORITHM</a:t>
            </a:r>
            <a:endParaRPr lang="en-US" sz="4400" u="sng" dirty="0"/>
          </a:p>
        </p:txBody>
      </p:sp>
      <p:sp>
        <p:nvSpPr>
          <p:cNvPr id="3" name="Content Placeholder 2"/>
          <p:cNvSpPr>
            <a:spLocks noGrp="1"/>
          </p:cNvSpPr>
          <p:nvPr>
            <p:ph idx="1"/>
          </p:nvPr>
        </p:nvSpPr>
        <p:spPr/>
        <p:txBody>
          <a:bodyPr>
            <a:normAutofit/>
          </a:bodyPr>
          <a:lstStyle/>
          <a:p>
            <a:pPr>
              <a:buNone/>
            </a:pPr>
            <a:r>
              <a:rPr lang="en-US" sz="3200" dirty="0" smtClean="0"/>
              <a:t> </a:t>
            </a:r>
            <a:r>
              <a:rPr lang="pt-BR" sz="3200" b="1" i="1" dirty="0" smtClean="0"/>
              <a:t>To find a route with the minimum distance for the Chinese Postman:</a:t>
            </a:r>
            <a:endParaRPr lang="en-US" sz="3200" b="1" i="1" dirty="0" smtClean="0"/>
          </a:p>
          <a:p>
            <a:r>
              <a:rPr lang="en-US" sz="2600" dirty="0" smtClean="0"/>
              <a:t> </a:t>
            </a:r>
            <a:r>
              <a:rPr lang="en-US" dirty="0"/>
              <a:t>we must walk </a:t>
            </a:r>
            <a:r>
              <a:rPr lang="en-US" dirty="0" smtClean="0"/>
              <a:t>along </a:t>
            </a:r>
            <a:r>
              <a:rPr lang="en-US" dirty="0"/>
              <a:t>each edge at least once </a:t>
            </a:r>
            <a:endParaRPr lang="en-US" dirty="0" smtClean="0"/>
          </a:p>
          <a:p>
            <a:r>
              <a:rPr lang="en-US" dirty="0" smtClean="0"/>
              <a:t> we must also walk along the least pairings of odd vertices on one extra occasion.</a:t>
            </a:r>
          </a:p>
          <a:p>
            <a:pPr marL="0" indent="0">
              <a:buNone/>
            </a:pPr>
            <a:endParaRPr lang="en-US" dirty="0" smtClean="0"/>
          </a:p>
        </p:txBody>
      </p:sp>
      <p:sp>
        <p:nvSpPr>
          <p:cNvPr id="5" name="Slide Number Placeholder 4"/>
          <p:cNvSpPr>
            <a:spLocks noGrp="1"/>
          </p:cNvSpPr>
          <p:nvPr>
            <p:ph type="sldNum" sz="quarter" idx="12"/>
          </p:nvPr>
        </p:nvSpPr>
        <p:spPr/>
        <p:txBody>
          <a:bodyPr/>
          <a:lstStyle/>
          <a:p>
            <a:fld id="{9C287342-0707-4526-87DA-2375B12BD0AE}" type="slidenum">
              <a:rPr lang="en-US" smtClean="0"/>
              <a:pPr/>
              <a:t>16</a:t>
            </a:fld>
            <a:endParaRPr lang="en-US"/>
          </a:p>
        </p:txBody>
      </p:sp>
      <p:pic>
        <p:nvPicPr>
          <p:cNvPr id="4" name="Picture 3" descr="mailbox1.jpg"/>
          <p:cNvPicPr>
            <a:picLocks noChangeAspect="1"/>
          </p:cNvPicPr>
          <p:nvPr/>
        </p:nvPicPr>
        <p:blipFill>
          <a:blip r:embed="rId2"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457200"/>
            <a:ext cx="6765663" cy="1054250"/>
          </a:xfrm>
        </p:spPr>
        <p:txBody>
          <a:bodyPr>
            <a:noAutofit/>
          </a:bodyPr>
          <a:lstStyle/>
          <a:p>
            <a:r>
              <a:rPr lang="en-US" sz="4400" b="1" u="sng" dirty="0" smtClean="0"/>
              <a:t>CHINESE POSTMAN </a:t>
            </a:r>
            <a:br>
              <a:rPr lang="en-US" sz="4400" b="1" u="sng" dirty="0" smtClean="0"/>
            </a:br>
            <a:r>
              <a:rPr lang="en-US" sz="4400" b="1" u="sng" dirty="0" smtClean="0"/>
              <a:t>ALGORITHM</a:t>
            </a:r>
            <a:endParaRPr lang="en-US" sz="4400" u="sng" dirty="0"/>
          </a:p>
        </p:txBody>
      </p:sp>
      <p:sp>
        <p:nvSpPr>
          <p:cNvPr id="3" name="Content Placeholder 2"/>
          <p:cNvSpPr>
            <a:spLocks noGrp="1"/>
          </p:cNvSpPr>
          <p:nvPr>
            <p:ph idx="1"/>
          </p:nvPr>
        </p:nvSpPr>
        <p:spPr>
          <a:xfrm>
            <a:off x="629478" y="1905000"/>
            <a:ext cx="7848600" cy="4267200"/>
          </a:xfrm>
        </p:spPr>
        <p:txBody>
          <a:bodyPr>
            <a:normAutofit fontScale="92500" lnSpcReduction="20000"/>
          </a:bodyPr>
          <a:lstStyle/>
          <a:p>
            <a:r>
              <a:rPr lang="en-US" b="1" dirty="0" smtClean="0"/>
              <a:t>Step 1  List all odd vertices.</a:t>
            </a:r>
          </a:p>
          <a:p>
            <a:r>
              <a:rPr lang="en-US" b="1" dirty="0" smtClean="0"/>
              <a:t>Step 2  List all possible pairings of odd vertices.</a:t>
            </a:r>
          </a:p>
          <a:p>
            <a:r>
              <a:rPr lang="en-US" b="1" dirty="0" smtClean="0"/>
              <a:t>Step 3  For each pairing find the edges that connect the </a:t>
            </a:r>
            <a:r>
              <a:rPr lang="en-US" dirty="0" smtClean="0"/>
              <a:t>vertices with the minimum weight.</a:t>
            </a:r>
          </a:p>
          <a:p>
            <a:r>
              <a:rPr lang="en-US" b="1" dirty="0" smtClean="0"/>
              <a:t>Step 4  Find the pairings such that the sum of the weights </a:t>
            </a:r>
            <a:r>
              <a:rPr lang="en-US" dirty="0" smtClean="0"/>
              <a:t>is minimized.</a:t>
            </a:r>
          </a:p>
          <a:p>
            <a:r>
              <a:rPr lang="en-US" b="1" dirty="0" smtClean="0"/>
              <a:t>Step 5  On the original graph add the edges that have been </a:t>
            </a:r>
            <a:r>
              <a:rPr lang="en-US" dirty="0" smtClean="0"/>
              <a:t>found in Step 4.</a:t>
            </a:r>
          </a:p>
          <a:p>
            <a:r>
              <a:rPr lang="en-US" b="1" dirty="0" smtClean="0"/>
              <a:t>Step 6  The length of an optimal Chinese postman route is </a:t>
            </a:r>
            <a:r>
              <a:rPr lang="en-US" dirty="0" smtClean="0"/>
              <a:t>the sum of all the edges added to the total found in Step 4.</a:t>
            </a:r>
          </a:p>
          <a:p>
            <a:r>
              <a:rPr lang="en-US" b="1" dirty="0" smtClean="0"/>
              <a:t>Step 7  A route corresponding to this minimum weight </a:t>
            </a:r>
            <a:r>
              <a:rPr lang="en-US" dirty="0" smtClean="0"/>
              <a:t>can then be easily found.</a:t>
            </a:r>
            <a:endParaRPr lang="en-US"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17</a:t>
            </a:fld>
            <a:endParaRPr lang="en-US"/>
          </a:p>
        </p:txBody>
      </p:sp>
      <p:pic>
        <p:nvPicPr>
          <p:cNvPr id="4" name="Picture 3" descr="mailbox1.jpg"/>
          <p:cNvPicPr>
            <a:picLocks noChangeAspect="1"/>
          </p:cNvPicPr>
          <p:nvPr/>
        </p:nvPicPr>
        <p:blipFill>
          <a:blip r:embed="rId2"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6692153" cy="1054250"/>
          </a:xfrm>
        </p:spPr>
        <p:txBody>
          <a:bodyPr/>
          <a:lstStyle/>
          <a:p>
            <a:r>
              <a:rPr lang="en-US" sz="4400" b="1" u="sng" dirty="0" smtClean="0"/>
              <a:t>WORKED EXAMPLE</a:t>
            </a:r>
            <a:endParaRPr lang="en-US" sz="4400" u="sng" dirty="0"/>
          </a:p>
        </p:txBody>
      </p:sp>
      <p:pic>
        <p:nvPicPr>
          <p:cNvPr id="4" name="Content Placeholder 3" descr="graph10.JPG"/>
          <p:cNvPicPr>
            <a:picLocks noGrp="1" noChangeAspect="1"/>
          </p:cNvPicPr>
          <p:nvPr>
            <p:ph idx="1"/>
          </p:nvPr>
        </p:nvPicPr>
        <p:blipFill>
          <a:blip r:embed="rId2" cstate="print"/>
          <a:stretch>
            <a:fillRect/>
          </a:stretch>
        </p:blipFill>
        <p:spPr>
          <a:xfrm>
            <a:off x="2286000" y="1600200"/>
            <a:ext cx="5410200" cy="3657600"/>
          </a:xfrm>
        </p:spPr>
      </p:pic>
      <p:sp>
        <p:nvSpPr>
          <p:cNvPr id="6" name="Slide Number Placeholder 5"/>
          <p:cNvSpPr>
            <a:spLocks noGrp="1"/>
          </p:cNvSpPr>
          <p:nvPr>
            <p:ph type="sldNum" sz="quarter" idx="12"/>
          </p:nvPr>
        </p:nvSpPr>
        <p:spPr/>
        <p:txBody>
          <a:bodyPr/>
          <a:lstStyle/>
          <a:p>
            <a:fld id="{9C287342-0707-4526-87DA-2375B12BD0AE}" type="slidenum">
              <a:rPr lang="en-US" smtClean="0"/>
              <a:pPr/>
              <a:t>18</a:t>
            </a:fld>
            <a:endParaRPr lang="en-US"/>
          </a:p>
        </p:txBody>
      </p:sp>
      <p:pic>
        <p:nvPicPr>
          <p:cNvPr id="5" name="Picture 4" descr="mailbox1.jpg"/>
          <p:cNvPicPr>
            <a:picLocks noChangeAspect="1"/>
          </p:cNvPicPr>
          <p:nvPr/>
        </p:nvPicPr>
        <p:blipFill>
          <a:blip r:embed="rId3"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70156"/>
            <a:ext cx="6692153" cy="1054250"/>
          </a:xfrm>
        </p:spPr>
        <p:txBody>
          <a:bodyPr/>
          <a:lstStyle/>
          <a:p>
            <a:r>
              <a:rPr lang="en-US" sz="4400" b="1" u="sng" dirty="0" smtClean="0"/>
              <a:t>WORKED EXAMPLE</a:t>
            </a:r>
            <a:endParaRPr lang="en-US" sz="4400" u="sng" dirty="0"/>
          </a:p>
        </p:txBody>
      </p:sp>
      <p:pic>
        <p:nvPicPr>
          <p:cNvPr id="4" name="Content Placeholder 3" descr="graph11.JPG"/>
          <p:cNvPicPr>
            <a:picLocks noGrp="1" noChangeAspect="1"/>
          </p:cNvPicPr>
          <p:nvPr>
            <p:ph idx="1"/>
          </p:nvPr>
        </p:nvPicPr>
        <p:blipFill>
          <a:blip r:embed="rId2" cstate="print"/>
          <a:stretch>
            <a:fillRect/>
          </a:stretch>
        </p:blipFill>
        <p:spPr>
          <a:xfrm>
            <a:off x="2286000" y="1676400"/>
            <a:ext cx="5734913" cy="3657600"/>
          </a:xfrm>
        </p:spPr>
      </p:pic>
      <p:sp>
        <p:nvSpPr>
          <p:cNvPr id="6" name="Slide Number Placeholder 5"/>
          <p:cNvSpPr>
            <a:spLocks noGrp="1"/>
          </p:cNvSpPr>
          <p:nvPr>
            <p:ph type="sldNum" sz="quarter" idx="12"/>
          </p:nvPr>
        </p:nvSpPr>
        <p:spPr/>
        <p:txBody>
          <a:bodyPr/>
          <a:lstStyle/>
          <a:p>
            <a:fld id="{9C287342-0707-4526-87DA-2375B12BD0AE}" type="slidenum">
              <a:rPr lang="en-US" smtClean="0"/>
              <a:pPr/>
              <a:t>19</a:t>
            </a:fld>
            <a:endParaRPr lang="en-US"/>
          </a:p>
        </p:txBody>
      </p:sp>
      <p:pic>
        <p:nvPicPr>
          <p:cNvPr id="5" name="Picture 4" descr="mailbox1.jpg"/>
          <p:cNvPicPr>
            <a:picLocks noChangeAspect="1"/>
          </p:cNvPicPr>
          <p:nvPr/>
        </p:nvPicPr>
        <p:blipFill>
          <a:blip r:embed="rId3"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7756263" cy="1054250"/>
          </a:xfrm>
        </p:spPr>
        <p:txBody>
          <a:bodyPr/>
          <a:lstStyle/>
          <a:p>
            <a:pPr algn="ctr"/>
            <a:r>
              <a:rPr lang="en-US" b="1" u="sng" dirty="0" smtClean="0"/>
              <a:t>LEARNING OBJECTIVES</a:t>
            </a:r>
            <a:endParaRPr lang="en-US" u="sng" dirty="0"/>
          </a:p>
        </p:txBody>
      </p:sp>
      <p:sp>
        <p:nvSpPr>
          <p:cNvPr id="3" name="Content Placeholder 2"/>
          <p:cNvSpPr>
            <a:spLocks noGrp="1"/>
          </p:cNvSpPr>
          <p:nvPr>
            <p:ph idx="1"/>
          </p:nvPr>
        </p:nvSpPr>
        <p:spPr/>
        <p:txBody>
          <a:bodyPr/>
          <a:lstStyle/>
          <a:p>
            <a:pPr>
              <a:buNone/>
            </a:pPr>
            <a:endParaRPr lang="en-US" sz="3200" dirty="0"/>
          </a:p>
          <a:p>
            <a:r>
              <a:rPr lang="en-US" dirty="0" smtClean="0"/>
              <a:t>Analyze </a:t>
            </a:r>
            <a:r>
              <a:rPr lang="en-US" dirty="0"/>
              <a:t>the Chinese </a:t>
            </a:r>
            <a:r>
              <a:rPr lang="en-US" dirty="0" smtClean="0"/>
              <a:t>Postman problem</a:t>
            </a:r>
          </a:p>
          <a:p>
            <a:endParaRPr lang="en-US" dirty="0"/>
          </a:p>
          <a:p>
            <a:r>
              <a:rPr lang="en-US" dirty="0" smtClean="0"/>
              <a:t>Apply </a:t>
            </a:r>
            <a:r>
              <a:rPr lang="en-US" dirty="0"/>
              <a:t>an algorithm to solve the problem</a:t>
            </a:r>
          </a:p>
        </p:txBody>
      </p:sp>
      <p:sp>
        <p:nvSpPr>
          <p:cNvPr id="6" name="Slide Number Placeholder 5"/>
          <p:cNvSpPr>
            <a:spLocks noGrp="1"/>
          </p:cNvSpPr>
          <p:nvPr>
            <p:ph type="sldNum" sz="quarter" idx="12"/>
          </p:nvPr>
        </p:nvSpPr>
        <p:spPr/>
        <p:txBody>
          <a:bodyPr/>
          <a:lstStyle/>
          <a:p>
            <a:fld id="{9C287342-0707-4526-87DA-2375B12BD0AE}" type="slidenum">
              <a:rPr lang="en-US" smtClean="0"/>
              <a:pPr/>
              <a:t>2</a:t>
            </a:fld>
            <a:endParaRPr lang="en-US"/>
          </a:p>
        </p:txBody>
      </p:sp>
      <p:pic>
        <p:nvPicPr>
          <p:cNvPr id="5" name="Picture 4" descr="mailbox1.jpg"/>
          <p:cNvPicPr>
            <a:picLocks noChangeAspect="1"/>
          </p:cNvPicPr>
          <p:nvPr/>
        </p:nvPicPr>
        <p:blipFill>
          <a:blip r:embed="rId2" cstate="print"/>
          <a:stretch>
            <a:fillRect/>
          </a:stretch>
        </p:blipFill>
        <p:spPr>
          <a:xfrm>
            <a:off x="533400" y="476362"/>
            <a:ext cx="990600" cy="99060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79783" y="569499"/>
            <a:ext cx="8229600" cy="487362"/>
          </a:xfrm>
        </p:spPr>
        <p:txBody>
          <a:bodyPr>
            <a:noAutofit/>
          </a:bodyPr>
          <a:lstStyle/>
          <a:p>
            <a:r>
              <a:rPr lang="en-US" sz="4400" b="1" u="sng" dirty="0" smtClean="0"/>
              <a:t>WORKED EXAMPLE</a:t>
            </a:r>
            <a:endParaRPr lang="en-US" sz="4400" u="sng" dirty="0"/>
          </a:p>
        </p:txBody>
      </p:sp>
      <p:sp>
        <p:nvSpPr>
          <p:cNvPr id="3" name="Content Placeholder 2"/>
          <p:cNvSpPr>
            <a:spLocks noGrp="1"/>
          </p:cNvSpPr>
          <p:nvPr>
            <p:ph idx="1"/>
          </p:nvPr>
        </p:nvSpPr>
        <p:spPr>
          <a:xfrm>
            <a:off x="457200" y="1143000"/>
            <a:ext cx="8305800" cy="5486400"/>
          </a:xfrm>
        </p:spPr>
        <p:txBody>
          <a:bodyPr>
            <a:noAutofit/>
          </a:bodyPr>
          <a:lstStyle/>
          <a:p>
            <a:r>
              <a:rPr lang="en-US" sz="2200" b="1" dirty="0" smtClean="0"/>
              <a:t>Step 1 The odd vertices are A and H.</a:t>
            </a:r>
          </a:p>
          <a:p>
            <a:r>
              <a:rPr lang="en-US" sz="2200" b="1" dirty="0" smtClean="0"/>
              <a:t>Step 2 There is only one way of pairing these odd vertices </a:t>
            </a:r>
            <a:r>
              <a:rPr lang="en-US" sz="2200" dirty="0" smtClean="0"/>
              <a:t>namely AH.</a:t>
            </a:r>
          </a:p>
          <a:p>
            <a:r>
              <a:rPr lang="en-US" sz="2200" b="1" dirty="0" smtClean="0"/>
              <a:t>Step 3 The shortest way of joining A to H is using the path AB, </a:t>
            </a:r>
            <a:r>
              <a:rPr lang="en-US" sz="2200" dirty="0" smtClean="0"/>
              <a:t>BF, FH, a total length of 160.</a:t>
            </a:r>
          </a:p>
          <a:p>
            <a:r>
              <a:rPr lang="en-US" sz="2200" b="1" dirty="0" smtClean="0"/>
              <a:t>Step 4 Draw these edges onto the original network.</a:t>
            </a:r>
          </a:p>
          <a:p>
            <a:r>
              <a:rPr lang="en-US" sz="2200" b="1" dirty="0" smtClean="0"/>
              <a:t>Step 5 The length of the optimal Chinese postman route is the </a:t>
            </a:r>
            <a:r>
              <a:rPr lang="en-US" sz="2200" dirty="0" smtClean="0"/>
              <a:t>sum of all the edges in the original network which is 840 m, plus the answer found in Step 4 which is 160 m. Hence, the length of the optimal Chinese postman route is 1000 m.</a:t>
            </a:r>
          </a:p>
          <a:p>
            <a:r>
              <a:rPr lang="en-US" sz="2200" b="1" dirty="0" smtClean="0"/>
              <a:t>Step 6 One possible route corresponding to this length is </a:t>
            </a:r>
            <a:r>
              <a:rPr lang="en-US" sz="2200" dirty="0" smtClean="0"/>
              <a:t>ADCGHCABDFBEFHFBA, but many other possible routes of the same minimum length can be found.</a:t>
            </a:r>
            <a:endParaRPr lang="en-US" sz="2200"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20</a:t>
            </a:fld>
            <a:endParaRPr lang="en-US"/>
          </a:p>
        </p:txBody>
      </p:sp>
      <p:pic>
        <p:nvPicPr>
          <p:cNvPr id="4" name="Picture 3" descr="mailbox1.jpg"/>
          <p:cNvPicPr>
            <a:picLocks noChangeAspect="1"/>
          </p:cNvPicPr>
          <p:nvPr/>
        </p:nvPicPr>
        <p:blipFill>
          <a:blip r:embed="rId2" cstate="print"/>
          <a:stretch>
            <a:fillRect/>
          </a:stretch>
        </p:blipFill>
        <p:spPr>
          <a:xfrm>
            <a:off x="581438" y="298173"/>
            <a:ext cx="866361" cy="866361"/>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80322" y="304800"/>
            <a:ext cx="6844553" cy="1106244"/>
          </a:xfrm>
        </p:spPr>
        <p:txBody>
          <a:bodyPr/>
          <a:lstStyle/>
          <a:p>
            <a:r>
              <a:rPr lang="en-US" b="1" u="sng" dirty="0" smtClean="0"/>
              <a:t>FINDING A ROUTE</a:t>
            </a:r>
            <a:endParaRPr lang="en-US" u="sng" dirty="0"/>
          </a:p>
        </p:txBody>
      </p:sp>
      <p:sp>
        <p:nvSpPr>
          <p:cNvPr id="3" name="Content Placeholder 2"/>
          <p:cNvSpPr>
            <a:spLocks noGrp="1"/>
          </p:cNvSpPr>
          <p:nvPr>
            <p:ph idx="1"/>
          </p:nvPr>
        </p:nvSpPr>
        <p:spPr>
          <a:xfrm>
            <a:off x="838200" y="1828800"/>
            <a:ext cx="7745505" cy="3877815"/>
          </a:xfrm>
        </p:spPr>
        <p:txBody>
          <a:bodyPr>
            <a:normAutofit/>
          </a:bodyPr>
          <a:lstStyle/>
          <a:p>
            <a:pPr>
              <a:buNone/>
            </a:pPr>
            <a:r>
              <a:rPr lang="en-US" dirty="0" smtClean="0"/>
              <a:t>	The method for finding the length of the Chinese postman route is quite straightforward, but to find the list of edges corresponding to this route can be quite tricky, especially in complicated networks. It is useful to calculate how many times each vertex will appear in a Chinese postman route.  </a:t>
            </a:r>
            <a:r>
              <a:rPr lang="en-US" dirty="0" err="1" smtClean="0"/>
              <a:t>Therefore,The</a:t>
            </a:r>
            <a:r>
              <a:rPr lang="en-US" dirty="0" smtClean="0"/>
              <a:t> following method should be applied before trying to find the route.</a:t>
            </a:r>
            <a:endParaRPr lang="en-US"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21</a:t>
            </a:fld>
            <a:endParaRPr lang="en-US"/>
          </a:p>
        </p:txBody>
      </p:sp>
      <p:pic>
        <p:nvPicPr>
          <p:cNvPr id="4" name="Picture 3" descr="mailbox1.jpg"/>
          <p:cNvPicPr>
            <a:picLocks noChangeAspect="1"/>
          </p:cNvPicPr>
          <p:nvPr/>
        </p:nvPicPr>
        <p:blipFill>
          <a:blip r:embed="rId2"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2975"/>
            <a:ext cx="7086600" cy="1054250"/>
          </a:xfrm>
        </p:spPr>
        <p:txBody>
          <a:bodyPr/>
          <a:lstStyle/>
          <a:p>
            <a:r>
              <a:rPr lang="en-US" b="1" u="sng" dirty="0" smtClean="0"/>
              <a:t>FINDING A ROUTE</a:t>
            </a:r>
            <a:endParaRPr lang="en-US" u="sng" dirty="0"/>
          </a:p>
        </p:txBody>
      </p:sp>
      <p:sp>
        <p:nvSpPr>
          <p:cNvPr id="3" name="Content Placeholder 2"/>
          <p:cNvSpPr>
            <a:spLocks noGrp="1"/>
          </p:cNvSpPr>
          <p:nvPr>
            <p:ph idx="1"/>
          </p:nvPr>
        </p:nvSpPr>
        <p:spPr>
          <a:xfrm>
            <a:off x="762000" y="1447800"/>
            <a:ext cx="7745505" cy="4343400"/>
          </a:xfrm>
        </p:spPr>
        <p:txBody>
          <a:bodyPr>
            <a:normAutofit/>
          </a:bodyPr>
          <a:lstStyle/>
          <a:p>
            <a:r>
              <a:rPr lang="en-US" b="1" u="sng" dirty="0" smtClean="0"/>
              <a:t>Step 1</a:t>
            </a:r>
            <a:r>
              <a:rPr lang="en-US" b="1" dirty="0" smtClean="0"/>
              <a:t> </a:t>
            </a:r>
            <a:r>
              <a:rPr lang="en-US" dirty="0" smtClean="0"/>
              <a:t>On the original diagram add the extra edges to make the graph </a:t>
            </a:r>
            <a:r>
              <a:rPr lang="en-US" dirty="0" err="1" smtClean="0"/>
              <a:t>Eulerian</a:t>
            </a:r>
            <a:r>
              <a:rPr lang="en-US" dirty="0" smtClean="0"/>
              <a:t>.</a:t>
            </a:r>
          </a:p>
          <a:p>
            <a:pPr marL="0" indent="0">
              <a:buNone/>
            </a:pPr>
            <a:endParaRPr lang="en-US" dirty="0" smtClean="0"/>
          </a:p>
          <a:p>
            <a:r>
              <a:rPr lang="en-US" b="1" u="sng" dirty="0" smtClean="0"/>
              <a:t>Step 2</a:t>
            </a:r>
            <a:r>
              <a:rPr lang="en-US" dirty="0" smtClean="0"/>
              <a:t> List the order of each vertex. At this stage each vertex will have an even order.</a:t>
            </a:r>
          </a:p>
          <a:p>
            <a:pPr marL="0" indent="0">
              <a:buNone/>
            </a:pPr>
            <a:endParaRPr lang="en-US" dirty="0" smtClean="0"/>
          </a:p>
          <a:p>
            <a:r>
              <a:rPr lang="en-US" b="1" u="sng" dirty="0" smtClean="0"/>
              <a:t>Step 3</a:t>
            </a:r>
            <a:r>
              <a:rPr lang="en-US" dirty="0" smtClean="0"/>
              <a:t> The number of times each edge will appear in a Chinese postman route will be half the order of its vertex, with the exception being vertex A (the start/finish vertex), as this will appear on one extra occasion.</a:t>
            </a:r>
          </a:p>
          <a:p>
            <a:pPr>
              <a:buNone/>
            </a:pPr>
            <a:endParaRPr lang="en-US"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22</a:t>
            </a:fld>
            <a:endParaRPr lang="en-US"/>
          </a:p>
        </p:txBody>
      </p:sp>
      <p:pic>
        <p:nvPicPr>
          <p:cNvPr id="4" name="Picture 3" descr="mailbox1.jpg"/>
          <p:cNvPicPr>
            <a:picLocks noChangeAspect="1"/>
          </p:cNvPicPr>
          <p:nvPr/>
        </p:nvPicPr>
        <p:blipFill>
          <a:blip r:embed="rId2"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0719"/>
            <a:ext cx="8229600" cy="563562"/>
          </a:xfrm>
        </p:spPr>
        <p:txBody>
          <a:bodyPr>
            <a:normAutofit fontScale="90000"/>
          </a:bodyPr>
          <a:lstStyle/>
          <a:p>
            <a:r>
              <a:rPr lang="en-US" b="1" u="sng" dirty="0" smtClean="0"/>
              <a:t>FINDING A ROUTE</a:t>
            </a:r>
            <a:endParaRPr lang="en-US" u="sng" dirty="0"/>
          </a:p>
        </p:txBody>
      </p:sp>
      <p:pic>
        <p:nvPicPr>
          <p:cNvPr id="4" name="Content Placeholder 3" descr="graph13.JPG"/>
          <p:cNvPicPr>
            <a:picLocks noGrp="1" noChangeAspect="1"/>
          </p:cNvPicPr>
          <p:nvPr>
            <p:ph idx="1"/>
          </p:nvPr>
        </p:nvPicPr>
        <p:blipFill>
          <a:blip r:embed="rId2" cstate="print"/>
          <a:stretch>
            <a:fillRect/>
          </a:stretch>
        </p:blipFill>
        <p:spPr>
          <a:xfrm>
            <a:off x="2286000" y="1447800"/>
            <a:ext cx="4648200" cy="4191000"/>
          </a:xfrm>
        </p:spPr>
      </p:pic>
      <p:sp>
        <p:nvSpPr>
          <p:cNvPr id="6" name="Slide Number Placeholder 5"/>
          <p:cNvSpPr>
            <a:spLocks noGrp="1"/>
          </p:cNvSpPr>
          <p:nvPr>
            <p:ph type="sldNum" sz="quarter" idx="12"/>
          </p:nvPr>
        </p:nvSpPr>
        <p:spPr/>
        <p:txBody>
          <a:bodyPr/>
          <a:lstStyle/>
          <a:p>
            <a:fld id="{9C287342-0707-4526-87DA-2375B12BD0AE}" type="slidenum">
              <a:rPr lang="en-US" smtClean="0"/>
              <a:pPr/>
              <a:t>23</a:t>
            </a:fld>
            <a:endParaRPr lang="en-US"/>
          </a:p>
        </p:txBody>
      </p:sp>
      <p:pic>
        <p:nvPicPr>
          <p:cNvPr id="5" name="Picture 4" descr="mailbox1.jpg"/>
          <p:cNvPicPr>
            <a:picLocks noChangeAspect="1"/>
          </p:cNvPicPr>
          <p:nvPr/>
        </p:nvPicPr>
        <p:blipFill>
          <a:blip r:embed="rId3" cstate="print"/>
          <a:stretch>
            <a:fillRect/>
          </a:stretch>
        </p:blipFill>
        <p:spPr>
          <a:xfrm>
            <a:off x="381000" y="4572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7756263" cy="1054250"/>
          </a:xfrm>
        </p:spPr>
        <p:txBody>
          <a:bodyPr/>
          <a:lstStyle/>
          <a:p>
            <a:r>
              <a:rPr lang="en-US" b="1" u="sng" dirty="0" smtClean="0"/>
              <a:t>FINDING A ROUTE</a:t>
            </a:r>
            <a:endParaRPr lang="en-US" u="sng" dirty="0"/>
          </a:p>
        </p:txBody>
      </p:sp>
      <p:sp>
        <p:nvSpPr>
          <p:cNvPr id="6" name="Slide Number Placeholder 5"/>
          <p:cNvSpPr>
            <a:spLocks noGrp="1"/>
          </p:cNvSpPr>
          <p:nvPr>
            <p:ph type="sldNum" sz="quarter" idx="12"/>
          </p:nvPr>
        </p:nvSpPr>
        <p:spPr/>
        <p:txBody>
          <a:bodyPr/>
          <a:lstStyle/>
          <a:p>
            <a:fld id="{9C287342-0707-4526-87DA-2375B12BD0AE}" type="slidenum">
              <a:rPr lang="en-US" smtClean="0"/>
              <a:pPr/>
              <a:t>24</a:t>
            </a:fld>
            <a:endParaRPr lang="en-US"/>
          </a:p>
        </p:txBody>
      </p:sp>
      <p:pic>
        <p:nvPicPr>
          <p:cNvPr id="4" name="Picture 3" descr="mailbox1.jpg"/>
          <p:cNvPicPr>
            <a:picLocks noChangeAspect="1"/>
          </p:cNvPicPr>
          <p:nvPr/>
        </p:nvPicPr>
        <p:blipFill>
          <a:blip r:embed="rId2" cstate="print"/>
          <a:stretch>
            <a:fillRect/>
          </a:stretch>
        </p:blipFill>
        <p:spPr>
          <a:xfrm>
            <a:off x="609600" y="304800"/>
            <a:ext cx="990600" cy="990600"/>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2499061446"/>
              </p:ext>
            </p:extLst>
          </p:nvPr>
        </p:nvGraphicFramePr>
        <p:xfrm>
          <a:off x="838200" y="1600200"/>
          <a:ext cx="7543800" cy="3848103"/>
        </p:xfrm>
        <a:graphic>
          <a:graphicData uri="http://schemas.openxmlformats.org/drawingml/2006/table">
            <a:tbl>
              <a:tblPr firstRow="1" bandRow="1">
                <a:tableStyleId>{5C22544A-7EE6-4342-B048-85BDC9FD1C3A}</a:tableStyleId>
              </a:tblPr>
              <a:tblGrid>
                <a:gridCol w="3771900">
                  <a:extLst>
                    <a:ext uri="{9D8B030D-6E8A-4147-A177-3AD203B41FA5}">
                      <a16:colId xmlns:a16="http://schemas.microsoft.com/office/drawing/2014/main" val="20000"/>
                    </a:ext>
                  </a:extLst>
                </a:gridCol>
                <a:gridCol w="3771900">
                  <a:extLst>
                    <a:ext uri="{9D8B030D-6E8A-4147-A177-3AD203B41FA5}">
                      <a16:colId xmlns:a16="http://schemas.microsoft.com/office/drawing/2014/main" val="20001"/>
                    </a:ext>
                  </a:extLst>
                </a:gridCol>
              </a:tblGrid>
              <a:tr h="427567">
                <a:tc>
                  <a:txBody>
                    <a:bodyPr/>
                    <a:lstStyle/>
                    <a:p>
                      <a:r>
                        <a:rPr lang="en-US" dirty="0" smtClean="0"/>
                        <a:t>Vertices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Possible Pairings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27567">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4÷2 = 2</a:t>
                      </a:r>
                      <a:r>
                        <a:rPr lang="en-US" baseline="0" dirty="0" smtClean="0"/>
                        <a:t> = </a:t>
                      </a:r>
                      <a:r>
                        <a:rPr lang="en-US" dirty="0" smtClean="0"/>
                        <a:t>2+1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27567">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6÷2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27567">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4÷2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27567">
                <a:tc>
                  <a:txBody>
                    <a:bodyPr/>
                    <a:lstStyle/>
                    <a:p>
                      <a:r>
                        <a:rPr lang="en-US" dirty="0" smtClean="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4÷2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27567">
                <a:tc>
                  <a:txBody>
                    <a:bodyPr/>
                    <a:lstStyle/>
                    <a:p>
                      <a:r>
                        <a:rPr lang="en-US" dirty="0" smtClean="0"/>
                        <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2÷2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27567">
                <a:tc>
                  <a:txBody>
                    <a:bodyPr/>
                    <a:lstStyle/>
                    <a:p>
                      <a:r>
                        <a:rPr lang="en-US" dirty="0" smtClean="0"/>
                        <a:t>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6÷2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27567">
                <a:tc>
                  <a:txBody>
                    <a:bodyPr/>
                    <a:lstStyle/>
                    <a:p>
                      <a:r>
                        <a:rPr lang="en-US" dirty="0" smtClean="0"/>
                        <a:t>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2÷2 =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27567">
                <a:tc>
                  <a:txBody>
                    <a:bodyPr/>
                    <a:lstStyle/>
                    <a:p>
                      <a:r>
                        <a:rPr lang="en-US" dirty="0" smtClean="0"/>
                        <a:t>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4÷2 =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TextBox 6"/>
          <p:cNvSpPr txBox="1"/>
          <p:nvPr/>
        </p:nvSpPr>
        <p:spPr>
          <a:xfrm>
            <a:off x="609600" y="5715000"/>
            <a:ext cx="7772400" cy="1107996"/>
          </a:xfrm>
          <a:prstGeom prst="rect">
            <a:avLst/>
          </a:prstGeom>
          <a:noFill/>
        </p:spPr>
        <p:txBody>
          <a:bodyPr wrap="square" rtlCol="0">
            <a:spAutoFit/>
          </a:bodyPr>
          <a:lstStyle/>
          <a:p>
            <a:r>
              <a:rPr lang="en-US" sz="2400" b="1" i="1" dirty="0"/>
              <a:t>The number of vertices in the optimal Chinese postman route is 17.</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610600" cy="1371600"/>
          </a:xfrm>
        </p:spPr>
        <p:txBody>
          <a:bodyPr>
            <a:noAutofit/>
          </a:bodyPr>
          <a:lstStyle/>
          <a:p>
            <a:r>
              <a:rPr lang="en-US" sz="4000" b="1" u="sng" dirty="0" smtClean="0"/>
              <a:t>VA</a:t>
            </a:r>
            <a:r>
              <a:rPr lang="en-US" sz="3600" b="1" u="sng" dirty="0" smtClean="0"/>
              <a:t>RIATIONS OF THE CHINESE </a:t>
            </a:r>
            <a:br>
              <a:rPr lang="en-US" sz="3600" b="1" u="sng" dirty="0" smtClean="0"/>
            </a:br>
            <a:r>
              <a:rPr lang="en-US" sz="3600" b="1" u="sng" dirty="0" smtClean="0"/>
              <a:t> POSTMAN PROBLEM</a:t>
            </a:r>
            <a:endParaRPr lang="en-US" sz="3600" u="sng" dirty="0"/>
          </a:p>
        </p:txBody>
      </p:sp>
      <p:sp>
        <p:nvSpPr>
          <p:cNvPr id="3" name="Content Placeholder 2"/>
          <p:cNvSpPr>
            <a:spLocks noGrp="1"/>
          </p:cNvSpPr>
          <p:nvPr>
            <p:ph idx="1"/>
          </p:nvPr>
        </p:nvSpPr>
        <p:spPr>
          <a:xfrm>
            <a:off x="783535" y="2133600"/>
            <a:ext cx="7745505" cy="3877815"/>
          </a:xfrm>
        </p:spPr>
        <p:txBody>
          <a:bodyPr>
            <a:normAutofit fontScale="92500"/>
          </a:bodyPr>
          <a:lstStyle/>
          <a:p>
            <a:r>
              <a:rPr lang="en-US" dirty="0" smtClean="0"/>
              <a:t>Occasionally problems may be set where the start vertex and the finish vertex do not have to be the same. Any graph with two odd vertices is semi-</a:t>
            </a:r>
            <a:r>
              <a:rPr lang="en-US" dirty="0" err="1" smtClean="0"/>
              <a:t>Eulerian</a:t>
            </a:r>
            <a:r>
              <a:rPr lang="en-US" dirty="0" smtClean="0"/>
              <a:t>.</a:t>
            </a:r>
          </a:p>
          <a:p>
            <a:r>
              <a:rPr lang="en-US" dirty="0" smtClean="0"/>
              <a:t>For this type of graph the length of the Chinese postman route is the sum of all the edges of a network. In a network with four vertices, the graph is semi-</a:t>
            </a:r>
            <a:r>
              <a:rPr lang="en-US" dirty="0" err="1" smtClean="0"/>
              <a:t>Eulerian</a:t>
            </a:r>
            <a:r>
              <a:rPr lang="en-US" dirty="0" smtClean="0"/>
              <a:t> plus two odd edges. In addition to the start and finish vertices there are two other odd vertices.</a:t>
            </a:r>
          </a:p>
          <a:p>
            <a:r>
              <a:rPr lang="en-US" dirty="0" smtClean="0"/>
              <a:t>The shortest Chinese postman route is the sum of all the edges plus the shortest distance connecting the two remaining odd vertices.</a:t>
            </a:r>
            <a:endParaRPr lang="en-US"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25</a:t>
            </a:fld>
            <a:endParaRPr lang="en-US"/>
          </a:p>
        </p:txBody>
      </p:sp>
      <p:pic>
        <p:nvPicPr>
          <p:cNvPr id="4" name="Picture 3" descr="mailbox1.jpg"/>
          <p:cNvPicPr>
            <a:picLocks noChangeAspect="1"/>
          </p:cNvPicPr>
          <p:nvPr/>
        </p:nvPicPr>
        <p:blipFill>
          <a:blip r:embed="rId2" cstate="print"/>
          <a:stretch>
            <a:fillRect/>
          </a:stretch>
        </p:blipFill>
        <p:spPr>
          <a:xfrm>
            <a:off x="3048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315200" cy="1054250"/>
          </a:xfrm>
        </p:spPr>
        <p:txBody>
          <a:bodyPr/>
          <a:lstStyle/>
          <a:p>
            <a:r>
              <a:rPr lang="en-US" b="1" u="sng" dirty="0" smtClean="0"/>
              <a:t>WORKED EXAMPLE</a:t>
            </a:r>
            <a:endParaRPr lang="en-US" u="sng" dirty="0"/>
          </a:p>
        </p:txBody>
      </p:sp>
      <p:pic>
        <p:nvPicPr>
          <p:cNvPr id="4" name="Content Placeholder 3" descr="graph14.JPG"/>
          <p:cNvPicPr>
            <a:picLocks noGrp="1" noChangeAspect="1"/>
          </p:cNvPicPr>
          <p:nvPr>
            <p:ph idx="1"/>
          </p:nvPr>
        </p:nvPicPr>
        <p:blipFill>
          <a:blip r:embed="rId2" cstate="print"/>
          <a:stretch>
            <a:fillRect/>
          </a:stretch>
        </p:blipFill>
        <p:spPr>
          <a:xfrm>
            <a:off x="2286000" y="1828800"/>
            <a:ext cx="4800600" cy="3810000"/>
          </a:xfrm>
        </p:spPr>
      </p:pic>
      <p:sp>
        <p:nvSpPr>
          <p:cNvPr id="6" name="Slide Number Placeholder 5"/>
          <p:cNvSpPr>
            <a:spLocks noGrp="1"/>
          </p:cNvSpPr>
          <p:nvPr>
            <p:ph type="sldNum" sz="quarter" idx="12"/>
          </p:nvPr>
        </p:nvSpPr>
        <p:spPr/>
        <p:txBody>
          <a:bodyPr/>
          <a:lstStyle/>
          <a:p>
            <a:fld id="{9C287342-0707-4526-87DA-2375B12BD0AE}" type="slidenum">
              <a:rPr lang="en-US" smtClean="0"/>
              <a:pPr/>
              <a:t>26</a:t>
            </a:fld>
            <a:endParaRPr lang="en-US"/>
          </a:p>
        </p:txBody>
      </p:sp>
      <p:pic>
        <p:nvPicPr>
          <p:cNvPr id="5" name="Picture 4" descr="mailbox1.jpg"/>
          <p:cNvPicPr>
            <a:picLocks noChangeAspect="1"/>
          </p:cNvPicPr>
          <p:nvPr/>
        </p:nvPicPr>
        <p:blipFill>
          <a:blip r:embed="rId3"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8113"/>
            <a:ext cx="7734300" cy="1054250"/>
          </a:xfrm>
        </p:spPr>
        <p:txBody>
          <a:bodyPr/>
          <a:lstStyle/>
          <a:p>
            <a:r>
              <a:rPr lang="en-US" sz="4400" b="1" u="sng" dirty="0" smtClean="0"/>
              <a:t>WORKED EXAMPLE</a:t>
            </a:r>
            <a:endParaRPr lang="en-US" sz="4400" u="sng" dirty="0"/>
          </a:p>
        </p:txBody>
      </p:sp>
      <p:sp>
        <p:nvSpPr>
          <p:cNvPr id="3" name="Content Placeholder 2"/>
          <p:cNvSpPr>
            <a:spLocks noGrp="1"/>
          </p:cNvSpPr>
          <p:nvPr>
            <p:ph idx="1"/>
          </p:nvPr>
        </p:nvSpPr>
        <p:spPr>
          <a:xfrm>
            <a:off x="762000" y="1524000"/>
            <a:ext cx="7848600" cy="4343400"/>
          </a:xfrm>
        </p:spPr>
        <p:txBody>
          <a:bodyPr>
            <a:normAutofit fontScale="25000" lnSpcReduction="20000"/>
          </a:bodyPr>
          <a:lstStyle/>
          <a:p>
            <a:pPr marL="0" indent="0">
              <a:buNone/>
            </a:pPr>
            <a:r>
              <a:rPr lang="en-US" sz="8000" dirty="0" smtClean="0"/>
              <a:t>A county council is responsible for maintaining the following network of roads. The number on each edge is the length of the road in miles.</a:t>
            </a:r>
          </a:p>
          <a:p>
            <a:pPr marL="0" indent="0">
              <a:buNone/>
            </a:pPr>
            <a:r>
              <a:rPr lang="en-US" sz="9600" b="1" i="1" u="sng" dirty="0" smtClean="0"/>
              <a:t>Solution</a:t>
            </a:r>
          </a:p>
          <a:p>
            <a:pPr marL="0" indent="0">
              <a:buNone/>
            </a:pPr>
            <a:r>
              <a:rPr lang="en-US" sz="8000" b="1" dirty="0" smtClean="0"/>
              <a:t>(a) There are four odd vertices: A, B, C and H.</a:t>
            </a:r>
          </a:p>
          <a:p>
            <a:pPr marL="0" indent="0">
              <a:buNone/>
            </a:pPr>
            <a:r>
              <a:rPr lang="en-US" sz="8000" dirty="0" smtClean="0"/>
              <a:t>There are three ways of pairing these odd vertices and the minimum length of each pairing is:</a:t>
            </a:r>
          </a:p>
          <a:p>
            <a:pPr marL="0" indent="0">
              <a:buNone/>
            </a:pPr>
            <a:r>
              <a:rPr lang="en-US" sz="8000" dirty="0" smtClean="0"/>
              <a:t>1. AB +CH = 6 +16 =22</a:t>
            </a:r>
          </a:p>
          <a:p>
            <a:pPr marL="0" indent="0">
              <a:buNone/>
            </a:pPr>
            <a:r>
              <a:rPr lang="en-US" sz="8000" dirty="0" smtClean="0"/>
              <a:t>2. AC+ BH =6+ 17 = 23</a:t>
            </a:r>
          </a:p>
          <a:p>
            <a:pPr marL="0" indent="0">
              <a:buNone/>
            </a:pPr>
            <a:r>
              <a:rPr lang="en-US" sz="8000" dirty="0" smtClean="0"/>
              <a:t>3. AH +BC = 21 + 12 = 33</a:t>
            </a:r>
          </a:p>
          <a:p>
            <a:r>
              <a:rPr lang="en-US" sz="8000" dirty="0" smtClean="0"/>
              <a:t>Draw the edges AB and CH onto the network.</a:t>
            </a:r>
          </a:p>
          <a:p>
            <a:r>
              <a:rPr lang="en-US" sz="8000" dirty="0" smtClean="0"/>
              <a:t>The length of all the roads in the network is 116.</a:t>
            </a:r>
          </a:p>
          <a:p>
            <a:r>
              <a:rPr lang="en-US" sz="8000" dirty="0" smtClean="0"/>
              <a:t>Therefore, the length of an optimal Chinese postman route for the worker is 116 +22 = 138 miles</a:t>
            </a:r>
            <a:r>
              <a:rPr lang="en-US" dirty="0" smtClean="0"/>
              <a:t>.</a:t>
            </a:r>
            <a:endParaRPr lang="en-US"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27</a:t>
            </a:fld>
            <a:endParaRPr lang="en-US"/>
          </a:p>
        </p:txBody>
      </p:sp>
      <p:pic>
        <p:nvPicPr>
          <p:cNvPr id="4" name="Picture 3" descr="mailbox1.jpg"/>
          <p:cNvPicPr>
            <a:picLocks noChangeAspect="1"/>
          </p:cNvPicPr>
          <p:nvPr/>
        </p:nvPicPr>
        <p:blipFill>
          <a:blip r:embed="rId2" cstate="print"/>
          <a:stretch>
            <a:fillRect/>
          </a:stretch>
        </p:blipFill>
        <p:spPr>
          <a:xfrm>
            <a:off x="609600" y="304800"/>
            <a:ext cx="990600" cy="9906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u="sng" dirty="0" smtClean="0"/>
              <a:t>THE END</a:t>
            </a:r>
            <a:endParaRPr lang="en-US" sz="6600" b="1" u="sng" dirty="0"/>
          </a:p>
        </p:txBody>
      </p:sp>
      <p:sp>
        <p:nvSpPr>
          <p:cNvPr id="4" name="Slide Number Placeholder 3"/>
          <p:cNvSpPr>
            <a:spLocks noGrp="1"/>
          </p:cNvSpPr>
          <p:nvPr>
            <p:ph type="sldNum" sz="quarter" idx="12"/>
          </p:nvPr>
        </p:nvSpPr>
        <p:spPr/>
        <p:txBody>
          <a:bodyPr/>
          <a:lstStyle/>
          <a:p>
            <a:fld id="{9C287342-0707-4526-87DA-2375B12BD0AE}" type="slidenum">
              <a:rPr lang="en-US" smtClean="0"/>
              <a:pPr/>
              <a:t>28</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12559" y="450886"/>
            <a:ext cx="7756263" cy="1054250"/>
          </a:xfrm>
        </p:spPr>
        <p:txBody>
          <a:bodyPr/>
          <a:lstStyle/>
          <a:p>
            <a:pPr algn="ctr"/>
            <a:r>
              <a:rPr lang="en-US" b="1" u="sng" dirty="0" smtClean="0"/>
              <a:t>INTRODUCTION</a:t>
            </a:r>
            <a:endParaRPr lang="en-US" u="sng" dirty="0"/>
          </a:p>
        </p:txBody>
      </p:sp>
      <p:sp>
        <p:nvSpPr>
          <p:cNvPr id="3" name="Content Placeholder 2"/>
          <p:cNvSpPr>
            <a:spLocks noGrp="1"/>
          </p:cNvSpPr>
          <p:nvPr>
            <p:ph idx="1"/>
          </p:nvPr>
        </p:nvSpPr>
        <p:spPr>
          <a:xfrm>
            <a:off x="609600" y="1905000"/>
            <a:ext cx="7745505" cy="3877815"/>
          </a:xfrm>
        </p:spPr>
        <p:txBody>
          <a:bodyPr>
            <a:normAutofit/>
          </a:bodyPr>
          <a:lstStyle/>
          <a:p>
            <a:pPr>
              <a:buNone/>
            </a:pPr>
            <a:r>
              <a:rPr lang="en-US" dirty="0" smtClean="0"/>
              <a:t>	In </a:t>
            </a:r>
            <a:r>
              <a:rPr lang="en-US" dirty="0"/>
              <a:t>1962, a Chinese </a:t>
            </a:r>
            <a:r>
              <a:rPr lang="en-US" dirty="0" smtClean="0"/>
              <a:t>mathematician, </a:t>
            </a:r>
            <a:r>
              <a:rPr lang="en-US" dirty="0" err="1" smtClean="0"/>
              <a:t>Kuan</a:t>
            </a:r>
            <a:r>
              <a:rPr lang="en-US" dirty="0" smtClean="0"/>
              <a:t> Mei-</a:t>
            </a:r>
            <a:r>
              <a:rPr lang="en-US" dirty="0" err="1" smtClean="0"/>
              <a:t>Ko</a:t>
            </a:r>
            <a:r>
              <a:rPr lang="en-US" dirty="0" smtClean="0"/>
              <a:t> decided to determine the route of a postman, </a:t>
            </a:r>
            <a:r>
              <a:rPr lang="en-US" dirty="0"/>
              <a:t>delivering mail to a number of </a:t>
            </a:r>
            <a:r>
              <a:rPr lang="en-US" dirty="0" smtClean="0"/>
              <a:t>streets, such </a:t>
            </a:r>
            <a:r>
              <a:rPr lang="en-US" dirty="0"/>
              <a:t>that the total distance walked by the postman was as </a:t>
            </a:r>
            <a:r>
              <a:rPr lang="en-US" dirty="0" smtClean="0"/>
              <a:t>short as </a:t>
            </a:r>
            <a:r>
              <a:rPr lang="en-US" dirty="0"/>
              <a:t>possible. </a:t>
            </a:r>
            <a:endParaRPr lang="en-US" dirty="0" smtClean="0"/>
          </a:p>
          <a:p>
            <a:pPr>
              <a:buNone/>
            </a:pPr>
            <a:r>
              <a:rPr lang="en-US" sz="3200" b="1" i="1" dirty="0"/>
              <a:t>	</a:t>
            </a:r>
            <a:endParaRPr lang="en-US" sz="3200" b="1" i="1" dirty="0" smtClean="0"/>
          </a:p>
          <a:p>
            <a:pPr>
              <a:buNone/>
            </a:pPr>
            <a:r>
              <a:rPr lang="en-US" sz="3200" b="1" i="1" dirty="0"/>
              <a:t> </a:t>
            </a:r>
            <a:r>
              <a:rPr lang="en-US" sz="3200" b="1" i="1" dirty="0" smtClean="0"/>
              <a:t>   How </a:t>
            </a:r>
            <a:r>
              <a:rPr lang="en-US" sz="3200" b="1" i="1" dirty="0"/>
              <a:t>could the postman ensure that the </a:t>
            </a:r>
            <a:r>
              <a:rPr lang="en-US" sz="3200" b="1" i="1" dirty="0" smtClean="0"/>
              <a:t>total distance walked was </a:t>
            </a:r>
            <a:r>
              <a:rPr lang="en-US" sz="3200" b="1" i="1" dirty="0"/>
              <a:t>minimum</a:t>
            </a:r>
            <a:r>
              <a:rPr lang="en-US" sz="3200" b="1" i="1" dirty="0" smtClean="0"/>
              <a:t>?</a:t>
            </a:r>
            <a:endParaRPr lang="en-US" sz="3200" b="1" i="1"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3</a:t>
            </a:fld>
            <a:endParaRPr lang="en-US"/>
          </a:p>
        </p:txBody>
      </p:sp>
      <p:pic>
        <p:nvPicPr>
          <p:cNvPr id="4" name="Picture 3" descr="mailbox1.jpg"/>
          <p:cNvPicPr>
            <a:picLocks noChangeAspect="1"/>
          </p:cNvPicPr>
          <p:nvPr/>
        </p:nvPicPr>
        <p:blipFill>
          <a:blip r:embed="rId2" cstate="print"/>
          <a:stretch>
            <a:fillRect/>
          </a:stretch>
        </p:blipFill>
        <p:spPr>
          <a:xfrm>
            <a:off x="609600" y="304800"/>
            <a:ext cx="1200336" cy="1200336"/>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70156"/>
            <a:ext cx="6768353" cy="1030044"/>
          </a:xfrm>
        </p:spPr>
        <p:txBody>
          <a:bodyPr/>
          <a:lstStyle/>
          <a:p>
            <a:pPr algn="ctr"/>
            <a:r>
              <a:rPr lang="en-US" b="1" u="sng" dirty="0" smtClean="0"/>
              <a:t>SAMPLE PROBLEM</a:t>
            </a:r>
            <a:endParaRPr lang="en-US" b="1" u="sng" dirty="0"/>
          </a:p>
        </p:txBody>
      </p:sp>
      <p:sp>
        <p:nvSpPr>
          <p:cNvPr id="3" name="Content Placeholder 2"/>
          <p:cNvSpPr>
            <a:spLocks noGrp="1"/>
          </p:cNvSpPr>
          <p:nvPr>
            <p:ph idx="1"/>
          </p:nvPr>
        </p:nvSpPr>
        <p:spPr>
          <a:xfrm>
            <a:off x="609600" y="1981200"/>
            <a:ext cx="7745505" cy="3877815"/>
          </a:xfrm>
        </p:spPr>
        <p:txBody>
          <a:bodyPr>
            <a:normAutofit/>
          </a:bodyPr>
          <a:lstStyle/>
          <a:p>
            <a:r>
              <a:rPr lang="en-US" dirty="0" smtClean="0"/>
              <a:t>A </a:t>
            </a:r>
            <a:r>
              <a:rPr lang="en-US" dirty="0"/>
              <a:t>postman has to start at A, walk </a:t>
            </a:r>
            <a:r>
              <a:rPr lang="en-US" dirty="0" smtClean="0"/>
              <a:t>along all </a:t>
            </a:r>
            <a:r>
              <a:rPr lang="en-US" dirty="0"/>
              <a:t>13 streets and return to A</a:t>
            </a:r>
            <a:r>
              <a:rPr lang="en-US" dirty="0" smtClean="0"/>
              <a:t>.</a:t>
            </a:r>
          </a:p>
          <a:p>
            <a:endParaRPr lang="en-US" dirty="0" smtClean="0"/>
          </a:p>
          <a:p>
            <a:r>
              <a:rPr lang="en-US" dirty="0" smtClean="0"/>
              <a:t>The </a:t>
            </a:r>
            <a:r>
              <a:rPr lang="en-US" dirty="0"/>
              <a:t>numbers on each edge represent the length in </a:t>
            </a:r>
            <a:r>
              <a:rPr lang="en-US" dirty="0" smtClean="0"/>
              <a:t>meters of each street. </a:t>
            </a:r>
          </a:p>
          <a:p>
            <a:endParaRPr lang="en-US" dirty="0" smtClean="0"/>
          </a:p>
          <a:p>
            <a:r>
              <a:rPr lang="en-US" dirty="0" smtClean="0"/>
              <a:t>The </a:t>
            </a:r>
            <a:r>
              <a:rPr lang="en-US" dirty="0"/>
              <a:t>problem is </a:t>
            </a:r>
            <a:r>
              <a:rPr lang="en-US" dirty="0" smtClean="0"/>
              <a:t>to find </a:t>
            </a:r>
            <a:r>
              <a:rPr lang="en-US" dirty="0"/>
              <a:t>a trail that uses all the edges of a graph with </a:t>
            </a:r>
            <a:r>
              <a:rPr lang="en-US" dirty="0" smtClean="0"/>
              <a:t>minimum length.</a:t>
            </a:r>
            <a:endParaRPr lang="en-US" dirty="0"/>
          </a:p>
        </p:txBody>
      </p:sp>
      <p:sp>
        <p:nvSpPr>
          <p:cNvPr id="5" name="Slide Number Placeholder 4"/>
          <p:cNvSpPr>
            <a:spLocks noGrp="1"/>
          </p:cNvSpPr>
          <p:nvPr>
            <p:ph type="sldNum" sz="quarter" idx="12"/>
          </p:nvPr>
        </p:nvSpPr>
        <p:spPr/>
        <p:txBody>
          <a:bodyPr/>
          <a:lstStyle/>
          <a:p>
            <a:fld id="{9C287342-0707-4526-87DA-2375B12BD0AE}" type="slidenum">
              <a:rPr lang="en-US" smtClean="0"/>
              <a:pPr/>
              <a:t>4</a:t>
            </a:fld>
            <a:endParaRPr lang="en-US"/>
          </a:p>
        </p:txBody>
      </p:sp>
      <p:pic>
        <p:nvPicPr>
          <p:cNvPr id="4" name="Picture 3" descr="mailbox1.jpg"/>
          <p:cNvPicPr>
            <a:picLocks noChangeAspect="1"/>
          </p:cNvPicPr>
          <p:nvPr/>
        </p:nvPicPr>
        <p:blipFill>
          <a:blip r:embed="rId2" cstate="print"/>
          <a:stretch>
            <a:fillRect/>
          </a:stretch>
        </p:blipFill>
        <p:spPr>
          <a:xfrm>
            <a:off x="609600" y="304800"/>
            <a:ext cx="1295400" cy="12954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9826" y="274638"/>
            <a:ext cx="6858000" cy="1477962"/>
          </a:xfrm>
        </p:spPr>
        <p:txBody>
          <a:bodyPr>
            <a:normAutofit fontScale="90000"/>
          </a:bodyPr>
          <a:lstStyle/>
          <a:p>
            <a:pPr algn="ctr"/>
            <a:r>
              <a:rPr lang="en-US" sz="3600" u="sng" dirty="0" smtClean="0"/>
              <a:t/>
            </a:r>
            <a:br>
              <a:rPr lang="en-US" sz="3600" u="sng" dirty="0" smtClean="0"/>
            </a:br>
            <a:r>
              <a:rPr lang="en-US" sz="3600" b="1" u="sng" dirty="0" smtClean="0"/>
              <a:t>To Find A Trail That Uses All The Edges Of A Graph With Minimum</a:t>
            </a:r>
            <a:br>
              <a:rPr lang="en-US" sz="3600" b="1" u="sng" dirty="0" smtClean="0"/>
            </a:br>
            <a:r>
              <a:rPr lang="en-US" sz="3600" b="1" u="sng" dirty="0" smtClean="0"/>
              <a:t>Length.</a:t>
            </a:r>
            <a:endParaRPr lang="en-US" sz="3600" b="1" u="sng" dirty="0"/>
          </a:p>
        </p:txBody>
      </p:sp>
      <p:pic>
        <p:nvPicPr>
          <p:cNvPr id="6" name="Content Placeholder 5" descr="graph1.JPG"/>
          <p:cNvPicPr>
            <a:picLocks noGrp="1" noChangeAspect="1"/>
          </p:cNvPicPr>
          <p:nvPr>
            <p:ph idx="1"/>
          </p:nvPr>
        </p:nvPicPr>
        <p:blipFill>
          <a:blip r:embed="rId2" cstate="print"/>
          <a:stretch>
            <a:fillRect/>
          </a:stretch>
        </p:blipFill>
        <p:spPr>
          <a:xfrm>
            <a:off x="1893277" y="2362200"/>
            <a:ext cx="5676900" cy="3419475"/>
          </a:xfrm>
        </p:spPr>
      </p:pic>
      <p:sp>
        <p:nvSpPr>
          <p:cNvPr id="5" name="Slide Number Placeholder 4"/>
          <p:cNvSpPr>
            <a:spLocks noGrp="1"/>
          </p:cNvSpPr>
          <p:nvPr>
            <p:ph type="sldNum" sz="quarter" idx="12"/>
          </p:nvPr>
        </p:nvSpPr>
        <p:spPr>
          <a:xfrm>
            <a:off x="8557826" y="609600"/>
            <a:ext cx="533400" cy="888227"/>
          </a:xfrm>
        </p:spPr>
        <p:txBody>
          <a:bodyPr/>
          <a:lstStyle/>
          <a:p>
            <a:fld id="{9C287342-0707-4526-87DA-2375B12BD0AE}" type="slidenum">
              <a:rPr lang="en-US" smtClean="0"/>
              <a:pPr/>
              <a:t>5</a:t>
            </a:fld>
            <a:endParaRPr lang="en-US" dirty="0"/>
          </a:p>
        </p:txBody>
      </p:sp>
      <p:pic>
        <p:nvPicPr>
          <p:cNvPr id="7" name="Picture 6" descr="mailbox1.jpg"/>
          <p:cNvPicPr>
            <a:picLocks noChangeAspect="1"/>
          </p:cNvPicPr>
          <p:nvPr/>
        </p:nvPicPr>
        <p:blipFill>
          <a:blip r:embed="rId3" cstate="print"/>
          <a:stretch>
            <a:fillRect/>
          </a:stretch>
        </p:blipFill>
        <p:spPr>
          <a:xfrm>
            <a:off x="404426" y="365919"/>
            <a:ext cx="1295400" cy="12954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u="sng" dirty="0"/>
              <a:t>Traversable graphs</a:t>
            </a:r>
            <a:endParaRPr lang="en-US" sz="4400" u="sng" dirty="0"/>
          </a:p>
        </p:txBody>
      </p:sp>
      <p:sp>
        <p:nvSpPr>
          <p:cNvPr id="3" name="Content Placeholder 2"/>
          <p:cNvSpPr>
            <a:spLocks noGrp="1"/>
          </p:cNvSpPr>
          <p:nvPr>
            <p:ph idx="1"/>
          </p:nvPr>
        </p:nvSpPr>
        <p:spPr>
          <a:xfrm>
            <a:off x="762000" y="1828800"/>
            <a:ext cx="7745505" cy="3877815"/>
          </a:xfrm>
        </p:spPr>
        <p:txBody>
          <a:bodyPr>
            <a:normAutofit/>
          </a:bodyPr>
          <a:lstStyle/>
          <a:p>
            <a:pPr lvl="1"/>
            <a:r>
              <a:rPr lang="en-US" sz="2400" dirty="0" smtClean="0"/>
              <a:t>A </a:t>
            </a:r>
            <a:r>
              <a:rPr lang="en-US" sz="2400" b="1" dirty="0"/>
              <a:t>traversable graph is one that can be drawn </a:t>
            </a:r>
            <a:r>
              <a:rPr lang="en-US" sz="2400" b="1" dirty="0" smtClean="0"/>
              <a:t>without </a:t>
            </a:r>
            <a:r>
              <a:rPr lang="en-US" sz="2400" dirty="0" smtClean="0"/>
              <a:t>taking </a:t>
            </a:r>
            <a:r>
              <a:rPr lang="en-US" sz="2400" dirty="0"/>
              <a:t>a pen from the paper and without retracing </a:t>
            </a:r>
            <a:r>
              <a:rPr lang="en-US" sz="2400" dirty="0" smtClean="0"/>
              <a:t>the same </a:t>
            </a:r>
            <a:r>
              <a:rPr lang="en-US" sz="2400" dirty="0"/>
              <a:t>edge</a:t>
            </a:r>
            <a:r>
              <a:rPr lang="en-US" sz="2400" dirty="0" smtClean="0"/>
              <a:t>.</a:t>
            </a:r>
          </a:p>
          <a:p>
            <a:pPr lvl="1"/>
            <a:endParaRPr lang="en-US" sz="2400" dirty="0"/>
          </a:p>
          <a:p>
            <a:pPr lvl="1"/>
            <a:r>
              <a:rPr lang="en-US" sz="2400" dirty="0" smtClean="0"/>
              <a:t>In </a:t>
            </a:r>
            <a:r>
              <a:rPr lang="en-US" sz="2400" dirty="0"/>
              <a:t>such a case the graph is said to have </a:t>
            </a:r>
            <a:r>
              <a:rPr lang="en-US" sz="2400" dirty="0" smtClean="0"/>
              <a:t>an </a:t>
            </a:r>
            <a:r>
              <a:rPr lang="en-US" sz="2400" dirty="0" err="1" smtClean="0"/>
              <a:t>Eulerian</a:t>
            </a:r>
            <a:r>
              <a:rPr lang="en-US" sz="2400" dirty="0" smtClean="0"/>
              <a:t> </a:t>
            </a:r>
            <a:r>
              <a:rPr lang="en-US" sz="2400" dirty="0"/>
              <a:t>trail.</a:t>
            </a:r>
          </a:p>
        </p:txBody>
      </p:sp>
      <p:sp>
        <p:nvSpPr>
          <p:cNvPr id="5" name="Slide Number Placeholder 4"/>
          <p:cNvSpPr>
            <a:spLocks noGrp="1"/>
          </p:cNvSpPr>
          <p:nvPr>
            <p:ph type="sldNum" sz="quarter" idx="12"/>
          </p:nvPr>
        </p:nvSpPr>
        <p:spPr/>
        <p:txBody>
          <a:bodyPr/>
          <a:lstStyle/>
          <a:p>
            <a:fld id="{9C287342-0707-4526-87DA-2375B12BD0AE}" type="slidenum">
              <a:rPr lang="en-US" smtClean="0"/>
              <a:pPr/>
              <a:t>6</a:t>
            </a:fld>
            <a:endParaRPr lang="en-US"/>
          </a:p>
        </p:txBody>
      </p:sp>
      <p:pic>
        <p:nvPicPr>
          <p:cNvPr id="4" name="Picture 3" descr="mailbox1.jpg"/>
          <p:cNvPicPr>
            <a:picLocks noChangeAspect="1"/>
          </p:cNvPicPr>
          <p:nvPr/>
        </p:nvPicPr>
        <p:blipFill>
          <a:blip r:embed="rId2" cstate="print"/>
          <a:stretch>
            <a:fillRect/>
          </a:stretch>
        </p:blipFill>
        <p:spPr>
          <a:xfrm>
            <a:off x="114300" y="528711"/>
            <a:ext cx="1295400" cy="12954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570156"/>
            <a:ext cx="7339853" cy="1054250"/>
          </a:xfrm>
        </p:spPr>
        <p:txBody>
          <a:bodyPr/>
          <a:lstStyle/>
          <a:p>
            <a:pPr algn="ctr"/>
            <a:r>
              <a:rPr lang="en-US" sz="4000" b="1" u="sng" dirty="0" smtClean="0"/>
              <a:t>Some Traversable Graphs</a:t>
            </a:r>
            <a:endParaRPr lang="en-US" sz="4000" b="1" u="sng" dirty="0"/>
          </a:p>
        </p:txBody>
      </p:sp>
      <p:sp>
        <p:nvSpPr>
          <p:cNvPr id="3" name="Content Placeholder 2"/>
          <p:cNvSpPr>
            <a:spLocks noGrp="1"/>
          </p:cNvSpPr>
          <p:nvPr>
            <p:ph idx="1"/>
          </p:nvPr>
        </p:nvSpPr>
        <p:spPr/>
        <p:txBody>
          <a:bodyPr/>
          <a:lstStyle/>
          <a:p>
            <a:pPr>
              <a:buNone/>
            </a:pPr>
            <a:r>
              <a:rPr lang="en-US" dirty="0" smtClean="0"/>
              <a:t> </a:t>
            </a:r>
            <a:endParaRPr lang="en-US" dirty="0"/>
          </a:p>
        </p:txBody>
      </p:sp>
      <p:sp>
        <p:nvSpPr>
          <p:cNvPr id="6" name="Slide Number Placeholder 5"/>
          <p:cNvSpPr>
            <a:spLocks noGrp="1"/>
          </p:cNvSpPr>
          <p:nvPr>
            <p:ph type="sldNum" sz="quarter" idx="12"/>
          </p:nvPr>
        </p:nvSpPr>
        <p:spPr/>
        <p:txBody>
          <a:bodyPr/>
          <a:lstStyle/>
          <a:p>
            <a:fld id="{9C287342-0707-4526-87DA-2375B12BD0AE}" type="slidenum">
              <a:rPr lang="en-US" smtClean="0"/>
              <a:pPr/>
              <a:t>7</a:t>
            </a:fld>
            <a:endParaRPr lang="en-US"/>
          </a:p>
        </p:txBody>
      </p:sp>
      <p:pic>
        <p:nvPicPr>
          <p:cNvPr id="4" name="Picture 3" descr="graph2.JPG"/>
          <p:cNvPicPr>
            <a:picLocks noChangeAspect="1"/>
          </p:cNvPicPr>
          <p:nvPr/>
        </p:nvPicPr>
        <p:blipFill>
          <a:blip r:embed="rId2" cstate="print"/>
          <a:stretch>
            <a:fillRect/>
          </a:stretch>
        </p:blipFill>
        <p:spPr>
          <a:xfrm>
            <a:off x="838201" y="1647824"/>
            <a:ext cx="7239000" cy="4448175"/>
          </a:xfrm>
          <a:prstGeom prst="rect">
            <a:avLst/>
          </a:prstGeom>
        </p:spPr>
      </p:pic>
      <p:pic>
        <p:nvPicPr>
          <p:cNvPr id="5" name="Picture 4" descr="mailbox1.jpg"/>
          <p:cNvPicPr>
            <a:picLocks noChangeAspect="1"/>
          </p:cNvPicPr>
          <p:nvPr/>
        </p:nvPicPr>
        <p:blipFill>
          <a:blip r:embed="rId3" cstate="print"/>
          <a:stretch>
            <a:fillRect/>
          </a:stretch>
        </p:blipFill>
        <p:spPr>
          <a:xfrm>
            <a:off x="247651" y="443306"/>
            <a:ext cx="1181100" cy="118110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153400" cy="1020762"/>
          </a:xfrm>
        </p:spPr>
        <p:txBody>
          <a:bodyPr>
            <a:noAutofit/>
          </a:bodyPr>
          <a:lstStyle/>
          <a:p>
            <a:pPr algn="ctr"/>
            <a:r>
              <a:rPr lang="en-US" sz="4000" b="1" dirty="0" smtClean="0"/>
              <a:t>    </a:t>
            </a:r>
            <a:r>
              <a:rPr lang="en-US" sz="4000" b="1" u="sng" dirty="0" smtClean="0"/>
              <a:t>Some Traversable Graphs (cont’d)</a:t>
            </a:r>
            <a:endParaRPr lang="en-US" sz="4000" u="sng"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a:buNone/>
            </a:pPr>
            <a:endParaRPr lang="en-US" dirty="0" smtClean="0"/>
          </a:p>
          <a:p>
            <a:endParaRPr lang="en-US" u="sng" dirty="0" smtClean="0"/>
          </a:p>
          <a:p>
            <a:endParaRPr lang="en-US" u="sng" dirty="0" smtClean="0"/>
          </a:p>
          <a:p>
            <a:r>
              <a:rPr lang="en-US" b="1" u="sng" dirty="0" smtClean="0"/>
              <a:t>Graph 1</a:t>
            </a:r>
            <a:r>
              <a:rPr lang="en-US" b="1" dirty="0" smtClean="0"/>
              <a:t>,</a:t>
            </a:r>
            <a:r>
              <a:rPr lang="en-US" dirty="0" smtClean="0"/>
              <a:t>  is impossible to draw without either taking the pen off the paper or re-tracing an edge</a:t>
            </a:r>
          </a:p>
          <a:p>
            <a:pPr>
              <a:buNone/>
            </a:pPr>
            <a:endParaRPr lang="en-US" dirty="0" smtClean="0"/>
          </a:p>
          <a:p>
            <a:r>
              <a:rPr lang="en-US" b="1" dirty="0" smtClean="0"/>
              <a:t> </a:t>
            </a:r>
            <a:r>
              <a:rPr lang="en-US" b="1" u="sng" dirty="0" smtClean="0"/>
              <a:t>Graph 2</a:t>
            </a:r>
            <a:r>
              <a:rPr lang="en-US" dirty="0" smtClean="0"/>
              <a:t>,  can be drawn only by starting at either A or D. In each case, the path will end at the other vertex of D or A</a:t>
            </a:r>
          </a:p>
          <a:p>
            <a:pPr>
              <a:buNone/>
            </a:pPr>
            <a:endParaRPr lang="en-US" dirty="0" smtClean="0"/>
          </a:p>
          <a:p>
            <a:r>
              <a:rPr lang="en-US" b="1" dirty="0" smtClean="0"/>
              <a:t> </a:t>
            </a:r>
            <a:r>
              <a:rPr lang="en-US" b="1" u="sng" dirty="0" smtClean="0"/>
              <a:t>Graph 3</a:t>
            </a:r>
            <a:r>
              <a:rPr lang="en-US" dirty="0" smtClean="0"/>
              <a:t>,  can be drawn regardless of the starting position and you will always return to the start vertex.</a:t>
            </a:r>
          </a:p>
          <a:p>
            <a:endParaRPr lang="en-US" dirty="0" smtClean="0"/>
          </a:p>
          <a:p>
            <a:pPr>
              <a:buNone/>
            </a:pPr>
            <a:r>
              <a:rPr lang="en-US" b="1" dirty="0" smtClean="0"/>
              <a:t>	</a:t>
            </a:r>
            <a:endParaRPr lang="en-US" b="1" dirty="0"/>
          </a:p>
        </p:txBody>
      </p:sp>
      <p:sp>
        <p:nvSpPr>
          <p:cNvPr id="5" name="Slide Number Placeholder 4"/>
          <p:cNvSpPr>
            <a:spLocks noGrp="1"/>
          </p:cNvSpPr>
          <p:nvPr>
            <p:ph type="sldNum" sz="quarter" idx="12"/>
          </p:nvPr>
        </p:nvSpPr>
        <p:spPr>
          <a:xfrm>
            <a:off x="8342728" y="409785"/>
            <a:ext cx="1157674" cy="1090789"/>
          </a:xfrm>
        </p:spPr>
        <p:txBody>
          <a:bodyPr/>
          <a:lstStyle/>
          <a:p>
            <a:fld id="{9C287342-0707-4526-87DA-2375B12BD0AE}" type="slidenum">
              <a:rPr lang="en-US" smtClean="0"/>
              <a:pPr/>
              <a:t>8</a:t>
            </a:fld>
            <a:endParaRPr lang="en-US" dirty="0"/>
          </a:p>
        </p:txBody>
      </p:sp>
      <p:pic>
        <p:nvPicPr>
          <p:cNvPr id="4" name="Picture 3" descr="mailbox1.jpg"/>
          <p:cNvPicPr>
            <a:picLocks noChangeAspect="1"/>
          </p:cNvPicPr>
          <p:nvPr/>
        </p:nvPicPr>
        <p:blipFill>
          <a:blip r:embed="rId2" cstate="print"/>
          <a:stretch>
            <a:fillRect/>
          </a:stretch>
        </p:blipFill>
        <p:spPr>
          <a:xfrm>
            <a:off x="23426" y="152400"/>
            <a:ext cx="1348174" cy="134817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43629"/>
            <a:ext cx="8229600" cy="1143000"/>
          </a:xfrm>
        </p:spPr>
        <p:txBody>
          <a:bodyPr>
            <a:normAutofit fontScale="90000"/>
          </a:bodyPr>
          <a:lstStyle/>
          <a:p>
            <a:pPr algn="ctr"/>
            <a:r>
              <a:rPr lang="en-US" sz="3200" b="1" dirty="0"/>
              <a:t/>
            </a:r>
            <a:br>
              <a:rPr lang="en-US" sz="3200" b="1" dirty="0"/>
            </a:br>
            <a:r>
              <a:rPr lang="en-US" sz="3200" b="1" dirty="0" smtClean="0"/>
              <a:t/>
            </a:r>
            <a:br>
              <a:rPr lang="en-US" sz="3200" b="1" dirty="0" smtClean="0"/>
            </a:br>
            <a:r>
              <a:rPr lang="en-US" sz="3200" b="1" dirty="0" smtClean="0"/>
              <a:t>         </a:t>
            </a:r>
            <a:r>
              <a:rPr lang="en-US" sz="3200" b="1" u="sng" dirty="0" smtClean="0"/>
              <a:t>What Is The Difference Between the Three Graphs?</a:t>
            </a:r>
            <a:endParaRPr lang="en-US" sz="3200" u="sng" dirty="0"/>
          </a:p>
        </p:txBody>
      </p:sp>
      <p:sp>
        <p:nvSpPr>
          <p:cNvPr id="3" name="Content Placeholder 2"/>
          <p:cNvSpPr>
            <a:spLocks noGrp="1"/>
          </p:cNvSpPr>
          <p:nvPr>
            <p:ph idx="1"/>
          </p:nvPr>
        </p:nvSpPr>
        <p:spPr>
          <a:xfrm>
            <a:off x="685800" y="1828800"/>
            <a:ext cx="8229600" cy="4449763"/>
          </a:xfrm>
        </p:spPr>
        <p:txBody>
          <a:bodyPr>
            <a:normAutofit/>
          </a:bodyPr>
          <a:lstStyle/>
          <a:p>
            <a:pPr>
              <a:buNone/>
            </a:pPr>
            <a:endParaRPr lang="en-US" sz="2400" dirty="0"/>
          </a:p>
        </p:txBody>
      </p:sp>
      <p:sp>
        <p:nvSpPr>
          <p:cNvPr id="7" name="Slide Number Placeholder 6"/>
          <p:cNvSpPr>
            <a:spLocks noGrp="1"/>
          </p:cNvSpPr>
          <p:nvPr>
            <p:ph type="sldNum" sz="quarter" idx="12"/>
          </p:nvPr>
        </p:nvSpPr>
        <p:spPr>
          <a:xfrm>
            <a:off x="8238978" y="556584"/>
            <a:ext cx="685800" cy="794218"/>
          </a:xfrm>
        </p:spPr>
        <p:txBody>
          <a:bodyPr/>
          <a:lstStyle/>
          <a:p>
            <a:fld id="{9C287342-0707-4526-87DA-2375B12BD0AE}" type="slidenum">
              <a:rPr lang="en-US" smtClean="0"/>
              <a:pPr/>
              <a:t>9</a:t>
            </a:fld>
            <a:endParaRPr lang="en-US" dirty="0"/>
          </a:p>
        </p:txBody>
      </p:sp>
      <p:pic>
        <p:nvPicPr>
          <p:cNvPr id="4" name="Picture 3" descr="mailbox1.jpg"/>
          <p:cNvPicPr>
            <a:picLocks noChangeAspect="1"/>
          </p:cNvPicPr>
          <p:nvPr/>
        </p:nvPicPr>
        <p:blipFill>
          <a:blip r:embed="rId2" cstate="print"/>
          <a:stretch>
            <a:fillRect/>
          </a:stretch>
        </p:blipFill>
        <p:spPr>
          <a:xfrm>
            <a:off x="152400" y="252046"/>
            <a:ext cx="1295400" cy="1295400"/>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970630779"/>
              </p:ext>
            </p:extLst>
          </p:nvPr>
        </p:nvGraphicFramePr>
        <p:xfrm>
          <a:off x="685799" y="1752600"/>
          <a:ext cx="8077200" cy="4231195"/>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685800">
                <a:tc gridSpan="2">
                  <a:txBody>
                    <a:bodyPr/>
                    <a:lstStyle/>
                    <a:p>
                      <a:pPr algn="ctr"/>
                      <a:r>
                        <a:rPr lang="en-US" sz="2400" dirty="0" smtClean="0"/>
                        <a:t>Graph 1</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gridSpan="2">
                  <a:txBody>
                    <a:bodyPr/>
                    <a:lstStyle/>
                    <a:p>
                      <a:pPr algn="ctr"/>
                      <a:r>
                        <a:rPr lang="en-US" sz="2400" dirty="0" smtClean="0"/>
                        <a:t>Graph</a:t>
                      </a:r>
                      <a:r>
                        <a:rPr lang="en-US" sz="2400" baseline="0" dirty="0" smtClean="0"/>
                        <a:t> 2</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2">
                  <a:txBody>
                    <a:bodyPr/>
                    <a:lstStyle/>
                    <a:p>
                      <a:pPr algn="ctr"/>
                      <a:r>
                        <a:rPr lang="en-US" sz="2400" dirty="0" smtClean="0"/>
                        <a:t>Graph</a:t>
                      </a:r>
                      <a:r>
                        <a:rPr lang="en-US" sz="2400" baseline="0" dirty="0" smtClean="0"/>
                        <a:t> 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10000"/>
                  </a:ext>
                </a:extLst>
              </a:tr>
              <a:tr h="506485">
                <a:tc>
                  <a:txBody>
                    <a:bodyPr/>
                    <a:lstStyle/>
                    <a:p>
                      <a:r>
                        <a:rPr lang="en-US" dirty="0" smtClean="0"/>
                        <a:t>Vertex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Order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Vertex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Order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Vertex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Order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06485">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6485">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06485">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06485">
                <a:tc>
                  <a:txBody>
                    <a:bodyPr/>
                    <a:lstStyle/>
                    <a:p>
                      <a:r>
                        <a:rPr lang="en-US" dirty="0" smtClean="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0648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0648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412</TotalTime>
  <Words>1513</Words>
  <Application>Microsoft Office PowerPoint</Application>
  <PresentationFormat>On-screen Show (4:3)</PresentationFormat>
  <Paragraphs>213</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Trebuchet MS</vt:lpstr>
      <vt:lpstr>Berlin</vt:lpstr>
      <vt:lpstr>CHINESE POSTMAN PROBLEM</vt:lpstr>
      <vt:lpstr>LEARNING OBJECTIVES</vt:lpstr>
      <vt:lpstr>INTRODUCTION</vt:lpstr>
      <vt:lpstr>SAMPLE PROBLEM</vt:lpstr>
      <vt:lpstr> To Find A Trail That Uses All The Edges Of A Graph With Minimum Length.</vt:lpstr>
      <vt:lpstr>Traversable graphs</vt:lpstr>
      <vt:lpstr>Some Traversable Graphs</vt:lpstr>
      <vt:lpstr>    Some Traversable Graphs (cont’d)</vt:lpstr>
      <vt:lpstr>           What Is The Difference Between the Three Graphs?</vt:lpstr>
      <vt:lpstr>TRAVERSABLE GRAPHS</vt:lpstr>
      <vt:lpstr>TRAVERSABLE GRAPHS</vt:lpstr>
      <vt:lpstr> TRAVERSABLE GRAPHS</vt:lpstr>
      <vt:lpstr>PAIRING ODD VERTICES</vt:lpstr>
      <vt:lpstr> PAIRING ODD VERTICES (cont’d)</vt:lpstr>
      <vt:lpstr>PAIRING ODD VERTICES</vt:lpstr>
      <vt:lpstr>CHINESE POSTMAN  ALGORITHM</vt:lpstr>
      <vt:lpstr>CHINESE POSTMAN  ALGORITHM</vt:lpstr>
      <vt:lpstr>WORKED EXAMPLE</vt:lpstr>
      <vt:lpstr>WORKED EXAMPLE</vt:lpstr>
      <vt:lpstr>WORKED EXAMPLE</vt:lpstr>
      <vt:lpstr>FINDING A ROUTE</vt:lpstr>
      <vt:lpstr>FINDING A ROUTE</vt:lpstr>
      <vt:lpstr>FINDING A ROUTE</vt:lpstr>
      <vt:lpstr>FINDING A ROUTE</vt:lpstr>
      <vt:lpstr>VARIATIONS OF THE CHINESE   POSTMAN PROBLEM</vt:lpstr>
      <vt:lpstr>WORKED EXAMPLE</vt:lpstr>
      <vt:lpstr>WORKED EXAMPLE</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POSTMAN PROBLEM</dc:title>
  <dc:creator>Fariha</dc:creator>
  <cp:lastModifiedBy>Ahmed</cp:lastModifiedBy>
  <cp:revision>62</cp:revision>
  <dcterms:created xsi:type="dcterms:W3CDTF">2014-09-13T05:55:27Z</dcterms:created>
  <dcterms:modified xsi:type="dcterms:W3CDTF">2022-06-02T09:54:08Z</dcterms:modified>
</cp:coreProperties>
</file>