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4FC09CB-757D-4DFE-ADB7-66B41366D89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333109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FC09CB-757D-4DFE-ADB7-66B41366D89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361165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FC09CB-757D-4DFE-ADB7-66B41366D89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2842566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4FC09CB-757D-4DFE-ADB7-66B41366D89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353507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C09CB-757D-4DFE-ADB7-66B41366D89A}" type="datetimeFigureOut">
              <a:rPr lang="en-GB" smtClean="0"/>
              <a:t>28/04/2023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223628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4FC09CB-757D-4DFE-ADB7-66B41366D89A}"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281885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4FC09CB-757D-4DFE-ADB7-66B41366D89A}" type="datetimeFigureOut">
              <a:rPr lang="en-GB" smtClean="0"/>
              <a:t>28/04/2023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42696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4FC09CB-757D-4DFE-ADB7-66B41366D89A}" type="datetimeFigureOut">
              <a:rPr lang="en-GB" smtClean="0"/>
              <a:t>28/04/2023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3899282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C09CB-757D-4DFE-ADB7-66B41366D89A}" type="datetimeFigureOut">
              <a:rPr lang="en-GB" smtClean="0"/>
              <a:t>28/04/2023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344194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C09CB-757D-4DFE-ADB7-66B41366D89A}"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16951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FC09CB-757D-4DFE-ADB7-66B41366D89A}" type="datetimeFigureOut">
              <a:rPr lang="en-GB" smtClean="0"/>
              <a:t>28/04/2023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86BFDE-8D35-44BD-AD76-A146D2247BE7}" type="slidenum">
              <a:rPr lang="en-GB" smtClean="0"/>
              <a:t>‹#›</a:t>
            </a:fld>
            <a:endParaRPr lang="en-GB"/>
          </a:p>
        </p:txBody>
      </p:sp>
    </p:spTree>
    <p:extLst>
      <p:ext uri="{BB962C8B-B14F-4D97-AF65-F5344CB8AC3E}">
        <p14:creationId xmlns:p14="http://schemas.microsoft.com/office/powerpoint/2010/main" val="364068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C09CB-757D-4DFE-ADB7-66B41366D89A}" type="datetimeFigureOut">
              <a:rPr lang="en-GB" smtClean="0"/>
              <a:t>28/04/2023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6BFDE-8D35-44BD-AD76-A146D2247BE7}" type="slidenum">
              <a:rPr lang="en-GB" smtClean="0"/>
              <a:t>‹#›</a:t>
            </a:fld>
            <a:endParaRPr lang="en-GB"/>
          </a:p>
        </p:txBody>
      </p:sp>
    </p:spTree>
    <p:extLst>
      <p:ext uri="{BB962C8B-B14F-4D97-AF65-F5344CB8AC3E}">
        <p14:creationId xmlns:p14="http://schemas.microsoft.com/office/powerpoint/2010/main" val="2149971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744" y="94668"/>
            <a:ext cx="10515600" cy="1325563"/>
          </a:xfrm>
        </p:spPr>
        <p:txBody>
          <a:bodyPr/>
          <a:lstStyle/>
          <a:p>
            <a:pPr algn="ctr"/>
            <a:r>
              <a:rPr lang="en-GB" b="1" dirty="0" smtClean="0">
                <a:solidFill>
                  <a:srgbClr val="0070C0"/>
                </a:solidFill>
              </a:rPr>
              <a:t>Parallel Circuit Resistance </a:t>
            </a:r>
            <a:endParaRPr lang="en-GB" b="1" dirty="0">
              <a:solidFill>
                <a:srgbClr val="0070C0"/>
              </a:solidFill>
            </a:endParaRPr>
          </a:p>
        </p:txBody>
      </p:sp>
      <p:sp>
        <p:nvSpPr>
          <p:cNvPr id="5" name="Content Placeholder 4"/>
          <p:cNvSpPr>
            <a:spLocks noGrp="1"/>
          </p:cNvSpPr>
          <p:nvPr>
            <p:ph idx="1"/>
          </p:nvPr>
        </p:nvSpPr>
        <p:spPr>
          <a:xfrm>
            <a:off x="567744" y="4214656"/>
            <a:ext cx="10515600" cy="2643344"/>
          </a:xfrm>
        </p:spPr>
        <p:txBody>
          <a:bodyPr/>
          <a:lstStyle/>
          <a:p>
            <a:pPr marL="0" indent="0">
              <a:buNone/>
            </a:pPr>
            <a:r>
              <a:rPr lang="en-GB" dirty="0"/>
              <a:t>A parallel circuit has two or more paths for current to flow through. Voltage is the same across each component of the parallel circuit. The sum of the currents through each path is equal to the total current that flows from the source.</a:t>
            </a:r>
            <a:endParaRPr lang="en-GB" dirty="0">
              <a:solidFill>
                <a:srgbClr val="00B0F0"/>
              </a:solidFill>
            </a:endParaRPr>
          </a:p>
        </p:txBody>
      </p:sp>
      <p:grpSp>
        <p:nvGrpSpPr>
          <p:cNvPr id="15" name="Group 14"/>
          <p:cNvGrpSpPr/>
          <p:nvPr/>
        </p:nvGrpSpPr>
        <p:grpSpPr>
          <a:xfrm>
            <a:off x="3025875" y="943864"/>
            <a:ext cx="5042702" cy="2766407"/>
            <a:chOff x="3025875" y="943864"/>
            <a:chExt cx="5042702" cy="2766407"/>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537" y="943864"/>
              <a:ext cx="4814040" cy="2766407"/>
            </a:xfrm>
            <a:prstGeom prst="rect">
              <a:avLst/>
            </a:prstGeom>
          </p:spPr>
        </p:pic>
        <p:grpSp>
          <p:nvGrpSpPr>
            <p:cNvPr id="14" name="Group 13"/>
            <p:cNvGrpSpPr/>
            <p:nvPr/>
          </p:nvGrpSpPr>
          <p:grpSpPr>
            <a:xfrm>
              <a:off x="3025875" y="1726997"/>
              <a:ext cx="5042702" cy="1065396"/>
              <a:chOff x="3025875" y="1726997"/>
              <a:chExt cx="5042702" cy="1065396"/>
            </a:xfrm>
          </p:grpSpPr>
          <p:sp>
            <p:nvSpPr>
              <p:cNvPr id="9" name="TextBox 8"/>
              <p:cNvSpPr txBox="1"/>
              <p:nvPr/>
            </p:nvSpPr>
            <p:spPr>
              <a:xfrm>
                <a:off x="3025875" y="2041764"/>
                <a:ext cx="655949" cy="646331"/>
              </a:xfrm>
              <a:prstGeom prst="rect">
                <a:avLst/>
              </a:prstGeom>
              <a:noFill/>
            </p:spPr>
            <p:txBody>
              <a:bodyPr wrap="none" rtlCol="0">
                <a:spAutoFit/>
              </a:bodyPr>
              <a:lstStyle/>
              <a:p>
                <a:r>
                  <a:rPr lang="en-GB" b="1" dirty="0" smtClean="0"/>
                  <a:t>20 V </a:t>
                </a:r>
              </a:p>
              <a:p>
                <a:endParaRPr lang="en-GB" dirty="0"/>
              </a:p>
            </p:txBody>
          </p:sp>
          <p:sp>
            <p:nvSpPr>
              <p:cNvPr id="11" name="TextBox 10"/>
              <p:cNvSpPr txBox="1"/>
              <p:nvPr/>
            </p:nvSpPr>
            <p:spPr>
              <a:xfrm>
                <a:off x="4515567" y="1726997"/>
                <a:ext cx="738664" cy="968658"/>
              </a:xfrm>
              <a:prstGeom prst="rect">
                <a:avLst/>
              </a:prstGeom>
              <a:noFill/>
            </p:spPr>
            <p:txBody>
              <a:bodyPr vert="vert270" wrap="square" rtlCol="0">
                <a:spAutoFit/>
              </a:bodyPr>
              <a:lstStyle/>
              <a:p>
                <a:r>
                  <a:rPr lang="en-GB" b="1" dirty="0" smtClean="0"/>
                  <a:t>R1=7</a:t>
                </a:r>
                <a:r>
                  <a:rPr lang="el-GR" b="1" dirty="0" smtClean="0"/>
                  <a:t>Ω</a:t>
                </a:r>
                <a:r>
                  <a:rPr lang="en-GB" b="1" dirty="0" smtClean="0"/>
                  <a:t>  </a:t>
                </a:r>
              </a:p>
              <a:p>
                <a:endParaRPr lang="en-GB" dirty="0"/>
              </a:p>
            </p:txBody>
          </p:sp>
          <p:sp>
            <p:nvSpPr>
              <p:cNvPr id="12" name="TextBox 11"/>
              <p:cNvSpPr txBox="1"/>
              <p:nvPr/>
            </p:nvSpPr>
            <p:spPr>
              <a:xfrm>
                <a:off x="5922740" y="1823735"/>
                <a:ext cx="738664" cy="968658"/>
              </a:xfrm>
              <a:prstGeom prst="rect">
                <a:avLst/>
              </a:prstGeom>
              <a:noFill/>
            </p:spPr>
            <p:txBody>
              <a:bodyPr vert="vert270" wrap="square" rtlCol="0">
                <a:spAutoFit/>
              </a:bodyPr>
              <a:lstStyle/>
              <a:p>
                <a:r>
                  <a:rPr lang="en-GB" b="1" dirty="0" smtClean="0"/>
                  <a:t>R2=15</a:t>
                </a:r>
                <a:r>
                  <a:rPr lang="el-GR" b="1" dirty="0" smtClean="0"/>
                  <a:t>Ω</a:t>
                </a:r>
                <a:r>
                  <a:rPr lang="en-GB" b="1" dirty="0" smtClean="0"/>
                  <a:t>  </a:t>
                </a:r>
              </a:p>
              <a:p>
                <a:endParaRPr lang="en-GB" dirty="0"/>
              </a:p>
            </p:txBody>
          </p:sp>
          <p:sp>
            <p:nvSpPr>
              <p:cNvPr id="13" name="TextBox 12"/>
              <p:cNvSpPr txBox="1"/>
              <p:nvPr/>
            </p:nvSpPr>
            <p:spPr>
              <a:xfrm>
                <a:off x="7329913" y="1823735"/>
                <a:ext cx="738664" cy="968658"/>
              </a:xfrm>
              <a:prstGeom prst="rect">
                <a:avLst/>
              </a:prstGeom>
              <a:noFill/>
            </p:spPr>
            <p:txBody>
              <a:bodyPr vert="vert270" wrap="square" rtlCol="0">
                <a:spAutoFit/>
              </a:bodyPr>
              <a:lstStyle/>
              <a:p>
                <a:r>
                  <a:rPr lang="en-GB" b="1" dirty="0" smtClean="0"/>
                  <a:t>R3=12</a:t>
                </a:r>
                <a:r>
                  <a:rPr lang="el-GR" b="1" dirty="0" smtClean="0"/>
                  <a:t>Ω</a:t>
                </a:r>
                <a:r>
                  <a:rPr lang="en-GB" b="1" dirty="0" smtClean="0"/>
                  <a:t>  </a:t>
                </a:r>
              </a:p>
              <a:p>
                <a:endParaRPr lang="en-GB" dirty="0"/>
              </a:p>
            </p:txBody>
          </p:sp>
        </p:grpSp>
      </p:grpSp>
    </p:spTree>
    <p:extLst>
      <p:ext uri="{BB962C8B-B14F-4D97-AF65-F5344CB8AC3E}">
        <p14:creationId xmlns:p14="http://schemas.microsoft.com/office/powerpoint/2010/main" val="283604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744" y="94668"/>
            <a:ext cx="10515600" cy="1325563"/>
          </a:xfrm>
        </p:spPr>
        <p:txBody>
          <a:bodyPr/>
          <a:lstStyle/>
          <a:p>
            <a:pPr algn="ctr"/>
            <a:r>
              <a:rPr lang="en-GB" b="1" dirty="0" smtClean="0">
                <a:solidFill>
                  <a:srgbClr val="0070C0"/>
                </a:solidFill>
              </a:rPr>
              <a:t>Parallel Circuit Resistance </a:t>
            </a:r>
            <a:endParaRPr lang="en-GB" b="1" dirty="0">
              <a:solidFill>
                <a:srgbClr val="0070C0"/>
              </a:solidFill>
            </a:endParaRPr>
          </a:p>
        </p:txBody>
      </p:sp>
      <p:sp>
        <p:nvSpPr>
          <p:cNvPr id="5" name="Content Placeholder 4"/>
          <p:cNvSpPr>
            <a:spLocks noGrp="1"/>
          </p:cNvSpPr>
          <p:nvPr>
            <p:ph idx="1"/>
          </p:nvPr>
        </p:nvSpPr>
        <p:spPr>
          <a:xfrm>
            <a:off x="670774" y="3886245"/>
            <a:ext cx="10515600" cy="2643344"/>
          </a:xfrm>
        </p:spPr>
        <p:txBody>
          <a:bodyPr/>
          <a:lstStyle/>
          <a:p>
            <a:pPr marL="514350" indent="-514350">
              <a:buFont typeface="+mj-lt"/>
              <a:buAutoNum type="arabicPeriod"/>
            </a:pPr>
            <a:r>
              <a:rPr lang="en-GB" dirty="0" smtClean="0">
                <a:solidFill>
                  <a:srgbClr val="00B0F0"/>
                </a:solidFill>
              </a:rPr>
              <a:t>What is the total voltage gain in the circuit ?</a:t>
            </a:r>
          </a:p>
          <a:p>
            <a:pPr marL="514350" indent="-514350">
              <a:buFont typeface="+mj-lt"/>
              <a:buAutoNum type="arabicPeriod"/>
            </a:pPr>
            <a:r>
              <a:rPr lang="en-GB" dirty="0" smtClean="0">
                <a:solidFill>
                  <a:srgbClr val="00B0F0"/>
                </a:solidFill>
              </a:rPr>
              <a:t>What is the equivalent resistance of the circuit ?</a:t>
            </a:r>
          </a:p>
          <a:p>
            <a:pPr marL="514350" indent="-514350">
              <a:buFont typeface="+mj-lt"/>
              <a:buAutoNum type="arabicPeriod"/>
            </a:pPr>
            <a:r>
              <a:rPr lang="en-GB" dirty="0" smtClean="0">
                <a:solidFill>
                  <a:srgbClr val="00B0F0"/>
                </a:solidFill>
              </a:rPr>
              <a:t>What is the total current through the circuit ?</a:t>
            </a:r>
          </a:p>
          <a:p>
            <a:pPr marL="514350" indent="-514350">
              <a:buFont typeface="+mj-lt"/>
              <a:buAutoNum type="arabicPeriod"/>
            </a:pPr>
            <a:r>
              <a:rPr lang="en-GB" dirty="0" smtClean="0">
                <a:solidFill>
                  <a:srgbClr val="00B0F0"/>
                </a:solidFill>
              </a:rPr>
              <a:t>What is the voltage drop across each resistance ?</a:t>
            </a:r>
          </a:p>
          <a:p>
            <a:pPr marL="514350" indent="-514350">
              <a:buFont typeface="+mj-lt"/>
              <a:buAutoNum type="arabicPeriod"/>
            </a:pPr>
            <a:r>
              <a:rPr lang="en-GB" dirty="0" smtClean="0">
                <a:solidFill>
                  <a:srgbClr val="00B0F0"/>
                </a:solidFill>
              </a:rPr>
              <a:t>What is the current through each resistance ?</a:t>
            </a:r>
            <a:endParaRPr lang="en-GB" dirty="0">
              <a:solidFill>
                <a:srgbClr val="00B0F0"/>
              </a:solidFill>
            </a:endParaRPr>
          </a:p>
        </p:txBody>
      </p:sp>
      <p:grpSp>
        <p:nvGrpSpPr>
          <p:cNvPr id="15" name="Group 14"/>
          <p:cNvGrpSpPr/>
          <p:nvPr/>
        </p:nvGrpSpPr>
        <p:grpSpPr>
          <a:xfrm>
            <a:off x="3025875" y="943864"/>
            <a:ext cx="5042702" cy="2766407"/>
            <a:chOff x="3025875" y="943864"/>
            <a:chExt cx="5042702" cy="2766407"/>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537" y="943864"/>
              <a:ext cx="4814040" cy="2766407"/>
            </a:xfrm>
            <a:prstGeom prst="rect">
              <a:avLst/>
            </a:prstGeom>
          </p:spPr>
        </p:pic>
        <p:grpSp>
          <p:nvGrpSpPr>
            <p:cNvPr id="14" name="Group 13"/>
            <p:cNvGrpSpPr/>
            <p:nvPr/>
          </p:nvGrpSpPr>
          <p:grpSpPr>
            <a:xfrm>
              <a:off x="3025875" y="1726997"/>
              <a:ext cx="5042702" cy="1065396"/>
              <a:chOff x="3025875" y="1726997"/>
              <a:chExt cx="5042702" cy="1065396"/>
            </a:xfrm>
          </p:grpSpPr>
          <p:sp>
            <p:nvSpPr>
              <p:cNvPr id="9" name="TextBox 8"/>
              <p:cNvSpPr txBox="1"/>
              <p:nvPr/>
            </p:nvSpPr>
            <p:spPr>
              <a:xfrm>
                <a:off x="3025875" y="2041764"/>
                <a:ext cx="655949" cy="646331"/>
              </a:xfrm>
              <a:prstGeom prst="rect">
                <a:avLst/>
              </a:prstGeom>
              <a:noFill/>
            </p:spPr>
            <p:txBody>
              <a:bodyPr wrap="none" rtlCol="0">
                <a:spAutoFit/>
              </a:bodyPr>
              <a:lstStyle/>
              <a:p>
                <a:r>
                  <a:rPr lang="en-GB" b="1" dirty="0" smtClean="0"/>
                  <a:t>20 V </a:t>
                </a:r>
              </a:p>
              <a:p>
                <a:endParaRPr lang="en-GB" dirty="0"/>
              </a:p>
            </p:txBody>
          </p:sp>
          <p:sp>
            <p:nvSpPr>
              <p:cNvPr id="11" name="TextBox 10"/>
              <p:cNvSpPr txBox="1"/>
              <p:nvPr/>
            </p:nvSpPr>
            <p:spPr>
              <a:xfrm>
                <a:off x="4515567" y="1726997"/>
                <a:ext cx="738664" cy="968658"/>
              </a:xfrm>
              <a:prstGeom prst="rect">
                <a:avLst/>
              </a:prstGeom>
              <a:noFill/>
            </p:spPr>
            <p:txBody>
              <a:bodyPr vert="vert270" wrap="square" rtlCol="0">
                <a:spAutoFit/>
              </a:bodyPr>
              <a:lstStyle/>
              <a:p>
                <a:r>
                  <a:rPr lang="en-GB" b="1" dirty="0" smtClean="0"/>
                  <a:t>R1=7</a:t>
                </a:r>
                <a:r>
                  <a:rPr lang="el-GR" b="1" dirty="0" smtClean="0"/>
                  <a:t>Ω</a:t>
                </a:r>
                <a:r>
                  <a:rPr lang="en-GB" b="1" dirty="0" smtClean="0"/>
                  <a:t>  </a:t>
                </a:r>
              </a:p>
              <a:p>
                <a:endParaRPr lang="en-GB" dirty="0"/>
              </a:p>
            </p:txBody>
          </p:sp>
          <p:sp>
            <p:nvSpPr>
              <p:cNvPr id="12" name="TextBox 11"/>
              <p:cNvSpPr txBox="1"/>
              <p:nvPr/>
            </p:nvSpPr>
            <p:spPr>
              <a:xfrm>
                <a:off x="5922740" y="1823735"/>
                <a:ext cx="738664" cy="968658"/>
              </a:xfrm>
              <a:prstGeom prst="rect">
                <a:avLst/>
              </a:prstGeom>
              <a:noFill/>
            </p:spPr>
            <p:txBody>
              <a:bodyPr vert="vert270" wrap="square" rtlCol="0">
                <a:spAutoFit/>
              </a:bodyPr>
              <a:lstStyle/>
              <a:p>
                <a:r>
                  <a:rPr lang="en-GB" b="1" dirty="0" smtClean="0"/>
                  <a:t>R2=15</a:t>
                </a:r>
                <a:r>
                  <a:rPr lang="el-GR" b="1" dirty="0" smtClean="0"/>
                  <a:t>Ω</a:t>
                </a:r>
                <a:r>
                  <a:rPr lang="en-GB" b="1" dirty="0" smtClean="0"/>
                  <a:t>  </a:t>
                </a:r>
              </a:p>
              <a:p>
                <a:endParaRPr lang="en-GB" dirty="0"/>
              </a:p>
            </p:txBody>
          </p:sp>
          <p:sp>
            <p:nvSpPr>
              <p:cNvPr id="13" name="TextBox 12"/>
              <p:cNvSpPr txBox="1"/>
              <p:nvPr/>
            </p:nvSpPr>
            <p:spPr>
              <a:xfrm>
                <a:off x="7329913" y="1823735"/>
                <a:ext cx="738664" cy="968658"/>
              </a:xfrm>
              <a:prstGeom prst="rect">
                <a:avLst/>
              </a:prstGeom>
              <a:noFill/>
            </p:spPr>
            <p:txBody>
              <a:bodyPr vert="vert270" wrap="square" rtlCol="0">
                <a:spAutoFit/>
              </a:bodyPr>
              <a:lstStyle/>
              <a:p>
                <a:r>
                  <a:rPr lang="en-GB" b="1" dirty="0" smtClean="0"/>
                  <a:t>R3=12</a:t>
                </a:r>
                <a:r>
                  <a:rPr lang="el-GR" b="1" dirty="0" smtClean="0"/>
                  <a:t>Ω</a:t>
                </a:r>
                <a:r>
                  <a:rPr lang="en-GB" b="1" dirty="0" smtClean="0"/>
                  <a:t>  </a:t>
                </a:r>
              </a:p>
              <a:p>
                <a:endParaRPr lang="en-GB" dirty="0"/>
              </a:p>
            </p:txBody>
          </p:sp>
        </p:grpSp>
      </p:grpSp>
    </p:spTree>
    <p:extLst>
      <p:ext uri="{BB962C8B-B14F-4D97-AF65-F5344CB8AC3E}">
        <p14:creationId xmlns:p14="http://schemas.microsoft.com/office/powerpoint/2010/main" val="274880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744" y="94668"/>
            <a:ext cx="10515600" cy="1325563"/>
          </a:xfrm>
        </p:spPr>
        <p:txBody>
          <a:bodyPr/>
          <a:lstStyle/>
          <a:p>
            <a:pPr algn="ctr"/>
            <a:r>
              <a:rPr lang="en-GB" b="1" dirty="0" smtClean="0">
                <a:solidFill>
                  <a:srgbClr val="0070C0"/>
                </a:solidFill>
              </a:rPr>
              <a:t>Parallel Circuit Resistance </a:t>
            </a:r>
            <a:endParaRPr lang="en-GB" b="1" dirty="0">
              <a:solidFill>
                <a:srgbClr val="0070C0"/>
              </a:solidFill>
            </a:endParaRPr>
          </a:p>
        </p:txBody>
      </p:sp>
      <p:sp>
        <p:nvSpPr>
          <p:cNvPr id="5" name="Content Placeholder 4"/>
          <p:cNvSpPr>
            <a:spLocks noGrp="1"/>
          </p:cNvSpPr>
          <p:nvPr>
            <p:ph idx="1"/>
          </p:nvPr>
        </p:nvSpPr>
        <p:spPr>
          <a:xfrm>
            <a:off x="567743" y="1220318"/>
            <a:ext cx="10515600" cy="2643344"/>
          </a:xfrm>
        </p:spPr>
        <p:txBody>
          <a:bodyPr/>
          <a:lstStyle/>
          <a:p>
            <a:pPr marL="514350" indent="-514350">
              <a:buFont typeface="+mj-lt"/>
              <a:buAutoNum type="arabicPeriod"/>
            </a:pPr>
            <a:r>
              <a:rPr lang="en-GB" dirty="0" smtClean="0">
                <a:solidFill>
                  <a:srgbClr val="00B0F0"/>
                </a:solidFill>
              </a:rPr>
              <a:t>What is the total voltage gain in the circuit ?</a:t>
            </a:r>
          </a:p>
        </p:txBody>
      </p:sp>
      <p:grpSp>
        <p:nvGrpSpPr>
          <p:cNvPr id="6" name="Group 5"/>
          <p:cNvGrpSpPr/>
          <p:nvPr/>
        </p:nvGrpSpPr>
        <p:grpSpPr>
          <a:xfrm>
            <a:off x="2420568" y="2024346"/>
            <a:ext cx="5042702" cy="2766407"/>
            <a:chOff x="3025875" y="943864"/>
            <a:chExt cx="5042702" cy="276640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537" y="943864"/>
              <a:ext cx="4814040" cy="2766407"/>
            </a:xfrm>
            <a:prstGeom prst="rect">
              <a:avLst/>
            </a:prstGeom>
          </p:spPr>
        </p:pic>
        <p:grpSp>
          <p:nvGrpSpPr>
            <p:cNvPr id="9" name="Group 8"/>
            <p:cNvGrpSpPr/>
            <p:nvPr/>
          </p:nvGrpSpPr>
          <p:grpSpPr>
            <a:xfrm>
              <a:off x="3025875" y="1726997"/>
              <a:ext cx="5042702" cy="1065396"/>
              <a:chOff x="3025875" y="1726997"/>
              <a:chExt cx="5042702" cy="1065396"/>
            </a:xfrm>
          </p:grpSpPr>
          <p:sp>
            <p:nvSpPr>
              <p:cNvPr id="10" name="TextBox 9"/>
              <p:cNvSpPr txBox="1"/>
              <p:nvPr/>
            </p:nvSpPr>
            <p:spPr>
              <a:xfrm>
                <a:off x="3025875" y="2041764"/>
                <a:ext cx="776175" cy="646331"/>
              </a:xfrm>
              <a:prstGeom prst="rect">
                <a:avLst/>
              </a:prstGeom>
              <a:noFill/>
            </p:spPr>
            <p:txBody>
              <a:bodyPr wrap="none" rtlCol="0">
                <a:spAutoFit/>
              </a:bodyPr>
              <a:lstStyle/>
              <a:p>
                <a:r>
                  <a:rPr lang="en-GB" b="1" dirty="0" smtClean="0"/>
                  <a:t>V=20  </a:t>
                </a:r>
              </a:p>
              <a:p>
                <a:endParaRPr lang="en-GB" dirty="0"/>
              </a:p>
            </p:txBody>
          </p:sp>
          <p:sp>
            <p:nvSpPr>
              <p:cNvPr id="11" name="TextBox 10"/>
              <p:cNvSpPr txBox="1"/>
              <p:nvPr/>
            </p:nvSpPr>
            <p:spPr>
              <a:xfrm>
                <a:off x="4515567" y="1726997"/>
                <a:ext cx="738664" cy="968658"/>
              </a:xfrm>
              <a:prstGeom prst="rect">
                <a:avLst/>
              </a:prstGeom>
              <a:noFill/>
            </p:spPr>
            <p:txBody>
              <a:bodyPr vert="vert270" wrap="square" rtlCol="0">
                <a:spAutoFit/>
              </a:bodyPr>
              <a:lstStyle/>
              <a:p>
                <a:r>
                  <a:rPr lang="en-GB" b="1" dirty="0" smtClean="0"/>
                  <a:t>R1=7</a:t>
                </a:r>
                <a:r>
                  <a:rPr lang="el-GR" b="1" dirty="0" smtClean="0"/>
                  <a:t>Ω</a:t>
                </a:r>
                <a:r>
                  <a:rPr lang="en-GB" b="1" dirty="0" smtClean="0"/>
                  <a:t>  </a:t>
                </a:r>
              </a:p>
              <a:p>
                <a:endParaRPr lang="en-GB" dirty="0"/>
              </a:p>
            </p:txBody>
          </p:sp>
          <p:sp>
            <p:nvSpPr>
              <p:cNvPr id="12" name="TextBox 11"/>
              <p:cNvSpPr txBox="1"/>
              <p:nvPr/>
            </p:nvSpPr>
            <p:spPr>
              <a:xfrm>
                <a:off x="5922740" y="1823735"/>
                <a:ext cx="738664" cy="968658"/>
              </a:xfrm>
              <a:prstGeom prst="rect">
                <a:avLst/>
              </a:prstGeom>
              <a:noFill/>
            </p:spPr>
            <p:txBody>
              <a:bodyPr vert="vert270" wrap="square" rtlCol="0">
                <a:spAutoFit/>
              </a:bodyPr>
              <a:lstStyle/>
              <a:p>
                <a:r>
                  <a:rPr lang="en-GB" b="1" dirty="0" smtClean="0"/>
                  <a:t>R2=15</a:t>
                </a:r>
                <a:r>
                  <a:rPr lang="el-GR" b="1" dirty="0" smtClean="0"/>
                  <a:t>Ω</a:t>
                </a:r>
                <a:r>
                  <a:rPr lang="en-GB" b="1" dirty="0" smtClean="0"/>
                  <a:t>  </a:t>
                </a:r>
              </a:p>
              <a:p>
                <a:endParaRPr lang="en-GB" dirty="0"/>
              </a:p>
            </p:txBody>
          </p:sp>
          <p:sp>
            <p:nvSpPr>
              <p:cNvPr id="13" name="TextBox 12"/>
              <p:cNvSpPr txBox="1"/>
              <p:nvPr/>
            </p:nvSpPr>
            <p:spPr>
              <a:xfrm>
                <a:off x="7329913" y="1823735"/>
                <a:ext cx="738664" cy="968658"/>
              </a:xfrm>
              <a:prstGeom prst="rect">
                <a:avLst/>
              </a:prstGeom>
              <a:noFill/>
            </p:spPr>
            <p:txBody>
              <a:bodyPr vert="vert270" wrap="square" rtlCol="0">
                <a:spAutoFit/>
              </a:bodyPr>
              <a:lstStyle/>
              <a:p>
                <a:r>
                  <a:rPr lang="en-GB" b="1" dirty="0" smtClean="0"/>
                  <a:t>R3=12</a:t>
                </a:r>
                <a:r>
                  <a:rPr lang="el-GR" b="1" dirty="0" smtClean="0"/>
                  <a:t>Ω</a:t>
                </a:r>
                <a:r>
                  <a:rPr lang="en-GB" b="1" dirty="0" smtClean="0"/>
                  <a:t>  </a:t>
                </a:r>
              </a:p>
              <a:p>
                <a:endParaRPr lang="en-GB" dirty="0"/>
              </a:p>
            </p:txBody>
          </p:sp>
        </p:grpSp>
      </p:grpSp>
      <p:sp>
        <p:nvSpPr>
          <p:cNvPr id="14" name="TextBox 13"/>
          <p:cNvSpPr txBox="1"/>
          <p:nvPr/>
        </p:nvSpPr>
        <p:spPr>
          <a:xfrm>
            <a:off x="4022950" y="5253569"/>
            <a:ext cx="3021794" cy="1231106"/>
          </a:xfrm>
          <a:prstGeom prst="rect">
            <a:avLst/>
          </a:prstGeom>
          <a:noFill/>
        </p:spPr>
        <p:txBody>
          <a:bodyPr wrap="square" rtlCol="0">
            <a:spAutoFit/>
          </a:bodyPr>
          <a:lstStyle/>
          <a:p>
            <a:r>
              <a:rPr lang="en-GB" sz="2000" b="1" dirty="0" smtClean="0"/>
              <a:t>Total voltage gain </a:t>
            </a:r>
          </a:p>
          <a:p>
            <a:r>
              <a:rPr lang="en-GB" b="1" dirty="0" smtClean="0"/>
              <a:t>       </a:t>
            </a:r>
          </a:p>
          <a:p>
            <a:r>
              <a:rPr lang="en-GB" b="1" dirty="0"/>
              <a:t> </a:t>
            </a:r>
            <a:r>
              <a:rPr lang="en-GB" b="1" dirty="0" smtClean="0"/>
              <a:t>     </a:t>
            </a:r>
            <a:r>
              <a:rPr lang="en-GB" b="1" dirty="0" smtClean="0">
                <a:solidFill>
                  <a:srgbClr val="0070C0"/>
                </a:solidFill>
              </a:rPr>
              <a:t>V</a:t>
            </a:r>
            <a:r>
              <a:rPr lang="en-GB" b="1" baseline="-25000" dirty="0" smtClean="0">
                <a:solidFill>
                  <a:srgbClr val="0070C0"/>
                </a:solidFill>
              </a:rPr>
              <a:t>T</a:t>
            </a:r>
            <a:r>
              <a:rPr lang="en-GB" b="1" dirty="0" smtClean="0">
                <a:solidFill>
                  <a:srgbClr val="0070C0"/>
                </a:solidFill>
              </a:rPr>
              <a:t>= 20 V</a:t>
            </a:r>
          </a:p>
          <a:p>
            <a:endParaRPr lang="en-GB" dirty="0"/>
          </a:p>
        </p:txBody>
      </p:sp>
    </p:spTree>
    <p:extLst>
      <p:ext uri="{BB962C8B-B14F-4D97-AF65-F5344CB8AC3E}">
        <p14:creationId xmlns:p14="http://schemas.microsoft.com/office/powerpoint/2010/main" val="391043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744" y="94668"/>
            <a:ext cx="10515600" cy="1325563"/>
          </a:xfrm>
        </p:spPr>
        <p:txBody>
          <a:bodyPr/>
          <a:lstStyle/>
          <a:p>
            <a:pPr algn="ctr"/>
            <a:r>
              <a:rPr lang="en-GB" b="1" dirty="0" smtClean="0">
                <a:solidFill>
                  <a:srgbClr val="0070C0"/>
                </a:solidFill>
              </a:rPr>
              <a:t>Parallel Circuit Resistance </a:t>
            </a:r>
            <a:endParaRPr lang="en-GB" b="1" dirty="0">
              <a:solidFill>
                <a:srgbClr val="0070C0"/>
              </a:solidFill>
            </a:endParaRPr>
          </a:p>
        </p:txBody>
      </p:sp>
      <p:sp>
        <p:nvSpPr>
          <p:cNvPr id="5" name="Content Placeholder 4"/>
          <p:cNvSpPr>
            <a:spLocks noGrp="1"/>
          </p:cNvSpPr>
          <p:nvPr>
            <p:ph idx="1"/>
          </p:nvPr>
        </p:nvSpPr>
        <p:spPr>
          <a:xfrm>
            <a:off x="567743" y="1220318"/>
            <a:ext cx="10515600" cy="2643344"/>
          </a:xfrm>
        </p:spPr>
        <p:txBody>
          <a:bodyPr/>
          <a:lstStyle/>
          <a:p>
            <a:pPr marL="0" indent="0">
              <a:buNone/>
            </a:pPr>
            <a:r>
              <a:rPr lang="en-GB" dirty="0" smtClean="0">
                <a:solidFill>
                  <a:srgbClr val="00B0F0"/>
                </a:solidFill>
              </a:rPr>
              <a:t>2. What is the equivalent resistance of the circuit ?</a:t>
            </a:r>
          </a:p>
          <a:p>
            <a:pPr marL="0" indent="0">
              <a:buNone/>
            </a:pPr>
            <a:endParaRPr lang="en-GB" dirty="0" smtClean="0">
              <a:solidFill>
                <a:srgbClr val="00B0F0"/>
              </a:solidFill>
            </a:endParaRPr>
          </a:p>
        </p:txBody>
      </p:sp>
      <p:grpSp>
        <p:nvGrpSpPr>
          <p:cNvPr id="6" name="Group 5"/>
          <p:cNvGrpSpPr/>
          <p:nvPr/>
        </p:nvGrpSpPr>
        <p:grpSpPr>
          <a:xfrm>
            <a:off x="2867907" y="1492669"/>
            <a:ext cx="5042702" cy="2766407"/>
            <a:chOff x="3025875" y="943864"/>
            <a:chExt cx="5042702" cy="276640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537" y="943864"/>
              <a:ext cx="4814040" cy="2766407"/>
            </a:xfrm>
            <a:prstGeom prst="rect">
              <a:avLst/>
            </a:prstGeom>
          </p:spPr>
        </p:pic>
        <p:grpSp>
          <p:nvGrpSpPr>
            <p:cNvPr id="9" name="Group 8"/>
            <p:cNvGrpSpPr/>
            <p:nvPr/>
          </p:nvGrpSpPr>
          <p:grpSpPr>
            <a:xfrm>
              <a:off x="3025875" y="1726997"/>
              <a:ext cx="5042702" cy="1065396"/>
              <a:chOff x="3025875" y="1726997"/>
              <a:chExt cx="5042702" cy="1065396"/>
            </a:xfrm>
          </p:grpSpPr>
          <p:sp>
            <p:nvSpPr>
              <p:cNvPr id="10" name="TextBox 9"/>
              <p:cNvSpPr txBox="1"/>
              <p:nvPr/>
            </p:nvSpPr>
            <p:spPr>
              <a:xfrm>
                <a:off x="3025875" y="2041764"/>
                <a:ext cx="776175" cy="646331"/>
              </a:xfrm>
              <a:prstGeom prst="rect">
                <a:avLst/>
              </a:prstGeom>
              <a:noFill/>
            </p:spPr>
            <p:txBody>
              <a:bodyPr wrap="none" rtlCol="0">
                <a:spAutoFit/>
              </a:bodyPr>
              <a:lstStyle/>
              <a:p>
                <a:r>
                  <a:rPr lang="en-GB" b="1" dirty="0" smtClean="0"/>
                  <a:t>V=20  </a:t>
                </a:r>
              </a:p>
              <a:p>
                <a:endParaRPr lang="en-GB" dirty="0"/>
              </a:p>
            </p:txBody>
          </p:sp>
          <p:sp>
            <p:nvSpPr>
              <p:cNvPr id="11" name="TextBox 10"/>
              <p:cNvSpPr txBox="1"/>
              <p:nvPr/>
            </p:nvSpPr>
            <p:spPr>
              <a:xfrm>
                <a:off x="4515567" y="1726997"/>
                <a:ext cx="738664" cy="968658"/>
              </a:xfrm>
              <a:prstGeom prst="rect">
                <a:avLst/>
              </a:prstGeom>
              <a:noFill/>
            </p:spPr>
            <p:txBody>
              <a:bodyPr vert="vert270" wrap="square" rtlCol="0">
                <a:spAutoFit/>
              </a:bodyPr>
              <a:lstStyle/>
              <a:p>
                <a:r>
                  <a:rPr lang="en-GB" b="1" dirty="0" smtClean="0"/>
                  <a:t>R1=7</a:t>
                </a:r>
                <a:r>
                  <a:rPr lang="el-GR" b="1" dirty="0" smtClean="0"/>
                  <a:t>Ω</a:t>
                </a:r>
                <a:r>
                  <a:rPr lang="en-GB" b="1" dirty="0" smtClean="0"/>
                  <a:t>  </a:t>
                </a:r>
              </a:p>
              <a:p>
                <a:endParaRPr lang="en-GB" dirty="0"/>
              </a:p>
            </p:txBody>
          </p:sp>
          <p:sp>
            <p:nvSpPr>
              <p:cNvPr id="12" name="TextBox 11"/>
              <p:cNvSpPr txBox="1"/>
              <p:nvPr/>
            </p:nvSpPr>
            <p:spPr>
              <a:xfrm>
                <a:off x="5922740" y="1823735"/>
                <a:ext cx="738664" cy="968658"/>
              </a:xfrm>
              <a:prstGeom prst="rect">
                <a:avLst/>
              </a:prstGeom>
              <a:noFill/>
            </p:spPr>
            <p:txBody>
              <a:bodyPr vert="vert270" wrap="square" rtlCol="0">
                <a:spAutoFit/>
              </a:bodyPr>
              <a:lstStyle/>
              <a:p>
                <a:r>
                  <a:rPr lang="en-GB" b="1" dirty="0" smtClean="0"/>
                  <a:t>R2=15</a:t>
                </a:r>
                <a:r>
                  <a:rPr lang="el-GR" b="1" dirty="0" smtClean="0"/>
                  <a:t>Ω</a:t>
                </a:r>
                <a:r>
                  <a:rPr lang="en-GB" b="1" dirty="0" smtClean="0"/>
                  <a:t>  </a:t>
                </a:r>
              </a:p>
              <a:p>
                <a:endParaRPr lang="en-GB" dirty="0"/>
              </a:p>
            </p:txBody>
          </p:sp>
          <p:sp>
            <p:nvSpPr>
              <p:cNvPr id="13" name="TextBox 12"/>
              <p:cNvSpPr txBox="1"/>
              <p:nvPr/>
            </p:nvSpPr>
            <p:spPr>
              <a:xfrm>
                <a:off x="7329913" y="1823735"/>
                <a:ext cx="738664" cy="968658"/>
              </a:xfrm>
              <a:prstGeom prst="rect">
                <a:avLst/>
              </a:prstGeom>
              <a:noFill/>
            </p:spPr>
            <p:txBody>
              <a:bodyPr vert="vert270" wrap="square" rtlCol="0">
                <a:spAutoFit/>
              </a:bodyPr>
              <a:lstStyle/>
              <a:p>
                <a:r>
                  <a:rPr lang="en-GB" b="1" dirty="0" smtClean="0"/>
                  <a:t>R3=12</a:t>
                </a:r>
                <a:r>
                  <a:rPr lang="el-GR" b="1" dirty="0" smtClean="0"/>
                  <a:t>Ω</a:t>
                </a:r>
                <a:r>
                  <a:rPr lang="en-GB" b="1" dirty="0" smtClean="0"/>
                  <a:t>  </a:t>
                </a:r>
              </a:p>
              <a:p>
                <a:endParaRPr lang="en-GB" dirty="0"/>
              </a:p>
            </p:txBody>
          </p:sp>
        </p:grpSp>
      </p:grpSp>
      <p:sp>
        <p:nvSpPr>
          <p:cNvPr id="14" name="TextBox 13"/>
          <p:cNvSpPr txBox="1"/>
          <p:nvPr/>
        </p:nvSpPr>
        <p:spPr>
          <a:xfrm>
            <a:off x="1102578" y="4159588"/>
            <a:ext cx="5553715" cy="523220"/>
          </a:xfrm>
          <a:prstGeom prst="rect">
            <a:avLst/>
          </a:prstGeom>
          <a:noFill/>
        </p:spPr>
        <p:txBody>
          <a:bodyPr wrap="square" rtlCol="0">
            <a:spAutoFit/>
          </a:bodyPr>
          <a:lstStyle/>
          <a:p>
            <a:r>
              <a:rPr lang="en-GB" sz="2800" dirty="0">
                <a:solidFill>
                  <a:srgbClr val="00B0F0"/>
                </a:solidFill>
              </a:rPr>
              <a:t>Equivalent resistance</a:t>
            </a:r>
          </a:p>
        </p:txBody>
      </p:sp>
      <mc:AlternateContent xmlns:mc="http://schemas.openxmlformats.org/markup-compatibility/2006" xmlns:a14="http://schemas.microsoft.com/office/drawing/2010/main">
        <mc:Choice Requires="a14">
          <p:sp>
            <p:nvSpPr>
              <p:cNvPr id="3" name="TextBox 2"/>
              <p:cNvSpPr txBox="1"/>
              <p:nvPr/>
            </p:nvSpPr>
            <p:spPr>
              <a:xfrm>
                <a:off x="1611441" y="4728418"/>
                <a:ext cx="2096408" cy="8853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𝑅</m:t>
                          </m:r>
                          <m:r>
                            <a:rPr lang="en-GB" sz="2000" b="0" i="1" baseline="-25000" smtClean="0">
                              <a:latin typeface="Cambria Math" panose="02040503050406030204" pitchFamily="18" charset="0"/>
                            </a:rPr>
                            <m:t>𝑇</m:t>
                          </m:r>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𝑅</m:t>
                          </m:r>
                          <m:r>
                            <a:rPr lang="en-GB" sz="2000" b="0" i="1" baseline="-25000" smtClean="0">
                              <a:latin typeface="Cambria Math" panose="02040503050406030204" pitchFamily="18" charset="0"/>
                            </a:rPr>
                            <m:t>1</m:t>
                          </m:r>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𝑅</m:t>
                          </m:r>
                          <m:r>
                            <a:rPr lang="en-GB" sz="2000" b="0" i="1" baseline="-25000" smtClean="0">
                              <a:latin typeface="Cambria Math" panose="02040503050406030204" pitchFamily="18" charset="0"/>
                            </a:rPr>
                            <m:t>2</m:t>
                          </m:r>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𝑅</m:t>
                          </m:r>
                          <m:r>
                            <a:rPr lang="en-GB" sz="2000" b="0" i="1" baseline="-25000" smtClean="0">
                              <a:latin typeface="Cambria Math" panose="02040503050406030204" pitchFamily="18" charset="0"/>
                            </a:rPr>
                            <m:t>3</m:t>
                          </m:r>
                        </m:den>
                      </m:f>
                    </m:oMath>
                  </m:oMathPara>
                </a14:m>
                <a:endParaRPr lang="en-GB" sz="2000" b="0" dirty="0" smtClean="0"/>
              </a:p>
              <a:p>
                <a:endParaRPr lang="en-GB"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1611441" y="4728418"/>
                <a:ext cx="2096408" cy="885307"/>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611441" y="5656445"/>
                <a:ext cx="2512932" cy="578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𝑅</m:t>
                          </m:r>
                          <m:r>
                            <a:rPr lang="en-GB" sz="2000" b="0" i="1" baseline="-25000" smtClean="0">
                              <a:latin typeface="Cambria Math" panose="02040503050406030204" pitchFamily="18" charset="0"/>
                            </a:rPr>
                            <m:t>𝑇</m:t>
                          </m:r>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7</m:t>
                          </m:r>
                          <m:r>
                            <a:rPr lang="el-GR" sz="2000" b="0" i="1" smtClean="0">
                              <a:latin typeface="Cambria Math" panose="02040503050406030204" pitchFamily="18" charset="0"/>
                            </a:rPr>
                            <m:t>Ω</m:t>
                          </m:r>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15</m:t>
                          </m:r>
                          <m:r>
                            <a:rPr lang="el-GR" sz="2000" b="0" i="1" smtClean="0">
                              <a:latin typeface="Cambria Math" panose="02040503050406030204" pitchFamily="18" charset="0"/>
                            </a:rPr>
                            <m:t>Ω</m:t>
                          </m:r>
                        </m:den>
                      </m:f>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1</m:t>
                          </m:r>
                        </m:num>
                        <m:den>
                          <m:r>
                            <a:rPr lang="en-GB" sz="2000" b="0" i="1" smtClean="0">
                              <a:latin typeface="Cambria Math" panose="02040503050406030204" pitchFamily="18" charset="0"/>
                            </a:rPr>
                            <m:t>12</m:t>
                          </m:r>
                          <m:r>
                            <a:rPr lang="el-GR" sz="2000" b="0" i="1" smtClean="0">
                              <a:latin typeface="Cambria Math" panose="02040503050406030204" pitchFamily="18" charset="0"/>
                            </a:rPr>
                            <m:t>Ω</m:t>
                          </m:r>
                        </m:den>
                      </m:f>
                    </m:oMath>
                  </m:oMathPara>
                </a14:m>
                <a:endParaRPr lang="en-GB" sz="2000" b="0"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1611441" y="5656445"/>
                <a:ext cx="2512932" cy="578172"/>
              </a:xfrm>
              <a:prstGeom prst="rect">
                <a:avLst/>
              </a:prstGeom>
              <a:blipFill rotWithShape="0">
                <a:blip r:embed="rId4"/>
                <a:stretch>
                  <a:fillRect b="-842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613335" y="5794066"/>
                <a:ext cx="4128310" cy="523861"/>
              </a:xfrm>
              <a:prstGeom prst="rect">
                <a:avLst/>
              </a:prstGeom>
              <a:noFill/>
            </p:spPr>
            <p:txBody>
              <a:bodyPr wrap="none" lIns="0" tIns="0" rIns="0" bIns="0" rtlCol="0">
                <a:spAutoFit/>
              </a:bodyPr>
              <a:lstStyle/>
              <a:p>
                <a14:m>
                  <m:oMath xmlns:m="http://schemas.openxmlformats.org/officeDocument/2006/math">
                    <m:f>
                      <m:fPr>
                        <m:ctrlPr>
                          <a:rPr lang="en-GB"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𝑅</m:t>
                        </m:r>
                        <m:r>
                          <a:rPr lang="en-GB" sz="2400" i="1" baseline="-25000">
                            <a:latin typeface="Cambria Math" panose="02040503050406030204" pitchFamily="18" charset="0"/>
                          </a:rPr>
                          <m:t>𝑇</m:t>
                        </m:r>
                      </m:den>
                    </m:f>
                    <m:r>
                      <a:rPr lang="en-GB" sz="2400" i="1">
                        <a:latin typeface="Cambria Math" panose="02040503050406030204" pitchFamily="18" charset="0"/>
                      </a:rPr>
                      <m:t>=0.293 </m:t>
                    </m:r>
                    <m:f>
                      <m:fPr>
                        <m:ctrlPr>
                          <a:rPr lang="en-GB"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0.293 </m:t>
                        </m:r>
                      </m:den>
                    </m:f>
                    <m:r>
                      <a:rPr lang="en-GB" sz="2400" i="1">
                        <a:latin typeface="Cambria Math" panose="02040503050406030204" pitchFamily="18" charset="0"/>
                      </a:rPr>
                      <m:t>=</m:t>
                    </m:r>
                    <m:r>
                      <a:rPr lang="en-GB" sz="2400" i="1">
                        <a:latin typeface="Cambria Math" panose="02040503050406030204" pitchFamily="18" charset="0"/>
                      </a:rPr>
                      <m:t>𝑅𝑇</m:t>
                    </m:r>
                    <m:r>
                      <a:rPr lang="en-GB" sz="2400" i="1">
                        <a:latin typeface="Cambria Math" panose="02040503050406030204" pitchFamily="18" charset="0"/>
                      </a:rPr>
                      <m:t>=3.41</m:t>
                    </m:r>
                  </m:oMath>
                </a14:m>
                <a:r>
                  <a:rPr lang="el-GR" sz="2400" i="1" dirty="0">
                    <a:latin typeface="Cambria Math" panose="02040503050406030204" pitchFamily="18" charset="0"/>
                  </a:rPr>
                  <a:t>Ω</a:t>
                </a:r>
                <a:endParaRPr lang="en-GB" sz="2400" i="1" dirty="0">
                  <a:latin typeface="Cambria Math" panose="020405030504060302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613335" y="5794066"/>
                <a:ext cx="4128310" cy="523861"/>
              </a:xfrm>
              <a:prstGeom prst="rect">
                <a:avLst/>
              </a:prstGeom>
              <a:blipFill rotWithShape="0">
                <a:blip r:embed="rId5"/>
                <a:stretch>
                  <a:fillRect l="-148" t="-4651" r="-886" b="-18605"/>
                </a:stretch>
              </a:blipFill>
            </p:spPr>
            <p:txBody>
              <a:bodyPr/>
              <a:lstStyle/>
              <a:p>
                <a:r>
                  <a:rPr lang="en-GB">
                    <a:noFill/>
                  </a:rPr>
                  <a:t> </a:t>
                </a:r>
              </a:p>
            </p:txBody>
          </p:sp>
        </mc:Fallback>
      </mc:AlternateContent>
    </p:spTree>
    <p:extLst>
      <p:ext uri="{BB962C8B-B14F-4D97-AF65-F5344CB8AC3E}">
        <p14:creationId xmlns:p14="http://schemas.microsoft.com/office/powerpoint/2010/main" val="352591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744" y="94668"/>
            <a:ext cx="10515600" cy="1325563"/>
          </a:xfrm>
        </p:spPr>
        <p:txBody>
          <a:bodyPr/>
          <a:lstStyle/>
          <a:p>
            <a:pPr algn="ctr"/>
            <a:r>
              <a:rPr lang="en-GB" b="1" dirty="0" smtClean="0">
                <a:solidFill>
                  <a:srgbClr val="0070C0"/>
                </a:solidFill>
              </a:rPr>
              <a:t>Parallel Circuit Resistance </a:t>
            </a:r>
            <a:endParaRPr lang="en-GB" b="1" dirty="0">
              <a:solidFill>
                <a:srgbClr val="0070C0"/>
              </a:solidFill>
            </a:endParaRPr>
          </a:p>
        </p:txBody>
      </p:sp>
      <p:sp>
        <p:nvSpPr>
          <p:cNvPr id="5" name="Content Placeholder 4"/>
          <p:cNvSpPr>
            <a:spLocks noGrp="1"/>
          </p:cNvSpPr>
          <p:nvPr>
            <p:ph idx="1"/>
          </p:nvPr>
        </p:nvSpPr>
        <p:spPr>
          <a:xfrm>
            <a:off x="567743" y="1220318"/>
            <a:ext cx="10515600" cy="2643344"/>
          </a:xfrm>
        </p:spPr>
        <p:txBody>
          <a:bodyPr/>
          <a:lstStyle/>
          <a:p>
            <a:pPr marL="0" indent="0">
              <a:buNone/>
            </a:pPr>
            <a:r>
              <a:rPr lang="en-GB" dirty="0" smtClean="0">
                <a:solidFill>
                  <a:srgbClr val="00B0F0"/>
                </a:solidFill>
              </a:rPr>
              <a:t>3.What is the total current through the circuit ?</a:t>
            </a:r>
          </a:p>
          <a:p>
            <a:pPr marL="0" indent="0">
              <a:buNone/>
            </a:pPr>
            <a:endParaRPr lang="en-GB" dirty="0" smtClean="0">
              <a:solidFill>
                <a:srgbClr val="00B0F0"/>
              </a:solidFill>
            </a:endParaRPr>
          </a:p>
        </p:txBody>
      </p:sp>
      <p:grpSp>
        <p:nvGrpSpPr>
          <p:cNvPr id="6" name="Group 5"/>
          <p:cNvGrpSpPr/>
          <p:nvPr/>
        </p:nvGrpSpPr>
        <p:grpSpPr>
          <a:xfrm>
            <a:off x="2867907" y="1492669"/>
            <a:ext cx="5042702" cy="2766407"/>
            <a:chOff x="3025875" y="943864"/>
            <a:chExt cx="5042702" cy="276640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537" y="943864"/>
              <a:ext cx="4814040" cy="2766407"/>
            </a:xfrm>
            <a:prstGeom prst="rect">
              <a:avLst/>
            </a:prstGeom>
          </p:spPr>
        </p:pic>
        <p:grpSp>
          <p:nvGrpSpPr>
            <p:cNvPr id="9" name="Group 8"/>
            <p:cNvGrpSpPr/>
            <p:nvPr/>
          </p:nvGrpSpPr>
          <p:grpSpPr>
            <a:xfrm>
              <a:off x="3025875" y="1726997"/>
              <a:ext cx="5042702" cy="1065396"/>
              <a:chOff x="3025875" y="1726997"/>
              <a:chExt cx="5042702" cy="1065396"/>
            </a:xfrm>
          </p:grpSpPr>
          <p:sp>
            <p:nvSpPr>
              <p:cNvPr id="10" name="TextBox 9"/>
              <p:cNvSpPr txBox="1"/>
              <p:nvPr/>
            </p:nvSpPr>
            <p:spPr>
              <a:xfrm>
                <a:off x="3025875" y="2041764"/>
                <a:ext cx="776175" cy="646331"/>
              </a:xfrm>
              <a:prstGeom prst="rect">
                <a:avLst/>
              </a:prstGeom>
              <a:noFill/>
            </p:spPr>
            <p:txBody>
              <a:bodyPr wrap="none" rtlCol="0">
                <a:spAutoFit/>
              </a:bodyPr>
              <a:lstStyle/>
              <a:p>
                <a:r>
                  <a:rPr lang="en-GB" b="1" dirty="0" smtClean="0"/>
                  <a:t>V=20  </a:t>
                </a:r>
              </a:p>
              <a:p>
                <a:endParaRPr lang="en-GB" dirty="0"/>
              </a:p>
            </p:txBody>
          </p:sp>
          <p:sp>
            <p:nvSpPr>
              <p:cNvPr id="11" name="TextBox 10"/>
              <p:cNvSpPr txBox="1"/>
              <p:nvPr/>
            </p:nvSpPr>
            <p:spPr>
              <a:xfrm>
                <a:off x="4515567" y="1726997"/>
                <a:ext cx="738664" cy="968658"/>
              </a:xfrm>
              <a:prstGeom prst="rect">
                <a:avLst/>
              </a:prstGeom>
              <a:noFill/>
            </p:spPr>
            <p:txBody>
              <a:bodyPr vert="vert270" wrap="square" rtlCol="0">
                <a:spAutoFit/>
              </a:bodyPr>
              <a:lstStyle/>
              <a:p>
                <a:r>
                  <a:rPr lang="en-GB" b="1" dirty="0" smtClean="0"/>
                  <a:t>R1=7</a:t>
                </a:r>
                <a:r>
                  <a:rPr lang="el-GR" b="1" dirty="0" smtClean="0"/>
                  <a:t>Ω</a:t>
                </a:r>
                <a:r>
                  <a:rPr lang="en-GB" b="1" dirty="0" smtClean="0"/>
                  <a:t>  </a:t>
                </a:r>
              </a:p>
              <a:p>
                <a:endParaRPr lang="en-GB" dirty="0"/>
              </a:p>
            </p:txBody>
          </p:sp>
          <p:sp>
            <p:nvSpPr>
              <p:cNvPr id="12" name="TextBox 11"/>
              <p:cNvSpPr txBox="1"/>
              <p:nvPr/>
            </p:nvSpPr>
            <p:spPr>
              <a:xfrm>
                <a:off x="5922740" y="1823735"/>
                <a:ext cx="738664" cy="968658"/>
              </a:xfrm>
              <a:prstGeom prst="rect">
                <a:avLst/>
              </a:prstGeom>
              <a:noFill/>
            </p:spPr>
            <p:txBody>
              <a:bodyPr vert="vert270" wrap="square" rtlCol="0">
                <a:spAutoFit/>
              </a:bodyPr>
              <a:lstStyle/>
              <a:p>
                <a:r>
                  <a:rPr lang="en-GB" b="1" dirty="0" smtClean="0"/>
                  <a:t>R2=15</a:t>
                </a:r>
                <a:r>
                  <a:rPr lang="el-GR" b="1" dirty="0" smtClean="0"/>
                  <a:t>Ω</a:t>
                </a:r>
                <a:r>
                  <a:rPr lang="en-GB" b="1" dirty="0" smtClean="0"/>
                  <a:t>  </a:t>
                </a:r>
              </a:p>
              <a:p>
                <a:endParaRPr lang="en-GB" dirty="0"/>
              </a:p>
            </p:txBody>
          </p:sp>
          <p:sp>
            <p:nvSpPr>
              <p:cNvPr id="13" name="TextBox 12"/>
              <p:cNvSpPr txBox="1"/>
              <p:nvPr/>
            </p:nvSpPr>
            <p:spPr>
              <a:xfrm>
                <a:off x="7329913" y="1823735"/>
                <a:ext cx="738664" cy="968658"/>
              </a:xfrm>
              <a:prstGeom prst="rect">
                <a:avLst/>
              </a:prstGeom>
              <a:noFill/>
            </p:spPr>
            <p:txBody>
              <a:bodyPr vert="vert270" wrap="square" rtlCol="0">
                <a:spAutoFit/>
              </a:bodyPr>
              <a:lstStyle/>
              <a:p>
                <a:r>
                  <a:rPr lang="en-GB" b="1" dirty="0" smtClean="0"/>
                  <a:t>R3=12</a:t>
                </a:r>
                <a:r>
                  <a:rPr lang="el-GR" b="1" dirty="0" smtClean="0"/>
                  <a:t>Ω</a:t>
                </a:r>
                <a:r>
                  <a:rPr lang="en-GB" b="1" dirty="0" smtClean="0"/>
                  <a:t>  </a:t>
                </a:r>
              </a:p>
              <a:p>
                <a:endParaRPr lang="en-GB" dirty="0"/>
              </a:p>
            </p:txBody>
          </p:sp>
        </p:grpSp>
      </p:grpSp>
      <p:sp>
        <p:nvSpPr>
          <p:cNvPr id="14" name="TextBox 13"/>
          <p:cNvSpPr txBox="1"/>
          <p:nvPr/>
        </p:nvSpPr>
        <p:spPr>
          <a:xfrm>
            <a:off x="1102578" y="4159588"/>
            <a:ext cx="5553715" cy="523220"/>
          </a:xfrm>
          <a:prstGeom prst="rect">
            <a:avLst/>
          </a:prstGeom>
          <a:noFill/>
        </p:spPr>
        <p:txBody>
          <a:bodyPr wrap="square" rtlCol="0">
            <a:spAutoFit/>
          </a:bodyPr>
          <a:lstStyle/>
          <a:p>
            <a:r>
              <a:rPr lang="en-GB" sz="2800" dirty="0" smtClean="0">
                <a:solidFill>
                  <a:srgbClr val="00B0F0"/>
                </a:solidFill>
              </a:rPr>
              <a:t>Total Current </a:t>
            </a:r>
            <a:endParaRPr lang="en-GB" sz="2800" dirty="0">
              <a:solidFill>
                <a:srgbClr val="00B0F0"/>
              </a:solidFill>
            </a:endParaRPr>
          </a:p>
        </p:txBody>
      </p:sp>
      <mc:AlternateContent xmlns:mc="http://schemas.openxmlformats.org/markup-compatibility/2006" xmlns:a14="http://schemas.microsoft.com/office/drawing/2010/main">
        <mc:Choice Requires="a14">
          <p:sp>
            <p:nvSpPr>
              <p:cNvPr id="3" name="TextBox 2"/>
              <p:cNvSpPr txBox="1"/>
              <p:nvPr/>
            </p:nvSpPr>
            <p:spPr>
              <a:xfrm>
                <a:off x="1611441" y="4728418"/>
                <a:ext cx="1685590" cy="743217"/>
              </a:xfrm>
              <a:prstGeom prst="rect">
                <a:avLst/>
              </a:prstGeom>
              <a:noFill/>
            </p:spPr>
            <p:txBody>
              <a:bodyPr wrap="none" lIns="0" tIns="0" rIns="0" bIns="0" rtlCol="0">
                <a:spAutoFit/>
              </a:bodyPr>
              <a:lstStyle/>
              <a:p>
                <a:r>
                  <a:rPr lang="en-GB" sz="2000" b="0" dirty="0" smtClean="0"/>
                  <a:t>V= I x R   I</a:t>
                </a:r>
                <a:r>
                  <a:rPr lang="en-GB" sz="2000" b="0" baseline="-25000" dirty="0" smtClean="0"/>
                  <a:t>T </a:t>
                </a:r>
                <a:r>
                  <a:rPr lang="en-GB" sz="2000" b="0" dirty="0" smtClean="0"/>
                  <a:t>= </a:t>
                </a:r>
                <a14:m>
                  <m:oMath xmlns:m="http://schemas.openxmlformats.org/officeDocument/2006/math">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𝑉</m:t>
                        </m:r>
                        <m:r>
                          <a:rPr lang="en-GB" sz="2000" b="0" i="1" baseline="-25000" smtClean="0">
                            <a:latin typeface="Cambria Math" panose="02040503050406030204" pitchFamily="18" charset="0"/>
                          </a:rPr>
                          <m:t>𝑇</m:t>
                        </m:r>
                      </m:num>
                      <m:den>
                        <m:r>
                          <a:rPr lang="en-GB" sz="2000" b="0" i="1" smtClean="0">
                            <a:latin typeface="Cambria Math" panose="02040503050406030204" pitchFamily="18" charset="0"/>
                          </a:rPr>
                          <m:t>𝑅</m:t>
                        </m:r>
                        <m:r>
                          <a:rPr lang="en-GB" sz="2000" b="0" i="1" baseline="-25000" smtClean="0">
                            <a:latin typeface="Cambria Math" panose="02040503050406030204" pitchFamily="18" charset="0"/>
                          </a:rPr>
                          <m:t>𝑇</m:t>
                        </m:r>
                      </m:den>
                    </m:f>
                  </m:oMath>
                </a14:m>
                <a:r>
                  <a:rPr lang="en-GB" sz="2000" b="0" dirty="0" smtClean="0"/>
                  <a:t>   </a:t>
                </a:r>
              </a:p>
              <a:p>
                <a:endParaRPr lang="en-GB" sz="2000" dirty="0"/>
              </a:p>
            </p:txBody>
          </p:sp>
        </mc:Choice>
        <mc:Fallback xmlns="">
          <p:sp>
            <p:nvSpPr>
              <p:cNvPr id="3" name="TextBox 2"/>
              <p:cNvSpPr txBox="1">
                <a:spLocks noRot="1" noChangeAspect="1" noMove="1" noResize="1" noEditPoints="1" noAdjustHandles="1" noChangeArrowheads="1" noChangeShapeType="1" noTextEdit="1"/>
              </p:cNvSpPr>
              <p:nvPr/>
            </p:nvSpPr>
            <p:spPr>
              <a:xfrm>
                <a:off x="1611441" y="4728418"/>
                <a:ext cx="1685590" cy="743217"/>
              </a:xfrm>
              <a:prstGeom prst="rect">
                <a:avLst/>
              </a:prstGeom>
              <a:blipFill rotWithShape="0">
                <a:blip r:embed="rId3"/>
                <a:stretch>
                  <a:fillRect l="-9025" t="-163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611441" y="5656445"/>
                <a:ext cx="1939442" cy="437043"/>
              </a:xfrm>
              <a:prstGeom prst="rect">
                <a:avLst/>
              </a:prstGeom>
              <a:noFill/>
            </p:spPr>
            <p:txBody>
              <a:bodyPr wrap="none" lIns="0" tIns="0" rIns="0" bIns="0" rtlCol="0">
                <a:spAutoFit/>
              </a:bodyPr>
              <a:lstStyle/>
              <a:p>
                <a:r>
                  <a:rPr lang="en-GB" sz="2000" b="0" dirty="0" smtClean="0"/>
                  <a:t>I</a:t>
                </a:r>
                <a:r>
                  <a:rPr lang="en-GB" sz="2000" b="0" baseline="-25000" dirty="0" smtClean="0"/>
                  <a:t>T</a:t>
                </a:r>
                <a14:m>
                  <m:oMath xmlns:m="http://schemas.openxmlformats.org/officeDocument/2006/math">
                    <m:r>
                      <a:rPr lang="en-GB"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20</m:t>
                        </m:r>
                        <m:r>
                          <a:rPr lang="en-GB" sz="2000" b="0" i="1" smtClean="0">
                            <a:latin typeface="Cambria Math" panose="02040503050406030204" pitchFamily="18" charset="0"/>
                          </a:rPr>
                          <m:t>𝑉</m:t>
                        </m:r>
                      </m:num>
                      <m:den>
                        <m:r>
                          <a:rPr lang="en-GB" sz="2000" b="0" i="1" smtClean="0">
                            <a:latin typeface="Cambria Math" panose="02040503050406030204" pitchFamily="18" charset="0"/>
                          </a:rPr>
                          <m:t>3.41</m:t>
                        </m:r>
                        <m:r>
                          <a:rPr lang="el-GR" sz="2000" b="0" i="1" smtClean="0">
                            <a:latin typeface="Cambria Math" panose="02040503050406030204" pitchFamily="18" charset="0"/>
                          </a:rPr>
                          <m:t>Ω</m:t>
                        </m:r>
                      </m:den>
                    </m:f>
                    <m:r>
                      <a:rPr lang="en-GB" sz="2000" b="0" i="1" smtClean="0">
                        <a:latin typeface="Cambria Math" panose="02040503050406030204" pitchFamily="18" charset="0"/>
                      </a:rPr>
                      <m:t>=5.87 </m:t>
                    </m:r>
                    <m:r>
                      <a:rPr lang="en-GB" sz="2000" b="0" i="1" smtClean="0">
                        <a:latin typeface="Cambria Math" panose="02040503050406030204" pitchFamily="18" charset="0"/>
                      </a:rPr>
                      <m:t>𝐴</m:t>
                    </m:r>
                  </m:oMath>
                </a14:m>
                <a:endParaRPr lang="en-GB" sz="2000" b="0" dirty="0" smtClean="0"/>
              </a:p>
            </p:txBody>
          </p:sp>
        </mc:Choice>
        <mc:Fallback xmlns="">
          <p:sp>
            <p:nvSpPr>
              <p:cNvPr id="15" name="TextBox 14"/>
              <p:cNvSpPr txBox="1">
                <a:spLocks noRot="1" noChangeAspect="1" noMove="1" noResize="1" noEditPoints="1" noAdjustHandles="1" noChangeArrowheads="1" noChangeShapeType="1" noTextEdit="1"/>
              </p:cNvSpPr>
              <p:nvPr/>
            </p:nvSpPr>
            <p:spPr>
              <a:xfrm>
                <a:off x="1611441" y="5656445"/>
                <a:ext cx="1939442" cy="437043"/>
              </a:xfrm>
              <a:prstGeom prst="rect">
                <a:avLst/>
              </a:prstGeom>
              <a:blipFill rotWithShape="0">
                <a:blip r:embed="rId4"/>
                <a:stretch>
                  <a:fillRect l="-7862" t="-2778" b="-19444"/>
                </a:stretch>
              </a:blipFill>
            </p:spPr>
            <p:txBody>
              <a:bodyPr/>
              <a:lstStyle/>
              <a:p>
                <a:r>
                  <a:rPr lang="en-GB">
                    <a:noFill/>
                  </a:rPr>
                  <a:t> </a:t>
                </a:r>
              </a:p>
            </p:txBody>
          </p:sp>
        </mc:Fallback>
      </mc:AlternateContent>
    </p:spTree>
    <p:extLst>
      <p:ext uri="{BB962C8B-B14F-4D97-AF65-F5344CB8AC3E}">
        <p14:creationId xmlns:p14="http://schemas.microsoft.com/office/powerpoint/2010/main" val="329502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744" y="94668"/>
            <a:ext cx="10515600" cy="1325563"/>
          </a:xfrm>
        </p:spPr>
        <p:txBody>
          <a:bodyPr/>
          <a:lstStyle/>
          <a:p>
            <a:pPr algn="ctr"/>
            <a:r>
              <a:rPr lang="en-GB" b="1" dirty="0" smtClean="0">
                <a:solidFill>
                  <a:srgbClr val="0070C0"/>
                </a:solidFill>
              </a:rPr>
              <a:t>Parallel Circuit Resistance </a:t>
            </a:r>
            <a:endParaRPr lang="en-GB" b="1" dirty="0">
              <a:solidFill>
                <a:srgbClr val="0070C0"/>
              </a:solidFill>
            </a:endParaRPr>
          </a:p>
        </p:txBody>
      </p:sp>
      <p:sp>
        <p:nvSpPr>
          <p:cNvPr id="5" name="Content Placeholder 4"/>
          <p:cNvSpPr>
            <a:spLocks noGrp="1"/>
          </p:cNvSpPr>
          <p:nvPr>
            <p:ph idx="1"/>
          </p:nvPr>
        </p:nvSpPr>
        <p:spPr>
          <a:xfrm>
            <a:off x="567743" y="1220318"/>
            <a:ext cx="10515600" cy="2643344"/>
          </a:xfrm>
        </p:spPr>
        <p:txBody>
          <a:bodyPr/>
          <a:lstStyle/>
          <a:p>
            <a:pPr marL="0" indent="0">
              <a:buNone/>
            </a:pPr>
            <a:r>
              <a:rPr lang="en-GB" dirty="0" smtClean="0">
                <a:solidFill>
                  <a:srgbClr val="00B0F0"/>
                </a:solidFill>
              </a:rPr>
              <a:t>4. What is the voltage drop across each resistance ?</a:t>
            </a:r>
          </a:p>
        </p:txBody>
      </p:sp>
      <p:grpSp>
        <p:nvGrpSpPr>
          <p:cNvPr id="6" name="Group 5"/>
          <p:cNvGrpSpPr/>
          <p:nvPr/>
        </p:nvGrpSpPr>
        <p:grpSpPr>
          <a:xfrm>
            <a:off x="2867907" y="1492669"/>
            <a:ext cx="5042702" cy="2766407"/>
            <a:chOff x="3025875" y="943864"/>
            <a:chExt cx="5042702" cy="276640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537" y="943864"/>
              <a:ext cx="4814040" cy="2766407"/>
            </a:xfrm>
            <a:prstGeom prst="rect">
              <a:avLst/>
            </a:prstGeom>
          </p:spPr>
        </p:pic>
        <p:grpSp>
          <p:nvGrpSpPr>
            <p:cNvPr id="9" name="Group 8"/>
            <p:cNvGrpSpPr/>
            <p:nvPr/>
          </p:nvGrpSpPr>
          <p:grpSpPr>
            <a:xfrm>
              <a:off x="3025875" y="1726997"/>
              <a:ext cx="5042702" cy="1065396"/>
              <a:chOff x="3025875" y="1726997"/>
              <a:chExt cx="5042702" cy="1065396"/>
            </a:xfrm>
          </p:grpSpPr>
          <p:sp>
            <p:nvSpPr>
              <p:cNvPr id="10" name="TextBox 9"/>
              <p:cNvSpPr txBox="1"/>
              <p:nvPr/>
            </p:nvSpPr>
            <p:spPr>
              <a:xfrm>
                <a:off x="3025875" y="2041764"/>
                <a:ext cx="776175" cy="646331"/>
              </a:xfrm>
              <a:prstGeom prst="rect">
                <a:avLst/>
              </a:prstGeom>
              <a:noFill/>
            </p:spPr>
            <p:txBody>
              <a:bodyPr wrap="none" rtlCol="0">
                <a:spAutoFit/>
              </a:bodyPr>
              <a:lstStyle/>
              <a:p>
                <a:r>
                  <a:rPr lang="en-GB" b="1" dirty="0" smtClean="0"/>
                  <a:t>V=20  </a:t>
                </a:r>
              </a:p>
              <a:p>
                <a:endParaRPr lang="en-GB" dirty="0"/>
              </a:p>
            </p:txBody>
          </p:sp>
          <p:sp>
            <p:nvSpPr>
              <p:cNvPr id="11" name="TextBox 10"/>
              <p:cNvSpPr txBox="1"/>
              <p:nvPr/>
            </p:nvSpPr>
            <p:spPr>
              <a:xfrm>
                <a:off x="4515567" y="1726997"/>
                <a:ext cx="738664" cy="968658"/>
              </a:xfrm>
              <a:prstGeom prst="rect">
                <a:avLst/>
              </a:prstGeom>
              <a:noFill/>
            </p:spPr>
            <p:txBody>
              <a:bodyPr vert="vert270" wrap="square" rtlCol="0">
                <a:spAutoFit/>
              </a:bodyPr>
              <a:lstStyle/>
              <a:p>
                <a:r>
                  <a:rPr lang="en-GB" b="1" dirty="0" smtClean="0"/>
                  <a:t>R1=7</a:t>
                </a:r>
                <a:r>
                  <a:rPr lang="el-GR" b="1" dirty="0" smtClean="0"/>
                  <a:t>Ω</a:t>
                </a:r>
                <a:r>
                  <a:rPr lang="en-GB" b="1" dirty="0" smtClean="0"/>
                  <a:t>  </a:t>
                </a:r>
              </a:p>
              <a:p>
                <a:endParaRPr lang="en-GB" dirty="0"/>
              </a:p>
            </p:txBody>
          </p:sp>
          <p:sp>
            <p:nvSpPr>
              <p:cNvPr id="12" name="TextBox 11"/>
              <p:cNvSpPr txBox="1"/>
              <p:nvPr/>
            </p:nvSpPr>
            <p:spPr>
              <a:xfrm>
                <a:off x="5922740" y="1823735"/>
                <a:ext cx="738664" cy="968658"/>
              </a:xfrm>
              <a:prstGeom prst="rect">
                <a:avLst/>
              </a:prstGeom>
              <a:noFill/>
            </p:spPr>
            <p:txBody>
              <a:bodyPr vert="vert270" wrap="square" rtlCol="0">
                <a:spAutoFit/>
              </a:bodyPr>
              <a:lstStyle/>
              <a:p>
                <a:r>
                  <a:rPr lang="en-GB" b="1" dirty="0" smtClean="0"/>
                  <a:t>R2=15</a:t>
                </a:r>
                <a:r>
                  <a:rPr lang="el-GR" b="1" dirty="0" smtClean="0"/>
                  <a:t>Ω</a:t>
                </a:r>
                <a:r>
                  <a:rPr lang="en-GB" b="1" dirty="0" smtClean="0"/>
                  <a:t>  </a:t>
                </a:r>
              </a:p>
              <a:p>
                <a:endParaRPr lang="en-GB" dirty="0"/>
              </a:p>
            </p:txBody>
          </p:sp>
          <p:sp>
            <p:nvSpPr>
              <p:cNvPr id="13" name="TextBox 12"/>
              <p:cNvSpPr txBox="1"/>
              <p:nvPr/>
            </p:nvSpPr>
            <p:spPr>
              <a:xfrm>
                <a:off x="7329913" y="1823735"/>
                <a:ext cx="738664" cy="968658"/>
              </a:xfrm>
              <a:prstGeom prst="rect">
                <a:avLst/>
              </a:prstGeom>
              <a:noFill/>
            </p:spPr>
            <p:txBody>
              <a:bodyPr vert="vert270" wrap="square" rtlCol="0">
                <a:spAutoFit/>
              </a:bodyPr>
              <a:lstStyle/>
              <a:p>
                <a:r>
                  <a:rPr lang="en-GB" b="1" dirty="0" smtClean="0"/>
                  <a:t>R3=12</a:t>
                </a:r>
                <a:r>
                  <a:rPr lang="el-GR" b="1" dirty="0" smtClean="0"/>
                  <a:t>Ω</a:t>
                </a:r>
                <a:r>
                  <a:rPr lang="en-GB" b="1" dirty="0" smtClean="0"/>
                  <a:t>  </a:t>
                </a:r>
              </a:p>
              <a:p>
                <a:endParaRPr lang="en-GB" dirty="0"/>
              </a:p>
            </p:txBody>
          </p:sp>
        </p:grpSp>
      </p:grpSp>
      <p:sp>
        <p:nvSpPr>
          <p:cNvPr id="14" name="TextBox 13"/>
          <p:cNvSpPr txBox="1"/>
          <p:nvPr/>
        </p:nvSpPr>
        <p:spPr>
          <a:xfrm>
            <a:off x="1102578" y="4159588"/>
            <a:ext cx="5553715" cy="523220"/>
          </a:xfrm>
          <a:prstGeom prst="rect">
            <a:avLst/>
          </a:prstGeom>
          <a:noFill/>
        </p:spPr>
        <p:txBody>
          <a:bodyPr wrap="square" rtlCol="0">
            <a:spAutoFit/>
          </a:bodyPr>
          <a:lstStyle/>
          <a:p>
            <a:r>
              <a:rPr lang="en-GB" sz="2800" dirty="0" smtClean="0">
                <a:solidFill>
                  <a:srgbClr val="00B0F0"/>
                </a:solidFill>
              </a:rPr>
              <a:t>Voltage Drop</a:t>
            </a:r>
            <a:endParaRPr lang="en-GB" sz="2800" dirty="0">
              <a:solidFill>
                <a:srgbClr val="00B0F0"/>
              </a:solidFill>
            </a:endParaRPr>
          </a:p>
        </p:txBody>
      </p:sp>
      <p:sp>
        <p:nvSpPr>
          <p:cNvPr id="3" name="TextBox 2"/>
          <p:cNvSpPr txBox="1"/>
          <p:nvPr/>
        </p:nvSpPr>
        <p:spPr>
          <a:xfrm>
            <a:off x="1611441" y="4728418"/>
            <a:ext cx="1484381" cy="307777"/>
          </a:xfrm>
          <a:prstGeom prst="rect">
            <a:avLst/>
          </a:prstGeom>
          <a:noFill/>
        </p:spPr>
        <p:txBody>
          <a:bodyPr wrap="none" lIns="0" tIns="0" rIns="0" bIns="0" rtlCol="0">
            <a:spAutoFit/>
          </a:bodyPr>
          <a:lstStyle/>
          <a:p>
            <a:r>
              <a:rPr lang="en-GB" sz="2000" b="0" dirty="0" smtClean="0"/>
              <a:t>V</a:t>
            </a:r>
            <a:r>
              <a:rPr lang="en-GB" sz="2000" b="0" baseline="-25000" dirty="0" smtClean="0"/>
              <a:t>T</a:t>
            </a:r>
            <a:r>
              <a:rPr lang="en-GB" sz="2000" b="0" dirty="0" smtClean="0"/>
              <a:t>= V</a:t>
            </a:r>
            <a:r>
              <a:rPr lang="en-GB" sz="2000" b="0" baseline="-25000" dirty="0" smtClean="0"/>
              <a:t>1</a:t>
            </a:r>
            <a:r>
              <a:rPr lang="en-GB" sz="2000" b="0" dirty="0" smtClean="0"/>
              <a:t>= V</a:t>
            </a:r>
            <a:r>
              <a:rPr lang="en-GB" sz="2000" b="0" baseline="-25000" dirty="0" smtClean="0"/>
              <a:t>2</a:t>
            </a:r>
            <a:r>
              <a:rPr lang="en-GB" sz="2000" b="0" dirty="0" smtClean="0"/>
              <a:t>= V</a:t>
            </a:r>
            <a:r>
              <a:rPr lang="en-GB" sz="2000" b="0" baseline="-25000" dirty="0" smtClean="0"/>
              <a:t>3</a:t>
            </a:r>
            <a:endParaRPr lang="en-GB" sz="2000" baseline="-25000" dirty="0"/>
          </a:p>
        </p:txBody>
      </p:sp>
      <p:sp>
        <p:nvSpPr>
          <p:cNvPr id="17" name="TextBox 16"/>
          <p:cNvSpPr txBox="1"/>
          <p:nvPr/>
        </p:nvSpPr>
        <p:spPr>
          <a:xfrm>
            <a:off x="1753210" y="5203087"/>
            <a:ext cx="1373774" cy="615553"/>
          </a:xfrm>
          <a:prstGeom prst="rect">
            <a:avLst/>
          </a:prstGeom>
          <a:noFill/>
        </p:spPr>
        <p:txBody>
          <a:bodyPr wrap="none" lIns="0" tIns="0" rIns="0" bIns="0" rtlCol="0">
            <a:spAutoFit/>
          </a:bodyPr>
          <a:lstStyle/>
          <a:p>
            <a:r>
              <a:rPr lang="en-GB" sz="2000" b="0" dirty="0" smtClean="0"/>
              <a:t>V</a:t>
            </a:r>
            <a:r>
              <a:rPr lang="en-GB" sz="2000" b="0" baseline="-25000" dirty="0" smtClean="0"/>
              <a:t>1</a:t>
            </a:r>
            <a:r>
              <a:rPr lang="en-GB" sz="2000" b="0" dirty="0" smtClean="0"/>
              <a:t> = V</a:t>
            </a:r>
            <a:r>
              <a:rPr lang="en-GB" sz="2000" b="0" baseline="-25000" dirty="0" smtClean="0"/>
              <a:t>T  </a:t>
            </a:r>
            <a:r>
              <a:rPr lang="en-GB" sz="2000" b="0" dirty="0" smtClean="0"/>
              <a:t>= </a:t>
            </a:r>
            <a:r>
              <a:rPr lang="en-GB" sz="2000" dirty="0" smtClean="0"/>
              <a:t>20V</a:t>
            </a:r>
          </a:p>
          <a:p>
            <a:endParaRPr lang="en-GB" sz="2000" dirty="0"/>
          </a:p>
        </p:txBody>
      </p:sp>
      <p:sp>
        <p:nvSpPr>
          <p:cNvPr id="18" name="TextBox 17"/>
          <p:cNvSpPr txBox="1"/>
          <p:nvPr/>
        </p:nvSpPr>
        <p:spPr>
          <a:xfrm>
            <a:off x="1748497" y="5556251"/>
            <a:ext cx="1373774" cy="615553"/>
          </a:xfrm>
          <a:prstGeom prst="rect">
            <a:avLst/>
          </a:prstGeom>
          <a:noFill/>
        </p:spPr>
        <p:txBody>
          <a:bodyPr wrap="none" lIns="0" tIns="0" rIns="0" bIns="0" rtlCol="0">
            <a:spAutoFit/>
          </a:bodyPr>
          <a:lstStyle/>
          <a:p>
            <a:r>
              <a:rPr lang="en-GB" sz="2000" dirty="0" smtClean="0"/>
              <a:t>V</a:t>
            </a:r>
            <a:r>
              <a:rPr lang="en-GB" sz="2000" baseline="-25000" dirty="0" smtClean="0"/>
              <a:t>2</a:t>
            </a:r>
            <a:r>
              <a:rPr lang="en-GB" sz="2000" b="0" dirty="0" smtClean="0"/>
              <a:t> = V</a:t>
            </a:r>
            <a:r>
              <a:rPr lang="en-GB" sz="2000" b="0" baseline="-25000" dirty="0" smtClean="0"/>
              <a:t>T  </a:t>
            </a:r>
            <a:r>
              <a:rPr lang="en-GB" sz="2000" b="0" dirty="0" smtClean="0"/>
              <a:t>= </a:t>
            </a:r>
            <a:r>
              <a:rPr lang="en-GB" sz="2000" dirty="0" smtClean="0"/>
              <a:t>20V</a:t>
            </a:r>
          </a:p>
          <a:p>
            <a:endParaRPr lang="en-GB" sz="2000" dirty="0"/>
          </a:p>
        </p:txBody>
      </p:sp>
      <p:sp>
        <p:nvSpPr>
          <p:cNvPr id="19" name="TextBox 18"/>
          <p:cNvSpPr txBox="1"/>
          <p:nvPr/>
        </p:nvSpPr>
        <p:spPr>
          <a:xfrm>
            <a:off x="1714780" y="5985532"/>
            <a:ext cx="1373774" cy="615553"/>
          </a:xfrm>
          <a:prstGeom prst="rect">
            <a:avLst/>
          </a:prstGeom>
          <a:noFill/>
        </p:spPr>
        <p:txBody>
          <a:bodyPr wrap="none" lIns="0" tIns="0" rIns="0" bIns="0" rtlCol="0">
            <a:spAutoFit/>
          </a:bodyPr>
          <a:lstStyle/>
          <a:p>
            <a:r>
              <a:rPr lang="en-GB" sz="2000" b="0" dirty="0" smtClean="0"/>
              <a:t>V</a:t>
            </a:r>
            <a:r>
              <a:rPr lang="en-GB" sz="2000" b="0" baseline="-25000" dirty="0" smtClean="0"/>
              <a:t>3</a:t>
            </a:r>
            <a:r>
              <a:rPr lang="en-GB" sz="2000" b="0" dirty="0" smtClean="0"/>
              <a:t> = V</a:t>
            </a:r>
            <a:r>
              <a:rPr lang="en-GB" sz="2000" b="0" baseline="-25000" dirty="0" smtClean="0"/>
              <a:t>T  </a:t>
            </a:r>
            <a:r>
              <a:rPr lang="en-GB" sz="2000" b="0" dirty="0" smtClean="0"/>
              <a:t>= </a:t>
            </a:r>
            <a:r>
              <a:rPr lang="en-GB" sz="2000" dirty="0" smtClean="0"/>
              <a:t>20V</a:t>
            </a:r>
          </a:p>
          <a:p>
            <a:endParaRPr lang="en-GB" sz="2000" dirty="0"/>
          </a:p>
        </p:txBody>
      </p:sp>
    </p:spTree>
    <p:extLst>
      <p:ext uri="{BB962C8B-B14F-4D97-AF65-F5344CB8AC3E}">
        <p14:creationId xmlns:p14="http://schemas.microsoft.com/office/powerpoint/2010/main" val="147290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744" y="94668"/>
            <a:ext cx="10515600" cy="1325563"/>
          </a:xfrm>
        </p:spPr>
        <p:txBody>
          <a:bodyPr/>
          <a:lstStyle/>
          <a:p>
            <a:pPr algn="ctr"/>
            <a:r>
              <a:rPr lang="en-GB" b="1" dirty="0" smtClean="0">
                <a:solidFill>
                  <a:srgbClr val="0070C0"/>
                </a:solidFill>
              </a:rPr>
              <a:t>Parallel Circuit Resistance </a:t>
            </a:r>
            <a:endParaRPr lang="en-GB" b="1" dirty="0">
              <a:solidFill>
                <a:srgbClr val="0070C0"/>
              </a:solidFill>
            </a:endParaRPr>
          </a:p>
        </p:txBody>
      </p:sp>
      <p:sp>
        <p:nvSpPr>
          <p:cNvPr id="5" name="Content Placeholder 4"/>
          <p:cNvSpPr>
            <a:spLocks noGrp="1"/>
          </p:cNvSpPr>
          <p:nvPr>
            <p:ph idx="1"/>
          </p:nvPr>
        </p:nvSpPr>
        <p:spPr>
          <a:xfrm>
            <a:off x="567743" y="1220318"/>
            <a:ext cx="10515600" cy="2643344"/>
          </a:xfrm>
        </p:spPr>
        <p:txBody>
          <a:bodyPr/>
          <a:lstStyle/>
          <a:p>
            <a:pPr marL="0" indent="0">
              <a:buNone/>
            </a:pPr>
            <a:r>
              <a:rPr lang="en-GB" dirty="0" smtClean="0">
                <a:solidFill>
                  <a:srgbClr val="00B0F0"/>
                </a:solidFill>
              </a:rPr>
              <a:t>5. What is the current through each resistance ?</a:t>
            </a:r>
          </a:p>
          <a:p>
            <a:pPr marL="0" indent="0">
              <a:buNone/>
            </a:pPr>
            <a:endParaRPr lang="en-GB" dirty="0" smtClean="0">
              <a:solidFill>
                <a:srgbClr val="00B0F0"/>
              </a:solidFill>
            </a:endParaRPr>
          </a:p>
        </p:txBody>
      </p:sp>
      <p:grpSp>
        <p:nvGrpSpPr>
          <p:cNvPr id="6" name="Group 5"/>
          <p:cNvGrpSpPr/>
          <p:nvPr/>
        </p:nvGrpSpPr>
        <p:grpSpPr>
          <a:xfrm>
            <a:off x="2867907" y="1492669"/>
            <a:ext cx="5042702" cy="2766407"/>
            <a:chOff x="3025875" y="943864"/>
            <a:chExt cx="5042702" cy="2766407"/>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537" y="943864"/>
              <a:ext cx="4814040" cy="2766407"/>
            </a:xfrm>
            <a:prstGeom prst="rect">
              <a:avLst/>
            </a:prstGeom>
          </p:spPr>
        </p:pic>
        <p:grpSp>
          <p:nvGrpSpPr>
            <p:cNvPr id="9" name="Group 8"/>
            <p:cNvGrpSpPr/>
            <p:nvPr/>
          </p:nvGrpSpPr>
          <p:grpSpPr>
            <a:xfrm>
              <a:off x="3025875" y="1726997"/>
              <a:ext cx="5042702" cy="1065396"/>
              <a:chOff x="3025875" y="1726997"/>
              <a:chExt cx="5042702" cy="1065396"/>
            </a:xfrm>
          </p:grpSpPr>
          <p:sp>
            <p:nvSpPr>
              <p:cNvPr id="10" name="TextBox 9"/>
              <p:cNvSpPr txBox="1"/>
              <p:nvPr/>
            </p:nvSpPr>
            <p:spPr>
              <a:xfrm>
                <a:off x="3025875" y="2041764"/>
                <a:ext cx="776175" cy="646331"/>
              </a:xfrm>
              <a:prstGeom prst="rect">
                <a:avLst/>
              </a:prstGeom>
              <a:noFill/>
            </p:spPr>
            <p:txBody>
              <a:bodyPr wrap="none" rtlCol="0">
                <a:spAutoFit/>
              </a:bodyPr>
              <a:lstStyle/>
              <a:p>
                <a:r>
                  <a:rPr lang="en-GB" b="1" dirty="0" smtClean="0"/>
                  <a:t>V=20  </a:t>
                </a:r>
              </a:p>
              <a:p>
                <a:endParaRPr lang="en-GB" dirty="0"/>
              </a:p>
            </p:txBody>
          </p:sp>
          <p:sp>
            <p:nvSpPr>
              <p:cNvPr id="11" name="TextBox 10"/>
              <p:cNvSpPr txBox="1"/>
              <p:nvPr/>
            </p:nvSpPr>
            <p:spPr>
              <a:xfrm>
                <a:off x="4515567" y="1726997"/>
                <a:ext cx="738664" cy="968658"/>
              </a:xfrm>
              <a:prstGeom prst="rect">
                <a:avLst/>
              </a:prstGeom>
              <a:noFill/>
            </p:spPr>
            <p:txBody>
              <a:bodyPr vert="vert270" wrap="square" rtlCol="0">
                <a:spAutoFit/>
              </a:bodyPr>
              <a:lstStyle/>
              <a:p>
                <a:r>
                  <a:rPr lang="en-GB" b="1" dirty="0" smtClean="0"/>
                  <a:t>R1=7</a:t>
                </a:r>
                <a:r>
                  <a:rPr lang="el-GR" b="1" dirty="0" smtClean="0"/>
                  <a:t>Ω</a:t>
                </a:r>
                <a:r>
                  <a:rPr lang="en-GB" b="1" dirty="0" smtClean="0"/>
                  <a:t>  </a:t>
                </a:r>
              </a:p>
              <a:p>
                <a:endParaRPr lang="en-GB" dirty="0"/>
              </a:p>
            </p:txBody>
          </p:sp>
          <p:sp>
            <p:nvSpPr>
              <p:cNvPr id="12" name="TextBox 11"/>
              <p:cNvSpPr txBox="1"/>
              <p:nvPr/>
            </p:nvSpPr>
            <p:spPr>
              <a:xfrm>
                <a:off x="5922740" y="1823735"/>
                <a:ext cx="738664" cy="968658"/>
              </a:xfrm>
              <a:prstGeom prst="rect">
                <a:avLst/>
              </a:prstGeom>
              <a:noFill/>
            </p:spPr>
            <p:txBody>
              <a:bodyPr vert="vert270" wrap="square" rtlCol="0">
                <a:spAutoFit/>
              </a:bodyPr>
              <a:lstStyle/>
              <a:p>
                <a:r>
                  <a:rPr lang="en-GB" b="1" dirty="0" smtClean="0"/>
                  <a:t>R2=15</a:t>
                </a:r>
                <a:r>
                  <a:rPr lang="el-GR" b="1" dirty="0" smtClean="0"/>
                  <a:t>Ω</a:t>
                </a:r>
                <a:r>
                  <a:rPr lang="en-GB" b="1" dirty="0" smtClean="0"/>
                  <a:t>  </a:t>
                </a:r>
              </a:p>
              <a:p>
                <a:endParaRPr lang="en-GB" dirty="0"/>
              </a:p>
            </p:txBody>
          </p:sp>
          <p:sp>
            <p:nvSpPr>
              <p:cNvPr id="13" name="TextBox 12"/>
              <p:cNvSpPr txBox="1"/>
              <p:nvPr/>
            </p:nvSpPr>
            <p:spPr>
              <a:xfrm>
                <a:off x="7329913" y="1823735"/>
                <a:ext cx="738664" cy="968658"/>
              </a:xfrm>
              <a:prstGeom prst="rect">
                <a:avLst/>
              </a:prstGeom>
              <a:noFill/>
            </p:spPr>
            <p:txBody>
              <a:bodyPr vert="vert270" wrap="square" rtlCol="0">
                <a:spAutoFit/>
              </a:bodyPr>
              <a:lstStyle/>
              <a:p>
                <a:r>
                  <a:rPr lang="en-GB" b="1" dirty="0" smtClean="0"/>
                  <a:t>R3=12</a:t>
                </a:r>
                <a:r>
                  <a:rPr lang="el-GR" b="1" dirty="0" smtClean="0"/>
                  <a:t>Ω</a:t>
                </a:r>
                <a:r>
                  <a:rPr lang="en-GB" b="1" dirty="0" smtClean="0"/>
                  <a:t>  </a:t>
                </a:r>
              </a:p>
              <a:p>
                <a:endParaRPr lang="en-GB" dirty="0"/>
              </a:p>
            </p:txBody>
          </p:sp>
        </p:grpSp>
      </p:grpSp>
      <p:sp>
        <p:nvSpPr>
          <p:cNvPr id="14" name="TextBox 13"/>
          <p:cNvSpPr txBox="1"/>
          <p:nvPr/>
        </p:nvSpPr>
        <p:spPr>
          <a:xfrm>
            <a:off x="8974994" y="2371339"/>
            <a:ext cx="2337011" cy="1384995"/>
          </a:xfrm>
          <a:prstGeom prst="rect">
            <a:avLst/>
          </a:prstGeom>
          <a:noFill/>
        </p:spPr>
        <p:txBody>
          <a:bodyPr wrap="square" rtlCol="0">
            <a:spAutoFit/>
          </a:bodyPr>
          <a:lstStyle/>
          <a:p>
            <a:r>
              <a:rPr lang="en-GB" sz="2800" dirty="0" smtClean="0">
                <a:solidFill>
                  <a:schemeClr val="accent2"/>
                </a:solidFill>
              </a:rPr>
              <a:t>VT = 20 v</a:t>
            </a:r>
          </a:p>
          <a:p>
            <a:r>
              <a:rPr lang="en-GB" sz="2800" dirty="0" smtClean="0">
                <a:solidFill>
                  <a:schemeClr val="accent2"/>
                </a:solidFill>
              </a:rPr>
              <a:t>RT= 3.41 </a:t>
            </a:r>
            <a:r>
              <a:rPr lang="el-GR" sz="2800" dirty="0" smtClean="0">
                <a:solidFill>
                  <a:schemeClr val="accent2"/>
                </a:solidFill>
              </a:rPr>
              <a:t>Ω</a:t>
            </a:r>
            <a:endParaRPr lang="en-GB" sz="2800" dirty="0" smtClean="0">
              <a:solidFill>
                <a:schemeClr val="accent2"/>
              </a:solidFill>
            </a:endParaRPr>
          </a:p>
          <a:p>
            <a:r>
              <a:rPr lang="en-GB" sz="2800" dirty="0" smtClean="0">
                <a:solidFill>
                  <a:schemeClr val="accent2"/>
                </a:solidFill>
              </a:rPr>
              <a:t>IT= 5.87 A</a:t>
            </a:r>
            <a:endParaRPr lang="en-GB" sz="2800" dirty="0">
              <a:solidFill>
                <a:schemeClr val="accent2"/>
              </a:solidFill>
            </a:endParaRPr>
          </a:p>
        </p:txBody>
      </p:sp>
      <p:sp>
        <p:nvSpPr>
          <p:cNvPr id="20" name="TextBox 19"/>
          <p:cNvSpPr txBox="1"/>
          <p:nvPr/>
        </p:nvSpPr>
        <p:spPr>
          <a:xfrm>
            <a:off x="1401214" y="4682808"/>
            <a:ext cx="2242867" cy="307777"/>
          </a:xfrm>
          <a:prstGeom prst="rect">
            <a:avLst/>
          </a:prstGeom>
          <a:noFill/>
        </p:spPr>
        <p:txBody>
          <a:bodyPr wrap="square" lIns="0" tIns="0" rIns="0" bIns="0" rtlCol="0">
            <a:spAutoFit/>
          </a:bodyPr>
          <a:lstStyle/>
          <a:p>
            <a:r>
              <a:rPr lang="en-GB" sz="2000" dirty="0" smtClean="0"/>
              <a:t>I</a:t>
            </a:r>
            <a:r>
              <a:rPr lang="en-GB" sz="2000" baseline="-25000" dirty="0" smtClean="0"/>
              <a:t>T</a:t>
            </a:r>
            <a:r>
              <a:rPr lang="en-GB" sz="2000" dirty="0" smtClean="0"/>
              <a:t>= I</a:t>
            </a:r>
            <a:r>
              <a:rPr lang="en-GB" sz="2000" baseline="-25000" dirty="0" smtClean="0"/>
              <a:t>1</a:t>
            </a:r>
            <a:r>
              <a:rPr lang="en-GB" sz="2000" dirty="0" smtClean="0"/>
              <a:t> + I</a:t>
            </a:r>
            <a:r>
              <a:rPr lang="en-GB" sz="2000" baseline="-25000" dirty="0" smtClean="0"/>
              <a:t>2</a:t>
            </a:r>
            <a:r>
              <a:rPr lang="en-GB" sz="2000" dirty="0" smtClean="0"/>
              <a:t> + I</a:t>
            </a:r>
            <a:r>
              <a:rPr lang="en-GB" sz="2000" baseline="-25000" dirty="0" smtClean="0"/>
              <a:t>3</a:t>
            </a:r>
            <a:endParaRPr lang="en-GB" sz="2000" b="0" baseline="-25000" dirty="0" smtClean="0"/>
          </a:p>
        </p:txBody>
      </p:sp>
      <mc:AlternateContent xmlns:mc="http://schemas.openxmlformats.org/markup-compatibility/2006" xmlns:a14="http://schemas.microsoft.com/office/drawing/2010/main">
        <mc:Choice Requires="a14">
          <p:sp>
            <p:nvSpPr>
              <p:cNvPr id="8" name="Rectangle 7"/>
              <p:cNvSpPr/>
              <p:nvPr/>
            </p:nvSpPr>
            <p:spPr>
              <a:xfrm>
                <a:off x="1102578" y="5034000"/>
                <a:ext cx="2404120" cy="484620"/>
              </a:xfrm>
              <a:prstGeom prst="rect">
                <a:avLst/>
              </a:prstGeom>
            </p:spPr>
            <p:txBody>
              <a:bodyPr wrap="none">
                <a:spAutoFit/>
              </a:bodyPr>
              <a:lstStyle/>
              <a:p>
                <a:r>
                  <a:rPr lang="en-GB" b="0" dirty="0" smtClean="0"/>
                  <a:t>I</a:t>
                </a:r>
                <a:r>
                  <a:rPr lang="en-GB" b="0" baseline="-25000" dirty="0" smtClean="0"/>
                  <a:t>1</a:t>
                </a:r>
                <a:r>
                  <a:rPr lang="en-GB" b="0" dirty="0" smtClean="0"/>
                  <a:t> </a:t>
                </a:r>
                <a14:m>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𝑉</m:t>
                        </m:r>
                        <m:r>
                          <a:rPr lang="en-GB" b="0" i="1" baseline="-25000" smtClean="0">
                            <a:latin typeface="Cambria Math" panose="02040503050406030204" pitchFamily="18" charset="0"/>
                          </a:rPr>
                          <m:t>1</m:t>
                        </m:r>
                      </m:num>
                      <m:den>
                        <m:r>
                          <a:rPr lang="en-GB" b="0" i="1" smtClean="0">
                            <a:latin typeface="Cambria Math" panose="02040503050406030204" pitchFamily="18" charset="0"/>
                          </a:rPr>
                          <m:t>𝑅</m:t>
                        </m:r>
                        <m:r>
                          <a:rPr lang="en-GB" b="0" i="1" baseline="-25000" smtClean="0">
                            <a:latin typeface="Cambria Math" panose="02040503050406030204" pitchFamily="18" charset="0"/>
                          </a:rPr>
                          <m:t>1</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20</m:t>
                        </m:r>
                        <m:r>
                          <a:rPr lang="en-GB" b="0" i="1" smtClean="0">
                            <a:latin typeface="Cambria Math" panose="02040503050406030204" pitchFamily="18" charset="0"/>
                          </a:rPr>
                          <m:t>𝑉</m:t>
                        </m:r>
                      </m:num>
                      <m:den>
                        <m:r>
                          <a:rPr lang="en-GB" b="0" i="1" smtClean="0">
                            <a:latin typeface="Cambria Math" panose="02040503050406030204" pitchFamily="18" charset="0"/>
                          </a:rPr>
                          <m:t>7</m:t>
                        </m:r>
                        <m:r>
                          <a:rPr lang="el-GR" b="0" i="1" smtClean="0">
                            <a:latin typeface="Cambria Math" panose="02040503050406030204" pitchFamily="18" charset="0"/>
                          </a:rPr>
                          <m:t>Ω</m:t>
                        </m:r>
                      </m:den>
                    </m:f>
                    <m:r>
                      <a:rPr lang="en-GB" b="0" i="1" smtClean="0">
                        <a:latin typeface="Cambria Math" panose="02040503050406030204" pitchFamily="18" charset="0"/>
                      </a:rPr>
                      <m:t>=2.86 </m:t>
                    </m:r>
                    <m:r>
                      <a:rPr lang="en-GB" b="0" i="1" smtClean="0">
                        <a:latin typeface="Cambria Math" panose="02040503050406030204" pitchFamily="18" charset="0"/>
                      </a:rPr>
                      <m:t>𝐴</m:t>
                    </m:r>
                  </m:oMath>
                </a14:m>
                <a:endParaRPr lang="en-GB" dirty="0"/>
              </a:p>
            </p:txBody>
          </p:sp>
        </mc:Choice>
        <mc:Fallback xmlns="">
          <p:sp>
            <p:nvSpPr>
              <p:cNvPr id="8" name="Rectangle 7"/>
              <p:cNvSpPr>
                <a:spLocks noRot="1" noChangeAspect="1" noMove="1" noResize="1" noEditPoints="1" noAdjustHandles="1" noChangeArrowheads="1" noChangeShapeType="1" noTextEdit="1"/>
              </p:cNvSpPr>
              <p:nvPr/>
            </p:nvSpPr>
            <p:spPr>
              <a:xfrm>
                <a:off x="1102578" y="5034000"/>
                <a:ext cx="2404120" cy="484620"/>
              </a:xfrm>
              <a:prstGeom prst="rect">
                <a:avLst/>
              </a:prstGeom>
              <a:blipFill rotWithShape="0">
                <a:blip r:embed="rId3"/>
                <a:stretch>
                  <a:fillRect l="-2284" b="-88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1102578" y="5513805"/>
                <a:ext cx="2333588" cy="485902"/>
              </a:xfrm>
              <a:prstGeom prst="rect">
                <a:avLst/>
              </a:prstGeom>
            </p:spPr>
            <p:txBody>
              <a:bodyPr wrap="none">
                <a:spAutoFit/>
              </a:bodyPr>
              <a:lstStyle/>
              <a:p>
                <a:r>
                  <a:rPr lang="en-GB" b="0" dirty="0" smtClean="0"/>
                  <a:t>I</a:t>
                </a:r>
                <a:r>
                  <a:rPr lang="en-GB" b="0" baseline="-25000" dirty="0" smtClean="0"/>
                  <a:t>2</a:t>
                </a:r>
                <a:r>
                  <a:rPr lang="en-GB" b="0" dirty="0" smtClean="0"/>
                  <a:t> </a:t>
                </a:r>
                <a14:m>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𝑉</m:t>
                        </m:r>
                        <m:r>
                          <a:rPr lang="en-GB" b="0" i="1" baseline="-25000" smtClean="0">
                            <a:latin typeface="Cambria Math" panose="02040503050406030204" pitchFamily="18" charset="0"/>
                          </a:rPr>
                          <m:t>2</m:t>
                        </m:r>
                      </m:num>
                      <m:den>
                        <m:r>
                          <a:rPr lang="en-GB" b="0" i="1" smtClean="0">
                            <a:latin typeface="Cambria Math" panose="02040503050406030204" pitchFamily="18" charset="0"/>
                          </a:rPr>
                          <m:t>𝑅</m:t>
                        </m:r>
                        <m:r>
                          <a:rPr lang="en-GB" b="0" i="1" baseline="-25000"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20</m:t>
                        </m:r>
                        <m:r>
                          <a:rPr lang="en-GB" b="0" i="1" smtClean="0">
                            <a:latin typeface="Cambria Math" panose="02040503050406030204" pitchFamily="18" charset="0"/>
                          </a:rPr>
                          <m:t>𝑉</m:t>
                        </m:r>
                      </m:num>
                      <m:den>
                        <m:r>
                          <a:rPr lang="en-GB" b="0" i="1" smtClean="0">
                            <a:latin typeface="Cambria Math" panose="02040503050406030204" pitchFamily="18" charset="0"/>
                          </a:rPr>
                          <m:t>15</m:t>
                        </m:r>
                        <m:r>
                          <a:rPr lang="el-GR" b="0" i="1" smtClean="0">
                            <a:latin typeface="Cambria Math" panose="02040503050406030204" pitchFamily="18" charset="0"/>
                          </a:rPr>
                          <m:t>Ω</m:t>
                        </m:r>
                      </m:den>
                    </m:f>
                    <m:r>
                      <a:rPr lang="en-GB" b="0" i="1" smtClean="0">
                        <a:latin typeface="Cambria Math" panose="02040503050406030204" pitchFamily="18" charset="0"/>
                      </a:rPr>
                      <m:t>=1.34 </m:t>
                    </m:r>
                    <m:r>
                      <a:rPr lang="en-GB" b="0" i="1" smtClean="0">
                        <a:latin typeface="Cambria Math" panose="02040503050406030204" pitchFamily="18" charset="0"/>
                      </a:rPr>
                      <m:t>𝐴</m:t>
                    </m:r>
                  </m:oMath>
                </a14:m>
                <a:endParaRPr lang="en-GB" dirty="0"/>
              </a:p>
            </p:txBody>
          </p:sp>
        </mc:Choice>
        <mc:Fallback xmlns="">
          <p:sp>
            <p:nvSpPr>
              <p:cNvPr id="22" name="Rectangle 21"/>
              <p:cNvSpPr>
                <a:spLocks noRot="1" noChangeAspect="1" noMove="1" noResize="1" noEditPoints="1" noAdjustHandles="1" noChangeArrowheads="1" noChangeShapeType="1" noTextEdit="1"/>
              </p:cNvSpPr>
              <p:nvPr/>
            </p:nvSpPr>
            <p:spPr>
              <a:xfrm>
                <a:off x="1102578" y="5513805"/>
                <a:ext cx="2333588" cy="485902"/>
              </a:xfrm>
              <a:prstGeom prst="rect">
                <a:avLst/>
              </a:prstGeom>
              <a:blipFill rotWithShape="0">
                <a:blip r:embed="rId4"/>
                <a:stretch>
                  <a:fillRect l="-2350"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1102578" y="6013888"/>
                <a:ext cx="2333588" cy="485069"/>
              </a:xfrm>
              <a:prstGeom prst="rect">
                <a:avLst/>
              </a:prstGeom>
            </p:spPr>
            <p:txBody>
              <a:bodyPr wrap="none">
                <a:spAutoFit/>
              </a:bodyPr>
              <a:lstStyle/>
              <a:p>
                <a:r>
                  <a:rPr lang="en-GB" b="0" dirty="0" smtClean="0"/>
                  <a:t>I</a:t>
                </a:r>
                <a:r>
                  <a:rPr lang="en-GB" b="0" baseline="-25000" dirty="0" smtClean="0"/>
                  <a:t>3</a:t>
                </a:r>
                <a:r>
                  <a:rPr lang="en-GB" b="0" dirty="0" smtClean="0"/>
                  <a:t> </a:t>
                </a:r>
                <a14:m>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𝑉</m:t>
                        </m:r>
                        <m:r>
                          <a:rPr lang="en-GB" b="0" i="1" baseline="-25000" smtClean="0">
                            <a:latin typeface="Cambria Math" panose="02040503050406030204" pitchFamily="18" charset="0"/>
                          </a:rPr>
                          <m:t>3</m:t>
                        </m:r>
                      </m:num>
                      <m:den>
                        <m:r>
                          <a:rPr lang="en-GB" b="0" i="1" smtClean="0">
                            <a:latin typeface="Cambria Math" panose="02040503050406030204" pitchFamily="18" charset="0"/>
                          </a:rPr>
                          <m:t>𝑅</m:t>
                        </m:r>
                        <m:r>
                          <a:rPr lang="en-GB" b="0" i="1" baseline="-25000" smtClean="0">
                            <a:latin typeface="Cambria Math" panose="02040503050406030204" pitchFamily="18" charset="0"/>
                          </a:rPr>
                          <m:t>3</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20</m:t>
                        </m:r>
                        <m:r>
                          <a:rPr lang="en-GB" b="0" i="1" smtClean="0">
                            <a:latin typeface="Cambria Math" panose="02040503050406030204" pitchFamily="18" charset="0"/>
                          </a:rPr>
                          <m:t>𝑉</m:t>
                        </m:r>
                      </m:num>
                      <m:den>
                        <m:r>
                          <a:rPr lang="en-GB" b="0" i="1" smtClean="0">
                            <a:latin typeface="Cambria Math" panose="02040503050406030204" pitchFamily="18" charset="0"/>
                          </a:rPr>
                          <m:t>12</m:t>
                        </m:r>
                        <m:r>
                          <a:rPr lang="el-GR" b="0" i="1" smtClean="0">
                            <a:latin typeface="Cambria Math" panose="02040503050406030204" pitchFamily="18" charset="0"/>
                          </a:rPr>
                          <m:t>Ω</m:t>
                        </m:r>
                      </m:den>
                    </m:f>
                    <m:r>
                      <a:rPr lang="en-GB" b="0" i="1" smtClean="0">
                        <a:latin typeface="Cambria Math" panose="02040503050406030204" pitchFamily="18" charset="0"/>
                      </a:rPr>
                      <m:t>=1.67 </m:t>
                    </m:r>
                    <m:r>
                      <a:rPr lang="en-GB" b="0" i="1" smtClean="0">
                        <a:latin typeface="Cambria Math" panose="02040503050406030204" pitchFamily="18" charset="0"/>
                      </a:rPr>
                      <m:t>𝐴</m:t>
                    </m:r>
                  </m:oMath>
                </a14:m>
                <a:endParaRPr lang="en-GB" dirty="0"/>
              </a:p>
            </p:txBody>
          </p:sp>
        </mc:Choice>
        <mc:Fallback xmlns="">
          <p:sp>
            <p:nvSpPr>
              <p:cNvPr id="23" name="Rectangle 22"/>
              <p:cNvSpPr>
                <a:spLocks noRot="1" noChangeAspect="1" noMove="1" noResize="1" noEditPoints="1" noAdjustHandles="1" noChangeArrowheads="1" noChangeShapeType="1" noTextEdit="1"/>
              </p:cNvSpPr>
              <p:nvPr/>
            </p:nvSpPr>
            <p:spPr>
              <a:xfrm>
                <a:off x="1102578" y="6013888"/>
                <a:ext cx="2333588" cy="485069"/>
              </a:xfrm>
              <a:prstGeom prst="rect">
                <a:avLst/>
              </a:prstGeom>
              <a:blipFill rotWithShape="0">
                <a:blip r:embed="rId5"/>
                <a:stretch>
                  <a:fillRect l="-2350" b="-8861"/>
                </a:stretch>
              </a:blipFill>
            </p:spPr>
            <p:txBody>
              <a:bodyPr/>
              <a:lstStyle/>
              <a:p>
                <a:r>
                  <a:rPr lang="en-GB">
                    <a:noFill/>
                  </a:rPr>
                  <a:t> </a:t>
                </a:r>
              </a:p>
            </p:txBody>
          </p:sp>
        </mc:Fallback>
      </mc:AlternateContent>
      <p:sp>
        <p:nvSpPr>
          <p:cNvPr id="25" name="TextBox 24"/>
          <p:cNvSpPr txBox="1"/>
          <p:nvPr/>
        </p:nvSpPr>
        <p:spPr>
          <a:xfrm>
            <a:off x="949721" y="4194027"/>
            <a:ext cx="5553715" cy="523220"/>
          </a:xfrm>
          <a:prstGeom prst="rect">
            <a:avLst/>
          </a:prstGeom>
          <a:noFill/>
        </p:spPr>
        <p:txBody>
          <a:bodyPr wrap="square" rtlCol="0">
            <a:spAutoFit/>
          </a:bodyPr>
          <a:lstStyle/>
          <a:p>
            <a:r>
              <a:rPr lang="en-GB" sz="2800" dirty="0" smtClean="0">
                <a:solidFill>
                  <a:srgbClr val="00B0F0"/>
                </a:solidFill>
              </a:rPr>
              <a:t>Current through each resistance </a:t>
            </a:r>
            <a:endParaRPr lang="en-GB" sz="2800" dirty="0">
              <a:solidFill>
                <a:srgbClr val="00B0F0"/>
              </a:solidFill>
            </a:endParaRPr>
          </a:p>
        </p:txBody>
      </p:sp>
    </p:spTree>
    <p:extLst>
      <p:ext uri="{BB962C8B-B14F-4D97-AF65-F5344CB8AC3E}">
        <p14:creationId xmlns:p14="http://schemas.microsoft.com/office/powerpoint/2010/main" val="62192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8" grpId="0"/>
      <p:bldP spid="22" grpId="0"/>
      <p:bldP spid="23" grpId="0"/>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258</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Parallel Circuit Resistance </vt:lpstr>
      <vt:lpstr>Parallel Circuit Resistance </vt:lpstr>
      <vt:lpstr>Parallel Circuit Resistance </vt:lpstr>
      <vt:lpstr>Parallel Circuit Resistance </vt:lpstr>
      <vt:lpstr>Parallel Circuit Resistance </vt:lpstr>
      <vt:lpstr>Parallel Circuit Resistance </vt:lpstr>
      <vt:lpstr>Parallel Circuit Resistance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Circuit Resistance</dc:title>
  <dc:creator>farhan ahmed</dc:creator>
  <cp:lastModifiedBy>farhan ahmed</cp:lastModifiedBy>
  <cp:revision>12</cp:revision>
  <dcterms:created xsi:type="dcterms:W3CDTF">2023-04-27T08:05:08Z</dcterms:created>
  <dcterms:modified xsi:type="dcterms:W3CDTF">2023-04-28T06:22:05Z</dcterms:modified>
</cp:coreProperties>
</file>