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58" r:id="rId4"/>
    <p:sldId id="262" r:id="rId5"/>
    <p:sldId id="263" r:id="rId6"/>
    <p:sldId id="257" r:id="rId7"/>
    <p:sldId id="261" r:id="rId8"/>
    <p:sldId id="259"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23-Nov-22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23-Nov-22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23-Nov-22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23-Nov-22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2147" y="909020"/>
            <a:ext cx="7766936" cy="868505"/>
          </a:xfrm>
        </p:spPr>
        <p:txBody>
          <a:bodyPr/>
          <a:lstStyle/>
          <a:p>
            <a:pPr algn="ctr"/>
            <a:r>
              <a:rPr lang="en-US" dirty="0" smtClean="0"/>
              <a:t>Social Reformers</a:t>
            </a:r>
            <a:endParaRPr lang="en-US" dirty="0"/>
          </a:p>
        </p:txBody>
      </p:sp>
      <p:sp>
        <p:nvSpPr>
          <p:cNvPr id="3" name="Subtitle 2"/>
          <p:cNvSpPr>
            <a:spLocks noGrp="1"/>
          </p:cNvSpPr>
          <p:nvPr>
            <p:ph type="subTitle" idx="1"/>
          </p:nvPr>
        </p:nvSpPr>
        <p:spPr>
          <a:xfrm>
            <a:off x="1242147" y="2068209"/>
            <a:ext cx="7766936" cy="1096899"/>
          </a:xfrm>
        </p:spPr>
        <p:txBody>
          <a:bodyPr>
            <a:normAutofit lnSpcReduction="10000"/>
          </a:bodyPr>
          <a:lstStyle/>
          <a:p>
            <a:pPr algn="ctr"/>
            <a:r>
              <a:rPr lang="en-US" dirty="0" smtClean="0"/>
              <a:t>By Muhammad Sajid</a:t>
            </a:r>
          </a:p>
          <a:p>
            <a:pPr algn="ctr"/>
            <a:r>
              <a:rPr lang="en-US" dirty="0" smtClean="0"/>
              <a:t>Lecturer Sukkur IBA University</a:t>
            </a:r>
          </a:p>
          <a:p>
            <a:pPr algn="ctr"/>
            <a:r>
              <a:rPr lang="en-US" dirty="0" smtClean="0"/>
              <a:t>Kandhkot, Campus</a:t>
            </a:r>
          </a:p>
          <a:p>
            <a:pPr algn="l"/>
            <a:endParaRPr lang="en-US" dirty="0"/>
          </a:p>
        </p:txBody>
      </p:sp>
    </p:spTree>
    <p:extLst>
      <p:ext uri="{BB962C8B-B14F-4D97-AF65-F5344CB8AC3E}">
        <p14:creationId xmlns:p14="http://schemas.microsoft.com/office/powerpoint/2010/main" val="274785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77334" y="1324599"/>
            <a:ext cx="8596668" cy="2726108"/>
          </a:xfrm>
        </p:spPr>
        <p:txBody>
          <a:bodyPr/>
          <a:lstStyle/>
          <a:p>
            <a:r>
              <a:rPr lang="en-US" dirty="0" smtClean="0">
                <a:solidFill>
                  <a:srgbClr val="00B0F0"/>
                </a:solidFill>
              </a:rPr>
              <a:t>Gotam Budh(563 BC – 483 BCE)</a:t>
            </a:r>
            <a:r>
              <a:rPr lang="en-US" dirty="0" smtClean="0"/>
              <a:t>: Four Noble Truths/ Eight Right Paths</a:t>
            </a:r>
          </a:p>
          <a:p>
            <a:r>
              <a:rPr lang="en-US" dirty="0" smtClean="0">
                <a:solidFill>
                  <a:srgbClr val="00B0F0"/>
                </a:solidFill>
              </a:rPr>
              <a:t>Teachings of Guru Nanak(1469 – 1539 A.D)</a:t>
            </a:r>
          </a:p>
          <a:p>
            <a:r>
              <a:rPr lang="en-US" dirty="0" smtClean="0"/>
              <a:t>The </a:t>
            </a:r>
            <a:r>
              <a:rPr lang="en-US" dirty="0"/>
              <a:t>progressive movement </a:t>
            </a:r>
          </a:p>
          <a:p>
            <a:r>
              <a:rPr lang="en-US" dirty="0" smtClean="0">
                <a:solidFill>
                  <a:srgbClr val="00B0F0"/>
                </a:solidFill>
              </a:rPr>
              <a:t> </a:t>
            </a:r>
            <a:r>
              <a:rPr lang="en-US" dirty="0">
                <a:solidFill>
                  <a:srgbClr val="00B0F0"/>
                </a:solidFill>
              </a:rPr>
              <a:t>Raja Ram Mohan </a:t>
            </a:r>
            <a:r>
              <a:rPr lang="en-US" dirty="0" smtClean="0">
                <a:solidFill>
                  <a:srgbClr val="00B0F0"/>
                </a:solidFill>
              </a:rPr>
              <a:t>Roy (1772–1833 A.D) </a:t>
            </a:r>
            <a:r>
              <a:rPr lang="en-US" dirty="0"/>
              <a:t>: Founder of Brahmo Samaj/ Founder of Modern </a:t>
            </a:r>
            <a:r>
              <a:rPr lang="en-US" dirty="0" smtClean="0"/>
              <a:t>India</a:t>
            </a:r>
            <a:endParaRPr lang="en-US" dirty="0" smtClean="0">
              <a:solidFill>
                <a:srgbClr val="00B0F0"/>
              </a:solidFill>
            </a:endParaRPr>
          </a:p>
          <a:p>
            <a:r>
              <a:rPr lang="en-US" dirty="0" smtClean="0">
                <a:solidFill>
                  <a:srgbClr val="00B0F0"/>
                </a:solidFill>
              </a:rPr>
              <a:t>Dayanand Saraswati (1824 – 1883 A.D)</a:t>
            </a:r>
            <a:r>
              <a:rPr lang="en-US" dirty="0" smtClean="0"/>
              <a:t> : Founder </a:t>
            </a:r>
            <a:r>
              <a:rPr lang="en-US" dirty="0"/>
              <a:t>of the Arya Samaj, a reform movement of the Vedic dharma</a:t>
            </a:r>
            <a:endParaRPr lang="en-US" dirty="0" smtClean="0">
              <a:solidFill>
                <a:srgbClr val="00B0F0"/>
              </a:solidFill>
            </a:endParaRP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1669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80815"/>
          </a:xfrm>
        </p:spPr>
        <p:txBody>
          <a:bodyPr/>
          <a:lstStyle/>
          <a:p>
            <a:r>
              <a:rPr lang="en-US" dirty="0" smtClean="0"/>
              <a:t>Teachings of Guru </a:t>
            </a:r>
            <a:r>
              <a:rPr lang="en-US" dirty="0"/>
              <a:t>Nanak</a:t>
            </a:r>
          </a:p>
        </p:txBody>
      </p:sp>
      <p:sp>
        <p:nvSpPr>
          <p:cNvPr id="3" name="Content Placeholder 2"/>
          <p:cNvSpPr>
            <a:spLocks noGrp="1"/>
          </p:cNvSpPr>
          <p:nvPr>
            <p:ph idx="1"/>
          </p:nvPr>
        </p:nvSpPr>
        <p:spPr>
          <a:xfrm>
            <a:off x="677334" y="1406733"/>
            <a:ext cx="8596668" cy="4677873"/>
          </a:xfrm>
        </p:spPr>
        <p:txBody>
          <a:bodyPr>
            <a:normAutofit/>
          </a:bodyPr>
          <a:lstStyle/>
          <a:p>
            <a:pPr marL="0" indent="0">
              <a:buNone/>
            </a:pPr>
            <a:r>
              <a:rPr lang="en-US" b="1" dirty="0" smtClean="0"/>
              <a:t>1.	</a:t>
            </a:r>
            <a:r>
              <a:rPr lang="en-US" b="1" dirty="0" smtClean="0">
                <a:solidFill>
                  <a:srgbClr val="00B050"/>
                </a:solidFill>
              </a:rPr>
              <a:t>Submission </a:t>
            </a:r>
            <a:r>
              <a:rPr lang="en-US" b="1" dirty="0">
                <a:solidFill>
                  <a:srgbClr val="00B050"/>
                </a:solidFill>
              </a:rPr>
              <a:t>to the Will of God (WAHEGURU</a:t>
            </a:r>
            <a:r>
              <a:rPr lang="en-US" b="1" dirty="0" smtClean="0">
                <a:solidFill>
                  <a:srgbClr val="00B050"/>
                </a:solidFill>
              </a:rPr>
              <a:t>)</a:t>
            </a:r>
            <a:endParaRPr lang="en-US" dirty="0" smtClean="0">
              <a:solidFill>
                <a:srgbClr val="00B050"/>
              </a:solidFill>
            </a:endParaRPr>
          </a:p>
          <a:p>
            <a:pPr marL="0" indent="0">
              <a:buNone/>
            </a:pPr>
            <a:r>
              <a:rPr lang="en-US" dirty="0"/>
              <a:t>Guru Nanak Dev ji gave the message of </a:t>
            </a:r>
            <a:r>
              <a:rPr lang="en-US" dirty="0">
                <a:solidFill>
                  <a:srgbClr val="7030A0"/>
                </a:solidFill>
              </a:rPr>
              <a:t>“</a:t>
            </a:r>
            <a:r>
              <a:rPr lang="en-US" b="1" dirty="0">
                <a:solidFill>
                  <a:srgbClr val="7030A0"/>
                </a:solidFill>
              </a:rPr>
              <a:t>Hukam Rajayee Chalna Nanak Likheya Naal</a:t>
            </a:r>
            <a:r>
              <a:rPr lang="en-US" dirty="0">
                <a:solidFill>
                  <a:srgbClr val="7030A0"/>
                </a:solidFill>
              </a:rPr>
              <a:t>“</a:t>
            </a:r>
            <a:r>
              <a:rPr lang="en-US" dirty="0"/>
              <a:t>. Guru Nanak Dev ji says that everything happens by God’s Grace, so Rest assured that God knows better what is right or wrong for us.  We should, therefore, accept His decisions without any grudge or question.</a:t>
            </a:r>
            <a:r>
              <a:rPr lang="en-US" b="1" dirty="0"/>
              <a:t> </a:t>
            </a:r>
            <a:endParaRPr lang="en-US" b="1" dirty="0" smtClean="0"/>
          </a:p>
          <a:p>
            <a:pPr marL="0" indent="0">
              <a:buNone/>
            </a:pPr>
            <a:r>
              <a:rPr lang="en-US" b="1" dirty="0" smtClean="0"/>
              <a:t>2.	</a:t>
            </a:r>
            <a:r>
              <a:rPr lang="en-US" b="1" dirty="0" smtClean="0">
                <a:solidFill>
                  <a:srgbClr val="00B050"/>
                </a:solidFill>
              </a:rPr>
              <a:t>There </a:t>
            </a:r>
            <a:r>
              <a:rPr lang="en-US" b="1" dirty="0">
                <a:solidFill>
                  <a:srgbClr val="00B050"/>
                </a:solidFill>
              </a:rPr>
              <a:t>is One </a:t>
            </a:r>
            <a:r>
              <a:rPr lang="en-US" b="1" dirty="0" smtClean="0">
                <a:solidFill>
                  <a:srgbClr val="00B050"/>
                </a:solidFill>
              </a:rPr>
              <a:t>God</a:t>
            </a:r>
          </a:p>
          <a:p>
            <a:pPr marL="0" indent="0">
              <a:buNone/>
            </a:pPr>
            <a:r>
              <a:rPr lang="en-US" dirty="0"/>
              <a:t>Guru Nanak Dev ji said, ” </a:t>
            </a:r>
            <a:r>
              <a:rPr lang="en-US" i="1" dirty="0"/>
              <a:t>I am neither Hindu Nor Muslim, I am a follower of god</a:t>
            </a:r>
            <a:r>
              <a:rPr lang="en-US" dirty="0"/>
              <a:t>”, which actually spoke about his belief in one god. In Sikhism, the god is omnipresent, shapeless, timeless, and sightless. </a:t>
            </a:r>
            <a:r>
              <a:rPr lang="en-US" dirty="0" smtClean="0"/>
              <a:t>( </a:t>
            </a:r>
            <a:r>
              <a:rPr lang="en-US" dirty="0" smtClean="0">
                <a:solidFill>
                  <a:srgbClr val="7030A0"/>
                </a:solidFill>
              </a:rPr>
              <a:t>Nirankar, akar, alakh</a:t>
            </a:r>
            <a:r>
              <a:rPr lang="en-US" dirty="0"/>
              <a:t>). Sikhism stress that, before creation there was God, and because of His will ( Hukam), the Illusion ( maya of attachment and enticement) came into being. The God in Sikhism is not male/female, and can only be seen through inward eye. Guru Nanak Dev ji explained one thing clearly that there is only One who gives to Everyone and we should not forget to Him. The Guru stressed that full knowledge of god is impossible in human form.</a:t>
            </a:r>
          </a:p>
          <a:p>
            <a:pPr marL="0" indent="0">
              <a:buNone/>
            </a:pPr>
            <a:endParaRPr lang="en-US" dirty="0"/>
          </a:p>
        </p:txBody>
      </p:sp>
    </p:spTree>
    <p:extLst>
      <p:ext uri="{BB962C8B-B14F-4D97-AF65-F5344CB8AC3E}">
        <p14:creationId xmlns:p14="http://schemas.microsoft.com/office/powerpoint/2010/main" val="2271454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06452"/>
          </a:xfrm>
        </p:spPr>
        <p:txBody>
          <a:bodyPr/>
          <a:lstStyle/>
          <a:p>
            <a:r>
              <a:rPr lang="en-US" dirty="0"/>
              <a:t>Teachings of Guru Nanak</a:t>
            </a:r>
          </a:p>
        </p:txBody>
      </p:sp>
      <p:sp>
        <p:nvSpPr>
          <p:cNvPr id="3" name="Content Placeholder 2"/>
          <p:cNvSpPr>
            <a:spLocks noGrp="1"/>
          </p:cNvSpPr>
          <p:nvPr>
            <p:ph idx="1"/>
          </p:nvPr>
        </p:nvSpPr>
        <p:spPr>
          <a:xfrm>
            <a:off x="677334" y="1469877"/>
            <a:ext cx="8596668" cy="3880773"/>
          </a:xfrm>
        </p:spPr>
        <p:txBody>
          <a:bodyPr/>
          <a:lstStyle/>
          <a:p>
            <a:pPr marL="0" indent="0">
              <a:buNone/>
            </a:pPr>
            <a:r>
              <a:rPr lang="en-US" dirty="0" smtClean="0"/>
              <a:t>3.	</a:t>
            </a:r>
            <a:r>
              <a:rPr lang="en-US" b="1" dirty="0" smtClean="0">
                <a:solidFill>
                  <a:srgbClr val="00B050"/>
                </a:solidFill>
              </a:rPr>
              <a:t>Goodwill </a:t>
            </a:r>
            <a:r>
              <a:rPr lang="en-US" b="1" dirty="0">
                <a:solidFill>
                  <a:srgbClr val="00B050"/>
                </a:solidFill>
              </a:rPr>
              <a:t>for all </a:t>
            </a:r>
            <a:r>
              <a:rPr lang="en-US" b="1" dirty="0"/>
              <a:t>– SARBAT DAA BHALAA</a:t>
            </a:r>
            <a:endParaRPr lang="en-US" dirty="0"/>
          </a:p>
          <a:p>
            <a:pPr marL="0" indent="0">
              <a:buNone/>
            </a:pPr>
            <a:r>
              <a:rPr lang="en-US" dirty="0" smtClean="0"/>
              <a:t>4.	</a:t>
            </a:r>
            <a:r>
              <a:rPr lang="en-US" b="1" dirty="0" smtClean="0">
                <a:solidFill>
                  <a:srgbClr val="00B050"/>
                </a:solidFill>
              </a:rPr>
              <a:t>SACH </a:t>
            </a:r>
            <a:r>
              <a:rPr lang="en-US" b="1" dirty="0">
                <a:solidFill>
                  <a:srgbClr val="00B050"/>
                </a:solidFill>
              </a:rPr>
              <a:t>SUNAISI SACH KEE BELA </a:t>
            </a:r>
            <a:r>
              <a:rPr lang="en-US" b="1" dirty="0"/>
              <a:t>– (to speak the truth)</a:t>
            </a:r>
            <a:endParaRPr lang="en-US" dirty="0"/>
          </a:p>
          <a:p>
            <a:pPr marL="0" indent="0">
              <a:buNone/>
            </a:pPr>
            <a:r>
              <a:rPr lang="en-US" dirty="0" smtClean="0"/>
              <a:t>5.	</a:t>
            </a:r>
            <a:r>
              <a:rPr lang="en-US" b="1" dirty="0" smtClean="0">
                <a:solidFill>
                  <a:srgbClr val="00B050"/>
                </a:solidFill>
              </a:rPr>
              <a:t>SEWA</a:t>
            </a:r>
            <a:r>
              <a:rPr lang="en-US" b="1" dirty="0">
                <a:solidFill>
                  <a:srgbClr val="00B050"/>
                </a:solidFill>
              </a:rPr>
              <a:t> AND SIMRAN</a:t>
            </a:r>
            <a:endParaRPr lang="en-US" dirty="0">
              <a:solidFill>
                <a:srgbClr val="00B050"/>
              </a:solidFill>
            </a:endParaRPr>
          </a:p>
          <a:p>
            <a:pPr marL="0" indent="0">
              <a:buNone/>
            </a:pPr>
            <a:r>
              <a:rPr lang="en-US" dirty="0" smtClean="0"/>
              <a:t>6.	</a:t>
            </a:r>
            <a:r>
              <a:rPr lang="en-US" b="1" dirty="0" smtClean="0">
                <a:solidFill>
                  <a:srgbClr val="00B050"/>
                </a:solidFill>
              </a:rPr>
              <a:t>The </a:t>
            </a:r>
            <a:r>
              <a:rPr lang="en-US" b="1" dirty="0">
                <a:solidFill>
                  <a:srgbClr val="00B050"/>
                </a:solidFill>
              </a:rPr>
              <a:t>three Principals</a:t>
            </a:r>
          </a:p>
          <a:p>
            <a:r>
              <a:rPr lang="en-US" b="1" dirty="0">
                <a:solidFill>
                  <a:srgbClr val="7030A0"/>
                </a:solidFill>
              </a:rPr>
              <a:t>Vand Chako:</a:t>
            </a:r>
            <a:r>
              <a:rPr lang="en-US" b="1" dirty="0"/>
              <a:t> </a:t>
            </a:r>
            <a:r>
              <a:rPr lang="en-US" dirty="0"/>
              <a:t>Sharing with others, helping those with less who are in need</a:t>
            </a:r>
          </a:p>
          <a:p>
            <a:r>
              <a:rPr lang="en-US" b="1" dirty="0">
                <a:solidFill>
                  <a:srgbClr val="7030A0"/>
                </a:solidFill>
              </a:rPr>
              <a:t>Kirat Karo:</a:t>
            </a:r>
            <a:r>
              <a:rPr lang="en-US" b="1" dirty="0"/>
              <a:t> </a:t>
            </a:r>
            <a:r>
              <a:rPr lang="en-US" dirty="0" smtClean="0"/>
              <a:t>Earning/making </a:t>
            </a:r>
            <a:r>
              <a:rPr lang="en-US" dirty="0"/>
              <a:t>a living honestly, without exploitation or fraud</a:t>
            </a:r>
          </a:p>
          <a:p>
            <a:r>
              <a:rPr lang="en-US" b="1" dirty="0" smtClean="0">
                <a:solidFill>
                  <a:srgbClr val="7030A0"/>
                </a:solidFill>
              </a:rPr>
              <a:t>Naam Japna:</a:t>
            </a:r>
            <a:r>
              <a:rPr lang="en-US" b="1" dirty="0"/>
              <a:t> </a:t>
            </a:r>
            <a:r>
              <a:rPr lang="en-US" dirty="0"/>
              <a:t>Chanting the Holy Name and thus remembering God at all times (ceaseless devotion to God)</a:t>
            </a:r>
          </a:p>
          <a:p>
            <a:endParaRPr lang="en-US" dirty="0"/>
          </a:p>
        </p:txBody>
      </p:sp>
    </p:spTree>
    <p:extLst>
      <p:ext uri="{BB962C8B-B14F-4D97-AF65-F5344CB8AC3E}">
        <p14:creationId xmlns:p14="http://schemas.microsoft.com/office/powerpoint/2010/main" val="192274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090"/>
          </a:xfrm>
        </p:spPr>
        <p:txBody>
          <a:bodyPr/>
          <a:lstStyle/>
          <a:p>
            <a:r>
              <a:rPr lang="en-US" dirty="0"/>
              <a:t>Teachings of Guru Nanak</a:t>
            </a:r>
          </a:p>
        </p:txBody>
      </p:sp>
      <p:sp>
        <p:nvSpPr>
          <p:cNvPr id="3" name="Content Placeholder 2"/>
          <p:cNvSpPr>
            <a:spLocks noGrp="1"/>
          </p:cNvSpPr>
          <p:nvPr>
            <p:ph idx="1"/>
          </p:nvPr>
        </p:nvSpPr>
        <p:spPr>
          <a:xfrm>
            <a:off x="677334" y="1254735"/>
            <a:ext cx="8596668" cy="3052346"/>
          </a:xfrm>
        </p:spPr>
        <p:txBody>
          <a:bodyPr/>
          <a:lstStyle/>
          <a:p>
            <a:pPr marL="0" indent="0">
              <a:buNone/>
            </a:pPr>
            <a:r>
              <a:rPr lang="en-US" dirty="0" smtClean="0"/>
              <a:t>7.	</a:t>
            </a:r>
            <a:r>
              <a:rPr lang="en-US" dirty="0"/>
              <a:t> </a:t>
            </a:r>
            <a:r>
              <a:rPr lang="en-US" b="1" dirty="0">
                <a:solidFill>
                  <a:srgbClr val="00B050"/>
                </a:solidFill>
              </a:rPr>
              <a:t>Shun</a:t>
            </a:r>
            <a:r>
              <a:rPr lang="en-US" dirty="0">
                <a:solidFill>
                  <a:srgbClr val="00B050"/>
                </a:solidFill>
              </a:rPr>
              <a:t> five</a:t>
            </a:r>
            <a:r>
              <a:rPr lang="en-US" b="1" dirty="0">
                <a:solidFill>
                  <a:srgbClr val="00B050"/>
                </a:solidFill>
              </a:rPr>
              <a:t> Evils</a:t>
            </a:r>
            <a:endParaRPr lang="en-US" dirty="0">
              <a:solidFill>
                <a:srgbClr val="00B050"/>
              </a:solidFill>
            </a:endParaRPr>
          </a:p>
          <a:p>
            <a:r>
              <a:rPr lang="en-US" dirty="0"/>
              <a:t>Guru Nanak Dev Ji asked his followers to shun five evils which leads to illusion </a:t>
            </a:r>
            <a:r>
              <a:rPr lang="en-US" dirty="0" smtClean="0"/>
              <a:t>(maya</a:t>
            </a:r>
            <a:r>
              <a:rPr lang="en-US" dirty="0"/>
              <a:t>) which eventually acts as roadblock towards attainment of salvation. The five evils </a:t>
            </a:r>
            <a:r>
              <a:rPr lang="en-US" dirty="0" smtClean="0"/>
              <a:t>are:</a:t>
            </a:r>
            <a:endParaRPr lang="en-US" dirty="0"/>
          </a:p>
          <a:p>
            <a:r>
              <a:rPr lang="en-US" dirty="0">
                <a:solidFill>
                  <a:srgbClr val="7030A0"/>
                </a:solidFill>
              </a:rPr>
              <a:t>Ego, Anger, Greed, Attachment and Lust</a:t>
            </a:r>
            <a:r>
              <a:rPr lang="en-US" dirty="0"/>
              <a:t>.</a:t>
            </a:r>
          </a:p>
          <a:p>
            <a:pPr marL="0" indent="0">
              <a:buNone/>
            </a:pPr>
            <a:r>
              <a:rPr lang="en-US" b="1" dirty="0" smtClean="0"/>
              <a:t>8.	 </a:t>
            </a:r>
            <a:r>
              <a:rPr lang="en-US" b="1" dirty="0" smtClean="0">
                <a:solidFill>
                  <a:srgbClr val="00B050"/>
                </a:solidFill>
              </a:rPr>
              <a:t>Importance </a:t>
            </a:r>
            <a:r>
              <a:rPr lang="en-US" b="1" dirty="0">
                <a:solidFill>
                  <a:srgbClr val="00B050"/>
                </a:solidFill>
              </a:rPr>
              <a:t>of </a:t>
            </a:r>
            <a:r>
              <a:rPr lang="en-US" b="1" dirty="0" smtClean="0">
                <a:solidFill>
                  <a:srgbClr val="00B050"/>
                </a:solidFill>
              </a:rPr>
              <a:t>Guru</a:t>
            </a:r>
            <a:endParaRPr lang="en-US" dirty="0">
              <a:solidFill>
                <a:srgbClr val="00B050"/>
              </a:solidFill>
            </a:endParaRPr>
          </a:p>
          <a:p>
            <a:pPr marL="0" indent="0">
              <a:buNone/>
            </a:pPr>
            <a:r>
              <a:rPr lang="en-US" b="1" dirty="0" smtClean="0"/>
              <a:t>9.	 </a:t>
            </a:r>
            <a:r>
              <a:rPr lang="en-US" b="1" dirty="0" smtClean="0">
                <a:solidFill>
                  <a:srgbClr val="00B050"/>
                </a:solidFill>
              </a:rPr>
              <a:t>No Discrimination </a:t>
            </a:r>
          </a:p>
          <a:p>
            <a:pPr marL="0" indent="0">
              <a:buNone/>
            </a:pPr>
            <a:r>
              <a:rPr lang="en-US" b="1" dirty="0" smtClean="0"/>
              <a:t>10.</a:t>
            </a:r>
            <a:r>
              <a:rPr lang="en-US" dirty="0" smtClean="0"/>
              <a:t>	</a:t>
            </a:r>
            <a:r>
              <a:rPr lang="en-US" b="1" dirty="0">
                <a:solidFill>
                  <a:srgbClr val="00B050"/>
                </a:solidFill>
              </a:rPr>
              <a:t>Against Rituals/Superstitions</a:t>
            </a:r>
            <a:endParaRPr lang="en-US" dirty="0">
              <a:solidFill>
                <a:srgbClr val="00B050"/>
              </a:solidFill>
            </a:endParaRPr>
          </a:p>
          <a:p>
            <a:pPr marL="0" indent="0">
              <a:buNone/>
            </a:pPr>
            <a:endParaRPr lang="en-US" dirty="0"/>
          </a:p>
        </p:txBody>
      </p:sp>
    </p:spTree>
    <p:extLst>
      <p:ext uri="{BB962C8B-B14F-4D97-AF65-F5344CB8AC3E}">
        <p14:creationId xmlns:p14="http://schemas.microsoft.com/office/powerpoint/2010/main" val="3779796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progressive movement</a:t>
            </a:r>
          </a:p>
        </p:txBody>
      </p:sp>
      <p:sp>
        <p:nvSpPr>
          <p:cNvPr id="3" name="Content Placeholder 2"/>
          <p:cNvSpPr>
            <a:spLocks noGrp="1"/>
          </p:cNvSpPr>
          <p:nvPr>
            <p:ph idx="1"/>
          </p:nvPr>
        </p:nvSpPr>
        <p:spPr/>
        <p:txBody>
          <a:bodyPr/>
          <a:lstStyle/>
          <a:p>
            <a:r>
              <a:rPr lang="en-US" dirty="0" smtClean="0"/>
              <a:t> </a:t>
            </a:r>
            <a:r>
              <a:rPr lang="en-US" dirty="0"/>
              <a:t>As the 1900s opened, reformers pushed for a number of changes. Together their efforts built the progressive movement. The progressive movement had four major goals: </a:t>
            </a:r>
            <a:endParaRPr lang="en-US" dirty="0" smtClean="0"/>
          </a:p>
          <a:p>
            <a:r>
              <a:rPr lang="en-US" b="1" dirty="0" smtClean="0"/>
              <a:t>(</a:t>
            </a:r>
            <a:r>
              <a:rPr lang="en-US" b="1" dirty="0"/>
              <a:t>1) to protect social </a:t>
            </a:r>
            <a:r>
              <a:rPr lang="en-US" b="1" dirty="0" smtClean="0"/>
              <a:t>welfare </a:t>
            </a:r>
          </a:p>
          <a:p>
            <a:r>
              <a:rPr lang="en-US" b="1" dirty="0" smtClean="0"/>
              <a:t>(</a:t>
            </a:r>
            <a:r>
              <a:rPr lang="en-US" b="1" dirty="0"/>
              <a:t>2) to promote moral </a:t>
            </a:r>
            <a:r>
              <a:rPr lang="en-US" b="1" dirty="0" smtClean="0"/>
              <a:t>improvement</a:t>
            </a:r>
          </a:p>
          <a:p>
            <a:r>
              <a:rPr lang="en-US" b="1" dirty="0" smtClean="0"/>
              <a:t>(</a:t>
            </a:r>
            <a:r>
              <a:rPr lang="en-US" b="1" dirty="0"/>
              <a:t>3) to create economic </a:t>
            </a:r>
            <a:r>
              <a:rPr lang="en-US" b="1" dirty="0" smtClean="0"/>
              <a:t>reform</a:t>
            </a:r>
          </a:p>
          <a:p>
            <a:r>
              <a:rPr lang="en-US" b="1" dirty="0" smtClean="0"/>
              <a:t>(</a:t>
            </a:r>
            <a:r>
              <a:rPr lang="en-US" b="1" dirty="0"/>
              <a:t>4) to foster </a:t>
            </a:r>
            <a:r>
              <a:rPr lang="en-US" b="1" dirty="0" smtClean="0"/>
              <a:t>efficiency</a:t>
            </a:r>
            <a:endParaRPr lang="en-US" dirty="0"/>
          </a:p>
        </p:txBody>
      </p:sp>
    </p:spTree>
    <p:extLst>
      <p:ext uri="{BB962C8B-B14F-4D97-AF65-F5344CB8AC3E}">
        <p14:creationId xmlns:p14="http://schemas.microsoft.com/office/powerpoint/2010/main" val="229988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9" y="495181"/>
            <a:ext cx="8870133" cy="774819"/>
          </a:xfrm>
        </p:spPr>
        <p:txBody>
          <a:bodyPr/>
          <a:lstStyle/>
          <a:p>
            <a:r>
              <a:rPr lang="en-US" dirty="0" smtClean="0"/>
              <a:t>Ram </a:t>
            </a:r>
            <a:r>
              <a:rPr lang="en-US" dirty="0"/>
              <a:t>Mohan </a:t>
            </a:r>
            <a:r>
              <a:rPr lang="en-US" dirty="0" smtClean="0"/>
              <a:t>Roy</a:t>
            </a:r>
            <a:r>
              <a:rPr lang="en-US" dirty="0">
                <a:solidFill>
                  <a:srgbClr val="00B0F0"/>
                </a:solidFill>
              </a:rPr>
              <a:t>(1772–1833 A.D) </a:t>
            </a:r>
            <a:endParaRPr lang="en-US" dirty="0"/>
          </a:p>
        </p:txBody>
      </p:sp>
      <p:sp>
        <p:nvSpPr>
          <p:cNvPr id="3" name="Content Placeholder 2"/>
          <p:cNvSpPr>
            <a:spLocks noGrp="1"/>
          </p:cNvSpPr>
          <p:nvPr>
            <p:ph idx="1"/>
          </p:nvPr>
        </p:nvSpPr>
        <p:spPr>
          <a:xfrm>
            <a:off x="403869" y="1270001"/>
            <a:ext cx="9133238" cy="3037080"/>
          </a:xfrm>
        </p:spPr>
        <p:txBody>
          <a:bodyPr/>
          <a:lstStyle/>
          <a:p>
            <a:r>
              <a:rPr lang="en-US" dirty="0"/>
              <a:t> Founder of Brahmo Samaj/ Founder of Modern </a:t>
            </a:r>
            <a:r>
              <a:rPr lang="en-US" dirty="0" smtClean="0"/>
              <a:t>India</a:t>
            </a:r>
          </a:p>
          <a:p>
            <a:r>
              <a:rPr lang="en-US" dirty="0" smtClean="0">
                <a:solidFill>
                  <a:schemeClr val="tx1"/>
                </a:solidFill>
              </a:rPr>
              <a:t>Born in Bengal-</a:t>
            </a:r>
            <a:r>
              <a:rPr lang="en-US" dirty="0" smtClean="0">
                <a:solidFill>
                  <a:schemeClr val="tx1"/>
                </a:solidFill>
              </a:rPr>
              <a:t> He was a scholar of Sanskrit, Bangla, English, Arabic and Persian </a:t>
            </a:r>
          </a:p>
          <a:p>
            <a:r>
              <a:rPr lang="en-US" dirty="0" smtClean="0">
                <a:solidFill>
                  <a:srgbClr val="7030A0"/>
                </a:solidFill>
              </a:rPr>
              <a:t> </a:t>
            </a:r>
            <a:r>
              <a:rPr lang="en-US" dirty="0" smtClean="0">
                <a:solidFill>
                  <a:schemeClr val="tx1"/>
                </a:solidFill>
              </a:rPr>
              <a:t>Started reforms in Hindu Samaj/Society and founded Brahmo Samaj in 1830 A.D</a:t>
            </a:r>
            <a:endParaRPr lang="en-US" dirty="0" smtClean="0">
              <a:solidFill>
                <a:srgbClr val="7030A0"/>
              </a:solidFill>
            </a:endParaRPr>
          </a:p>
          <a:p>
            <a:r>
              <a:rPr lang="en-US" dirty="0" smtClean="0">
                <a:solidFill>
                  <a:srgbClr val="7030A0"/>
                </a:solidFill>
              </a:rPr>
              <a:t>“</a:t>
            </a:r>
            <a:r>
              <a:rPr lang="en-US" dirty="0" smtClean="0">
                <a:solidFill>
                  <a:srgbClr val="7030A0"/>
                </a:solidFill>
              </a:rPr>
              <a:t>Morti Poja”</a:t>
            </a:r>
            <a:endParaRPr lang="en-US" dirty="0">
              <a:solidFill>
                <a:srgbClr val="7030A0"/>
              </a:solidFill>
            </a:endParaRPr>
          </a:p>
          <a:p>
            <a:r>
              <a:rPr lang="en-US" dirty="0" smtClean="0">
                <a:solidFill>
                  <a:srgbClr val="7030A0"/>
                </a:solidFill>
              </a:rPr>
              <a:t> Oneness of God</a:t>
            </a:r>
          </a:p>
          <a:p>
            <a:r>
              <a:rPr lang="en-US" dirty="0">
                <a:solidFill>
                  <a:srgbClr val="7030A0"/>
                </a:solidFill>
              </a:rPr>
              <a:t> </a:t>
            </a:r>
            <a:r>
              <a:rPr lang="en-US" dirty="0" smtClean="0">
                <a:solidFill>
                  <a:srgbClr val="7030A0"/>
                </a:solidFill>
              </a:rPr>
              <a:t>“Satti”</a:t>
            </a:r>
          </a:p>
          <a:p>
            <a:r>
              <a:rPr lang="en-US" dirty="0">
                <a:solidFill>
                  <a:srgbClr val="7030A0"/>
                </a:solidFill>
              </a:rPr>
              <a:t> </a:t>
            </a:r>
            <a:r>
              <a:rPr lang="en-US" dirty="0" smtClean="0">
                <a:solidFill>
                  <a:srgbClr val="7030A0"/>
                </a:solidFill>
              </a:rPr>
              <a:t>insisted on Women Rights and the Education of Nation</a:t>
            </a:r>
          </a:p>
        </p:txBody>
      </p:sp>
    </p:spTree>
    <p:extLst>
      <p:ext uri="{BB962C8B-B14F-4D97-AF65-F5344CB8AC3E}">
        <p14:creationId xmlns:p14="http://schemas.microsoft.com/office/powerpoint/2010/main" val="594441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9959"/>
            <a:ext cx="8500849" cy="749181"/>
          </a:xfrm>
        </p:spPr>
        <p:txBody>
          <a:bodyPr/>
          <a:lstStyle/>
          <a:p>
            <a:r>
              <a:rPr lang="en-US" dirty="0"/>
              <a:t>Dayanand </a:t>
            </a:r>
            <a:r>
              <a:rPr lang="en-US" dirty="0" smtClean="0"/>
              <a:t>Saraswati</a:t>
            </a:r>
            <a:r>
              <a:rPr lang="en-US" dirty="0">
                <a:solidFill>
                  <a:srgbClr val="00B0F0"/>
                </a:solidFill>
              </a:rPr>
              <a:t> (1824 – 1883 A.D)</a:t>
            </a:r>
            <a:r>
              <a:rPr lang="en-US" dirty="0"/>
              <a:t> </a:t>
            </a:r>
          </a:p>
        </p:txBody>
      </p:sp>
      <p:sp>
        <p:nvSpPr>
          <p:cNvPr id="3" name="Content Placeholder 2"/>
          <p:cNvSpPr>
            <a:spLocks noGrp="1"/>
          </p:cNvSpPr>
          <p:nvPr>
            <p:ph idx="1"/>
          </p:nvPr>
        </p:nvSpPr>
        <p:spPr>
          <a:xfrm>
            <a:off x="677334" y="1152186"/>
            <a:ext cx="8596668" cy="3880773"/>
          </a:xfrm>
        </p:spPr>
        <p:txBody>
          <a:bodyPr/>
          <a:lstStyle/>
          <a:p>
            <a:r>
              <a:rPr lang="en-US" dirty="0"/>
              <a:t> Founder of the Arya </a:t>
            </a:r>
            <a:r>
              <a:rPr lang="en-US" dirty="0" smtClean="0"/>
              <a:t>Samaj</a:t>
            </a:r>
          </a:p>
          <a:p>
            <a:pPr marL="0" indent="0">
              <a:buNone/>
            </a:pPr>
            <a:endParaRPr lang="en-US" dirty="0"/>
          </a:p>
        </p:txBody>
      </p:sp>
    </p:spTree>
    <p:extLst>
      <p:ext uri="{BB962C8B-B14F-4D97-AF65-F5344CB8AC3E}">
        <p14:creationId xmlns:p14="http://schemas.microsoft.com/office/powerpoint/2010/main" val="31933599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Students’ Task</a:t>
            </a:r>
            <a:r>
              <a:rPr lang="en-US" dirty="0"/>
              <a:t/>
            </a:r>
            <a:br>
              <a:rPr lang="en-US" dirty="0"/>
            </a:br>
            <a:r>
              <a:rPr lang="en-US" sz="2000" dirty="0" smtClean="0"/>
              <a:t>30</a:t>
            </a:r>
            <a:r>
              <a:rPr lang="en-US" sz="2000" baseline="30000" dirty="0" smtClean="0"/>
              <a:t>th</a:t>
            </a:r>
            <a:r>
              <a:rPr lang="en-US" sz="2000" dirty="0" smtClean="0"/>
              <a:t> of November, 2022</a:t>
            </a:r>
            <a:endParaRPr lang="en-US" dirty="0"/>
          </a:p>
        </p:txBody>
      </p:sp>
      <p:sp>
        <p:nvSpPr>
          <p:cNvPr id="3" name="Subtitle 2"/>
          <p:cNvSpPr>
            <a:spLocks noGrp="1"/>
          </p:cNvSpPr>
          <p:nvPr>
            <p:ph type="subTitle" idx="1"/>
          </p:nvPr>
        </p:nvSpPr>
        <p:spPr/>
        <p:txBody>
          <a:bodyPr>
            <a:normAutofit fontScale="92500" lnSpcReduction="20000"/>
          </a:bodyPr>
          <a:lstStyle/>
          <a:p>
            <a:pPr marL="285750" indent="-285750" algn="l">
              <a:buFont typeface="Arial" panose="020B0604020202020204" pitchFamily="34" charset="0"/>
              <a:buChar char="•"/>
            </a:pPr>
            <a:r>
              <a:rPr lang="en-US" dirty="0" smtClean="0"/>
              <a:t>Everyone will prepare to describe concisely the teachings of any social reformer in 7 to 10 minutes.</a:t>
            </a:r>
          </a:p>
          <a:p>
            <a:pPr marL="285750" indent="-285750" algn="l">
              <a:buFont typeface="Arial" panose="020B0604020202020204" pitchFamily="34" charset="0"/>
              <a:buChar char="•"/>
            </a:pPr>
            <a:r>
              <a:rPr lang="en-US" dirty="0"/>
              <a:t> </a:t>
            </a:r>
            <a:r>
              <a:rPr lang="en-US" dirty="0" smtClean="0"/>
              <a:t>It’s your choice either to make a small presentation or to use handouts or to use white board. </a:t>
            </a:r>
          </a:p>
          <a:p>
            <a:pPr algn="l"/>
            <a:endParaRPr lang="en-US" dirty="0"/>
          </a:p>
        </p:txBody>
      </p:sp>
    </p:spTree>
    <p:extLst>
      <p:ext uri="{BB962C8B-B14F-4D97-AF65-F5344CB8AC3E}">
        <p14:creationId xmlns:p14="http://schemas.microsoft.com/office/powerpoint/2010/main" val="501394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122</TotalTime>
  <Words>252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Social Reformers</vt:lpstr>
      <vt:lpstr>Outline</vt:lpstr>
      <vt:lpstr>Teachings of Guru Nanak</vt:lpstr>
      <vt:lpstr>Teachings of Guru Nanak</vt:lpstr>
      <vt:lpstr>Teachings of Guru Nanak</vt:lpstr>
      <vt:lpstr>The progressive movement</vt:lpstr>
      <vt:lpstr>Ram Mohan Roy(1772–1833 A.D) </vt:lpstr>
      <vt:lpstr>Dayanand Saraswati (1824 – 1883 A.D) </vt:lpstr>
      <vt:lpstr>Students’ Task 30th of November, 2022</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Reformers</dc:title>
  <dc:creator>Microsoft</dc:creator>
  <cp:lastModifiedBy>Microsoft</cp:lastModifiedBy>
  <cp:revision>15</cp:revision>
  <dcterms:created xsi:type="dcterms:W3CDTF">2022-11-07T05:50:35Z</dcterms:created>
  <dcterms:modified xsi:type="dcterms:W3CDTF">2022-11-23T05:40:07Z</dcterms:modified>
</cp:coreProperties>
</file>