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F831E-CBC3-4955-BF85-2B49D5C95C02}" type="datetimeFigureOut">
              <a:rPr lang="en-US" smtClean="0"/>
              <a:t>19-Oct-22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4F1EA-53CD-4B6B-8EBF-C3A4FBEB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87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74F1EA-53CD-4B6B-8EBF-C3A4FBEBB1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3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D8602-13DA-4D62-B17C-5F96B56B4ED7}" type="datetime1">
              <a:rPr lang="en-US" smtClean="0"/>
              <a:t>19-Oct-22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7B5F1-C6EE-4A0A-8B0C-C3E4D53796A7}" type="datetime1">
              <a:rPr lang="en-US" smtClean="0"/>
              <a:t>19-Oct-22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F4CF9-BC32-4694-BC61-08E85FC5FA18}" type="datetime1">
              <a:rPr lang="en-US" smtClean="0"/>
              <a:t>19-Oct-22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1A925-AB6B-4996-BF6B-596E0012E124}" type="datetime1">
              <a:rPr lang="en-US" smtClean="0"/>
              <a:t>19-Oct-22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FD5D-CB88-4209-91C5-820997F43DC2}" type="datetime1">
              <a:rPr lang="en-US" smtClean="0"/>
              <a:t>19-Oct-22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8178E-059D-40A0-B726-54B046A4D0C3}" type="datetime1">
              <a:rPr lang="en-US" smtClean="0"/>
              <a:t>19-Oct-22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6527-58DF-41A9-B59F-EBBEEA0A7C5D}" type="datetime1">
              <a:rPr lang="en-US" smtClean="0"/>
              <a:t>19-Oct-22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EAC63-659E-498E-B659-BBEB1637CA7D}" type="datetime1">
              <a:rPr lang="en-US" smtClean="0"/>
              <a:t>19-Oct-22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FC50-BB69-45E9-B037-F072CFFBF2CE}" type="datetime1">
              <a:rPr lang="en-US" smtClean="0"/>
              <a:t>19-Oct-22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103B-35B4-4E35-A8D2-2A8B1048BDA2}" type="datetime1">
              <a:rPr lang="en-US" smtClean="0"/>
              <a:t>19-Oct-22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8E417-582B-4754-B79D-239FA823DC09}" type="datetime1">
              <a:rPr lang="en-US" smtClean="0"/>
              <a:t>19-Oct-22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C4A7-D1C5-4FA8-B33E-3929DA8D25C5}" type="datetime1">
              <a:rPr lang="en-US" smtClean="0"/>
              <a:t>19-Oct-22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5A91-A89B-4051-AA88-6B15153215C7}" type="datetime1">
              <a:rPr lang="en-US" smtClean="0"/>
              <a:t>19-Oct-22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02875-9F7B-4034-B59E-26A8CE7093A0}" type="datetime1">
              <a:rPr lang="en-US" smtClean="0"/>
              <a:t>19-Oct-22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AFF7-2C13-4E95-947B-681EFB03DC56}" type="datetime1">
              <a:rPr lang="en-US" smtClean="0"/>
              <a:t>19-Oct-22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410EB-A890-4AA7-A17C-C5E365A37353}" type="datetime1">
              <a:rPr lang="en-US" smtClean="0"/>
              <a:t>19-Oct-22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71669-3975-4F48-8D4E-CDEFEA5F577C}" type="datetime1">
              <a:rPr lang="en-US" smtClean="0"/>
              <a:t>19-Oct-22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Social Contract Theory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b</a:t>
            </a:r>
            <a:r>
              <a:rPr lang="en-US" dirty="0" smtClean="0"/>
              <a:t>y</a:t>
            </a:r>
          </a:p>
          <a:p>
            <a:pPr algn="l"/>
            <a:r>
              <a:rPr lang="en-US" dirty="0" smtClean="0"/>
              <a:t>Muhammad Sajid</a:t>
            </a:r>
          </a:p>
          <a:p>
            <a:pPr algn="l"/>
            <a:r>
              <a:rPr lang="en-US" dirty="0" smtClean="0"/>
              <a:t>Lecturer SIBA Kandhkot Campus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4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Will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dirty="0" smtClean="0">
                <a:solidFill>
                  <a:schemeClr val="tx1"/>
                </a:solidFill>
              </a:rPr>
              <a:t>	The </a:t>
            </a:r>
            <a:r>
              <a:rPr lang="en-US" dirty="0" smtClean="0">
                <a:solidFill>
                  <a:srgbClr val="FF0000"/>
                </a:solidFill>
              </a:rPr>
              <a:t>essence </a:t>
            </a:r>
            <a:r>
              <a:rPr lang="en-US" dirty="0" smtClean="0">
                <a:solidFill>
                  <a:schemeClr val="tx1"/>
                </a:solidFill>
              </a:rPr>
              <a:t>of the Rousseau’s theory of </a:t>
            </a:r>
            <a:r>
              <a:rPr lang="en-US" dirty="0" smtClean="0">
                <a:solidFill>
                  <a:srgbClr val="FF0000"/>
                </a:solidFill>
              </a:rPr>
              <a:t>General Will </a:t>
            </a:r>
            <a:r>
              <a:rPr lang="en-US" dirty="0" smtClean="0">
                <a:solidFill>
                  <a:schemeClr val="tx1"/>
                </a:solidFill>
              </a:rPr>
              <a:t>is that “ </a:t>
            </a:r>
            <a:r>
              <a:rPr lang="en-US" dirty="0" smtClean="0">
                <a:solidFill>
                  <a:srgbClr val="00B050"/>
                </a:solidFill>
              </a:rPr>
              <a:t>State and Law 	were the product of General Will of the people”.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en-US" dirty="0" smtClean="0">
                <a:solidFill>
                  <a:srgbClr val="002060"/>
                </a:solidFill>
              </a:rPr>
              <a:t> “</a:t>
            </a:r>
            <a:r>
              <a:rPr lang="en-US" b="1" dirty="0" smtClean="0">
                <a:solidFill>
                  <a:srgbClr val="FF0000"/>
                </a:solidFill>
              </a:rPr>
              <a:t>General Will</a:t>
            </a:r>
            <a:r>
              <a:rPr lang="en-US" dirty="0" smtClean="0">
                <a:solidFill>
                  <a:srgbClr val="002060"/>
                </a:solidFill>
              </a:rPr>
              <a:t>” </a:t>
            </a:r>
            <a:r>
              <a:rPr lang="en-US" dirty="0" smtClean="0">
                <a:solidFill>
                  <a:schemeClr val="tx1"/>
                </a:solidFill>
              </a:rPr>
              <a:t>was the </a:t>
            </a:r>
            <a:r>
              <a:rPr lang="en-US" dirty="0" smtClean="0">
                <a:solidFill>
                  <a:srgbClr val="FF0000"/>
                </a:solidFill>
              </a:rPr>
              <a:t>will of majority </a:t>
            </a:r>
            <a:r>
              <a:rPr lang="en-US" dirty="0" smtClean="0">
                <a:solidFill>
                  <a:schemeClr val="tx1"/>
                </a:solidFill>
              </a:rPr>
              <a:t>citizens.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The majority was accepted on the belief that majority view is the right than minority </a:t>
            </a:r>
            <a:r>
              <a:rPr lang="en-US" dirty="0" smtClean="0">
                <a:solidFill>
                  <a:schemeClr val="tx1"/>
                </a:solidFill>
              </a:rPr>
              <a:t>view.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He </a:t>
            </a:r>
            <a:r>
              <a:rPr lang="en-US" dirty="0" smtClean="0">
                <a:solidFill>
                  <a:schemeClr val="tx1"/>
                </a:solidFill>
              </a:rPr>
              <a:t>based his theory of social contract on the principle of </a:t>
            </a:r>
            <a:r>
              <a:rPr lang="en-US" dirty="0" smtClean="0">
                <a:solidFill>
                  <a:srgbClr val="FF0000"/>
                </a:solidFill>
              </a:rPr>
              <a:t>“ Man is born free, 	but everywhere he is in chains</a:t>
            </a:r>
            <a:r>
              <a:rPr lang="en-US" dirty="0" smtClean="0">
                <a:solidFill>
                  <a:srgbClr val="FF0000"/>
                </a:solidFill>
              </a:rPr>
              <a:t>”.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>
                <a:solidFill>
                  <a:schemeClr val="tx1"/>
                </a:solidFill>
              </a:rPr>
              <a:t>original </a:t>
            </a:r>
            <a:r>
              <a:rPr lang="en-US" dirty="0">
                <a:solidFill>
                  <a:srgbClr val="00B050"/>
                </a:solidFill>
              </a:rPr>
              <a:t>“happiness, equality, liberty and freedom</a:t>
            </a:r>
            <a:r>
              <a:rPr lang="en-US" dirty="0">
                <a:solidFill>
                  <a:schemeClr val="tx1"/>
                </a:solidFill>
              </a:rPr>
              <a:t>” were lost in the 	modern 	civilization.</a:t>
            </a: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5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Apprehension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34" y="1821180"/>
            <a:ext cx="8596668" cy="32385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Rousseau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propounded that </a:t>
            </a:r>
            <a:r>
              <a:rPr lang="en-US" dirty="0" smtClean="0">
                <a:solidFill>
                  <a:srgbClr val="FF0000"/>
                </a:solidFill>
              </a:rPr>
              <a:t>state, law and government are </a:t>
            </a:r>
            <a:r>
              <a:rPr lang="en-US" dirty="0" smtClean="0">
                <a:solidFill>
                  <a:srgbClr val="FF0000"/>
                </a:solidFill>
              </a:rPr>
              <a:t>	interchangeable</a:t>
            </a:r>
            <a:r>
              <a:rPr lang="en-US" dirty="0" smtClean="0">
                <a:solidFill>
                  <a:srgbClr val="FF0000"/>
                </a:solidFill>
              </a:rPr>
              <a:t>, 	</a:t>
            </a:r>
            <a:r>
              <a:rPr lang="en-US" dirty="0" smtClean="0">
                <a:solidFill>
                  <a:schemeClr val="tx1"/>
                </a:solidFill>
              </a:rPr>
              <a:t>but this is different in present scenario.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Even though </a:t>
            </a:r>
            <a:r>
              <a:rPr lang="en-US" dirty="0" smtClean="0">
                <a:solidFill>
                  <a:srgbClr val="FF0000"/>
                </a:solidFill>
              </a:rPr>
              <a:t>government can be overthrown but not the state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 state exists even there is no government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People surrendered their rights for divisions of labour not for the sovereign ruler. So, men entered into social contract for democracy not for autocracy.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0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Hobbes’s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concept of </a:t>
            </a:r>
            <a:r>
              <a:rPr lang="en-US" dirty="0">
                <a:solidFill>
                  <a:srgbClr val="FF0000"/>
                </a:solidFill>
              </a:rPr>
              <a:t>absolutism is totally a vague concept </a:t>
            </a:r>
            <a:r>
              <a:rPr lang="en-US" dirty="0">
                <a:solidFill>
                  <a:schemeClr val="tx1"/>
                </a:solidFill>
              </a:rPr>
              <a:t>in present 	scenario because </a:t>
            </a:r>
            <a:r>
              <a:rPr lang="en-US" dirty="0">
                <a:solidFill>
                  <a:srgbClr val="FF0000"/>
                </a:solidFill>
              </a:rPr>
              <a:t>democracy</a:t>
            </a:r>
            <a:r>
              <a:rPr lang="en-US" dirty="0">
                <a:solidFill>
                  <a:schemeClr val="tx1"/>
                </a:solidFill>
              </a:rPr>
              <a:t> is the need in present scenario.</a:t>
            </a:r>
          </a:p>
          <a:p>
            <a:r>
              <a:rPr lang="en-US" dirty="0">
                <a:solidFill>
                  <a:srgbClr val="FF0000"/>
                </a:solidFill>
              </a:rPr>
              <a:t>Examples</a:t>
            </a:r>
            <a:r>
              <a:rPr lang="en-US" dirty="0">
                <a:solidFill>
                  <a:schemeClr val="tx1"/>
                </a:solidFill>
              </a:rPr>
              <a:t> may be taken from </a:t>
            </a:r>
            <a:r>
              <a:rPr lang="en-US" dirty="0" smtClean="0">
                <a:solidFill>
                  <a:schemeClr val="tx1"/>
                </a:solidFill>
              </a:rPr>
              <a:t>Burma, North Korea </a:t>
            </a:r>
            <a:r>
              <a:rPr lang="en-US" dirty="0">
                <a:solidFill>
                  <a:schemeClr val="tx1"/>
                </a:solidFill>
              </a:rPr>
              <a:t>and other nations where absolute power is vested in/with a sovereign/powerful ruler.</a:t>
            </a:r>
          </a:p>
          <a:p>
            <a:r>
              <a:rPr lang="en-US" dirty="0">
                <a:solidFill>
                  <a:schemeClr val="tx1"/>
                </a:solidFill>
              </a:rPr>
              <a:t>According to Hobbes, </a:t>
            </a:r>
            <a:r>
              <a:rPr lang="en-US" dirty="0">
                <a:solidFill>
                  <a:srgbClr val="FF0000"/>
                </a:solidFill>
              </a:rPr>
              <a:t>the sovereign should have absolute authority.</a:t>
            </a: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This is </a:t>
            </a:r>
            <a:r>
              <a:rPr lang="en-US" dirty="0">
                <a:solidFill>
                  <a:srgbClr val="FF0000"/>
                </a:solidFill>
              </a:rPr>
              <a:t>against the rule of law </a:t>
            </a:r>
            <a:r>
              <a:rPr lang="en-US" dirty="0">
                <a:solidFill>
                  <a:schemeClr val="tx1"/>
                </a:solidFill>
              </a:rPr>
              <a:t>because absolute power in one authority brings </a:t>
            </a:r>
            <a:r>
              <a:rPr lang="en-US" dirty="0" smtClean="0">
                <a:solidFill>
                  <a:schemeClr val="tx1"/>
                </a:solidFill>
              </a:rPr>
              <a:t>arbitrariness/ personal whims/autocracy.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Locke’s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concept of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on-interference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not of welfare oriented</a:t>
            </a:r>
            <a:r>
              <a:rPr lang="en-US" dirty="0" smtClean="0">
                <a:solidFill>
                  <a:schemeClr val="tx1"/>
                </a:solidFill>
              </a:rPr>
              <a:t>. Now in 	present scenario, every state takes steps to form a welfare state.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650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	Qs		 &amp;		 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sz="4400" b="1" dirty="0" smtClean="0"/>
              <a:t>Thank You</a:t>
            </a:r>
            <a:endParaRPr lang="en-US" sz="4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9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		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The concept of social contract theory is that </a:t>
            </a:r>
            <a:r>
              <a:rPr lang="en-US" sz="2000" dirty="0" smtClean="0">
                <a:solidFill>
                  <a:schemeClr val="tx1"/>
                </a:solidFill>
              </a:rPr>
              <a:t>in the beginning men lived in the </a:t>
            </a:r>
            <a:r>
              <a:rPr lang="en-US" sz="2000" dirty="0" smtClean="0">
                <a:solidFill>
                  <a:srgbClr val="FF0000"/>
                </a:solidFill>
              </a:rPr>
              <a:t>state of nature.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They had </a:t>
            </a:r>
            <a:r>
              <a:rPr lang="en-US" sz="2000" dirty="0" smtClean="0">
                <a:solidFill>
                  <a:srgbClr val="FF0000"/>
                </a:solidFill>
              </a:rPr>
              <a:t>no government </a:t>
            </a:r>
            <a:r>
              <a:rPr lang="en-US" sz="2000" dirty="0" smtClean="0"/>
              <a:t>and there was </a:t>
            </a:r>
            <a:r>
              <a:rPr lang="en-US" sz="2000" dirty="0" smtClean="0">
                <a:solidFill>
                  <a:srgbClr val="FF0000"/>
                </a:solidFill>
              </a:rPr>
              <a:t>no law </a:t>
            </a:r>
            <a:r>
              <a:rPr lang="en-US" sz="2000" dirty="0" smtClean="0"/>
              <a:t>to regulate them.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dirty="0" smtClean="0"/>
              <a:t>There were </a:t>
            </a:r>
            <a:r>
              <a:rPr lang="en-US" sz="2000" dirty="0" smtClean="0">
                <a:solidFill>
                  <a:srgbClr val="FF0000"/>
                </a:solidFill>
              </a:rPr>
              <a:t>hardships and oppression </a:t>
            </a:r>
            <a:r>
              <a:rPr lang="en-US" sz="2000" dirty="0" smtClean="0"/>
              <a:t>on the sections of the society.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To overcome </a:t>
            </a:r>
            <a:r>
              <a:rPr lang="en-US" sz="2000" dirty="0" smtClean="0"/>
              <a:t>from these hardships they </a:t>
            </a:r>
            <a:r>
              <a:rPr lang="en-US" sz="2000" dirty="0" smtClean="0">
                <a:solidFill>
                  <a:schemeClr val="tx1"/>
                </a:solidFill>
              </a:rPr>
              <a:t>entered into </a:t>
            </a:r>
            <a:r>
              <a:rPr lang="en-US" sz="2000" dirty="0" smtClean="0">
                <a:solidFill>
                  <a:srgbClr val="FF0000"/>
                </a:solidFill>
              </a:rPr>
              <a:t>two agreements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which are: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b="1" i="1" dirty="0" smtClean="0">
                <a:solidFill>
                  <a:srgbClr val="FF0000"/>
                </a:solidFill>
              </a:rPr>
              <a:t>Agreement </a:t>
            </a:r>
            <a:r>
              <a:rPr lang="en-US" sz="2000" b="1" i="1" dirty="0" smtClean="0">
                <a:solidFill>
                  <a:srgbClr val="FF0000"/>
                </a:solidFill>
              </a:rPr>
              <a:t>for unity</a:t>
            </a:r>
          </a:p>
          <a:p>
            <a:pPr marL="0" indent="0">
              <a:buNone/>
            </a:pPr>
            <a:r>
              <a:rPr lang="en-US" sz="2000" b="1" i="1" dirty="0"/>
              <a:t>	</a:t>
            </a:r>
            <a:r>
              <a:rPr lang="en-US" sz="2000" b="1" i="1" dirty="0" smtClean="0">
                <a:solidFill>
                  <a:srgbClr val="FF0000"/>
                </a:solidFill>
              </a:rPr>
              <a:t>Agreement </a:t>
            </a:r>
            <a:r>
              <a:rPr lang="en-US" sz="2000" b="1" i="1" dirty="0" smtClean="0">
                <a:solidFill>
                  <a:srgbClr val="FF0000"/>
                </a:solidFill>
              </a:rPr>
              <a:t>for obedience </a:t>
            </a:r>
            <a:endParaRPr lang="en-US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1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Agreement for </a:t>
            </a:r>
            <a:r>
              <a:rPr lang="en-US" b="1" i="1" dirty="0" smtClean="0">
                <a:solidFill>
                  <a:srgbClr val="FF0000"/>
                </a:solidFill>
              </a:rPr>
              <a:t>unity</a:t>
            </a:r>
            <a:br>
              <a:rPr lang="en-US" b="1" i="1" dirty="0" smtClean="0">
                <a:solidFill>
                  <a:srgbClr val="FF0000"/>
                </a:solidFill>
              </a:rPr>
            </a:br>
            <a:r>
              <a:rPr lang="en-US" b="1" i="1" dirty="0">
                <a:solidFill>
                  <a:srgbClr val="FF0000"/>
                </a:solidFill>
              </a:rPr>
              <a:t>Agreement for obedience</a:t>
            </a:r>
            <a:br>
              <a:rPr lang="en-US" b="1" i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By the first pact, people sought protection of their lives and property.</a:t>
            </a:r>
          </a:p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As a result of it, a society was formed where people undertook to respect each other and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to live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in peace and harmony.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By the second pact, people pledged to  obey an authority and surrendered the whole or a part of their freedom and rights to an authority.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dirty="0" smtClean="0">
                <a:solidFill>
                  <a:srgbClr val="FF0000"/>
                </a:solidFill>
              </a:rPr>
              <a:t>authority guaranteed everyone</a:t>
            </a:r>
            <a:r>
              <a:rPr lang="en-US" sz="1600" dirty="0" smtClean="0">
                <a:solidFill>
                  <a:schemeClr val="tx1"/>
                </a:solidFill>
              </a:rPr>
              <a:t> protection of life, property and to a certain extent liberty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 other words, </a:t>
            </a:r>
            <a:r>
              <a:rPr lang="en-US" sz="1600" dirty="0" smtClean="0">
                <a:solidFill>
                  <a:srgbClr val="00B0F0"/>
                </a:solidFill>
              </a:rPr>
              <a:t>to ensure their escape from the state of nature, they must have agreed to live together under common laws.</a:t>
            </a:r>
            <a:endParaRPr lang="en-US" sz="16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B050"/>
                </a:solidFill>
              </a:rPr>
              <a:t>Thus, the state/government came into being because of these two agreements.   </a:t>
            </a:r>
            <a:endParaRPr lang="en-US" sz="1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by Thomas Hobbes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According </a:t>
            </a:r>
            <a:r>
              <a:rPr lang="en-US" dirty="0" smtClean="0">
                <a:solidFill>
                  <a:schemeClr val="tx1"/>
                </a:solidFill>
              </a:rPr>
              <a:t>to him, prior to Social Contract, man lived in the </a:t>
            </a:r>
            <a:r>
              <a:rPr lang="en-US" b="1" i="1" dirty="0" smtClean="0">
                <a:solidFill>
                  <a:srgbClr val="FF0000"/>
                </a:solidFill>
              </a:rPr>
              <a:t>State of 	NATURE</a:t>
            </a:r>
            <a:r>
              <a:rPr lang="en-US" b="1" i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Man </a:t>
            </a:r>
            <a:r>
              <a:rPr lang="en-US" dirty="0" smtClean="0">
                <a:solidFill>
                  <a:schemeClr val="tx1"/>
                </a:solidFill>
              </a:rPr>
              <a:t>in the state of Nature </a:t>
            </a:r>
            <a:r>
              <a:rPr lang="en-US" dirty="0" smtClean="0">
                <a:solidFill>
                  <a:schemeClr val="tx1"/>
                </a:solidFill>
              </a:rPr>
              <a:t>was </a:t>
            </a:r>
            <a:r>
              <a:rPr lang="en-US" dirty="0" smtClean="0">
                <a:solidFill>
                  <a:srgbClr val="FF0000"/>
                </a:solidFill>
              </a:rPr>
              <a:t>fearful </a:t>
            </a:r>
            <a:r>
              <a:rPr lang="en-US" dirty="0" smtClean="0">
                <a:solidFill>
                  <a:srgbClr val="FF0000"/>
                </a:solidFill>
              </a:rPr>
              <a:t>and </a:t>
            </a:r>
            <a:r>
              <a:rPr lang="en-US" dirty="0" smtClean="0">
                <a:solidFill>
                  <a:srgbClr val="FF0000"/>
                </a:solidFill>
              </a:rPr>
              <a:t>selfish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Man </a:t>
            </a:r>
            <a:r>
              <a:rPr lang="en-US" dirty="0" smtClean="0">
                <a:solidFill>
                  <a:schemeClr val="tx1"/>
                </a:solidFill>
              </a:rPr>
              <a:t>lived in </a:t>
            </a:r>
            <a:r>
              <a:rPr lang="en-US" dirty="0" smtClean="0">
                <a:solidFill>
                  <a:srgbClr val="FF0000"/>
                </a:solidFill>
              </a:rPr>
              <a:t>chaotic condition </a:t>
            </a:r>
            <a:r>
              <a:rPr lang="en-US" dirty="0" smtClean="0">
                <a:solidFill>
                  <a:schemeClr val="tx1"/>
                </a:solidFill>
              </a:rPr>
              <a:t>of constant fear.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Life in the state of nature was </a:t>
            </a:r>
            <a:r>
              <a:rPr lang="en-US" dirty="0">
                <a:solidFill>
                  <a:schemeClr val="tx1"/>
                </a:solidFill>
              </a:rPr>
              <a:t>‘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oor</a:t>
            </a:r>
            <a:r>
              <a:rPr lang="en-US" dirty="0" smtClean="0">
                <a:solidFill>
                  <a:schemeClr val="tx1"/>
                </a:solidFill>
              </a:rPr>
              <a:t>’, </a:t>
            </a:r>
            <a:r>
              <a:rPr lang="en-US" dirty="0">
                <a:solidFill>
                  <a:schemeClr val="tx1"/>
                </a:solidFill>
              </a:rPr>
              <a:t>‘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olitary’ 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‘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rutish’ and ‘</a:t>
            </a: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hort</a:t>
            </a:r>
            <a:r>
              <a:rPr lang="en-US" dirty="0" smtClean="0">
                <a:solidFill>
                  <a:schemeClr val="tx1"/>
                </a:solidFill>
              </a:rPr>
              <a:t>’.(PSBS)</a:t>
            </a:r>
          </a:p>
          <a:p>
            <a:pPr marL="0" indent="0">
              <a:buNone/>
            </a:pPr>
            <a:endParaRPr lang="en-US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In</a:t>
            </a:r>
            <a:r>
              <a:rPr lang="en-US" b="1" i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order </a:t>
            </a:r>
            <a:r>
              <a:rPr lang="en-US" dirty="0">
                <a:solidFill>
                  <a:schemeClr val="tx1"/>
                </a:solidFill>
              </a:rPr>
              <a:t>to</a:t>
            </a:r>
            <a:r>
              <a:rPr lang="en-US" dirty="0">
                <a:solidFill>
                  <a:srgbClr val="FF0000"/>
                </a:solidFill>
              </a:rPr>
              <a:t> secure </a:t>
            </a:r>
            <a:r>
              <a:rPr lang="en-US" dirty="0" smtClean="0">
                <a:solidFill>
                  <a:srgbClr val="FF0000"/>
                </a:solidFill>
              </a:rPr>
              <a:t>self-protection</a:t>
            </a:r>
            <a:r>
              <a:rPr lang="en-US" dirty="0" smtClean="0">
                <a:solidFill>
                  <a:schemeClr val="tx1"/>
                </a:solidFill>
              </a:rPr>
              <a:t>, and to avoid misery and pain, men 	entered into a </a:t>
            </a:r>
            <a:r>
              <a:rPr lang="en-US" dirty="0" smtClean="0">
                <a:solidFill>
                  <a:schemeClr val="tx1"/>
                </a:solidFill>
              </a:rPr>
              <a:t>contract. </a:t>
            </a:r>
            <a:r>
              <a:rPr lang="en-US" dirty="0" smtClean="0">
                <a:solidFill>
                  <a:schemeClr val="tx1"/>
                </a:solidFill>
              </a:rPr>
              <a:t>Because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the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idea of self-protection is inherent</a:t>
            </a:r>
            <a:r>
              <a:rPr lang="en-US" dirty="0" smtClean="0">
                <a:solidFill>
                  <a:schemeClr val="tx1"/>
                </a:solidFill>
              </a:rPr>
              <a:t> in man’s nature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 smtClean="0">
                <a:solidFill>
                  <a:schemeClr val="tx1"/>
                </a:solidFill>
              </a:rPr>
              <a:t>order to achieve this, they </a:t>
            </a:r>
            <a:r>
              <a:rPr lang="en-US" dirty="0" smtClean="0">
                <a:solidFill>
                  <a:srgbClr val="FF0000"/>
                </a:solidFill>
              </a:rPr>
              <a:t>voluntarily surrendered all their rights and freedoms </a:t>
            </a:r>
            <a:r>
              <a:rPr lang="en-US" dirty="0" smtClean="0">
                <a:solidFill>
                  <a:schemeClr val="tx1"/>
                </a:solidFill>
              </a:rPr>
              <a:t>and accepted the authority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to </a:t>
            </a:r>
            <a:r>
              <a:rPr lang="en-US" b="1" i="1" dirty="0" smtClean="0">
                <a:solidFill>
                  <a:srgbClr val="FF0000"/>
                </a:solidFill>
              </a:rPr>
              <a:t>protect their lives and property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0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‘</a:t>
            </a:r>
            <a:r>
              <a:rPr lang="en-US" dirty="0" smtClean="0">
                <a:solidFill>
                  <a:schemeClr val="tx1"/>
                </a:solidFill>
              </a:rPr>
              <a:t>Ruler’ became the </a:t>
            </a:r>
            <a:r>
              <a:rPr lang="en-US" dirty="0" smtClean="0">
                <a:solidFill>
                  <a:srgbClr val="00B0F0"/>
                </a:solidFill>
              </a:rPr>
              <a:t>absolute head. </a:t>
            </a:r>
            <a:r>
              <a:rPr lang="en-US" dirty="0" smtClean="0">
                <a:solidFill>
                  <a:schemeClr val="tx1"/>
                </a:solidFill>
              </a:rPr>
              <a:t>Citizens had no rights against the absolute authority. Ruler is to be obeyed in all situations, however bad or unworthy he might be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	Hence</a:t>
            </a:r>
            <a:r>
              <a:rPr lang="en-US" dirty="0" smtClean="0">
                <a:solidFill>
                  <a:schemeClr val="tx1"/>
                </a:solidFill>
              </a:rPr>
              <a:t>, it can be deduced / concluded that </a:t>
            </a:r>
            <a:r>
              <a:rPr lang="en-US" dirty="0" smtClean="0">
                <a:solidFill>
                  <a:srgbClr val="FF0000"/>
                </a:solidFill>
              </a:rPr>
              <a:t>Hobbes was </a:t>
            </a:r>
            <a:r>
              <a:rPr lang="en-US" b="1" dirty="0" smtClean="0">
                <a:solidFill>
                  <a:srgbClr val="FF0000"/>
                </a:solidFill>
              </a:rPr>
              <a:t>the supporter of 	absolutism.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He </a:t>
            </a:r>
            <a:r>
              <a:rPr lang="en-US" dirty="0" smtClean="0">
                <a:solidFill>
                  <a:schemeClr val="tx1"/>
                </a:solidFill>
              </a:rPr>
              <a:t>said, “the </a:t>
            </a:r>
            <a:r>
              <a:rPr lang="en-US" dirty="0" smtClean="0">
                <a:solidFill>
                  <a:schemeClr val="tx1"/>
                </a:solidFill>
              </a:rPr>
              <a:t>government without sword is but words and of no strength to secure a man at all”.</a:t>
            </a: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He </a:t>
            </a:r>
            <a:r>
              <a:rPr lang="en-US" dirty="0" smtClean="0">
                <a:solidFill>
                  <a:schemeClr val="tx1"/>
                </a:solidFill>
              </a:rPr>
              <a:t>reiterated/said several times </a:t>
            </a:r>
            <a:r>
              <a:rPr lang="en-US" dirty="0" smtClean="0">
                <a:solidFill>
                  <a:schemeClr val="tx1"/>
                </a:solidFill>
              </a:rPr>
              <a:t>that “civil law is the real law” because it is enforced by the </a:t>
            </a:r>
            <a:r>
              <a:rPr lang="en-US" dirty="0" smtClean="0">
                <a:solidFill>
                  <a:schemeClr val="tx1"/>
                </a:solidFill>
              </a:rPr>
              <a:t>sovereign/ruler with the highest power in country.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6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834" y="1270001"/>
            <a:ext cx="8596668" cy="2921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He upheld/defended/maintained the principle of “</a:t>
            </a:r>
            <a:r>
              <a:rPr lang="en-US" b="1" dirty="0">
                <a:solidFill>
                  <a:srgbClr val="00B0F0"/>
                </a:solidFill>
              </a:rPr>
              <a:t>Might is always right</a:t>
            </a:r>
            <a:r>
              <a:rPr lang="en-US" dirty="0" smtClean="0">
                <a:solidFill>
                  <a:schemeClr val="tx1"/>
                </a:solidFill>
              </a:rPr>
              <a:t>”.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Because Humans </a:t>
            </a:r>
            <a:r>
              <a:rPr lang="en-US" dirty="0" smtClean="0">
                <a:solidFill>
                  <a:schemeClr val="tx1"/>
                </a:solidFill>
              </a:rPr>
              <a:t>are necessarily and exclusively self-interested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smtClean="0">
                <a:solidFill>
                  <a:schemeClr val="tx1"/>
                </a:solidFill>
              </a:rPr>
              <a:t>All men pursue only what they perceive to be in their own individually considered best interests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laws are brought into the world for nothing else but to limit the natural </a:t>
            </a:r>
            <a:r>
              <a:rPr lang="en-US" dirty="0" smtClean="0">
                <a:solidFill>
                  <a:schemeClr val="tx1"/>
                </a:solidFill>
              </a:rPr>
              <a:t>liberty. He </a:t>
            </a:r>
            <a:r>
              <a:rPr lang="en-US" dirty="0" smtClean="0">
                <a:solidFill>
                  <a:schemeClr val="tx1"/>
                </a:solidFill>
              </a:rPr>
              <a:t>impels/urges people to surrender all their rights and </a:t>
            </a:r>
            <a:r>
              <a:rPr lang="en-US" dirty="0" smtClean="0">
                <a:solidFill>
                  <a:schemeClr val="tx1"/>
                </a:solidFill>
              </a:rPr>
              <a:t>vest/give </a:t>
            </a:r>
            <a:r>
              <a:rPr lang="en-US" dirty="0" smtClean="0">
                <a:solidFill>
                  <a:schemeClr val="tx1"/>
                </a:solidFill>
              </a:rPr>
              <a:t>all liberties in the </a:t>
            </a:r>
            <a:r>
              <a:rPr lang="en-US" dirty="0" smtClean="0">
                <a:solidFill>
                  <a:schemeClr val="tx1"/>
                </a:solidFill>
              </a:rPr>
              <a:t>sovereign/powerful ruler </a:t>
            </a:r>
            <a:r>
              <a:rPr lang="en-US" dirty="0" smtClean="0">
                <a:solidFill>
                  <a:schemeClr val="tx1"/>
                </a:solidFill>
              </a:rPr>
              <a:t>for preservation of peace, life and prosperity of them.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1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the theory by John Locke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7629"/>
            <a:ext cx="8596668" cy="388077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Property </a:t>
            </a:r>
            <a:r>
              <a:rPr lang="en-US" dirty="0" smtClean="0">
                <a:solidFill>
                  <a:schemeClr val="tx1"/>
                </a:solidFill>
              </a:rPr>
              <a:t>plays an essential role in Locke’s argument for civil government and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tx1"/>
                </a:solidFill>
              </a:rPr>
              <a:t>contract that establishes it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John </a:t>
            </a:r>
            <a:r>
              <a:rPr lang="en-US" dirty="0" smtClean="0">
                <a:solidFill>
                  <a:schemeClr val="tx1"/>
                </a:solidFill>
              </a:rPr>
              <a:t>Locke considered </a:t>
            </a:r>
            <a:r>
              <a:rPr lang="en-US" sz="1600" b="1" u="sng" dirty="0" smtClean="0">
                <a:solidFill>
                  <a:srgbClr val="00B0F0"/>
                </a:solidFill>
              </a:rPr>
              <a:t>property in the state of nature as insecure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because of 	three conditions; they are: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Absence of </a:t>
            </a:r>
            <a:r>
              <a:rPr lang="en-US" dirty="0" smtClean="0">
                <a:solidFill>
                  <a:srgbClr val="FF0000"/>
                </a:solidFill>
              </a:rPr>
              <a:t>established law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Absence of </a:t>
            </a:r>
            <a:r>
              <a:rPr lang="en-US" dirty="0" smtClean="0">
                <a:solidFill>
                  <a:srgbClr val="FF0000"/>
                </a:solidFill>
              </a:rPr>
              <a:t>impartial Judge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Absence of </a:t>
            </a:r>
            <a:r>
              <a:rPr lang="en-US" dirty="0" smtClean="0">
                <a:solidFill>
                  <a:srgbClr val="FF0000"/>
                </a:solidFill>
              </a:rPr>
              <a:t>natural </a:t>
            </a:r>
            <a:r>
              <a:rPr lang="en-US" dirty="0" smtClean="0">
                <a:solidFill>
                  <a:srgbClr val="FF0000"/>
                </a:solidFill>
              </a:rPr>
              <a:t>power </a:t>
            </a:r>
            <a:r>
              <a:rPr lang="en-US" dirty="0" smtClean="0">
                <a:solidFill>
                  <a:schemeClr val="tx1"/>
                </a:solidFill>
              </a:rPr>
              <a:t>to execute natural </a:t>
            </a:r>
            <a:r>
              <a:rPr lang="en-US" dirty="0" smtClean="0">
                <a:solidFill>
                  <a:schemeClr val="tx1"/>
                </a:solidFill>
              </a:rPr>
              <a:t>laws</a:t>
            </a:r>
          </a:p>
          <a:p>
            <a:r>
              <a:rPr lang="en-US" dirty="0">
                <a:solidFill>
                  <a:schemeClr val="tx1"/>
                </a:solidFill>
              </a:rPr>
              <a:t>For the </a:t>
            </a:r>
            <a:r>
              <a:rPr lang="en-US" b="1" dirty="0">
                <a:solidFill>
                  <a:srgbClr val="00B0F0"/>
                </a:solidFill>
              </a:rPr>
              <a:t>purpose of protection their property</a:t>
            </a:r>
            <a:r>
              <a:rPr lang="en-US" dirty="0">
                <a:solidFill>
                  <a:schemeClr val="tx1"/>
                </a:solidFill>
              </a:rPr>
              <a:t>, men entered into the 	“Social 	Contract</a:t>
            </a:r>
            <a:r>
              <a:rPr lang="en-US" dirty="0">
                <a:solidFill>
                  <a:srgbClr val="FF0000"/>
                </a:solidFill>
              </a:rPr>
              <a:t>”.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7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After </a:t>
            </a:r>
            <a:r>
              <a:rPr lang="en-US" sz="2000" dirty="0" smtClean="0">
                <a:solidFill>
                  <a:schemeClr val="tx1"/>
                </a:solidFill>
              </a:rPr>
              <a:t>Social Contract, men gained </a:t>
            </a:r>
            <a:r>
              <a:rPr lang="en-US" sz="2000" dirty="0" smtClean="0">
                <a:solidFill>
                  <a:srgbClr val="00B0F0"/>
                </a:solidFill>
              </a:rPr>
              <a:t>three things </a:t>
            </a:r>
            <a:r>
              <a:rPr lang="en-US" sz="2000" dirty="0" smtClean="0">
                <a:solidFill>
                  <a:schemeClr val="tx1"/>
                </a:solidFill>
              </a:rPr>
              <a:t>which they lacked in 	the 	State of Nature: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00B0F0"/>
                </a:solidFill>
              </a:rPr>
              <a:t>Laws, Judges and the executive power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purpose of the government </a:t>
            </a:r>
            <a:r>
              <a:rPr lang="en-US" sz="2000" dirty="0" smtClean="0">
                <a:solidFill>
                  <a:schemeClr val="tx1"/>
                </a:solidFill>
              </a:rPr>
              <a:t>and law is to </a:t>
            </a:r>
            <a:r>
              <a:rPr lang="en-US" sz="2000" dirty="0" smtClean="0">
                <a:solidFill>
                  <a:schemeClr val="tx1"/>
                </a:solidFill>
              </a:rPr>
              <a:t>uphold/maintain </a:t>
            </a:r>
            <a:r>
              <a:rPr lang="en-US" sz="2000" dirty="0" smtClean="0">
                <a:solidFill>
                  <a:schemeClr val="tx1"/>
                </a:solidFill>
              </a:rPr>
              <a:t>and </a:t>
            </a:r>
            <a:r>
              <a:rPr lang="en-US" sz="2000" dirty="0">
                <a:solidFill>
                  <a:srgbClr val="FF0000"/>
                </a:solidFill>
              </a:rPr>
              <a:t>protect 	the natural rights of men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Locke</a:t>
            </a:r>
            <a:r>
              <a:rPr lang="en-US" sz="2000" dirty="0" smtClean="0">
                <a:solidFill>
                  <a:schemeClr val="tx1"/>
                </a:solidFill>
              </a:rPr>
              <a:t>, in fact made </a:t>
            </a:r>
            <a:r>
              <a:rPr lang="en-US" sz="2000" b="1" dirty="0" smtClean="0">
                <a:solidFill>
                  <a:srgbClr val="00B0F0"/>
                </a:solidFill>
              </a:rPr>
              <a:t>life, liberty and property </a:t>
            </a:r>
            <a:r>
              <a:rPr lang="en-US" sz="2000" dirty="0" smtClean="0">
                <a:solidFill>
                  <a:schemeClr val="tx1"/>
                </a:solidFill>
              </a:rPr>
              <a:t>his three cardinal 	rights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Yes, there </a:t>
            </a:r>
            <a:r>
              <a:rPr lang="en-US" sz="2000" dirty="0">
                <a:solidFill>
                  <a:schemeClr val="tx1"/>
                </a:solidFill>
              </a:rPr>
              <a:t>are limits as to how much property one can </a:t>
            </a:r>
            <a:r>
              <a:rPr lang="en-US" sz="2000" dirty="0" smtClean="0">
                <a:solidFill>
                  <a:schemeClr val="tx1"/>
                </a:solidFill>
              </a:rPr>
              <a:t>own. One </a:t>
            </a:r>
            <a:r>
              <a:rPr lang="en-US" sz="2000" dirty="0">
                <a:solidFill>
                  <a:schemeClr val="tx1"/>
                </a:solidFill>
              </a:rPr>
              <a:t>can not take more than his own fair share.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71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74" y="601980"/>
            <a:ext cx="8596668" cy="1320800"/>
          </a:xfrm>
        </p:spPr>
        <p:txBody>
          <a:bodyPr/>
          <a:lstStyle/>
          <a:p>
            <a:r>
              <a:rPr lang="en-US" dirty="0" smtClean="0"/>
              <a:t>Analysis of the theory by Rousseau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1.	According to him, prior to the social contract, the </a:t>
            </a:r>
            <a:r>
              <a:rPr lang="en-US" dirty="0" smtClean="0">
                <a:solidFill>
                  <a:srgbClr val="FF0000"/>
                </a:solidFill>
              </a:rPr>
              <a:t>life in the state of nature 	was 	happy </a:t>
            </a:r>
            <a:r>
              <a:rPr lang="en-US" dirty="0" smtClean="0">
                <a:solidFill>
                  <a:schemeClr val="tx1"/>
                </a:solidFill>
              </a:rPr>
              <a:t>and there was equality among men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As time passed, humanity faced certain changes. As the overall </a:t>
            </a:r>
            <a:r>
              <a:rPr lang="en-US" dirty="0" smtClean="0">
                <a:solidFill>
                  <a:srgbClr val="FF0000"/>
                </a:solidFill>
              </a:rPr>
              <a:t>population increased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means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by which people could satisfy their needs </a:t>
            </a:r>
            <a:r>
              <a:rPr lang="en-US" dirty="0" smtClean="0">
                <a:solidFill>
                  <a:srgbClr val="FF0000"/>
                </a:solidFill>
              </a:rPr>
              <a:t>had to change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People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slowly began to live together </a:t>
            </a:r>
            <a:r>
              <a:rPr lang="en-US" dirty="0" smtClean="0">
                <a:solidFill>
                  <a:schemeClr val="tx1"/>
                </a:solidFill>
              </a:rPr>
              <a:t>in small families, and then in small communities.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Divisions of labour </a:t>
            </a:r>
            <a:r>
              <a:rPr lang="en-US" dirty="0" smtClean="0">
                <a:solidFill>
                  <a:schemeClr val="tx1"/>
                </a:solidFill>
              </a:rPr>
              <a:t>were introduced, both within and between families.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Discoveries</a:t>
            </a:r>
            <a:r>
              <a:rPr lang="en-US" dirty="0" smtClean="0">
                <a:solidFill>
                  <a:schemeClr val="tx1"/>
                </a:solidFill>
              </a:rPr>
              <a:t> and inventions made life easier.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For this purpose</a:t>
            </a:r>
            <a:r>
              <a:rPr lang="en-US" dirty="0" smtClean="0">
                <a:solidFill>
                  <a:schemeClr val="tx1"/>
                </a:solidFill>
              </a:rPr>
              <a:t>, they surrendered </a:t>
            </a:r>
            <a:r>
              <a:rPr lang="en-US" dirty="0" smtClean="0">
                <a:solidFill>
                  <a:schemeClr val="tx1"/>
                </a:solidFill>
              </a:rPr>
              <a:t>their </a:t>
            </a:r>
            <a:r>
              <a:rPr lang="en-US" dirty="0" smtClean="0">
                <a:solidFill>
                  <a:schemeClr val="tx1"/>
                </a:solidFill>
              </a:rPr>
              <a:t>rights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not to a single individual but to the community as a whole.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Which he termed as </a:t>
            </a:r>
            <a:r>
              <a:rPr lang="en-US" dirty="0" smtClean="0">
                <a:solidFill>
                  <a:srgbClr val="FF0000"/>
                </a:solidFill>
              </a:rPr>
              <a:t>“ general will”.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447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649</TotalTime>
  <Words>431</Words>
  <Application>Microsoft Office PowerPoint</Application>
  <PresentationFormat>Widescreen</PresentationFormat>
  <Paragraphs>98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</vt:lpstr>
      <vt:lpstr>Social Contract Theory</vt:lpstr>
      <vt:lpstr>       Concept</vt:lpstr>
      <vt:lpstr>Agreement for unity Agreement for obedience </vt:lpstr>
      <vt:lpstr>Analysis by Thomas Hobbes</vt:lpstr>
      <vt:lpstr>Cont.</vt:lpstr>
      <vt:lpstr>Cont.</vt:lpstr>
      <vt:lpstr>Analysis of the theory by John Locke</vt:lpstr>
      <vt:lpstr>Cont.</vt:lpstr>
      <vt:lpstr>Analysis of the theory by Rousseau</vt:lpstr>
      <vt:lpstr>General Will</vt:lpstr>
      <vt:lpstr>Critical Apprehension</vt:lpstr>
      <vt:lpstr>Cont.</vt:lpstr>
      <vt:lpstr>             Qs   &amp;   As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Contract Theory</dc:title>
  <dc:creator>Microsoft</dc:creator>
  <cp:lastModifiedBy>Microsoft</cp:lastModifiedBy>
  <cp:revision>63</cp:revision>
  <dcterms:created xsi:type="dcterms:W3CDTF">2019-10-21T05:29:35Z</dcterms:created>
  <dcterms:modified xsi:type="dcterms:W3CDTF">2022-10-19T05:51:27Z</dcterms:modified>
</cp:coreProperties>
</file>