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447" r:id="rId2"/>
    <p:sldId id="349" r:id="rId3"/>
    <p:sldId id="351" r:id="rId4"/>
    <p:sldId id="354" r:id="rId5"/>
    <p:sldId id="406" r:id="rId6"/>
    <p:sldId id="407" r:id="rId7"/>
    <p:sldId id="408" r:id="rId8"/>
    <p:sldId id="409" r:id="rId9"/>
    <p:sldId id="410" r:id="rId10"/>
    <p:sldId id="411" r:id="rId11"/>
    <p:sldId id="360" r:id="rId12"/>
    <p:sldId id="350" r:id="rId13"/>
    <p:sldId id="415" r:id="rId14"/>
    <p:sldId id="416" r:id="rId15"/>
    <p:sldId id="417" r:id="rId16"/>
    <p:sldId id="418" r:id="rId17"/>
    <p:sldId id="419" r:id="rId18"/>
    <p:sldId id="420" r:id="rId19"/>
    <p:sldId id="362" r:id="rId20"/>
    <p:sldId id="421" r:id="rId21"/>
    <p:sldId id="422" r:id="rId22"/>
    <p:sldId id="423" r:id="rId23"/>
    <p:sldId id="424" r:id="rId24"/>
    <p:sldId id="426" r:id="rId25"/>
    <p:sldId id="427" r:id="rId26"/>
    <p:sldId id="428" r:id="rId27"/>
    <p:sldId id="429" r:id="rId28"/>
    <p:sldId id="430" r:id="rId29"/>
    <p:sldId id="431" r:id="rId30"/>
    <p:sldId id="432" r:id="rId31"/>
    <p:sldId id="446" r:id="rId32"/>
    <p:sldId id="433" r:id="rId33"/>
    <p:sldId id="434" r:id="rId34"/>
    <p:sldId id="436" r:id="rId35"/>
    <p:sldId id="435" r:id="rId36"/>
    <p:sldId id="437" r:id="rId37"/>
    <p:sldId id="438" r:id="rId38"/>
    <p:sldId id="439" r:id="rId39"/>
    <p:sldId id="440" r:id="rId40"/>
    <p:sldId id="441" r:id="rId41"/>
    <p:sldId id="442" r:id="rId42"/>
    <p:sldId id="395" r:id="rId43"/>
    <p:sldId id="397" r:id="rId44"/>
    <p:sldId id="399" r:id="rId45"/>
    <p:sldId id="400" r:id="rId46"/>
    <p:sldId id="443" r:id="rId47"/>
    <p:sldId id="444" r:id="rId48"/>
    <p:sldId id="445" r:id="rId49"/>
    <p:sldId id="4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84748" autoAdjust="0"/>
  </p:normalViewPr>
  <p:slideViewPr>
    <p:cSldViewPr>
      <p:cViewPr varScale="1">
        <p:scale>
          <a:sx n="63" d="100"/>
          <a:sy n="63" d="100"/>
        </p:scale>
        <p:origin x="1698" y="66"/>
      </p:cViewPr>
      <p:guideLst>
        <p:guide orient="horz" pos="2160"/>
        <p:guide pos="2880"/>
      </p:guideLst>
    </p:cSldViewPr>
  </p:slideViewPr>
  <p:outlineViewPr>
    <p:cViewPr>
      <p:scale>
        <a:sx n="33" d="100"/>
        <a:sy n="33" d="100"/>
      </p:scale>
      <p:origin x="0" y="2240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notesMaster" Target="notesMasters/notesMaster1.xml" /><Relationship Id="rId3" Type="http://schemas.openxmlformats.org/officeDocument/2006/relationships/slide" Target="slides/slide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11/1/2023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11/1/2023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Changing </a:t>
            </a:r>
            <a:r>
              <a:rPr lang="en-US" sz="1200" i="1" kern="1200" dirty="0">
                <a:solidFill>
                  <a:schemeClr val="tx1"/>
                </a:solidFill>
                <a:effectLst/>
                <a:latin typeface="+mn-lt"/>
                <a:ea typeface="+mn-ea"/>
                <a:cs typeface="+mn-cs"/>
              </a:rPr>
              <a:t>strategy </a:t>
            </a:r>
            <a:r>
              <a:rPr lang="en-US" sz="1200" kern="1200" dirty="0">
                <a:solidFill>
                  <a:schemeClr val="tx1"/>
                </a:solidFill>
                <a:effectLst/>
                <a:latin typeface="+mn-lt"/>
                <a:ea typeface="+mn-ea"/>
                <a:cs typeface="+mn-cs"/>
              </a:rPr>
              <a:t>signifies a change in how managers ensure the success of the company.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Changing </a:t>
            </a:r>
            <a:r>
              <a:rPr lang="en-US" sz="1200" i="1" kern="1200" dirty="0">
                <a:solidFill>
                  <a:schemeClr val="tx1"/>
                </a:solidFill>
                <a:effectLst/>
                <a:latin typeface="+mn-lt"/>
                <a:ea typeface="+mn-ea"/>
                <a:cs typeface="+mn-cs"/>
              </a:rPr>
              <a:t>structure </a:t>
            </a:r>
            <a:r>
              <a:rPr lang="en-US" sz="1200" kern="1200" dirty="0">
                <a:solidFill>
                  <a:schemeClr val="tx1"/>
                </a:solidFill>
                <a:effectLst/>
                <a:latin typeface="+mn-lt"/>
                <a:ea typeface="+mn-ea"/>
                <a:cs typeface="+mn-cs"/>
              </a:rPr>
              <a:t>includes any change in structural variables such as reporting relationships, coordination mechanisms, employee empowerment, or job redesign.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Changing </a:t>
            </a:r>
            <a:r>
              <a:rPr lang="en-US" sz="1200" i="1" kern="1200" dirty="0">
                <a:solidFill>
                  <a:schemeClr val="tx1"/>
                </a:solidFill>
                <a:effectLst/>
                <a:latin typeface="+mn-lt"/>
                <a:ea typeface="+mn-ea"/>
                <a:cs typeface="+mn-cs"/>
              </a:rPr>
              <a:t>technology </a:t>
            </a:r>
            <a:r>
              <a:rPr lang="en-US" sz="1200" kern="1200" dirty="0">
                <a:solidFill>
                  <a:schemeClr val="tx1"/>
                </a:solidFill>
                <a:effectLst/>
                <a:latin typeface="+mn-lt"/>
                <a:ea typeface="+mn-ea"/>
                <a:cs typeface="+mn-cs"/>
              </a:rPr>
              <a:t>encompasses modifications in the way work is performed or the methods and equipment that are used.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Changing </a:t>
            </a:r>
            <a:r>
              <a:rPr lang="en-US" sz="1200" i="1" kern="1200" dirty="0">
                <a:solidFill>
                  <a:schemeClr val="tx1"/>
                </a:solidFill>
                <a:effectLst/>
                <a:latin typeface="+mn-lt"/>
                <a:ea typeface="+mn-ea"/>
                <a:cs typeface="+mn-cs"/>
              </a:rPr>
              <a:t>people </a:t>
            </a:r>
            <a:r>
              <a:rPr lang="en-US" sz="1200" kern="1200" dirty="0">
                <a:solidFill>
                  <a:schemeClr val="tx1"/>
                </a:solidFill>
                <a:effectLst/>
                <a:latin typeface="+mn-lt"/>
                <a:ea typeface="+mn-ea"/>
                <a:cs typeface="+mn-cs"/>
              </a:rPr>
              <a:t>refers to changes in attitudes, expectations, perceptions, and behavior of individuals or groups.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722291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Changes in the external environment or in organizational strategies often lead to changes in the organizational structure.</a:t>
            </a:r>
          </a:p>
          <a:p>
            <a:r>
              <a:rPr lang="en-US" sz="1200" dirty="0"/>
              <a:t>Because an organization’s structure is defined by how work gets done and who does it, managers can alter one or both these </a:t>
            </a:r>
            <a:r>
              <a:rPr lang="en-US" sz="1200" b="1" dirty="0"/>
              <a:t>structural components</a:t>
            </a:r>
            <a:r>
              <a:rPr lang="en-US" sz="1200" i="1" dirty="0"/>
              <a:t>.</a:t>
            </a:r>
            <a:endParaRPr lang="en-US" sz="1200" b="1" dirty="0"/>
          </a:p>
          <a:p>
            <a:r>
              <a:rPr lang="en-US" sz="1200" dirty="0"/>
              <a:t>Another option would be to make major changes in the actual </a:t>
            </a:r>
            <a:r>
              <a:rPr lang="en-US" sz="1200" b="1" dirty="0"/>
              <a:t>structural design</a:t>
            </a:r>
            <a:r>
              <a:rPr lang="en-US" sz="1200" i="1" dirty="0"/>
              <a:t>. </a:t>
            </a:r>
            <a:endParaRPr lang="en-US" sz="1200"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06366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Today, technological changes usually involve the introduction of new equipment, tools, or methods; automation; or computerization.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Assembly workers in Ford’s Valencia, Spain, manufacturing facility wear a small device on their wrists that enables them to ensure that vehicle specifications are correct. According to Ford of Europe’s manufacturing vice president, “The ability to simply consult a smartphone screen to check any aspect of a vehicle’s quality and specification helps to guarantee highest levels of product quality, and improves work processes and manufacturing efficiency.”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Automation is a technological change that replaces certain tasks done by people with tasks done by machines. Robotic technology has been incorporated in many business settings.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most visible technological changes have come from computerization. Most organizations have sophisticated information systems.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1265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Changing people involves changing attitudes, expectations, perceptions, and behaviors—something that’s not easy to do. </a:t>
            </a:r>
            <a:r>
              <a:rPr lang="en-US" b="1" dirty="0">
                <a:cs typeface="Arial" charset="0"/>
              </a:rPr>
              <a:t>Organizational development (OD) </a:t>
            </a:r>
            <a:r>
              <a:rPr lang="en-US" dirty="0">
                <a:cs typeface="Arial" charset="0"/>
              </a:rPr>
              <a:t>is the term used to describe change methods that focus on people and the nature and quality of interpersonal work relationships.</a:t>
            </a:r>
          </a:p>
          <a:p>
            <a:pPr eaLnBrk="1" hangingPunct="1"/>
            <a:endParaRPr lang="en-US" dirty="0">
              <a:cs typeface="Arial" charset="0"/>
            </a:endParaRPr>
          </a:p>
          <a:p>
            <a:pPr eaLnBrk="1" hangingPunct="1"/>
            <a:r>
              <a:rPr lang="en-US" dirty="0">
                <a:cs typeface="Arial" charset="0"/>
              </a:rPr>
              <a:t>Managers need to recognize that some techniques that work for U.S. organizations may not be appropriate for organizations or organizational divisions based in other countries.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602632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most popular OD techniques are described in Exhibit 7-4.</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957806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Why </a:t>
            </a:r>
            <a:r>
              <a:rPr lang="en-US" i="1" dirty="0">
                <a:cs typeface="Arial" charset="0"/>
              </a:rPr>
              <a:t>do </a:t>
            </a:r>
            <a:r>
              <a:rPr lang="en-US" dirty="0">
                <a:cs typeface="Arial" charset="0"/>
              </a:rPr>
              <a:t>people resist change? The main reasons include uncertainty, habit, concern over personal loss, and the belief that</a:t>
            </a:r>
            <a:r>
              <a:rPr lang="en-US" baseline="0" dirty="0">
                <a:cs typeface="Arial" charset="0"/>
              </a:rPr>
              <a:t> </a:t>
            </a:r>
            <a:r>
              <a:rPr lang="en-US" dirty="0">
                <a:cs typeface="Arial" charset="0"/>
              </a:rPr>
              <a:t>the change is not in the organization’s best interest. Change replaces the known with uncertainty. Another cause of resistance is that we do things out of habit. The third cause of resistance is the fear of losing something already possessed. Change threatens the investment you’ve already made in the status quo. A final cause of resistance is a person’s belief that the change is incompatible with the goals and interests of the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701534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Several strategies have been suggested in dealing with resistance to change. These approaches include education and communication, participation, facilitation and support, negotiation, manipulation and co-optation, and coercion.</a:t>
            </a:r>
          </a:p>
          <a:p>
            <a:pPr eaLnBrk="1" hangingPunct="1"/>
            <a:r>
              <a:rPr lang="en-US" i="1" dirty="0">
                <a:cs typeface="Arial" charset="0"/>
              </a:rPr>
              <a:t>Education and communication </a:t>
            </a:r>
            <a:r>
              <a:rPr lang="en-US" dirty="0">
                <a:cs typeface="Arial" charset="0"/>
              </a:rPr>
              <a:t>can help reduce resistance to change by helping employees see the logic of the change effort. This technique, of course, assumes that much of the resistance lies in misinformation or poor communication.</a:t>
            </a:r>
          </a:p>
          <a:p>
            <a:pPr eaLnBrk="1" hangingPunct="1"/>
            <a:endParaRPr lang="en-US" dirty="0">
              <a:cs typeface="Arial" charset="0"/>
            </a:endParaRPr>
          </a:p>
          <a:p>
            <a:pPr eaLnBrk="1" hangingPunct="1"/>
            <a:r>
              <a:rPr lang="en-US" i="1" dirty="0">
                <a:cs typeface="Arial" charset="0"/>
              </a:rPr>
              <a:t>Participation </a:t>
            </a:r>
            <a:r>
              <a:rPr lang="en-US" dirty="0">
                <a:cs typeface="Arial" charset="0"/>
              </a:rPr>
              <a:t>involves bringing those individuals directly affected by the proposed change into the decision-making process. Their participation allows these individuals to express their feelings, increase the quality of the process, and increase employee commitment to the final decision.</a:t>
            </a:r>
          </a:p>
          <a:p>
            <a:pPr eaLnBrk="1" hangingPunct="1"/>
            <a:endParaRPr lang="en-US" i="1" dirty="0">
              <a:cs typeface="Arial" charset="0"/>
            </a:endParaRPr>
          </a:p>
          <a:p>
            <a:pPr eaLnBrk="1" hangingPunct="1"/>
            <a:r>
              <a:rPr lang="en-US" i="1" dirty="0">
                <a:cs typeface="Arial" charset="0"/>
              </a:rPr>
              <a:t>Facilitation and support </a:t>
            </a:r>
            <a:r>
              <a:rPr lang="en-US" dirty="0">
                <a:cs typeface="Arial" charset="0"/>
              </a:rPr>
              <a:t>involve helping employees deal with the fear and anxiety associated with the change effort. This help may include employee counseling, therapy, new skills training, or a short paid leave of absence. </a:t>
            </a:r>
          </a:p>
          <a:p>
            <a:pPr eaLnBrk="1" hangingPunct="1"/>
            <a:endParaRPr lang="en-US" dirty="0">
              <a:cs typeface="Arial" charset="0"/>
            </a:endParaRPr>
          </a:p>
          <a:p>
            <a:pPr eaLnBrk="1" hangingPunct="1"/>
            <a:r>
              <a:rPr lang="en-US" i="1" dirty="0">
                <a:cs typeface="Arial" charset="0"/>
              </a:rPr>
              <a:t>Negotiation </a:t>
            </a:r>
            <a:r>
              <a:rPr lang="en-US" dirty="0">
                <a:cs typeface="Arial" charset="0"/>
              </a:rPr>
              <a:t>involves exchanging something of value for an agreement to lessen the resistance to the change effort. This resistance technique may be quite useful when the resistance comes from a powerful source.</a:t>
            </a:r>
          </a:p>
          <a:p>
            <a:pPr eaLnBrk="1" hangingPunct="1"/>
            <a:endParaRPr lang="en-US" dirty="0">
              <a:cs typeface="Arial" charset="0"/>
            </a:endParaRPr>
          </a:p>
          <a:p>
            <a:pPr eaLnBrk="1" hangingPunct="1"/>
            <a:r>
              <a:rPr lang="en-US" i="1" dirty="0">
                <a:cs typeface="Arial" charset="0"/>
              </a:rPr>
              <a:t>Manipulation and co-optation </a:t>
            </a:r>
            <a:r>
              <a:rPr lang="en-US" dirty="0">
                <a:cs typeface="Arial" charset="0"/>
              </a:rPr>
              <a:t>refer to covert attempts to influence others about the change. It may involve distorting facts to make the change appear more attractive.</a:t>
            </a:r>
          </a:p>
          <a:p>
            <a:pPr eaLnBrk="1" hangingPunct="1"/>
            <a:endParaRPr lang="en-US" dirty="0">
              <a:cs typeface="Arial" charset="0"/>
            </a:endParaRPr>
          </a:p>
          <a:p>
            <a:pPr eaLnBrk="1" hangingPunct="1"/>
            <a:r>
              <a:rPr lang="en-US" dirty="0">
                <a:cs typeface="Arial" charset="0"/>
              </a:rPr>
              <a:t>Finally, </a:t>
            </a:r>
            <a:r>
              <a:rPr lang="en-US" i="1" dirty="0">
                <a:cs typeface="Arial" charset="0"/>
              </a:rPr>
              <a:t>coercion </a:t>
            </a:r>
            <a:r>
              <a:rPr lang="en-US" dirty="0">
                <a:cs typeface="Arial" charset="0"/>
              </a:rPr>
              <a:t>can be used to deal with resistance to change. Coercion involves the use of direct threats or force against the resisters.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400916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managers see resistance to change as dysfunctional, what can they do? Several strategies have been suggested in dealing with resistance to change. These approaches include education and communication, participation, facilitation and support, negotiation, manipulation and co-optation, and coercion. These tactics are summarized and described in Exhibit 7-5.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777138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does it take to be a change-capable organization? Exhibit 7-6 summarizes the characteristics.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component of making change happen successfully is for managers to recognize their own important role in the process. Managers can, and do, act as change agents. But their role in the change process includes more than being catalysts for change; they must also be change leaders.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final aspect of making change happen successfully revolves around getting all organizational members involved. Successful organizational change is not a one- person job. Individual employees are a powerful resource in identifying and addressing change issues. Managers need to encourage employees to be change agents—to look for those day-to-day improvements and changes that individuals and teams can make.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925243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does it take to be a change-capable organization? Exhibit 7-6 summarizes the characteristics.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806911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Most managers, at one point or another, will have to change some things in their workplace. We classify these changes as </a:t>
            </a:r>
            <a:r>
              <a:rPr lang="en-US" sz="1200" b="1" kern="1200" dirty="0">
                <a:solidFill>
                  <a:schemeClr val="tx1"/>
                </a:solidFill>
                <a:effectLst/>
                <a:latin typeface="+mn-lt"/>
                <a:ea typeface="+mn-ea"/>
                <a:cs typeface="+mn-cs"/>
              </a:rPr>
              <a:t>organizational change</a:t>
            </a:r>
            <a:r>
              <a:rPr lang="en-US" sz="1200" kern="1200" dirty="0">
                <a:solidFill>
                  <a:schemeClr val="tx1"/>
                </a:solidFill>
                <a:effectLst/>
                <a:latin typeface="+mn-lt"/>
                <a:ea typeface="+mn-ea"/>
                <a:cs typeface="+mn-cs"/>
              </a:rPr>
              <a:t>, which is any alteration of people, structure, or technology.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Organizational changes need someone to act as a catalyst and assume the responsibility for managing the change process, as our opener described—that is a </a:t>
            </a:r>
            <a:r>
              <a:rPr lang="en-US" sz="1200" b="1" kern="1200" dirty="0">
                <a:solidFill>
                  <a:schemeClr val="tx1"/>
                </a:solidFill>
                <a:effectLst/>
                <a:latin typeface="+mn-lt"/>
                <a:ea typeface="+mn-ea"/>
                <a:cs typeface="+mn-cs"/>
              </a:rPr>
              <a:t>change agent</a:t>
            </a:r>
            <a:r>
              <a:rPr lang="en-US" sz="1200" kern="1200" dirty="0">
                <a:solidFill>
                  <a:schemeClr val="tx1"/>
                </a:solidFill>
                <a:effectLst/>
                <a:latin typeface="+mn-lt"/>
                <a:ea typeface="+mn-ea"/>
                <a:cs typeface="+mn-cs"/>
              </a:rPr>
              <a:t>. Change agents can be a manager within the organization but could also be a nonmanager—for example, a change specialist from the human resources department or even an outside consultant.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major changes, an organization often hires outside consultants to provide advice and assistance. Because they’re from the outside, they can provide an objective perspective that insiders may lack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culture takes a long time to form, and once established it tends to become entrenched. Strong cultures are particularly resistant to change because employees have become so committed to them.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3444371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What “favorable conditions” facilitate cultural change?</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70087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conditions are right, how do managers change culture? No single action is likely to have the impact necessary to change something ingrained and highly valued. Managers need a strategy for managing cultural change, as described in Exhibit 7-7.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125471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uncertain environment characterized by time pressures, increasing workloads, mergers, and restructuring has created a large number of employees who are overworked and stressed.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fact, depending on which survey you look at, the number of employees experiencing job stress in the United States ranges anywhere from 40 percent to 80 percent.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Stress can be caused by personal factors and by job-related factors called </a:t>
            </a:r>
            <a:r>
              <a:rPr lang="en-US" sz="1200" b="1" kern="1200" dirty="0">
                <a:solidFill>
                  <a:schemeClr val="tx1"/>
                </a:solidFill>
                <a:effectLst/>
                <a:latin typeface="+mn-lt"/>
                <a:ea typeface="+mn-ea"/>
                <a:cs typeface="+mn-cs"/>
              </a:rPr>
              <a:t>stressors</a:t>
            </a:r>
            <a:r>
              <a:rPr lang="en-US" sz="1200" kern="1200" dirty="0">
                <a:solidFill>
                  <a:schemeClr val="tx1"/>
                </a:solidFill>
                <a:effectLst/>
                <a:latin typeface="+mn-lt"/>
                <a:ea typeface="+mn-ea"/>
                <a:cs typeface="+mn-cs"/>
              </a:rPr>
              <a:t>. Clearly, change of any kind—personal or job-related—has the potential to cause stress because it can involve demands, constraints, or opportunities.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661262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Task demands </a:t>
            </a:r>
            <a:r>
              <a:rPr lang="en-US" sz="1200" kern="1200" dirty="0">
                <a:solidFill>
                  <a:schemeClr val="tx1"/>
                </a:solidFill>
                <a:effectLst/>
                <a:latin typeface="+mn-lt"/>
                <a:ea typeface="+mn-ea"/>
                <a:cs typeface="+mn-cs"/>
              </a:rPr>
              <a:t>are factors related to an employee’s job. They include the design of a person’s job (autonomy, task variety, degree of automation), working conditions, and the physical work layout.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Role demands </a:t>
            </a:r>
            <a:r>
              <a:rPr lang="en-US" sz="1200" kern="1200" dirty="0">
                <a:solidFill>
                  <a:schemeClr val="tx1"/>
                </a:solidFill>
                <a:effectLst/>
                <a:latin typeface="+mn-lt"/>
                <a:ea typeface="+mn-ea"/>
                <a:cs typeface="+mn-cs"/>
              </a:rPr>
              <a:t>relate to pressures placed on an employee as a function of the particular role he or she plays in the organization. </a:t>
            </a:r>
            <a:r>
              <a:rPr lang="en-US" sz="1200" b="1" kern="1200" dirty="0">
                <a:solidFill>
                  <a:schemeClr val="tx1"/>
                </a:solidFill>
                <a:effectLst/>
                <a:latin typeface="+mn-lt"/>
                <a:ea typeface="+mn-ea"/>
                <a:cs typeface="+mn-cs"/>
              </a:rPr>
              <a:t>Role conflicts </a:t>
            </a:r>
            <a:r>
              <a:rPr lang="en-US" sz="1200" kern="1200" dirty="0">
                <a:solidFill>
                  <a:schemeClr val="tx1"/>
                </a:solidFill>
                <a:effectLst/>
                <a:latin typeface="+mn-lt"/>
                <a:ea typeface="+mn-ea"/>
                <a:cs typeface="+mn-cs"/>
              </a:rPr>
              <a:t>create expectations that may be hard to reconcile or satisfy. </a:t>
            </a:r>
            <a:r>
              <a:rPr lang="en-US" sz="1200" b="1" kern="1200" dirty="0">
                <a:solidFill>
                  <a:schemeClr val="tx1"/>
                </a:solidFill>
                <a:effectLst/>
                <a:latin typeface="+mn-lt"/>
                <a:ea typeface="+mn-ea"/>
                <a:cs typeface="+mn-cs"/>
              </a:rPr>
              <a:t>Role overload </a:t>
            </a:r>
            <a:r>
              <a:rPr lang="en-US" sz="1200" kern="1200" dirty="0">
                <a:solidFill>
                  <a:schemeClr val="tx1"/>
                </a:solidFill>
                <a:effectLst/>
                <a:latin typeface="+mn-lt"/>
                <a:ea typeface="+mn-ea"/>
                <a:cs typeface="+mn-cs"/>
              </a:rPr>
              <a:t>is experienced when the employee is expected to do more than time permits. </a:t>
            </a:r>
            <a:r>
              <a:rPr lang="en-US" sz="1200" b="1" kern="1200" dirty="0">
                <a:solidFill>
                  <a:schemeClr val="tx1"/>
                </a:solidFill>
                <a:effectLst/>
                <a:latin typeface="+mn-lt"/>
                <a:ea typeface="+mn-ea"/>
                <a:cs typeface="+mn-cs"/>
              </a:rPr>
              <a:t>Role ambiguity </a:t>
            </a:r>
            <a:r>
              <a:rPr lang="en-US" sz="1200" kern="1200" dirty="0">
                <a:solidFill>
                  <a:schemeClr val="tx1"/>
                </a:solidFill>
                <a:effectLst/>
                <a:latin typeface="+mn-lt"/>
                <a:ea typeface="+mn-ea"/>
                <a:cs typeface="+mn-cs"/>
              </a:rPr>
              <a:t>is created when role expectations are not clearly understood and the employee is not sure what he or she is to do.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Interpersonal demands </a:t>
            </a:r>
            <a:r>
              <a:rPr lang="en-US" sz="1200" kern="1200" dirty="0">
                <a:solidFill>
                  <a:schemeClr val="tx1"/>
                </a:solidFill>
                <a:effectLst/>
                <a:latin typeface="+mn-lt"/>
                <a:ea typeface="+mn-ea"/>
                <a:cs typeface="+mn-cs"/>
              </a:rPr>
              <a:t>are pressures created by other employees. Lack of social support from colleagues and poor interpersonal relationships can cause considerable stress, especially among employees with a high social need. </a:t>
            </a:r>
          </a:p>
          <a:p>
            <a:endParaRPr lang="en-US" dirty="0"/>
          </a:p>
          <a:p>
            <a:r>
              <a:rPr lang="en-US" sz="1200" i="1" kern="1200" dirty="0">
                <a:solidFill>
                  <a:schemeClr val="tx1"/>
                </a:solidFill>
                <a:effectLst/>
                <a:latin typeface="+mn-lt"/>
                <a:ea typeface="+mn-ea"/>
                <a:cs typeface="+mn-cs"/>
              </a:rPr>
              <a:t>Organization structure </a:t>
            </a:r>
            <a:r>
              <a:rPr lang="en-US" sz="1200" kern="1200" dirty="0">
                <a:solidFill>
                  <a:schemeClr val="tx1"/>
                </a:solidFill>
                <a:effectLst/>
                <a:latin typeface="+mn-lt"/>
                <a:ea typeface="+mn-ea"/>
                <a:cs typeface="+mn-cs"/>
              </a:rPr>
              <a:t>can increase stress. Excessive rules and an employee’s lack of opportunity to participate in decisions that affect him or her are examples of structural variables that might be potential sources of stress. </a:t>
            </a:r>
          </a:p>
          <a:p>
            <a:endParaRPr lang="en-US" dirty="0"/>
          </a:p>
          <a:p>
            <a:r>
              <a:rPr lang="en-US" sz="1200" i="1" kern="1200" dirty="0">
                <a:solidFill>
                  <a:schemeClr val="tx1"/>
                </a:solidFill>
                <a:effectLst/>
                <a:latin typeface="+mn-lt"/>
                <a:ea typeface="+mn-ea"/>
                <a:cs typeface="+mn-cs"/>
              </a:rPr>
              <a:t>Organizational leadership </a:t>
            </a:r>
            <a:r>
              <a:rPr lang="en-US" sz="1200" kern="1200" dirty="0">
                <a:solidFill>
                  <a:schemeClr val="tx1"/>
                </a:solidFill>
                <a:effectLst/>
                <a:latin typeface="+mn-lt"/>
                <a:ea typeface="+mn-ea"/>
                <a:cs typeface="+mn-cs"/>
              </a:rPr>
              <a:t>represents the supervisory style of the organization’s managers. Some managers create a culture characterized by tension, fear, and anxiety.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706147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Until quite recently, it was believed that Type As were more likely to experience stress on and o the job. A closer analysis of the evidence, however, has produced new conclusions. Studies show that only the hostility and anger associated with Type A behavior are actually associated with the negative effects of stress. And Type Bs are just as susceptible to the same anxiety-producing elements.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590354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Exhibit 7-8 shows, stress symptoms can be grouped under three general categories: physical, psychological, and behavioral. All of these can significantly affect an employee’s work.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see stress in a number of ways. For instance, an employee who is experiencing high stress may become depressed, accident prone, or argumentative; may have difficulty making routine decisions; may be easily distracted; and so on. Employees in companies where downsizing is occurring tend to get ill at twice the rate of employees whose jobs are secure.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5652358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Because stress can never be totally eliminated from a person’s life, managers want to reduce the stress that leads to dysfunctional work behavior. How? Through controlling certain organizational factors to reduce job-related stress, and to a more limited extent, offering help for personal stress.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Things managers can do in terms of job-related factors begin with employee selection. Managers need to make sure an employee’s abilities match the job requirements. When employees are in over their heads, their stress levels are typically high. Similarly, a performance planning program such as MBO (management by objectives) will clarify job responsibilities, provide clear performance goals, and reduce ambiguity through feedback. Job redesign is also a way to reduce stress. If stress can be traced to boredom or to work overload, jobs should be redesigned to increase challenge or to reduce the workload.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Stress from an employee’s personal life raises two problems. First, it’s difficult for the manager to control directly. Second, ethical considerations include whether the manager has the right to intrude—even in the most subtle ways—in an employee’s personal life.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553060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definition of innovation varies widely, depending on who you ask. For instance, the Merriam-Webster dictionary defines innovation as “the introduction of something new” and “a new idea, method, or device; novelty.” The CEO of the company that makes Bubble Wrap says, “It means inventing a product that has never existed.” To the CEO of Ocean Spray Cranberries, it means “turning an overlooked commodity, such as leftover cranberry skins into a consumer snack like Craisins.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662278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94102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Change is an organizational reality. Organizations face change because external and internal factors create the forces for change (see Exhibit 7-1).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review major external and internal factors associated with change.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But having creative people isn’t enough. It takes the right environment to help transform those inputs into innovative products or work methods. This “right” environment—that is, an environment that stimulates innovation—includes three variables: the organization’s structure, culture, and human resource practices (see Exhibit 7-9).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077995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organization’s structure can have a huge impact on innovativeness. Research into the effect of structural variables on innovation shows five things.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an organic-type structure positively influences innovation. Because this structure is low in formalization, centralization, and work specialization, it facilitates the flexibility and sharing of ideas that are critical to innovation.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the availability of plentiful resources provides a key building block for innovation.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Third, frequent communication between organizational units helps break down barriers to in novation. Cross-functional teams, task forces, and other such organizational designs facilitate interaction across departmental lines and are widely used in innovative organizations.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Fourth, innovative organizations try to minimize extreme time pressures on creative activities despite the demands of white-water rapids environments. Although time pressures may spur people to work harder and may make them feel more creative, studies show that it actually causes them to be less.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studies have shown that an employee’s creative performance was enhanced when an organization’s structure explicitly supported creativity. Beneficial kinds of support included things </a:t>
            </a:r>
            <a:r>
              <a:rPr lang="en-US" sz="1200" kern="1200" dirty="0">
                <a:solidFill>
                  <a:schemeClr val="tx1"/>
                </a:solidFill>
                <a:latin typeface="+mn-lt"/>
                <a:ea typeface="+mn-ea"/>
                <a:cs typeface="+mn-cs"/>
              </a:rPr>
              <a:t>such as </a:t>
            </a:r>
            <a:r>
              <a:rPr lang="en-US" sz="1200" kern="1200" dirty="0">
                <a:solidFill>
                  <a:schemeClr val="tx1"/>
                </a:solidFill>
                <a:effectLst/>
                <a:latin typeface="+mn-lt"/>
                <a:ea typeface="+mn-ea"/>
                <a:cs typeface="+mn-cs"/>
              </a:rPr>
              <a:t>encouragement, open communication, readiness to listen, and useful feedback.</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1220419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Innovative organizations tend to have similar cultures. They encourage experimentation, set creativity goals, reward both successes and failures, and celebrate mistakes.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innovative organization is likely to have the characteristics</a:t>
            </a:r>
            <a:r>
              <a:rPr lang="en-US" sz="1200" kern="1200" baseline="0" dirty="0">
                <a:solidFill>
                  <a:schemeClr val="tx1"/>
                </a:solidFill>
                <a:effectLst/>
                <a:latin typeface="+mn-lt"/>
                <a:ea typeface="+mn-ea"/>
                <a:cs typeface="+mn-cs"/>
              </a:rPr>
              <a:t> cited on the slide.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598742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this category, we find that innovative organizations actively promote the training and development of their members so their knowledge remains current; offer their employees high job security to reduce the fear of getting red for making mistakes; and encourage individuals to become </a:t>
            </a:r>
            <a:r>
              <a:rPr lang="en-US" sz="1200" b="1" kern="1200" dirty="0">
                <a:solidFill>
                  <a:schemeClr val="tx1"/>
                </a:solidFill>
                <a:effectLst/>
                <a:latin typeface="+mn-lt"/>
                <a:ea typeface="+mn-ea"/>
                <a:cs typeface="+mn-cs"/>
              </a:rPr>
              <a:t>idea champions</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719497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Just as TQM provides a process for improving quality throughout an organization, design thinking can provide a process for coming up with things that don’t exist.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design-thinking mentality also entails knowing customers as real people with real problems—not just as sales targets or demographic statistics. But it also entails being able to convert those customer insights into real and usable products.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723760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the term “disruptive innovation” is relatively new, the concept isn’t. For instance, economist Joseph Shumpeter used the term “creative destruction” more than 70 years ago to describe how capitalism builds on processes that destroy old technologies but replaces them with new and better ones. That, in essence, is disruptive innovation.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kern="1200" dirty="0">
                <a:solidFill>
                  <a:schemeClr val="tx1"/>
                </a:solidFill>
                <a:effectLst/>
                <a:latin typeface="+mn-lt"/>
                <a:ea typeface="+mn-ea"/>
                <a:cs typeface="+mn-cs"/>
              </a:rPr>
              <a:t>In practice, disruptive innovation has been around for centuries. Vanderbilt’s railroads disrupted the sailing-ship business. Alexander Bell’s telephone rang the death-knell for Western Union’s telegraphy. Ford and other automobile builders destroyed horse-drawn-buggy manufacturers.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3476789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Exhibit 7-10 illustrates, there is no shortage of businesses that have suffered at the expense of disruptive innovation.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959623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Companies that are successful tend to grow. With growth comes expanded size. And as we’ll describe, large size frequently makes successful companies vulnerable to disruptive competitors.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Large organizations create rules and regulations to standardize operations. The result is that these successful organizations establish entrenched cultures and values that, on one hand, guide employees, but, on the other hand, also act as constraints on change. Companies </a:t>
            </a:r>
            <a:r>
              <a:rPr lang="en-US" sz="1200" kern="1200" dirty="0">
                <a:solidFill>
                  <a:schemeClr val="tx1"/>
                </a:solidFill>
                <a:latin typeface="+mn-lt"/>
                <a:ea typeface="+mn-ea"/>
                <a:cs typeface="+mn-cs"/>
              </a:rPr>
              <a:t>such as </a:t>
            </a:r>
            <a:r>
              <a:rPr lang="en-US" sz="1200" kern="1200" dirty="0">
                <a:solidFill>
                  <a:schemeClr val="tx1"/>
                </a:solidFill>
                <a:effectLst/>
                <a:latin typeface="+mn-lt"/>
                <a:ea typeface="+mn-ea"/>
                <a:cs typeface="+mn-cs"/>
              </a:rPr>
              <a:t>Kodak, Polaroid, and Woolworths were iconic companies in their day that became hostage to their previous successes—and it led to their eventual decline.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741163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which businesses are most vulnerable to disruptive innovations? The answer, as alluded to previously, is large, established, and highly profitable organizations. Why? Because they have the most to lose and are most vested in their current markets and technologies. </a:t>
            </a:r>
            <a:endParaRPr lang="en-US" dirty="0"/>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Disruptive innovations, especially at the beginning, typically apply to emerging or small markets and project lower profits than a firm’s mainline products. And their novelty has little or no appeal to the organization’s most profitable customers.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8650793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Entrepreneurs thrive on change and innovation. Major disruptions open the door for new products and services to replace established and mature businesses. If you’re looking to create a new business with a large potential upside, look for established businesses that can be disrupted with a cheaper, simpler, smaller, or more convenient substitute.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few exceptions, the only instances in which mainstream firms have successfully established a timely position in a disruptive technology were those in which the firms’ managers set up an autonomous organization charged with building a new and independent business around the disruptive technology.” This can be achieved by either creating a new business from scratch or acquiring a small company and keeping it separate. These separate groups are frequently referred to as </a:t>
            </a:r>
            <a:r>
              <a:rPr lang="en-US" sz="1200" b="1" kern="1200" dirty="0">
                <a:solidFill>
                  <a:schemeClr val="tx1"/>
                </a:solidFill>
                <a:effectLst/>
                <a:latin typeface="+mn-lt"/>
                <a:ea typeface="+mn-ea"/>
                <a:cs typeface="+mn-cs"/>
              </a:rPr>
              <a:t>skunk works. </a:t>
            </a:r>
          </a:p>
          <a:p>
            <a:endParaRPr lang="en-US" sz="1200" b="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Never get comfortable with a single employer. Keep your skills current. You are responsible for your future. Don’t assume your employer is going to be looking out for your long-term interests. Take risks while you’re young.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75182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Ford Motor Company understands the importance of being responsive to its customers. The company’s experiments will also enable them to attract a new breed of customers, helping to secure the company’s future. But sometimes a company may make changes that fail to meet customer preferences.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Government laws require changes in how managers must conduct business. Five broad categories of governmental laws include truth- in-advertising, employment and labor fair practices, environmental protection, privacy, and safety and health.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do the Chevrolet Volt and the Tesla Motors Model S have in common? Both are examples of electric-powered vehicles. Compared to gas-powered vehicles, electric cars have shorter driving ranges; however, ongoing research and development into improving battery capacity to extend their range is a high priority.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Managers must respond to changes in economic forces. Consider the impact of an economic recession. According to the U.S. Bureau of Labor Statistics, recessions are characterized by a general slowdown in economic activity, a downturn in the business cycle, and a reduction in the amount of goods and services produced and sold. The so-called Great Recession (2007–2009) was considered to be one of the more severe recessions felt worldwide.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635077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change agent acts as a catalyst and assumes responsibility for the change process. External forces that create the need for change include changing consumer needs and wants, new governmental laws, changing technology, and economic changes. Internal forces that create a need for change include a new organizational strategy, a change in the composition of the workforce, new equipment, and changing employee attitudes.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calm waters metaphor suggests that change is an occasional disruption in the normal flow of events and can be planned and managed as it happens. In the white-water rapids metaphor, change is ongoing and managing it is a continual process.</a:t>
            </a:r>
          </a:p>
          <a:p>
            <a:pPr eaLnBrk="1" hangingPunct="1"/>
            <a:endParaRPr lang="en-US" dirty="0">
              <a:cs typeface="Arial" charset="0"/>
            </a:endParaRPr>
          </a:p>
          <a:p>
            <a:pPr eaLnBrk="1" hangingPunct="1"/>
            <a:r>
              <a:rPr lang="en-US" dirty="0">
                <a:cs typeface="Arial" charset="0"/>
              </a:rPr>
              <a:t>Lewin’s three-step model says change can be managed by unfreezing the status quo (old behaviors), changing to a new state, and refreezing the new behaviors.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Organizational change is any alteration of people, structure, or technology. Making changes often requires a change agent to act as a catalyst and guide the change process.</a:t>
            </a:r>
          </a:p>
          <a:p>
            <a:pPr eaLnBrk="1" hangingPunct="1"/>
            <a:endParaRPr lang="en-US" dirty="0">
              <a:cs typeface="Arial" charset="0"/>
            </a:endParaRPr>
          </a:p>
          <a:p>
            <a:pPr eaLnBrk="1" hangingPunct="1"/>
            <a:r>
              <a:rPr lang="en-US" dirty="0">
                <a:cs typeface="Arial" charset="0"/>
              </a:rPr>
              <a:t>Changing structure involves any changes in structural components or structural design. Changing technology involves introducing new equipment, tools, or methods; automation; or computerization. Changing people involves changing attitudes, expectations, perceptions, and behaviors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techniques for reducing resistance to change include education and communication (educating employees about and communicating to them the need for the change), participation (allowing employees to participate in the change process), facilitation and support (giving employees the support they need to implement the change), negotiation (exchanging something of value to reduce resistance), manipulation and co-optation (using negative actions to influence), and coercion (using direct threats or force).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20279230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shared values that comprise an organization’s culture are relatively stable, which makes it difficult to change. Managers can do so by being positive role models; creating new stories, symbols, and rituals; selecting, promoting, and supporting employees who adopt the new values; redesigning socialization processes; changing the reward system, clearly specifying expectations; shaking up current subcultures; and getting employees to participate in change.</a:t>
            </a:r>
          </a:p>
          <a:p>
            <a:pPr eaLnBrk="1" hangingPunct="1"/>
            <a:endParaRPr lang="en-US" dirty="0">
              <a:cs typeface="Arial" charset="0"/>
            </a:endParaRPr>
          </a:p>
          <a:p>
            <a:pPr eaLnBrk="1" hangingPunct="1"/>
            <a:r>
              <a:rPr lang="en-US" dirty="0">
                <a:cs typeface="Arial" charset="0"/>
              </a:rPr>
              <a:t>Stress is the adverse reaction people have to excessive pressure placed on them from extraordinary demands, constraints, or opportunities. To help employees deal with stress, managers can address job-related factors by making sure an employee’s abilities match the job requirements, improve organizational communications, use a performance planning program, or redesign jobs. Addressing personal stress factors is trickier, but managers could offer employee counseling, time management programs, and wellness programs. Making change happen successfully involves focusing on making the organization change capable, making sure managers understand their own role in</a:t>
            </a:r>
            <a:r>
              <a:rPr lang="en-US" baseline="0" dirty="0">
                <a:cs typeface="Arial" charset="0"/>
              </a:rPr>
              <a:t> </a:t>
            </a:r>
            <a:r>
              <a:rPr lang="en-US" dirty="0">
                <a:cs typeface="Arial" charset="0"/>
              </a:rPr>
              <a:t>the process, and giving individual employees a role in the process.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21078592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Creativity is the ability to combine ideas in a unique way or to make unusual associations between ideas. Innovation is turning the outcomes of the creative process into useful products or work methods.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close and strong connection exists between design thinking and innovation. It involves knowing customers as real people with real problems and converting those insights into usable and real products.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6476561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Disruptive innovation exists when a smaller company with fewer resources is able to successfully challenge established incumbent businesses.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Companies can become a victim of disruptive innovation when they choose to conduct business as usual.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18016506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decades, Walgreens’ strategy focused on increasing its number of retail stores. The costs of maintaining so many stores are substantial, putting downward pressures on profit levels. Company management reconsidered its strategy of adding stores. In its place, the company refocused its strategy to improving the customer service experience and providing more competitive product pricing.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Through the decades, the U.S. workforce has become more diverse. A key challenge entails orchestrating these differences to maintain an inclusive culture that focuses on productivity.</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More and more companies are using 3D printers to create product prototypes. Technological changes are particularly making their marks on health care. These technologies include advances in genomics, biotechnology, robotics, connected care, and artificial intelligence. Advances in robotic technology, for example, is changing how surgeons perform some surgical procedures.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recent survey revealed that the attitudes of employees at organizations going through significant changes tend to be less favorable than at more stable companies.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But, not all employees in changing organizations have less favorable attitudes. Those who prefer stability are less likely to try new technology or embrace change than employees who are open to change.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99220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According to Kurt Lewin, successful change can be planned and requires </a:t>
            </a:r>
            <a:r>
              <a:rPr lang="en-US" sz="1200" i="1" kern="1200" dirty="0">
                <a:solidFill>
                  <a:schemeClr val="tx1"/>
                </a:solidFill>
                <a:effectLst/>
                <a:latin typeface="+mn-lt"/>
                <a:ea typeface="+mn-ea"/>
                <a:cs typeface="+mn-cs"/>
              </a:rPr>
              <a:t>unfreezing </a:t>
            </a:r>
            <a:r>
              <a:rPr lang="en-US" sz="1200" kern="1200" dirty="0">
                <a:solidFill>
                  <a:schemeClr val="tx1"/>
                </a:solidFill>
                <a:effectLst/>
                <a:latin typeface="+mn-lt"/>
                <a:ea typeface="+mn-ea"/>
                <a:cs typeface="+mn-cs"/>
              </a:rPr>
              <a:t>the status quo, </a:t>
            </a:r>
            <a:r>
              <a:rPr lang="en-US" sz="1200" i="1" kern="1200" dirty="0">
                <a:solidFill>
                  <a:schemeClr val="tx1"/>
                </a:solidFill>
                <a:effectLst/>
                <a:latin typeface="+mn-lt"/>
                <a:ea typeface="+mn-ea"/>
                <a:cs typeface="+mn-cs"/>
              </a:rPr>
              <a:t>changing </a:t>
            </a:r>
            <a:r>
              <a:rPr lang="en-US" sz="1200" kern="1200" dirty="0">
                <a:solidFill>
                  <a:schemeClr val="tx1"/>
                </a:solidFill>
                <a:effectLst/>
                <a:latin typeface="+mn-lt"/>
                <a:ea typeface="+mn-ea"/>
                <a:cs typeface="+mn-cs"/>
              </a:rPr>
              <a:t>to a new state, and </a:t>
            </a:r>
            <a:r>
              <a:rPr lang="en-US" sz="1200" i="1" kern="1200" dirty="0">
                <a:solidFill>
                  <a:schemeClr val="tx1"/>
                </a:solidFill>
                <a:effectLst/>
                <a:latin typeface="+mn-lt"/>
                <a:ea typeface="+mn-ea"/>
                <a:cs typeface="+mn-cs"/>
              </a:rPr>
              <a:t>refreezing </a:t>
            </a:r>
            <a:r>
              <a:rPr lang="en-US" sz="1200" kern="1200" dirty="0">
                <a:solidFill>
                  <a:schemeClr val="tx1"/>
                </a:solidFill>
                <a:effectLst/>
                <a:latin typeface="+mn-lt"/>
                <a:ea typeface="+mn-ea"/>
                <a:cs typeface="+mn-cs"/>
              </a:rPr>
              <a:t>to make the change permanent. The status quo is considered equilibrium. To move away from this equilibrium, unfreezing is necessary. Unfreezing can be thought of as preparing for the needed change. It can be done by increasing the </a:t>
            </a:r>
            <a:r>
              <a:rPr lang="en-US" sz="1200" i="1" kern="1200" dirty="0">
                <a:solidFill>
                  <a:schemeClr val="tx1"/>
                </a:solidFill>
                <a:effectLst/>
                <a:latin typeface="+mn-lt"/>
                <a:ea typeface="+mn-ea"/>
                <a:cs typeface="+mn-cs"/>
              </a:rPr>
              <a:t>driving forces, </a:t>
            </a:r>
            <a:r>
              <a:rPr lang="en-US" sz="1200" kern="1200" dirty="0">
                <a:solidFill>
                  <a:schemeClr val="tx1"/>
                </a:solidFill>
                <a:effectLst/>
                <a:latin typeface="+mn-lt"/>
                <a:ea typeface="+mn-ea"/>
                <a:cs typeface="+mn-cs"/>
              </a:rPr>
              <a:t>which are forces pushing for change; by decreasing the </a:t>
            </a:r>
            <a:r>
              <a:rPr lang="en-US" sz="1200" i="1" kern="1200" dirty="0">
                <a:solidFill>
                  <a:schemeClr val="tx1"/>
                </a:solidFill>
                <a:effectLst/>
                <a:latin typeface="+mn-lt"/>
                <a:ea typeface="+mn-ea"/>
                <a:cs typeface="+mn-cs"/>
              </a:rPr>
              <a:t>restraining forces</a:t>
            </a:r>
            <a:r>
              <a:rPr lang="en-US" sz="1200" kern="1200" dirty="0">
                <a:solidFill>
                  <a:schemeClr val="tx1"/>
                </a:solidFill>
                <a:effectLst/>
                <a:latin typeface="+mn-lt"/>
                <a:ea typeface="+mn-ea"/>
                <a:cs typeface="+mn-cs"/>
              </a:rPr>
              <a:t>, which are forces that resist change; or by combining the two approaches. </a:t>
            </a:r>
          </a:p>
          <a:p>
            <a:endParaRPr lang="en-US" dirty="0"/>
          </a:p>
          <a:p>
            <a:r>
              <a:rPr lang="en-US" sz="1200" kern="1200" dirty="0">
                <a:solidFill>
                  <a:schemeClr val="tx1"/>
                </a:solidFill>
                <a:effectLst/>
                <a:latin typeface="+mn-lt"/>
                <a:ea typeface="+mn-ea"/>
                <a:cs typeface="+mn-cs"/>
              </a:rPr>
              <a:t>Once unfreezing is done, the change itself can be implemented. However, merely introducing change doesn’t ensure that it will take hold. The new situation needs to be </a:t>
            </a:r>
            <a:r>
              <a:rPr lang="en-US" sz="1200" i="1" kern="1200" dirty="0">
                <a:solidFill>
                  <a:schemeClr val="tx1"/>
                </a:solidFill>
                <a:effectLst/>
                <a:latin typeface="+mn-lt"/>
                <a:ea typeface="+mn-ea"/>
                <a:cs typeface="+mn-cs"/>
              </a:rPr>
              <a:t>refrozen </a:t>
            </a:r>
            <a:r>
              <a:rPr lang="en-US" sz="1200" kern="1200" dirty="0">
                <a:solidFill>
                  <a:schemeClr val="tx1"/>
                </a:solidFill>
                <a:effectLst/>
                <a:latin typeface="+mn-lt"/>
                <a:ea typeface="+mn-ea"/>
                <a:cs typeface="+mn-cs"/>
              </a:rPr>
              <a:t>so that it can be sustained over time. Unless this last step is done, there’s a strong chance that employees will revert back to the old equilibrium state—that is, the old ways of doing things. </a:t>
            </a:r>
            <a:endParaRPr lang="en-US" dirty="0"/>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2140547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Lewin’s three-step process treats change as a move away from the organization’s current equilibrium state. It’s a calm waters scenario where an occasional disruption (a “storm”) means planning and implementing change to deal with the disruption. Once the disruption has been dealt with, however, things continue on under the new changed situation. This type of environment isn’t what most managers face today.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47456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stability and predictability of the calm waters metaphor don’t exist. Disruptions in the status quo are not occasional and temporary, and they are not followed by a return to calm waters. Many managers never get out of the rapids.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you’d expect a chaotic and dynamic environment in high-tech industries, even organizations in non-high-tech industries are faced with constant change.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Today, any organization that treats change as the occasional disturbance in an otherwise calm and stable world runs a great risk. Too much is changing too fast for an organization or its managers to be complacent.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416817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can find these same patterns in organizations. The civil aviation authorities illustrate a reactive change process in direct response to the Germanwings crash, and the Ford Motor Company’s experiments describe a proactive change process.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656702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11/1/2023</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11/1/2023</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11/1/2023</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207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11/1/2023</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11/1/2023</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11/1/2023</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11/1/2023</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3" name="Picture 12"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11/1/2023</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11/1/2023</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11/1/2023</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emf"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11/1/2023</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4.tiff" /><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14.xml"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6.xml"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0.xml" /><Relationship Id="rId1" Type="http://schemas.openxmlformats.org/officeDocument/2006/relationships/slideLayout" Target="../slideLayouts/slideLayout6.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4.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4.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4.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4.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4.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4.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4.xml" /></Relationships>
</file>

<file path=ppt/slides/_rels/slide4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47.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7</a:t>
            </a:r>
          </a:p>
        </p:txBody>
      </p:sp>
      <p:sp>
        <p:nvSpPr>
          <p:cNvPr id="4" name="Text Placeholder 3"/>
          <p:cNvSpPr>
            <a:spLocks noGrp="1"/>
          </p:cNvSpPr>
          <p:nvPr>
            <p:ph type="body" sz="quarter" idx="15"/>
          </p:nvPr>
        </p:nvSpPr>
        <p:spPr/>
        <p:txBody>
          <a:bodyPr/>
          <a:lstStyle/>
          <a:p>
            <a:r>
              <a:rPr lang="en-US" dirty="0"/>
              <a:t>Managing Change and </a:t>
            </a:r>
            <a:r>
              <a:rPr lang="en-US"/>
              <a:t>Disruptive Innovations</a:t>
            </a:r>
            <a:endParaRPr lang="en-US" dirty="0"/>
          </a:p>
        </p:txBody>
      </p:sp>
      <p:pic>
        <p:nvPicPr>
          <p:cNvPr id="8" name="Picture 7"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307657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Versus Proactive Change Processes</a:t>
            </a:r>
          </a:p>
        </p:txBody>
      </p:sp>
      <p:sp>
        <p:nvSpPr>
          <p:cNvPr id="3" name="Content Placeholder 2"/>
          <p:cNvSpPr>
            <a:spLocks noGrp="1"/>
          </p:cNvSpPr>
          <p:nvPr>
            <p:ph idx="1"/>
          </p:nvPr>
        </p:nvSpPr>
        <p:spPr/>
        <p:txBody>
          <a:bodyPr/>
          <a:lstStyle/>
          <a:p>
            <a:r>
              <a:rPr lang="en-US" sz="2800" b="1" dirty="0"/>
              <a:t>Reactive</a:t>
            </a:r>
            <a:r>
              <a:rPr lang="en-US" sz="2800" dirty="0"/>
              <a:t>: reacting to a situation that has occurred</a:t>
            </a:r>
            <a:endParaRPr lang="en-US" sz="2800" b="1" dirty="0"/>
          </a:p>
          <a:p>
            <a:r>
              <a:rPr lang="en-US" sz="2800" b="1" dirty="0"/>
              <a:t>Proactive</a:t>
            </a:r>
            <a:r>
              <a:rPr lang="en-US" sz="2800" dirty="0"/>
              <a:t>:</a:t>
            </a:r>
            <a:r>
              <a:rPr lang="en-US" sz="2800" b="1" dirty="0"/>
              <a:t> </a:t>
            </a:r>
            <a:r>
              <a:rPr lang="en-US" sz="2800" dirty="0"/>
              <a:t>acting in advance of a situation</a:t>
            </a:r>
          </a:p>
        </p:txBody>
      </p:sp>
    </p:spTree>
    <p:extLst>
      <p:ext uri="{BB962C8B-B14F-4D97-AF65-F5344CB8AC3E}">
        <p14:creationId xmlns:p14="http://schemas.microsoft.com/office/powerpoint/2010/main" val="86238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7-3</a:t>
            </a:r>
            <a:br>
              <a:rPr lang="en-US" dirty="0"/>
            </a:br>
            <a:r>
              <a:rPr lang="en-US" dirty="0"/>
              <a:t>Four Types of Change</a:t>
            </a:r>
          </a:p>
        </p:txBody>
      </p:sp>
      <p:pic>
        <p:nvPicPr>
          <p:cNvPr id="5" name="Picture 4" descr="The left side of the figure shows four arrow heads. Each points to a rectangular box on the right side of the figure. The arrows are labeled, from top to bottom: Strategy, Structure, Technology, and People. The rectangles are labeled, from top to bottom: Modifying the approach to ensuring the organization's success; Structural components and structural design; Work processes, methods, and equipment, and Attitudes, expectations, perceptions, and behavior – individual and group."/>
          <p:cNvPicPr>
            <a:picLocks noChangeAspect="1"/>
          </p:cNvPicPr>
          <p:nvPr/>
        </p:nvPicPr>
        <p:blipFill>
          <a:blip r:embed="rId3" cstate="print"/>
          <a:stretch>
            <a:fillRect/>
          </a:stretch>
        </p:blipFill>
        <p:spPr>
          <a:xfrm>
            <a:off x="1812180" y="1316356"/>
            <a:ext cx="4757641" cy="4641601"/>
          </a:xfrm>
          <a:prstGeom prst="rect">
            <a:avLst/>
          </a:prstGeom>
        </p:spPr>
      </p:pic>
      <p:sp>
        <p:nvSpPr>
          <p:cNvPr id="3" name="Text Placeholder 2"/>
          <p:cNvSpPr>
            <a:spLocks noGrp="1"/>
          </p:cNvSpPr>
          <p:nvPr>
            <p:ph type="body" sz="quarter" idx="13"/>
          </p:nvPr>
        </p:nvSpPr>
        <p:spPr/>
        <p:txBody>
          <a:bodyPr/>
          <a:lstStyle/>
          <a:p>
            <a:r>
              <a:rPr lang="en-US" sz="1600" dirty="0"/>
              <a:t>Exhibit 7-3 shows the four main areas of change managers face.</a:t>
            </a:r>
          </a:p>
        </p:txBody>
      </p:sp>
    </p:spTree>
    <p:extLst>
      <p:ext uri="{BB962C8B-B14F-4D97-AF65-F5344CB8AC3E}">
        <p14:creationId xmlns:p14="http://schemas.microsoft.com/office/powerpoint/2010/main" val="81514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Change: Strategy</a:t>
            </a:r>
          </a:p>
        </p:txBody>
      </p:sp>
      <p:sp>
        <p:nvSpPr>
          <p:cNvPr id="3" name="Content Placeholder 2"/>
          <p:cNvSpPr>
            <a:spLocks noGrp="1"/>
          </p:cNvSpPr>
          <p:nvPr>
            <p:ph idx="1"/>
          </p:nvPr>
        </p:nvSpPr>
        <p:spPr/>
        <p:txBody>
          <a:bodyPr/>
          <a:lstStyle/>
          <a:p>
            <a:pPr marL="0" indent="0">
              <a:spcBef>
                <a:spcPts val="0"/>
              </a:spcBef>
              <a:buClrTx/>
              <a:buSzTx/>
              <a:buNone/>
            </a:pPr>
            <a:r>
              <a:rPr lang="en-US" sz="2800" dirty="0"/>
              <a:t>Failure to change strategy when circumstances dictate could undermine a company’s success.</a:t>
            </a:r>
            <a:endParaRPr lang="en-US" sz="1400" dirty="0"/>
          </a:p>
        </p:txBody>
      </p:sp>
    </p:spTree>
    <p:extLst>
      <p:ext uri="{BB962C8B-B14F-4D97-AF65-F5344CB8AC3E}">
        <p14:creationId xmlns:p14="http://schemas.microsoft.com/office/powerpoint/2010/main" val="96571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Change: Structure</a:t>
            </a:r>
          </a:p>
        </p:txBody>
      </p:sp>
      <p:sp>
        <p:nvSpPr>
          <p:cNvPr id="3" name="Content Placeholder 2"/>
          <p:cNvSpPr>
            <a:spLocks noGrp="1"/>
          </p:cNvSpPr>
          <p:nvPr>
            <p:ph idx="1"/>
          </p:nvPr>
        </p:nvSpPr>
        <p:spPr/>
        <p:txBody>
          <a:bodyPr/>
          <a:lstStyle/>
          <a:p>
            <a:r>
              <a:rPr lang="en-US" sz="2800" dirty="0"/>
              <a:t>Changing structural components</a:t>
            </a:r>
            <a:endParaRPr lang="en-US" sz="2800" b="1" dirty="0"/>
          </a:p>
          <a:p>
            <a:r>
              <a:rPr lang="en-US" sz="2800" dirty="0"/>
              <a:t>Changing structural design</a:t>
            </a:r>
          </a:p>
        </p:txBody>
      </p:sp>
    </p:spTree>
    <p:extLst>
      <p:ext uri="{BB962C8B-B14F-4D97-AF65-F5344CB8AC3E}">
        <p14:creationId xmlns:p14="http://schemas.microsoft.com/office/powerpoint/2010/main" val="76455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Change: Technology</a:t>
            </a:r>
          </a:p>
        </p:txBody>
      </p:sp>
      <p:sp>
        <p:nvSpPr>
          <p:cNvPr id="3" name="Content Placeholder 2"/>
          <p:cNvSpPr>
            <a:spLocks noGrp="1"/>
          </p:cNvSpPr>
          <p:nvPr>
            <p:ph idx="1"/>
          </p:nvPr>
        </p:nvSpPr>
        <p:spPr/>
        <p:txBody>
          <a:bodyPr/>
          <a:lstStyle/>
          <a:p>
            <a:r>
              <a:rPr lang="en-US" sz="2800" dirty="0"/>
              <a:t>New equipment, tools, or methods</a:t>
            </a:r>
            <a:endParaRPr lang="en-US" sz="2800" b="1" dirty="0"/>
          </a:p>
          <a:p>
            <a:r>
              <a:rPr lang="en-US" sz="2800" dirty="0"/>
              <a:t>Automation</a:t>
            </a:r>
          </a:p>
          <a:p>
            <a:r>
              <a:rPr lang="en-US" sz="2800" dirty="0"/>
              <a:t>Computerization</a:t>
            </a:r>
          </a:p>
        </p:txBody>
      </p:sp>
    </p:spTree>
    <p:extLst>
      <p:ext uri="{BB962C8B-B14F-4D97-AF65-F5344CB8AC3E}">
        <p14:creationId xmlns:p14="http://schemas.microsoft.com/office/powerpoint/2010/main" val="179445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Change: People</a:t>
            </a:r>
          </a:p>
        </p:txBody>
      </p:sp>
      <p:sp>
        <p:nvSpPr>
          <p:cNvPr id="3" name="Content Placeholder 2"/>
          <p:cNvSpPr>
            <a:spLocks noGrp="1"/>
          </p:cNvSpPr>
          <p:nvPr>
            <p:ph idx="1"/>
          </p:nvPr>
        </p:nvSpPr>
        <p:spPr/>
        <p:txBody>
          <a:bodyPr/>
          <a:lstStyle/>
          <a:p>
            <a:r>
              <a:rPr lang="en-US" sz="2800" b="1" dirty="0"/>
              <a:t>Organizational development</a:t>
            </a:r>
            <a:r>
              <a:rPr lang="en-US" sz="2800" dirty="0"/>
              <a:t>: change methods that focus on people and the nature and quality of interpersonal work relationships</a:t>
            </a:r>
            <a:endParaRPr lang="en-US" sz="2800" b="1" dirty="0"/>
          </a:p>
        </p:txBody>
      </p:sp>
    </p:spTree>
    <p:extLst>
      <p:ext uri="{BB962C8B-B14F-4D97-AF65-F5344CB8AC3E}">
        <p14:creationId xmlns:p14="http://schemas.microsoft.com/office/powerpoint/2010/main" val="1927170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Figure 7-4</a:t>
            </a:r>
            <a:br>
              <a:rPr lang="en-US" dirty="0"/>
            </a:br>
            <a:r>
              <a:rPr lang="en-US" dirty="0"/>
              <a:t>Popular OD Techniques</a:t>
            </a:r>
          </a:p>
        </p:txBody>
      </p:sp>
      <p:pic>
        <p:nvPicPr>
          <p:cNvPr id="6" name="Picture 5" descr="At center of figure is a large circle labeled MORE EFFECTIVE INTERPERSONAL WORK RELATIONSHIPS. This circle is ringed by five smaller circles. They are labeled, clockwise from the top: Sensitivity Training, Team Building, Intergroup Development, Process Consultation, and Survey Feedback. A thought bubble rises from each of the five circles describing the technique."/>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1000" y="1417638"/>
            <a:ext cx="8305800" cy="4425456"/>
          </a:xfrm>
          <a:prstGeom prst="rect">
            <a:avLst/>
          </a:prstGeom>
        </p:spPr>
      </p:pic>
      <p:sp>
        <p:nvSpPr>
          <p:cNvPr id="3" name="Text Placeholder 2"/>
          <p:cNvSpPr>
            <a:spLocks noGrp="1"/>
          </p:cNvSpPr>
          <p:nvPr>
            <p:ph type="body" sz="quarter" idx="13"/>
          </p:nvPr>
        </p:nvSpPr>
        <p:spPr/>
        <p:txBody>
          <a:bodyPr/>
          <a:lstStyle/>
          <a:p>
            <a:r>
              <a:rPr lang="en-US" sz="1600" dirty="0"/>
              <a:t>The most popular OD techniques are described in Exhibit 7-4</a:t>
            </a:r>
          </a:p>
        </p:txBody>
      </p:sp>
    </p:spTree>
    <p:extLst>
      <p:ext uri="{BB962C8B-B14F-4D97-AF65-F5344CB8AC3E}">
        <p14:creationId xmlns:p14="http://schemas.microsoft.com/office/powerpoint/2010/main" val="72580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People Resist Change?</a:t>
            </a:r>
          </a:p>
        </p:txBody>
      </p:sp>
      <p:sp>
        <p:nvSpPr>
          <p:cNvPr id="3" name="Content Placeholder 2"/>
          <p:cNvSpPr>
            <a:spLocks noGrp="1"/>
          </p:cNvSpPr>
          <p:nvPr>
            <p:ph idx="1"/>
          </p:nvPr>
        </p:nvSpPr>
        <p:spPr/>
        <p:txBody>
          <a:bodyPr/>
          <a:lstStyle/>
          <a:p>
            <a:r>
              <a:rPr lang="en-US" sz="2800" dirty="0"/>
              <a:t>Uncertainty</a:t>
            </a:r>
            <a:endParaRPr lang="en-US" sz="2800" b="1" dirty="0"/>
          </a:p>
          <a:p>
            <a:r>
              <a:rPr lang="en-US" sz="2800" dirty="0"/>
              <a:t>Habit</a:t>
            </a:r>
          </a:p>
          <a:p>
            <a:r>
              <a:rPr lang="en-US" sz="2800" dirty="0"/>
              <a:t>Fear of loss</a:t>
            </a:r>
          </a:p>
          <a:p>
            <a:r>
              <a:rPr lang="en-US" sz="2800" dirty="0"/>
              <a:t>Belief change is inconsistent with goals of organization</a:t>
            </a:r>
          </a:p>
        </p:txBody>
      </p:sp>
    </p:spTree>
    <p:extLst>
      <p:ext uri="{BB962C8B-B14F-4D97-AF65-F5344CB8AC3E}">
        <p14:creationId xmlns:p14="http://schemas.microsoft.com/office/powerpoint/2010/main" val="94990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Techniques for Reducing Resistance to Change?</a:t>
            </a:r>
          </a:p>
        </p:txBody>
      </p:sp>
      <p:sp>
        <p:nvSpPr>
          <p:cNvPr id="3" name="Content Placeholder 2"/>
          <p:cNvSpPr>
            <a:spLocks noGrp="1"/>
          </p:cNvSpPr>
          <p:nvPr>
            <p:ph idx="1"/>
          </p:nvPr>
        </p:nvSpPr>
        <p:spPr/>
        <p:txBody>
          <a:bodyPr/>
          <a:lstStyle/>
          <a:p>
            <a:r>
              <a:rPr lang="en-US" sz="2800" dirty="0"/>
              <a:t>Education and communication</a:t>
            </a:r>
            <a:endParaRPr lang="en-US" sz="2800" b="1" dirty="0"/>
          </a:p>
          <a:p>
            <a:r>
              <a:rPr lang="en-US" sz="2800" dirty="0"/>
              <a:t>Participation</a:t>
            </a:r>
          </a:p>
          <a:p>
            <a:r>
              <a:rPr lang="en-US" sz="2800" dirty="0"/>
              <a:t>Facilitation and support</a:t>
            </a:r>
          </a:p>
          <a:p>
            <a:r>
              <a:rPr lang="en-US" sz="2800" dirty="0"/>
              <a:t>Negotiation</a:t>
            </a:r>
          </a:p>
          <a:p>
            <a:r>
              <a:rPr lang="en-US" sz="2800" dirty="0"/>
              <a:t>Manipulation and co-optation</a:t>
            </a:r>
          </a:p>
          <a:p>
            <a:r>
              <a:rPr lang="en-US" sz="2800" dirty="0"/>
              <a:t>Coercion</a:t>
            </a:r>
          </a:p>
        </p:txBody>
      </p:sp>
    </p:spTree>
    <p:extLst>
      <p:ext uri="{BB962C8B-B14F-4D97-AF65-F5344CB8AC3E}">
        <p14:creationId xmlns:p14="http://schemas.microsoft.com/office/powerpoint/2010/main" val="125616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Exhibit 7-5</a:t>
            </a:r>
            <a:br>
              <a:rPr lang="en-US" sz="3200" dirty="0"/>
            </a:br>
            <a:r>
              <a:rPr lang="en-US" sz="3200" dirty="0"/>
              <a:t>Techniques for Reducing Resistance to Change</a:t>
            </a:r>
          </a:p>
        </p:txBody>
      </p:sp>
      <p:graphicFrame>
        <p:nvGraphicFramePr>
          <p:cNvPr id="7" name="Table 6" descr="Headers: Technique, When Used, Advantage, Disadvantage"/>
          <p:cNvGraphicFramePr>
            <a:graphicFrameLocks noGrp="1"/>
          </p:cNvGraphicFramePr>
          <p:nvPr>
            <p:extLst>
              <p:ext uri="{D42A27DB-BD31-4B8C-83A1-F6EECF244321}">
                <p14:modId xmlns:p14="http://schemas.microsoft.com/office/powerpoint/2010/main" val="1235324596"/>
              </p:ext>
            </p:extLst>
          </p:nvPr>
        </p:nvGraphicFramePr>
        <p:xfrm>
          <a:off x="266700" y="1444018"/>
          <a:ext cx="8610600" cy="4804382"/>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412915">
                <a:tc>
                  <a:txBody>
                    <a:bodyPr/>
                    <a:lstStyle/>
                    <a:p>
                      <a:pPr algn="ctr"/>
                      <a:r>
                        <a:rPr lang="en-US" sz="1400" baseline="0" dirty="0"/>
                        <a:t>Technique</a:t>
                      </a:r>
                    </a:p>
                  </a:txBody>
                  <a:tcPr/>
                </a:tc>
                <a:tc>
                  <a:txBody>
                    <a:bodyPr/>
                    <a:lstStyle/>
                    <a:p>
                      <a:pPr algn="ctr"/>
                      <a:r>
                        <a:rPr lang="en-US" sz="1400" baseline="0" dirty="0"/>
                        <a:t>When Used</a:t>
                      </a:r>
                    </a:p>
                  </a:txBody>
                  <a:tcPr/>
                </a:tc>
                <a:tc>
                  <a:txBody>
                    <a:bodyPr/>
                    <a:lstStyle/>
                    <a:p>
                      <a:pPr algn="ctr"/>
                      <a:r>
                        <a:rPr lang="en-US" sz="1400" baseline="0" dirty="0"/>
                        <a:t>Advantage</a:t>
                      </a:r>
                    </a:p>
                  </a:txBody>
                  <a:tcPr/>
                </a:tc>
                <a:tc>
                  <a:txBody>
                    <a:bodyPr/>
                    <a:lstStyle/>
                    <a:p>
                      <a:pPr algn="ctr"/>
                      <a:r>
                        <a:rPr lang="en-US" sz="1400" baseline="0" dirty="0"/>
                        <a:t>Disadvantage</a:t>
                      </a:r>
                    </a:p>
                  </a:txBody>
                  <a:tcPr/>
                </a:tc>
                <a:extLst>
                  <a:ext uri="{0D108BD9-81ED-4DB2-BD59-A6C34878D82A}">
                    <a16:rowId xmlns:a16="http://schemas.microsoft.com/office/drawing/2014/main" val="10000"/>
                  </a:ext>
                </a:extLst>
              </a:tr>
              <a:tr h="740164">
                <a:tc>
                  <a:txBody>
                    <a:bodyPr/>
                    <a:lstStyle/>
                    <a:p>
                      <a:r>
                        <a:rPr lang="en-US" sz="1400" baseline="0" dirty="0"/>
                        <a:t>Education and communication</a:t>
                      </a:r>
                    </a:p>
                  </a:txBody>
                  <a:tcPr/>
                </a:tc>
                <a:tc>
                  <a:txBody>
                    <a:bodyPr/>
                    <a:lstStyle/>
                    <a:p>
                      <a:r>
                        <a:rPr lang="en-US" sz="1400" kern="1200" dirty="0">
                          <a:solidFill>
                            <a:schemeClr val="tx1"/>
                          </a:solidFill>
                          <a:effectLst/>
                          <a:latin typeface="+mn-lt"/>
                          <a:ea typeface="+mn-ea"/>
                          <a:cs typeface="+mn-cs"/>
                        </a:rPr>
                        <a:t>When resistance is due to misinformation</a:t>
                      </a:r>
                      <a:endParaRPr lang="en-US" sz="1400" dirty="0"/>
                    </a:p>
                  </a:txBody>
                  <a:tcPr/>
                </a:tc>
                <a:tc>
                  <a:txBody>
                    <a:bodyPr/>
                    <a:lstStyle/>
                    <a:p>
                      <a:r>
                        <a:rPr lang="en-US" sz="1400" kern="1200" dirty="0">
                          <a:solidFill>
                            <a:schemeClr val="tx1"/>
                          </a:solidFill>
                          <a:effectLst/>
                          <a:latin typeface="+mn-lt"/>
                          <a:ea typeface="+mn-ea"/>
                          <a:cs typeface="+mn-cs"/>
                        </a:rPr>
                        <a:t>Clear up misunderstandings</a:t>
                      </a:r>
                      <a:endParaRPr lang="en-US" sz="1400" dirty="0"/>
                    </a:p>
                  </a:txBody>
                  <a:tcPr/>
                </a:tc>
                <a:tc>
                  <a:txBody>
                    <a:bodyPr/>
                    <a:lstStyle/>
                    <a:p>
                      <a:r>
                        <a:rPr lang="en-US" sz="1400" kern="1200" dirty="0">
                          <a:solidFill>
                            <a:schemeClr val="tx1"/>
                          </a:solidFill>
                          <a:effectLst/>
                          <a:latin typeface="+mn-lt"/>
                          <a:ea typeface="+mn-ea"/>
                          <a:cs typeface="+mn-cs"/>
                        </a:rPr>
                        <a:t>May not work when mutual trust and credibility are lacking</a:t>
                      </a:r>
                      <a:endParaRPr lang="en-US" sz="1400" dirty="0"/>
                    </a:p>
                  </a:txBody>
                  <a:tcPr/>
                </a:tc>
                <a:extLst>
                  <a:ext uri="{0D108BD9-81ED-4DB2-BD59-A6C34878D82A}">
                    <a16:rowId xmlns:a16="http://schemas.microsoft.com/office/drawing/2014/main" val="10001"/>
                  </a:ext>
                </a:extLst>
              </a:tr>
              <a:tr h="751921">
                <a:tc>
                  <a:txBody>
                    <a:bodyPr/>
                    <a:lstStyle/>
                    <a:p>
                      <a:r>
                        <a:rPr lang="en-US" sz="1400" baseline="0" dirty="0"/>
                        <a:t>Participation</a:t>
                      </a:r>
                    </a:p>
                  </a:txBody>
                  <a:tcPr/>
                </a:tc>
                <a:tc>
                  <a:txBody>
                    <a:bodyPr/>
                    <a:lstStyle/>
                    <a:p>
                      <a:r>
                        <a:rPr lang="en-US" sz="1400" kern="1200" dirty="0">
                          <a:solidFill>
                            <a:schemeClr val="tx1"/>
                          </a:solidFill>
                          <a:effectLst/>
                          <a:latin typeface="+mn-lt"/>
                          <a:ea typeface="+mn-ea"/>
                          <a:cs typeface="+mn-cs"/>
                        </a:rPr>
                        <a:t>When resisters have the expertise to make a contribution</a:t>
                      </a:r>
                      <a:endParaRPr lang="en-US" sz="1400" dirty="0"/>
                    </a:p>
                  </a:txBody>
                  <a:tcPr/>
                </a:tc>
                <a:tc>
                  <a:txBody>
                    <a:bodyPr/>
                    <a:lstStyle/>
                    <a:p>
                      <a:r>
                        <a:rPr lang="en-US" sz="1400" kern="1200" dirty="0">
                          <a:solidFill>
                            <a:schemeClr val="tx1"/>
                          </a:solidFill>
                          <a:effectLst/>
                          <a:latin typeface="+mn-lt"/>
                          <a:ea typeface="+mn-ea"/>
                          <a:cs typeface="+mn-cs"/>
                        </a:rPr>
                        <a:t>Increase involvement and acceptance</a:t>
                      </a:r>
                      <a:endParaRPr lang="en-US" sz="1400" dirty="0"/>
                    </a:p>
                  </a:txBody>
                  <a:tcPr/>
                </a:tc>
                <a:tc>
                  <a:txBody>
                    <a:bodyPr/>
                    <a:lstStyle/>
                    <a:p>
                      <a:r>
                        <a:rPr lang="en-US" sz="1400" kern="1200" dirty="0">
                          <a:solidFill>
                            <a:schemeClr val="tx1"/>
                          </a:solidFill>
                          <a:effectLst/>
                          <a:latin typeface="+mn-lt"/>
                          <a:ea typeface="+mn-ea"/>
                          <a:cs typeface="+mn-cs"/>
                        </a:rPr>
                        <a:t>Time-consuming; has potential for a poor solution</a:t>
                      </a:r>
                      <a:endParaRPr lang="en-US" sz="1400" dirty="0"/>
                    </a:p>
                  </a:txBody>
                  <a:tcPr/>
                </a:tc>
                <a:extLst>
                  <a:ext uri="{0D108BD9-81ED-4DB2-BD59-A6C34878D82A}">
                    <a16:rowId xmlns:a16="http://schemas.microsoft.com/office/drawing/2014/main" val="10002"/>
                  </a:ext>
                </a:extLst>
              </a:tr>
              <a:tr h="609600">
                <a:tc>
                  <a:txBody>
                    <a:bodyPr/>
                    <a:lstStyle/>
                    <a:p>
                      <a:r>
                        <a:rPr lang="en-US" sz="1400" baseline="0" dirty="0"/>
                        <a:t>Facilitation and support</a:t>
                      </a:r>
                    </a:p>
                  </a:txBody>
                  <a:tcPr/>
                </a:tc>
                <a:tc>
                  <a:txBody>
                    <a:bodyPr/>
                    <a:lstStyle/>
                    <a:p>
                      <a:r>
                        <a:rPr lang="en-US" sz="1400" kern="1200" dirty="0">
                          <a:solidFill>
                            <a:schemeClr val="tx1"/>
                          </a:solidFill>
                          <a:effectLst/>
                          <a:latin typeface="+mn-lt"/>
                          <a:ea typeface="+mn-ea"/>
                          <a:cs typeface="+mn-cs"/>
                        </a:rPr>
                        <a:t>When resisters are fearful and anxiety ridden</a:t>
                      </a:r>
                      <a:endParaRPr lang="en-US" sz="1400" dirty="0"/>
                    </a:p>
                  </a:txBody>
                  <a:tcPr/>
                </a:tc>
                <a:tc>
                  <a:txBody>
                    <a:bodyPr/>
                    <a:lstStyle/>
                    <a:p>
                      <a:r>
                        <a:rPr lang="en-US" sz="1400" kern="1200" dirty="0">
                          <a:solidFill>
                            <a:schemeClr val="tx1"/>
                          </a:solidFill>
                          <a:effectLst/>
                          <a:latin typeface="+mn-lt"/>
                          <a:ea typeface="+mn-ea"/>
                          <a:cs typeface="+mn-cs"/>
                        </a:rPr>
                        <a:t>Can facilitate needed adjustments</a:t>
                      </a:r>
                      <a:endParaRPr lang="en-US" sz="1400" dirty="0"/>
                    </a:p>
                  </a:txBody>
                  <a:tcPr/>
                </a:tc>
                <a:tc>
                  <a:txBody>
                    <a:bodyPr/>
                    <a:lstStyle/>
                    <a:p>
                      <a:r>
                        <a:rPr lang="en-US" sz="1400" kern="1200" dirty="0">
                          <a:solidFill>
                            <a:schemeClr val="tx1"/>
                          </a:solidFill>
                          <a:effectLst/>
                          <a:latin typeface="+mn-lt"/>
                          <a:ea typeface="+mn-ea"/>
                          <a:cs typeface="+mn-cs"/>
                        </a:rPr>
                        <a:t>Expensive; no guarantee of success</a:t>
                      </a:r>
                      <a:endParaRPr lang="en-US" sz="1400" dirty="0"/>
                    </a:p>
                  </a:txBody>
                  <a:tcPr/>
                </a:tc>
                <a:extLst>
                  <a:ext uri="{0D108BD9-81ED-4DB2-BD59-A6C34878D82A}">
                    <a16:rowId xmlns:a16="http://schemas.microsoft.com/office/drawing/2014/main" val="10003"/>
                  </a:ext>
                </a:extLst>
              </a:tr>
              <a:tr h="628208">
                <a:tc>
                  <a:txBody>
                    <a:bodyPr/>
                    <a:lstStyle/>
                    <a:p>
                      <a:r>
                        <a:rPr lang="en-US" sz="1400" baseline="0" dirty="0"/>
                        <a:t>Negotiation</a:t>
                      </a:r>
                    </a:p>
                  </a:txBody>
                  <a:tcPr/>
                </a:tc>
                <a:tc>
                  <a:txBody>
                    <a:bodyPr/>
                    <a:lstStyle/>
                    <a:p>
                      <a:r>
                        <a:rPr lang="en-US" sz="1400" kern="1200" dirty="0">
                          <a:solidFill>
                            <a:schemeClr val="tx1"/>
                          </a:solidFill>
                          <a:effectLst/>
                          <a:latin typeface="+mn-lt"/>
                          <a:ea typeface="+mn-ea"/>
                          <a:cs typeface="+mn-cs"/>
                        </a:rPr>
                        <a:t>When resistance comes from a powerful group</a:t>
                      </a:r>
                      <a:endParaRPr lang="en-US" sz="1400" dirty="0"/>
                    </a:p>
                  </a:txBody>
                  <a:tcPr/>
                </a:tc>
                <a:tc>
                  <a:txBody>
                    <a:bodyPr/>
                    <a:lstStyle/>
                    <a:p>
                      <a:r>
                        <a:rPr lang="en-US" sz="1400" kern="1200" dirty="0">
                          <a:solidFill>
                            <a:schemeClr val="tx1"/>
                          </a:solidFill>
                          <a:effectLst/>
                          <a:latin typeface="+mn-lt"/>
                          <a:ea typeface="+mn-ea"/>
                          <a:cs typeface="+mn-cs"/>
                        </a:rPr>
                        <a:t>Can “buy” commitment</a:t>
                      </a:r>
                      <a:endParaRPr lang="en-US" sz="1400" dirty="0"/>
                    </a:p>
                  </a:txBody>
                  <a:tcPr/>
                </a:tc>
                <a:tc>
                  <a:txBody>
                    <a:bodyPr/>
                    <a:lstStyle/>
                    <a:p>
                      <a:r>
                        <a:rPr lang="en-US" sz="1400" kern="1200" dirty="0">
                          <a:solidFill>
                            <a:schemeClr val="tx1"/>
                          </a:solidFill>
                          <a:effectLst/>
                          <a:latin typeface="+mn-lt"/>
                          <a:ea typeface="+mn-ea"/>
                          <a:cs typeface="+mn-cs"/>
                        </a:rPr>
                        <a:t>Potentially high cost; opens doors for others to apply pressure too</a:t>
                      </a:r>
                      <a:endParaRPr lang="en-US" sz="1400" dirty="0"/>
                    </a:p>
                  </a:txBody>
                  <a:tcPr/>
                </a:tc>
                <a:extLst>
                  <a:ext uri="{0D108BD9-81ED-4DB2-BD59-A6C34878D82A}">
                    <a16:rowId xmlns:a16="http://schemas.microsoft.com/office/drawing/2014/main" val="10004"/>
                  </a:ext>
                </a:extLst>
              </a:tr>
              <a:tr h="777832">
                <a:tc>
                  <a:txBody>
                    <a:bodyPr/>
                    <a:lstStyle/>
                    <a:p>
                      <a:r>
                        <a:rPr lang="en-US" sz="1400" baseline="0" dirty="0"/>
                        <a:t>Manipulation and co-optation</a:t>
                      </a:r>
                    </a:p>
                  </a:txBody>
                  <a:tcPr/>
                </a:tc>
                <a:tc>
                  <a:txBody>
                    <a:bodyPr/>
                    <a:lstStyle/>
                    <a:p>
                      <a:r>
                        <a:rPr lang="en-US" sz="1400" kern="1200" dirty="0">
                          <a:solidFill>
                            <a:schemeClr val="tx1"/>
                          </a:solidFill>
                          <a:effectLst/>
                          <a:latin typeface="+mn-lt"/>
                          <a:ea typeface="+mn-ea"/>
                          <a:cs typeface="+mn-cs"/>
                        </a:rPr>
                        <a:t>When a powerful group’s endorsement is needed</a:t>
                      </a:r>
                      <a:endParaRPr lang="en-US" sz="1400" dirty="0"/>
                    </a:p>
                  </a:txBody>
                  <a:tcPr/>
                </a:tc>
                <a:tc>
                  <a:txBody>
                    <a:bodyPr/>
                    <a:lstStyle/>
                    <a:p>
                      <a:r>
                        <a:rPr lang="en-US" sz="1400" kern="1200" dirty="0">
                          <a:solidFill>
                            <a:schemeClr val="tx1"/>
                          </a:solidFill>
                          <a:effectLst/>
                          <a:latin typeface="+mn-lt"/>
                          <a:ea typeface="+mn-ea"/>
                          <a:cs typeface="+mn-cs"/>
                        </a:rPr>
                        <a:t>Inexpensive, easy way to gain support</a:t>
                      </a:r>
                      <a:endParaRPr lang="en-US" sz="1400" dirty="0"/>
                    </a:p>
                  </a:txBody>
                  <a:tcPr/>
                </a:tc>
                <a:tc>
                  <a:txBody>
                    <a:bodyPr/>
                    <a:lstStyle/>
                    <a:p>
                      <a:r>
                        <a:rPr lang="en-US" sz="1400" kern="1200" dirty="0">
                          <a:solidFill>
                            <a:schemeClr val="tx1"/>
                          </a:solidFill>
                          <a:effectLst/>
                          <a:latin typeface="+mn-lt"/>
                          <a:ea typeface="+mn-ea"/>
                          <a:cs typeface="+mn-cs"/>
                        </a:rPr>
                        <a:t>Can back re, causing change agent to lose credibility</a:t>
                      </a:r>
                      <a:endParaRPr lang="en-US" sz="1400" dirty="0"/>
                    </a:p>
                  </a:txBody>
                  <a:tcPr/>
                </a:tc>
                <a:extLst>
                  <a:ext uri="{0D108BD9-81ED-4DB2-BD59-A6C34878D82A}">
                    <a16:rowId xmlns:a16="http://schemas.microsoft.com/office/drawing/2014/main" val="10005"/>
                  </a:ext>
                </a:extLst>
              </a:tr>
              <a:tr h="780430">
                <a:tc>
                  <a:txBody>
                    <a:bodyPr/>
                    <a:lstStyle/>
                    <a:p>
                      <a:r>
                        <a:rPr lang="en-US" sz="1400" baseline="0" dirty="0"/>
                        <a:t>Coercion</a:t>
                      </a:r>
                    </a:p>
                  </a:txBody>
                  <a:tcPr/>
                </a:tc>
                <a:tc>
                  <a:txBody>
                    <a:bodyPr/>
                    <a:lstStyle/>
                    <a:p>
                      <a:r>
                        <a:rPr lang="en-US" sz="1400" kern="1200" dirty="0">
                          <a:solidFill>
                            <a:schemeClr val="tx1"/>
                          </a:solidFill>
                          <a:effectLst/>
                          <a:latin typeface="+mn-lt"/>
                          <a:ea typeface="+mn-ea"/>
                          <a:cs typeface="+mn-cs"/>
                        </a:rPr>
                        <a:t>When a powerful group’s endorsement is needed</a:t>
                      </a:r>
                      <a:endParaRPr lang="en-US" sz="1400" dirty="0"/>
                    </a:p>
                  </a:txBody>
                  <a:tcPr/>
                </a:tc>
                <a:tc>
                  <a:txBody>
                    <a:bodyPr/>
                    <a:lstStyle/>
                    <a:p>
                      <a:r>
                        <a:rPr lang="en-US" sz="1400" kern="1200" dirty="0">
                          <a:solidFill>
                            <a:schemeClr val="tx1"/>
                          </a:solidFill>
                          <a:effectLst/>
                          <a:latin typeface="+mn-lt"/>
                          <a:ea typeface="+mn-ea"/>
                          <a:cs typeface="+mn-cs"/>
                        </a:rPr>
                        <a:t>Inexpensive, easy way to gain support</a:t>
                      </a:r>
                      <a:endParaRPr lang="en-US" sz="1400" dirty="0"/>
                    </a:p>
                  </a:txBody>
                  <a:tcPr/>
                </a:tc>
                <a:tc>
                  <a:txBody>
                    <a:bodyPr/>
                    <a:lstStyle/>
                    <a:p>
                      <a:r>
                        <a:rPr lang="en-US" sz="1400" kern="1200" dirty="0">
                          <a:solidFill>
                            <a:schemeClr val="tx1"/>
                          </a:solidFill>
                          <a:effectLst/>
                          <a:latin typeface="+mn-lt"/>
                          <a:ea typeface="+mn-ea"/>
                          <a:cs typeface="+mn-cs"/>
                        </a:rPr>
                        <a:t>May be illegal; may undermine change agent’s credibility</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2338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000" b="1" dirty="0">
                <a:solidFill>
                  <a:srgbClr val="007FA3"/>
                </a:solidFill>
              </a:rPr>
              <a:t>7.1 </a:t>
            </a:r>
            <a:r>
              <a:rPr lang="en-US" sz="2000" b="1" dirty="0"/>
              <a:t>Describe </a:t>
            </a:r>
            <a:r>
              <a:rPr lang="en-US" sz="2000" dirty="0"/>
              <a:t>making the case for change.</a:t>
            </a:r>
          </a:p>
          <a:p>
            <a:pPr marL="0" indent="0">
              <a:buNone/>
            </a:pPr>
            <a:r>
              <a:rPr lang="en-US" sz="2000" b="1" dirty="0">
                <a:solidFill>
                  <a:srgbClr val="007FA3"/>
                </a:solidFill>
                <a:latin typeface="Arial" pitchFamily="34" charset="0"/>
                <a:cs typeface="Arial" pitchFamily="34" charset="0"/>
              </a:rPr>
              <a:t>7.2 </a:t>
            </a:r>
            <a:r>
              <a:rPr lang="en-US" sz="2000" b="1" dirty="0">
                <a:latin typeface="Arial" pitchFamily="34" charset="0"/>
                <a:cs typeface="Arial" pitchFamily="34" charset="0"/>
              </a:rPr>
              <a:t>Compare </a:t>
            </a:r>
            <a:r>
              <a:rPr lang="en-US" sz="2000" dirty="0">
                <a:latin typeface="Arial" pitchFamily="34" charset="0"/>
                <a:cs typeface="Arial" pitchFamily="34" charset="0"/>
              </a:rPr>
              <a:t>and contrast views on the change process</a:t>
            </a:r>
            <a:r>
              <a:rPr lang="en-US" sz="2000" dirty="0"/>
              <a:t>.</a:t>
            </a:r>
          </a:p>
          <a:p>
            <a:pPr marL="0" indent="0">
              <a:buNone/>
            </a:pPr>
            <a:r>
              <a:rPr lang="en-US" sz="2000" b="1" dirty="0">
                <a:solidFill>
                  <a:srgbClr val="007FA3"/>
                </a:solidFill>
              </a:rPr>
              <a:t>7.3 </a:t>
            </a:r>
            <a:r>
              <a:rPr lang="en-US" sz="2000" b="1" dirty="0">
                <a:latin typeface="Arial" pitchFamily="34" charset="0"/>
                <a:cs typeface="Arial" pitchFamily="34" charset="0"/>
              </a:rPr>
              <a:t>Classify </a:t>
            </a:r>
            <a:r>
              <a:rPr lang="en-US" sz="2000" dirty="0">
                <a:latin typeface="Arial" pitchFamily="34" charset="0"/>
                <a:cs typeface="Arial" pitchFamily="34" charset="0"/>
              </a:rPr>
              <a:t>areas of organizational change</a:t>
            </a:r>
            <a:r>
              <a:rPr lang="en-US" sz="2000" dirty="0"/>
              <a:t>.</a:t>
            </a:r>
          </a:p>
          <a:p>
            <a:pPr marL="0" indent="0">
              <a:buNone/>
            </a:pPr>
            <a:r>
              <a:rPr lang="en-US" sz="2000" b="1" dirty="0">
                <a:solidFill>
                  <a:srgbClr val="007FA3"/>
                </a:solidFill>
              </a:rPr>
              <a:t>7.4 </a:t>
            </a:r>
            <a:r>
              <a:rPr lang="en-US" sz="2000" b="1" dirty="0">
                <a:latin typeface="Arial" pitchFamily="34" charset="0"/>
                <a:cs typeface="Arial" pitchFamily="34" charset="0"/>
              </a:rPr>
              <a:t>Explain </a:t>
            </a:r>
            <a:r>
              <a:rPr lang="en-US" sz="2000" dirty="0">
                <a:latin typeface="Arial" pitchFamily="34" charset="0"/>
                <a:cs typeface="Arial" pitchFamily="34" charset="0"/>
              </a:rPr>
              <a:t>how to manage change</a:t>
            </a:r>
            <a:r>
              <a:rPr lang="en-US" sz="2000" dirty="0"/>
              <a:t>.</a:t>
            </a:r>
          </a:p>
          <a:p>
            <a:pPr marL="420624" lvl="1" indent="0">
              <a:buNone/>
            </a:pPr>
            <a:r>
              <a:rPr lang="en-US" sz="2000" dirty="0">
                <a:latin typeface="Arial" pitchFamily="34" charset="0"/>
                <a:cs typeface="Arial" pitchFamily="34" charset="0"/>
              </a:rPr>
              <a:t>Know how to be change ready by overcoming your resistance to change.</a:t>
            </a:r>
            <a:endParaRPr lang="en-US" sz="2000" dirty="0"/>
          </a:p>
          <a:p>
            <a:pPr marL="0" indent="0">
              <a:buNone/>
            </a:pPr>
            <a:r>
              <a:rPr lang="en-US" sz="2000" b="1" dirty="0">
                <a:solidFill>
                  <a:srgbClr val="007FA3"/>
                </a:solidFill>
              </a:rPr>
              <a:t>7.5 </a:t>
            </a:r>
            <a:r>
              <a:rPr lang="en-US" sz="2000" b="1" dirty="0">
                <a:latin typeface="Arial" pitchFamily="34" charset="0"/>
                <a:cs typeface="Arial" pitchFamily="34" charset="0"/>
              </a:rPr>
              <a:t>Discuss </a:t>
            </a:r>
            <a:r>
              <a:rPr lang="en-US" sz="2000" dirty="0">
                <a:latin typeface="Arial" pitchFamily="34" charset="0"/>
                <a:cs typeface="Arial" pitchFamily="34" charset="0"/>
              </a:rPr>
              <a:t>contemporary issues in managing change</a:t>
            </a:r>
            <a:r>
              <a:rPr lang="en-US" sz="2000" dirty="0"/>
              <a:t>.</a:t>
            </a:r>
          </a:p>
          <a:p>
            <a:pPr marL="420624" lvl="1" indent="0">
              <a:buNone/>
            </a:pPr>
            <a:r>
              <a:rPr lang="en-US" sz="2000" dirty="0">
                <a:latin typeface="Arial" pitchFamily="34" charset="0"/>
                <a:cs typeface="Arial" pitchFamily="34" charset="0"/>
              </a:rPr>
              <a:t>Develop your skill in change management so you can serve as a catalyst for change.</a:t>
            </a:r>
            <a:endParaRPr lang="en-US" sz="2000" dirty="0"/>
          </a:p>
          <a:p>
            <a:pPr marL="0" indent="0">
              <a:buNone/>
            </a:pPr>
            <a:r>
              <a:rPr lang="en-US" sz="2000" b="1" dirty="0">
                <a:solidFill>
                  <a:srgbClr val="007FA3"/>
                </a:solidFill>
              </a:rPr>
              <a:t>7.6 </a:t>
            </a:r>
            <a:r>
              <a:rPr lang="en-US" sz="2000" b="1" dirty="0">
                <a:latin typeface="Arial" pitchFamily="34" charset="0"/>
                <a:cs typeface="Arial" pitchFamily="34" charset="0"/>
              </a:rPr>
              <a:t>Describe </a:t>
            </a:r>
            <a:r>
              <a:rPr lang="en-US" sz="2000" dirty="0">
                <a:latin typeface="Arial" pitchFamily="34" charset="0"/>
                <a:cs typeface="Arial" pitchFamily="34" charset="0"/>
              </a:rPr>
              <a:t>techniques for stimulating innovation</a:t>
            </a:r>
            <a:r>
              <a:rPr lang="en-US" sz="2000" dirty="0"/>
              <a:t>.</a:t>
            </a:r>
          </a:p>
          <a:p>
            <a:pPr marL="0" indent="0">
              <a:buNone/>
            </a:pPr>
            <a:r>
              <a:rPr lang="en-US" sz="2000" b="1" dirty="0">
                <a:solidFill>
                  <a:srgbClr val="007FA3"/>
                </a:solidFill>
              </a:rPr>
              <a:t>7.7 </a:t>
            </a:r>
            <a:r>
              <a:rPr lang="en-US" sz="2000" b="1" dirty="0">
                <a:latin typeface="Arial" pitchFamily="34" charset="0"/>
                <a:cs typeface="Arial" pitchFamily="34" charset="0"/>
              </a:rPr>
              <a:t>Explain </a:t>
            </a:r>
            <a:r>
              <a:rPr lang="en-US" sz="2000" dirty="0">
                <a:latin typeface="Arial" pitchFamily="34" charset="0"/>
                <a:cs typeface="Arial" pitchFamily="34" charset="0"/>
              </a:rPr>
              <a:t>why managing disruptive innovation is important</a:t>
            </a:r>
            <a:r>
              <a:rPr lang="en-US" sz="20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Leading Change</a:t>
            </a:r>
          </a:p>
        </p:txBody>
      </p:sp>
      <p:sp>
        <p:nvSpPr>
          <p:cNvPr id="3" name="Content Placeholder 2"/>
          <p:cNvSpPr>
            <a:spLocks noGrp="1"/>
          </p:cNvSpPr>
          <p:nvPr>
            <p:ph idx="1"/>
          </p:nvPr>
        </p:nvSpPr>
        <p:spPr/>
        <p:txBody>
          <a:bodyPr/>
          <a:lstStyle/>
          <a:p>
            <a:r>
              <a:rPr lang="en-US" sz="2800" dirty="0"/>
              <a:t>Managers can make change happen successfully by:</a:t>
            </a:r>
          </a:p>
          <a:p>
            <a:pPr lvl="1"/>
            <a:r>
              <a:rPr lang="en-US" sz="2800" dirty="0"/>
              <a:t>making organization change capable</a:t>
            </a:r>
          </a:p>
          <a:p>
            <a:pPr lvl="1"/>
            <a:r>
              <a:rPr lang="en-US" sz="2800" dirty="0"/>
              <a:t>understanding their own role in process</a:t>
            </a:r>
          </a:p>
          <a:p>
            <a:pPr lvl="1"/>
            <a:r>
              <a:rPr lang="en-US" sz="2800" dirty="0"/>
              <a:t>giving employees a role in the change</a:t>
            </a:r>
            <a:endParaRPr lang="en-US" sz="2800" b="1" dirty="0"/>
          </a:p>
        </p:txBody>
      </p:sp>
    </p:spTree>
    <p:extLst>
      <p:ext uri="{BB962C8B-B14F-4D97-AF65-F5344CB8AC3E}">
        <p14:creationId xmlns:p14="http://schemas.microsoft.com/office/powerpoint/2010/main" val="90941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7-6</a:t>
            </a:r>
            <a:br>
              <a:rPr lang="en-US" dirty="0"/>
            </a:br>
            <a:r>
              <a:rPr lang="en-US" dirty="0"/>
              <a:t>Change-Capable Organizations</a:t>
            </a:r>
          </a:p>
        </p:txBody>
      </p:sp>
      <p:graphicFrame>
        <p:nvGraphicFramePr>
          <p:cNvPr id="7" name="Table 6" descr="Headers: Technique, When Used, Advantage, Disadvantage"/>
          <p:cNvGraphicFramePr>
            <a:graphicFrameLocks noGrp="1"/>
          </p:cNvGraphicFramePr>
          <p:nvPr>
            <p:extLst>
              <p:ext uri="{D42A27DB-BD31-4B8C-83A1-F6EECF244321}">
                <p14:modId xmlns:p14="http://schemas.microsoft.com/office/powerpoint/2010/main" val="2566332465"/>
              </p:ext>
            </p:extLst>
          </p:nvPr>
        </p:nvGraphicFramePr>
        <p:xfrm>
          <a:off x="114300" y="1295400"/>
          <a:ext cx="8915400" cy="4927046"/>
        </p:xfrm>
        <a:graphic>
          <a:graphicData uri="http://schemas.openxmlformats.org/drawingml/2006/table">
            <a:tbl>
              <a:tblPr firstRow="1" bandRow="1">
                <a:tableStyleId>{3B4B98B0-60AC-42C2-AFA5-B58CD77FA1E5}</a:tableStyleId>
              </a:tblPr>
              <a:tblGrid>
                <a:gridCol w="8915400">
                  <a:extLst>
                    <a:ext uri="{9D8B030D-6E8A-4147-A177-3AD203B41FA5}">
                      <a16:colId xmlns:a16="http://schemas.microsoft.com/office/drawing/2014/main" val="20000"/>
                    </a:ext>
                  </a:extLst>
                </a:gridCol>
              </a:tblGrid>
              <a:tr h="286134">
                <a:tc>
                  <a:txBody>
                    <a:bodyPr/>
                    <a:lstStyle/>
                    <a:p>
                      <a:pPr algn="l"/>
                      <a:r>
                        <a:rPr lang="en-US" sz="1400" baseline="0" dirty="0"/>
                        <a:t>Characteristics</a:t>
                      </a:r>
                    </a:p>
                  </a:txBody>
                  <a:tcPr/>
                </a:tc>
                <a:extLst>
                  <a:ext uri="{0D108BD9-81ED-4DB2-BD59-A6C34878D82A}">
                    <a16:rowId xmlns:a16="http://schemas.microsoft.com/office/drawing/2014/main" val="10000"/>
                  </a:ext>
                </a:extLst>
              </a:tr>
              <a:tr h="486428">
                <a:tc>
                  <a:txBody>
                    <a:bodyPr/>
                    <a:lstStyle/>
                    <a:p>
                      <a:r>
                        <a:rPr lang="en-US" sz="1400" b="1" i="0" kern="1200" dirty="0">
                          <a:solidFill>
                            <a:schemeClr val="tx1"/>
                          </a:solidFill>
                          <a:effectLst/>
                          <a:latin typeface="+mn-lt"/>
                          <a:ea typeface="+mn-ea"/>
                          <a:cs typeface="+mn-cs"/>
                        </a:rPr>
                        <a:t>Link the present and the future</a:t>
                      </a:r>
                      <a:r>
                        <a:rPr lang="en-US" sz="1400" b="0" i="0"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Think of work as more than an extension of the past; think about future opportunities and issues and factor them into today’s decisions.</a:t>
                      </a:r>
                      <a:endParaRPr lang="en-US" sz="1400" dirty="0"/>
                    </a:p>
                  </a:txBody>
                  <a:tcPr/>
                </a:tc>
                <a:extLst>
                  <a:ext uri="{0D108BD9-81ED-4DB2-BD59-A6C34878D82A}">
                    <a16:rowId xmlns:a16="http://schemas.microsoft.com/office/drawing/2014/main" val="10001"/>
                  </a:ext>
                </a:extLst>
              </a:tr>
              <a:tr h="443370">
                <a:tc>
                  <a:txBody>
                    <a:bodyPr/>
                    <a:lstStyle/>
                    <a:p>
                      <a:r>
                        <a:rPr lang="en-US" sz="1400" b="1" i="0" kern="1200" dirty="0">
                          <a:solidFill>
                            <a:schemeClr val="tx1"/>
                          </a:solidFill>
                          <a:effectLst/>
                          <a:latin typeface="+mn-lt"/>
                          <a:ea typeface="+mn-ea"/>
                          <a:cs typeface="+mn-cs"/>
                        </a:rPr>
                        <a:t>Make learning a way of life</a:t>
                      </a:r>
                      <a:r>
                        <a:rPr lang="en-US" sz="1400" b="1" i="1"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Change-friendly organizations excel at knowledge sharing and management.</a:t>
                      </a:r>
                      <a:endParaRPr lang="en-US" sz="1400" dirty="0"/>
                    </a:p>
                  </a:txBody>
                  <a:tcPr/>
                </a:tc>
                <a:extLst>
                  <a:ext uri="{0D108BD9-81ED-4DB2-BD59-A6C34878D82A}">
                    <a16:rowId xmlns:a16="http://schemas.microsoft.com/office/drawing/2014/main" val="10002"/>
                  </a:ext>
                </a:extLst>
              </a:tr>
              <a:tr h="486428">
                <a:tc>
                  <a:txBody>
                    <a:bodyPr/>
                    <a:lstStyle/>
                    <a:p>
                      <a:r>
                        <a:rPr lang="en-US" sz="1400" b="1" i="0" kern="1200" dirty="0">
                          <a:solidFill>
                            <a:schemeClr val="tx1"/>
                          </a:solidFill>
                          <a:effectLst/>
                          <a:latin typeface="+mn-lt"/>
                          <a:ea typeface="+mn-ea"/>
                          <a:cs typeface="+mn-cs"/>
                        </a:rPr>
                        <a:t>Actively support and encourage day-to-day improvements and changes.</a:t>
                      </a:r>
                      <a:endParaRPr lang="en-US" sz="1400" b="1" i="0" dirty="0"/>
                    </a:p>
                    <a:p>
                      <a:r>
                        <a:rPr lang="en-US" sz="1400" kern="1200" dirty="0">
                          <a:solidFill>
                            <a:schemeClr val="tx1"/>
                          </a:solidFill>
                          <a:effectLst/>
                          <a:latin typeface="+mn-lt"/>
                          <a:ea typeface="+mn-ea"/>
                          <a:cs typeface="+mn-cs"/>
                        </a:rPr>
                        <a:t>Successful change can come from the small changes as well as the big ones.</a:t>
                      </a:r>
                      <a:endParaRPr lang="en-US" sz="1400" dirty="0"/>
                    </a:p>
                  </a:txBody>
                  <a:tcPr/>
                </a:tc>
                <a:extLst>
                  <a:ext uri="{0D108BD9-81ED-4DB2-BD59-A6C34878D82A}">
                    <a16:rowId xmlns:a16="http://schemas.microsoft.com/office/drawing/2014/main" val="10003"/>
                  </a:ext>
                </a:extLst>
              </a:tr>
              <a:tr h="286134">
                <a:tc>
                  <a:txBody>
                    <a:bodyPr/>
                    <a:lstStyle/>
                    <a:p>
                      <a:r>
                        <a:rPr lang="en-US" sz="1400" b="1" i="0" kern="1200" dirty="0">
                          <a:solidFill>
                            <a:schemeClr val="tx1"/>
                          </a:solidFill>
                          <a:effectLst/>
                          <a:latin typeface="+mn-lt"/>
                          <a:ea typeface="+mn-ea"/>
                          <a:cs typeface="+mn-cs"/>
                        </a:rPr>
                        <a:t>Ensure diverse teams</a:t>
                      </a:r>
                      <a:r>
                        <a:rPr lang="en-US" sz="1400" i="0" kern="1200" dirty="0">
                          <a:solidFill>
                            <a:schemeClr val="tx1"/>
                          </a:solidFill>
                          <a:effectLst/>
                          <a:latin typeface="+mn-lt"/>
                          <a:ea typeface="+mn-ea"/>
                          <a:cs typeface="+mn-cs"/>
                        </a:rPr>
                        <a:t>. Diversity ensures that things won’t be done like they’ve always been done.</a:t>
                      </a:r>
                      <a:endParaRPr lang="en-US" sz="1400" i="0" dirty="0"/>
                    </a:p>
                  </a:txBody>
                  <a:tcPr/>
                </a:tc>
                <a:extLst>
                  <a:ext uri="{0D108BD9-81ED-4DB2-BD59-A6C34878D82A}">
                    <a16:rowId xmlns:a16="http://schemas.microsoft.com/office/drawing/2014/main" val="10004"/>
                  </a:ext>
                </a:extLst>
              </a:tr>
              <a:tr h="486428">
                <a:tc>
                  <a:txBody>
                    <a:bodyPr/>
                    <a:lstStyle/>
                    <a:p>
                      <a:r>
                        <a:rPr lang="en-US" sz="1400" b="1" i="0" kern="1200" dirty="0">
                          <a:solidFill>
                            <a:schemeClr val="tx1"/>
                          </a:solidFill>
                          <a:effectLst/>
                          <a:latin typeface="+mn-lt"/>
                          <a:ea typeface="+mn-ea"/>
                          <a:cs typeface="+mn-cs"/>
                        </a:rPr>
                        <a:t>Encourage mavericks. </a:t>
                      </a:r>
                      <a:r>
                        <a:rPr lang="en-US" sz="1400" i="0" kern="1200" dirty="0">
                          <a:solidFill>
                            <a:schemeClr val="tx1"/>
                          </a:solidFill>
                          <a:effectLst/>
                          <a:latin typeface="+mn-lt"/>
                          <a:ea typeface="+mn-ea"/>
                          <a:cs typeface="+mn-cs"/>
                        </a:rPr>
                        <a:t>Because their ideas and approaches are outside the mainstream, mavericks can help bring about radical change.</a:t>
                      </a:r>
                      <a:endParaRPr lang="en-US" sz="1400" i="0" dirty="0"/>
                    </a:p>
                  </a:txBody>
                  <a:tcPr/>
                </a:tc>
                <a:extLst>
                  <a:ext uri="{0D108BD9-81ED-4DB2-BD59-A6C34878D82A}">
                    <a16:rowId xmlns:a16="http://schemas.microsoft.com/office/drawing/2014/main" val="10005"/>
                  </a:ext>
                </a:extLst>
              </a:tr>
              <a:tr h="443370">
                <a:tc>
                  <a:txBody>
                    <a:bodyPr/>
                    <a:lstStyle/>
                    <a:p>
                      <a:r>
                        <a:rPr lang="en-US" sz="1400" b="1" i="0" kern="1200" dirty="0">
                          <a:solidFill>
                            <a:schemeClr val="tx1"/>
                          </a:solidFill>
                          <a:effectLst/>
                          <a:latin typeface="+mn-lt"/>
                          <a:ea typeface="+mn-ea"/>
                          <a:cs typeface="+mn-cs"/>
                        </a:rPr>
                        <a:t>Shelter breakthroughs. </a:t>
                      </a:r>
                      <a:r>
                        <a:rPr lang="en-US" sz="1400" i="0" kern="1200" dirty="0">
                          <a:solidFill>
                            <a:schemeClr val="tx1"/>
                          </a:solidFill>
                          <a:effectLst/>
                          <a:latin typeface="+mn-lt"/>
                          <a:ea typeface="+mn-ea"/>
                          <a:cs typeface="+mn-cs"/>
                        </a:rPr>
                        <a:t>Change-friendly organizations have found ways to protect those breakthrough ideas.</a:t>
                      </a:r>
                      <a:endParaRPr lang="en-US" sz="1400" i="0" dirty="0"/>
                    </a:p>
                  </a:txBody>
                  <a:tcPr/>
                </a:tc>
                <a:extLst>
                  <a:ext uri="{0D108BD9-81ED-4DB2-BD59-A6C34878D82A}">
                    <a16:rowId xmlns:a16="http://schemas.microsoft.com/office/drawing/2014/main" val="10006"/>
                  </a:ext>
                </a:extLst>
              </a:tr>
              <a:tr h="3217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Integrate technology. </a:t>
                      </a:r>
                      <a:r>
                        <a:rPr lang="en-US" sz="1400" i="0" kern="1200" dirty="0">
                          <a:solidFill>
                            <a:schemeClr val="tx1"/>
                          </a:solidFill>
                          <a:effectLst/>
                          <a:latin typeface="+mn-lt"/>
                          <a:ea typeface="+mn-ea"/>
                          <a:cs typeface="+mn-cs"/>
                        </a:rPr>
                        <a:t>Use technology to implement changes.</a:t>
                      </a:r>
                      <a:endParaRPr lang="en-US" sz="1400" i="0" dirty="0"/>
                    </a:p>
                  </a:txBody>
                  <a:tcPr/>
                </a:tc>
                <a:extLst>
                  <a:ext uri="{0D108BD9-81ED-4DB2-BD59-A6C34878D82A}">
                    <a16:rowId xmlns:a16="http://schemas.microsoft.com/office/drawing/2014/main" val="10007"/>
                  </a:ext>
                </a:extLst>
              </a:tr>
              <a:tr h="486428">
                <a:tc>
                  <a:txBody>
                    <a:bodyPr/>
                    <a:lstStyle/>
                    <a:p>
                      <a:r>
                        <a:rPr lang="en-US" sz="1400" b="1" i="0" kern="1200" dirty="0">
                          <a:solidFill>
                            <a:schemeClr val="tx1"/>
                          </a:solidFill>
                          <a:effectLst/>
                          <a:latin typeface="+mn-lt"/>
                          <a:ea typeface="+mn-ea"/>
                          <a:cs typeface="+mn-cs"/>
                        </a:rPr>
                        <a:t>Build and deepen trust. </a:t>
                      </a:r>
                      <a:r>
                        <a:rPr lang="en-US" sz="1400" i="0" kern="1200" dirty="0">
                          <a:solidFill>
                            <a:schemeClr val="tx1"/>
                          </a:solidFill>
                          <a:effectLst/>
                          <a:latin typeface="+mn-lt"/>
                          <a:ea typeface="+mn-ea"/>
                          <a:cs typeface="+mn-cs"/>
                        </a:rPr>
                        <a:t>People are more likely to support changes when the organization’s culture is trusting and managers have credibility and integrity.</a:t>
                      </a:r>
                      <a:endParaRPr lang="en-US" sz="1400" i="0" dirty="0"/>
                    </a:p>
                  </a:txBody>
                  <a:tcPr/>
                </a:tc>
                <a:extLst>
                  <a:ext uri="{0D108BD9-81ED-4DB2-BD59-A6C34878D82A}">
                    <a16:rowId xmlns:a16="http://schemas.microsoft.com/office/drawing/2014/main" val="10008"/>
                  </a:ext>
                </a:extLst>
              </a:tr>
              <a:tr h="486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Couple permanence with perpetual change. </a:t>
                      </a:r>
                      <a:r>
                        <a:rPr lang="en-US" sz="1400" i="0" kern="1200" dirty="0">
                          <a:solidFill>
                            <a:schemeClr val="tx1"/>
                          </a:solidFill>
                          <a:effectLst/>
                          <a:latin typeface="+mn-lt"/>
                          <a:ea typeface="+mn-ea"/>
                          <a:cs typeface="+mn-cs"/>
                        </a:rPr>
                        <a:t>Because change is the only constant, companies need to figure out how to protect their core strengths during times of change.</a:t>
                      </a:r>
                      <a:endParaRPr lang="en-US" sz="1400" i="0" dirty="0"/>
                    </a:p>
                  </a:txBody>
                  <a:tcPr/>
                </a:tc>
                <a:extLst>
                  <a:ext uri="{0D108BD9-81ED-4DB2-BD59-A6C34878D82A}">
                    <a16:rowId xmlns:a16="http://schemas.microsoft.com/office/drawing/2014/main" val="10009"/>
                  </a:ext>
                </a:extLst>
              </a:tr>
              <a:tr h="4864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tx1"/>
                          </a:solidFill>
                          <a:effectLst/>
                          <a:latin typeface="+mn-lt"/>
                          <a:ea typeface="+mn-ea"/>
                          <a:cs typeface="+mn-cs"/>
                        </a:rPr>
                        <a:t>Support an entrepreneurial mindset. </a:t>
                      </a:r>
                      <a:r>
                        <a:rPr lang="en-US" sz="1400" i="0" kern="1200" dirty="0">
                          <a:solidFill>
                            <a:schemeClr val="tx1"/>
                          </a:solidFill>
                          <a:effectLst/>
                          <a:latin typeface="+mn-lt"/>
                          <a:ea typeface="+mn-ea"/>
                          <a:cs typeface="+mn-cs"/>
                        </a:rPr>
                        <a:t>Many younger employees bring a more entrepreneurial mindset to organizations and can serve as catalysts for radical change.</a:t>
                      </a:r>
                      <a:endParaRPr lang="en-US" sz="1400" i="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1987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Culture for Change</a:t>
            </a:r>
          </a:p>
        </p:txBody>
      </p:sp>
      <p:sp>
        <p:nvSpPr>
          <p:cNvPr id="3" name="Content Placeholder 2"/>
          <p:cNvSpPr>
            <a:spLocks noGrp="1"/>
          </p:cNvSpPr>
          <p:nvPr>
            <p:ph idx="1"/>
          </p:nvPr>
        </p:nvSpPr>
        <p:spPr/>
        <p:txBody>
          <a:bodyPr/>
          <a:lstStyle/>
          <a:p>
            <a:r>
              <a:rPr lang="en-US" sz="2800" dirty="0"/>
              <a:t>The fact that an organization’s culture is made up of relatively stable and permanent characteristics tends to make it very resistant to change.</a:t>
            </a:r>
            <a:endParaRPr lang="en-US" sz="2800" b="1" dirty="0"/>
          </a:p>
        </p:txBody>
      </p:sp>
    </p:spTree>
    <p:extLst>
      <p:ext uri="{BB962C8B-B14F-4D97-AF65-F5344CB8AC3E}">
        <p14:creationId xmlns:p14="http://schemas.microsoft.com/office/powerpoint/2010/main" val="179791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Situational Factors</a:t>
            </a:r>
          </a:p>
        </p:txBody>
      </p:sp>
      <p:sp>
        <p:nvSpPr>
          <p:cNvPr id="3" name="Content Placeholder 2"/>
          <p:cNvSpPr>
            <a:spLocks noGrp="1"/>
          </p:cNvSpPr>
          <p:nvPr>
            <p:ph idx="1"/>
          </p:nvPr>
        </p:nvSpPr>
        <p:spPr/>
        <p:txBody>
          <a:bodyPr/>
          <a:lstStyle/>
          <a:p>
            <a:r>
              <a:rPr lang="en-US" sz="2800" dirty="0"/>
              <a:t>Conditions that facilitate change:</a:t>
            </a:r>
          </a:p>
          <a:p>
            <a:pPr lvl="1"/>
            <a:r>
              <a:rPr lang="en-US" sz="2800" dirty="0"/>
              <a:t>dramatic crisis occurs</a:t>
            </a:r>
          </a:p>
          <a:p>
            <a:pPr lvl="1"/>
            <a:r>
              <a:rPr lang="en-US" sz="2800" dirty="0"/>
              <a:t>leadership changes hands</a:t>
            </a:r>
          </a:p>
          <a:p>
            <a:pPr lvl="1"/>
            <a:r>
              <a:rPr lang="en-US" sz="2800" dirty="0"/>
              <a:t>culture is weak</a:t>
            </a:r>
            <a:endParaRPr lang="en-US" sz="2800" b="1" dirty="0"/>
          </a:p>
        </p:txBody>
      </p:sp>
    </p:spTree>
    <p:extLst>
      <p:ext uri="{BB962C8B-B14F-4D97-AF65-F5344CB8AC3E}">
        <p14:creationId xmlns:p14="http://schemas.microsoft.com/office/powerpoint/2010/main" val="392816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7-7</a:t>
            </a:r>
            <a:br>
              <a:rPr lang="en-US" dirty="0"/>
            </a:br>
            <a:r>
              <a:rPr lang="en-US" dirty="0"/>
              <a:t>Changing Culture</a:t>
            </a:r>
          </a:p>
        </p:txBody>
      </p:sp>
      <p:graphicFrame>
        <p:nvGraphicFramePr>
          <p:cNvPr id="7" name="Table 6" descr="Headers: Strategies for Managing Cultural Change"/>
          <p:cNvGraphicFramePr>
            <a:graphicFrameLocks noGrp="1"/>
          </p:cNvGraphicFramePr>
          <p:nvPr>
            <p:extLst>
              <p:ext uri="{D42A27DB-BD31-4B8C-83A1-F6EECF244321}">
                <p14:modId xmlns:p14="http://schemas.microsoft.com/office/powerpoint/2010/main" val="223903274"/>
              </p:ext>
            </p:extLst>
          </p:nvPr>
        </p:nvGraphicFramePr>
        <p:xfrm>
          <a:off x="228600" y="1415892"/>
          <a:ext cx="8686800" cy="4486576"/>
        </p:xfrm>
        <a:graphic>
          <a:graphicData uri="http://schemas.openxmlformats.org/drawingml/2006/table">
            <a:tbl>
              <a:tblPr firstRow="1" bandRow="1">
                <a:tableStyleId>{3B4B98B0-60AC-42C2-AFA5-B58CD77FA1E5}</a:tableStyleId>
              </a:tblPr>
              <a:tblGrid>
                <a:gridCol w="8686800">
                  <a:extLst>
                    <a:ext uri="{9D8B030D-6E8A-4147-A177-3AD203B41FA5}">
                      <a16:colId xmlns:a16="http://schemas.microsoft.com/office/drawing/2014/main" val="20000"/>
                    </a:ext>
                  </a:extLst>
                </a:gridCol>
              </a:tblGrid>
              <a:tr h="318882">
                <a:tc>
                  <a:txBody>
                    <a:bodyPr/>
                    <a:lstStyle/>
                    <a:p>
                      <a:pPr algn="l"/>
                      <a:r>
                        <a:rPr lang="en-US" sz="1800" baseline="0" dirty="0"/>
                        <a:t>Strategies for Managing Cultural Change</a:t>
                      </a:r>
                    </a:p>
                  </a:txBody>
                  <a:tcPr/>
                </a:tc>
                <a:extLst>
                  <a:ext uri="{0D108BD9-81ED-4DB2-BD59-A6C34878D82A}">
                    <a16:rowId xmlns:a16="http://schemas.microsoft.com/office/drawing/2014/main" val="10000"/>
                  </a:ext>
                </a:extLst>
              </a:tr>
              <a:tr h="558043">
                <a:tc>
                  <a:txBody>
                    <a:bodyPr/>
                    <a:lstStyle/>
                    <a:p>
                      <a:r>
                        <a:rPr lang="en-US" sz="1800" b="1" i="0" kern="1200" dirty="0">
                          <a:solidFill>
                            <a:schemeClr val="tx1"/>
                          </a:solidFill>
                          <a:effectLst/>
                          <a:latin typeface="+mn-lt"/>
                          <a:ea typeface="+mn-ea"/>
                          <a:cs typeface="+mn-cs"/>
                        </a:rPr>
                        <a:t>Set the tone through management behavior; </a:t>
                      </a:r>
                      <a:r>
                        <a:rPr lang="en-US" sz="1800" i="0" kern="1200" dirty="0">
                          <a:solidFill>
                            <a:schemeClr val="tx1"/>
                          </a:solidFill>
                          <a:effectLst/>
                          <a:latin typeface="+mn-lt"/>
                          <a:ea typeface="+mn-ea"/>
                          <a:cs typeface="+mn-cs"/>
                        </a:rPr>
                        <a:t>top managers, particularly, need to be positive role models.</a:t>
                      </a:r>
                      <a:endParaRPr lang="en-US" sz="1400" i="0" dirty="0"/>
                    </a:p>
                  </a:txBody>
                  <a:tcPr/>
                </a:tc>
                <a:extLst>
                  <a:ext uri="{0D108BD9-81ED-4DB2-BD59-A6C34878D82A}">
                    <a16:rowId xmlns:a16="http://schemas.microsoft.com/office/drawing/2014/main" val="10001"/>
                  </a:ext>
                </a:extLst>
              </a:tr>
              <a:tr h="458704">
                <a:tc>
                  <a:txBody>
                    <a:bodyPr/>
                    <a:lstStyle/>
                    <a:p>
                      <a:r>
                        <a:rPr lang="en-US" sz="1800" i="0" kern="1200" dirty="0">
                          <a:solidFill>
                            <a:schemeClr val="tx1"/>
                          </a:solidFill>
                          <a:effectLst/>
                          <a:latin typeface="+mn-lt"/>
                          <a:ea typeface="+mn-ea"/>
                          <a:cs typeface="+mn-cs"/>
                        </a:rPr>
                        <a:t>Create </a:t>
                      </a:r>
                      <a:r>
                        <a:rPr lang="en-US" sz="1800" b="1" i="0" kern="1200" dirty="0">
                          <a:solidFill>
                            <a:schemeClr val="tx1"/>
                          </a:solidFill>
                          <a:effectLst/>
                          <a:latin typeface="+mn-lt"/>
                          <a:ea typeface="+mn-ea"/>
                          <a:cs typeface="+mn-cs"/>
                        </a:rPr>
                        <a:t>new stories, symbols, and rituals </a:t>
                      </a:r>
                      <a:r>
                        <a:rPr lang="en-US" sz="1800" i="0" kern="1200" dirty="0">
                          <a:solidFill>
                            <a:schemeClr val="tx1"/>
                          </a:solidFill>
                          <a:effectLst/>
                          <a:latin typeface="+mn-lt"/>
                          <a:ea typeface="+mn-ea"/>
                          <a:cs typeface="+mn-cs"/>
                        </a:rPr>
                        <a:t>to replace those currently in use.</a:t>
                      </a:r>
                      <a:endParaRPr lang="en-US" sz="1400" i="0" dirty="0"/>
                    </a:p>
                  </a:txBody>
                  <a:tcPr/>
                </a:tc>
                <a:extLst>
                  <a:ext uri="{0D108BD9-81ED-4DB2-BD59-A6C34878D82A}">
                    <a16:rowId xmlns:a16="http://schemas.microsoft.com/office/drawing/2014/main" val="10002"/>
                  </a:ext>
                </a:extLst>
              </a:tr>
              <a:tr h="458704">
                <a:tc>
                  <a:txBody>
                    <a:bodyPr/>
                    <a:lstStyle/>
                    <a:p>
                      <a:r>
                        <a:rPr lang="en-US" sz="1800" i="0" kern="1200" dirty="0">
                          <a:solidFill>
                            <a:schemeClr val="tx1"/>
                          </a:solidFill>
                          <a:effectLst/>
                          <a:latin typeface="+mn-lt"/>
                          <a:ea typeface="+mn-ea"/>
                          <a:cs typeface="+mn-cs"/>
                        </a:rPr>
                        <a:t>Select, promote, and support employees who </a:t>
                      </a:r>
                      <a:r>
                        <a:rPr lang="en-US" sz="1800" b="1" i="0" kern="1200" dirty="0">
                          <a:solidFill>
                            <a:schemeClr val="tx1"/>
                          </a:solidFill>
                          <a:effectLst/>
                          <a:latin typeface="+mn-lt"/>
                          <a:ea typeface="+mn-ea"/>
                          <a:cs typeface="+mn-cs"/>
                        </a:rPr>
                        <a:t>adopt </a:t>
                      </a:r>
                      <a:r>
                        <a:rPr lang="en-US" sz="1800" i="0" kern="1200" dirty="0">
                          <a:solidFill>
                            <a:schemeClr val="tx1"/>
                          </a:solidFill>
                          <a:effectLst/>
                          <a:latin typeface="+mn-lt"/>
                          <a:ea typeface="+mn-ea"/>
                          <a:cs typeface="+mn-cs"/>
                        </a:rPr>
                        <a:t>the new values.</a:t>
                      </a:r>
                      <a:endParaRPr lang="en-US" sz="1400" i="0" dirty="0"/>
                    </a:p>
                  </a:txBody>
                  <a:tcPr/>
                </a:tc>
                <a:extLst>
                  <a:ext uri="{0D108BD9-81ED-4DB2-BD59-A6C34878D82A}">
                    <a16:rowId xmlns:a16="http://schemas.microsoft.com/office/drawing/2014/main" val="10003"/>
                  </a:ext>
                </a:extLst>
              </a:tr>
              <a:tr h="318882">
                <a:tc>
                  <a:txBody>
                    <a:bodyPr/>
                    <a:lstStyle/>
                    <a:p>
                      <a:r>
                        <a:rPr lang="en-US" sz="1800" b="1" i="0" kern="1200" dirty="0">
                          <a:solidFill>
                            <a:schemeClr val="tx1"/>
                          </a:solidFill>
                          <a:effectLst/>
                          <a:latin typeface="+mn-lt"/>
                          <a:ea typeface="+mn-ea"/>
                          <a:cs typeface="+mn-cs"/>
                        </a:rPr>
                        <a:t>Redesign socialization processes </a:t>
                      </a:r>
                      <a:r>
                        <a:rPr lang="en-US" sz="1800" i="0" kern="1200" dirty="0">
                          <a:solidFill>
                            <a:schemeClr val="tx1"/>
                          </a:solidFill>
                          <a:effectLst/>
                          <a:latin typeface="+mn-lt"/>
                          <a:ea typeface="+mn-ea"/>
                          <a:cs typeface="+mn-cs"/>
                        </a:rPr>
                        <a:t>to align with the new values.</a:t>
                      </a:r>
                      <a:endParaRPr lang="en-US" sz="1400" i="0" dirty="0"/>
                    </a:p>
                  </a:txBody>
                  <a:tcPr/>
                </a:tc>
                <a:extLst>
                  <a:ext uri="{0D108BD9-81ED-4DB2-BD59-A6C34878D82A}">
                    <a16:rowId xmlns:a16="http://schemas.microsoft.com/office/drawing/2014/main" val="10004"/>
                  </a:ext>
                </a:extLst>
              </a:tr>
              <a:tr h="458704">
                <a:tc>
                  <a:txBody>
                    <a:bodyPr/>
                    <a:lstStyle/>
                    <a:p>
                      <a:r>
                        <a:rPr lang="en-US" sz="1800" i="0" kern="1200" dirty="0">
                          <a:solidFill>
                            <a:schemeClr val="tx1"/>
                          </a:solidFill>
                          <a:effectLst/>
                          <a:latin typeface="+mn-lt"/>
                          <a:ea typeface="+mn-ea"/>
                          <a:cs typeface="+mn-cs"/>
                        </a:rPr>
                        <a:t>To encourage acceptance of the new values, </a:t>
                      </a:r>
                      <a:r>
                        <a:rPr lang="en-US" sz="1800" b="1" i="0" kern="1200" dirty="0">
                          <a:solidFill>
                            <a:schemeClr val="tx1"/>
                          </a:solidFill>
                          <a:effectLst/>
                          <a:latin typeface="+mn-lt"/>
                          <a:ea typeface="+mn-ea"/>
                          <a:cs typeface="+mn-cs"/>
                        </a:rPr>
                        <a:t>change the reward system.</a:t>
                      </a:r>
                      <a:endParaRPr lang="en-US" sz="1400" i="0" dirty="0"/>
                    </a:p>
                  </a:txBody>
                  <a:tcPr/>
                </a:tc>
                <a:extLst>
                  <a:ext uri="{0D108BD9-81ED-4DB2-BD59-A6C34878D82A}">
                    <a16:rowId xmlns:a16="http://schemas.microsoft.com/office/drawing/2014/main" val="10005"/>
                  </a:ext>
                </a:extLst>
              </a:tr>
              <a:tr h="4587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tx1"/>
                          </a:solidFill>
                          <a:effectLst/>
                          <a:latin typeface="+mn-lt"/>
                          <a:ea typeface="+mn-ea"/>
                          <a:cs typeface="+mn-cs"/>
                        </a:rPr>
                        <a:t>Replace unwritten norms with </a:t>
                      </a:r>
                      <a:r>
                        <a:rPr lang="en-US" sz="1800" b="1" i="0" kern="1200" dirty="0">
                          <a:solidFill>
                            <a:schemeClr val="tx1"/>
                          </a:solidFill>
                          <a:effectLst/>
                          <a:latin typeface="+mn-lt"/>
                          <a:ea typeface="+mn-ea"/>
                          <a:cs typeface="+mn-cs"/>
                        </a:rPr>
                        <a:t>clearly specified expectations.</a:t>
                      </a:r>
                      <a:endParaRPr lang="en-US" sz="1400" i="0" dirty="0"/>
                    </a:p>
                  </a:txBody>
                  <a:tcPr/>
                </a:tc>
                <a:extLst>
                  <a:ext uri="{0D108BD9-81ED-4DB2-BD59-A6C34878D82A}">
                    <a16:rowId xmlns:a16="http://schemas.microsoft.com/office/drawing/2014/main" val="10006"/>
                  </a:ext>
                </a:extLst>
              </a:tr>
              <a:tr h="558043">
                <a:tc>
                  <a:txBody>
                    <a:bodyPr/>
                    <a:lstStyle/>
                    <a:p>
                      <a:r>
                        <a:rPr lang="en-US" sz="1800" b="1" i="0" kern="1200" dirty="0">
                          <a:solidFill>
                            <a:schemeClr val="tx1"/>
                          </a:solidFill>
                          <a:effectLst/>
                          <a:latin typeface="+mn-lt"/>
                          <a:ea typeface="+mn-ea"/>
                          <a:cs typeface="+mn-cs"/>
                        </a:rPr>
                        <a:t>Shake up current subcultures </a:t>
                      </a:r>
                      <a:r>
                        <a:rPr lang="en-US" sz="1800" i="0" kern="1200" dirty="0">
                          <a:solidFill>
                            <a:schemeClr val="tx1"/>
                          </a:solidFill>
                          <a:effectLst/>
                          <a:latin typeface="+mn-lt"/>
                          <a:ea typeface="+mn-ea"/>
                          <a:cs typeface="+mn-cs"/>
                        </a:rPr>
                        <a:t>through job transfers, job rotation, and/or terminations.</a:t>
                      </a:r>
                      <a:endParaRPr lang="en-US" sz="1400" i="0" dirty="0"/>
                    </a:p>
                  </a:txBody>
                  <a:tcPr/>
                </a:tc>
                <a:extLst>
                  <a:ext uri="{0D108BD9-81ED-4DB2-BD59-A6C34878D82A}">
                    <a16:rowId xmlns:a16="http://schemas.microsoft.com/office/drawing/2014/main" val="10007"/>
                  </a:ext>
                </a:extLst>
              </a:tr>
              <a:tr h="558043">
                <a:tc>
                  <a:txBody>
                    <a:bodyPr/>
                    <a:lstStyle/>
                    <a:p>
                      <a:r>
                        <a:rPr lang="en-US" sz="1800" i="0" kern="1200" dirty="0">
                          <a:solidFill>
                            <a:schemeClr val="tx1"/>
                          </a:solidFill>
                          <a:effectLst/>
                          <a:latin typeface="+mn-lt"/>
                          <a:ea typeface="+mn-ea"/>
                          <a:cs typeface="+mn-cs"/>
                        </a:rPr>
                        <a:t>Work to get consensus through </a:t>
                      </a:r>
                      <a:r>
                        <a:rPr lang="en-US" sz="1800" b="1" i="0" kern="1200" dirty="0">
                          <a:solidFill>
                            <a:schemeClr val="tx1"/>
                          </a:solidFill>
                          <a:effectLst/>
                          <a:latin typeface="+mn-lt"/>
                          <a:ea typeface="+mn-ea"/>
                          <a:cs typeface="+mn-cs"/>
                        </a:rPr>
                        <a:t>employee participation </a:t>
                      </a:r>
                      <a:r>
                        <a:rPr lang="en-US" sz="1800" i="0" kern="1200" dirty="0">
                          <a:solidFill>
                            <a:schemeClr val="tx1"/>
                          </a:solidFill>
                          <a:effectLst/>
                          <a:latin typeface="+mn-lt"/>
                          <a:ea typeface="+mn-ea"/>
                          <a:cs typeface="+mn-cs"/>
                        </a:rPr>
                        <a:t>and creating a </a:t>
                      </a:r>
                      <a:r>
                        <a:rPr lang="en-US" sz="1800" b="1" i="0" kern="1200" dirty="0">
                          <a:solidFill>
                            <a:schemeClr val="tx1"/>
                          </a:solidFill>
                          <a:effectLst/>
                          <a:latin typeface="+mn-lt"/>
                          <a:ea typeface="+mn-ea"/>
                          <a:cs typeface="+mn-cs"/>
                        </a:rPr>
                        <a:t>climate with a high level of trust.</a:t>
                      </a:r>
                      <a:endParaRPr lang="en-US" sz="1400" i="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7521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Stress</a:t>
            </a:r>
          </a:p>
        </p:txBody>
      </p:sp>
      <p:sp>
        <p:nvSpPr>
          <p:cNvPr id="3" name="Content Placeholder 2"/>
          <p:cNvSpPr>
            <a:spLocks noGrp="1"/>
          </p:cNvSpPr>
          <p:nvPr>
            <p:ph idx="1"/>
          </p:nvPr>
        </p:nvSpPr>
        <p:spPr/>
        <p:txBody>
          <a:bodyPr/>
          <a:lstStyle/>
          <a:p>
            <a:r>
              <a:rPr lang="en-US" sz="2800" b="1" dirty="0"/>
              <a:t>Stress</a:t>
            </a:r>
            <a:r>
              <a:rPr lang="en-US" sz="2800" dirty="0"/>
              <a:t>: the adverse reaction people have to excessive pressure placed on them from extraordinary demands, constraints, or opportunities</a:t>
            </a:r>
          </a:p>
          <a:p>
            <a:r>
              <a:rPr lang="en-US" sz="2800" b="1" dirty="0"/>
              <a:t>Stressors</a:t>
            </a:r>
            <a:r>
              <a:rPr lang="en-US" sz="2800" dirty="0"/>
              <a:t>: factors that cause stress</a:t>
            </a:r>
            <a:endParaRPr lang="en-US" sz="2800" b="1" dirty="0"/>
          </a:p>
        </p:txBody>
      </p:sp>
    </p:spTree>
    <p:extLst>
      <p:ext uri="{BB962C8B-B14F-4D97-AF65-F5344CB8AC3E}">
        <p14:creationId xmlns:p14="http://schemas.microsoft.com/office/powerpoint/2010/main" val="1090131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Causes Stress?</a:t>
            </a:r>
          </a:p>
        </p:txBody>
      </p:sp>
      <p:sp>
        <p:nvSpPr>
          <p:cNvPr id="3" name="Content Placeholder 2"/>
          <p:cNvSpPr>
            <a:spLocks noGrp="1"/>
          </p:cNvSpPr>
          <p:nvPr>
            <p:ph idx="1"/>
          </p:nvPr>
        </p:nvSpPr>
        <p:spPr/>
        <p:txBody>
          <a:bodyPr/>
          <a:lstStyle/>
          <a:p>
            <a:r>
              <a:rPr lang="en-US" sz="2800" dirty="0"/>
              <a:t>Task demands</a:t>
            </a:r>
          </a:p>
          <a:p>
            <a:r>
              <a:rPr lang="en-US" sz="2800" dirty="0"/>
              <a:t>Role demands</a:t>
            </a:r>
          </a:p>
          <a:p>
            <a:pPr lvl="1"/>
            <a:r>
              <a:rPr lang="en-US" sz="2800" dirty="0"/>
              <a:t>Role conflicts</a:t>
            </a:r>
          </a:p>
          <a:p>
            <a:pPr lvl="1"/>
            <a:r>
              <a:rPr lang="en-US" sz="2800" dirty="0"/>
              <a:t>Role overload</a:t>
            </a:r>
          </a:p>
          <a:p>
            <a:pPr lvl="1"/>
            <a:r>
              <a:rPr lang="en-US" sz="2800" dirty="0"/>
              <a:t>Role ambiguity</a:t>
            </a:r>
          </a:p>
          <a:p>
            <a:r>
              <a:rPr lang="en-US" sz="2800" dirty="0"/>
              <a:t>Interpersonal demands</a:t>
            </a:r>
          </a:p>
          <a:p>
            <a:r>
              <a:rPr lang="en-US" sz="2800" dirty="0"/>
              <a:t>Organization structure</a:t>
            </a:r>
          </a:p>
          <a:p>
            <a:r>
              <a:rPr lang="en-US" sz="2800" dirty="0"/>
              <a:t>Organizational leadership</a:t>
            </a:r>
            <a:endParaRPr lang="en-US" sz="2800" b="1" dirty="0"/>
          </a:p>
        </p:txBody>
      </p:sp>
    </p:spTree>
    <p:extLst>
      <p:ext uri="{BB962C8B-B14F-4D97-AF65-F5344CB8AC3E}">
        <p14:creationId xmlns:p14="http://schemas.microsoft.com/office/powerpoint/2010/main" val="1526548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Factors</a:t>
            </a:r>
          </a:p>
        </p:txBody>
      </p:sp>
      <p:sp>
        <p:nvSpPr>
          <p:cNvPr id="3" name="Content Placeholder 2"/>
          <p:cNvSpPr>
            <a:spLocks noGrp="1"/>
          </p:cNvSpPr>
          <p:nvPr>
            <p:ph idx="1"/>
          </p:nvPr>
        </p:nvSpPr>
        <p:spPr/>
        <p:txBody>
          <a:bodyPr/>
          <a:lstStyle/>
          <a:p>
            <a:r>
              <a:rPr lang="en-US" sz="2800" b="1" dirty="0"/>
              <a:t>Type A personality</a:t>
            </a:r>
            <a:r>
              <a:rPr lang="en-US" sz="2800" dirty="0"/>
              <a:t>: people who have a chronic sense of urgency and an excessive competitive drive</a:t>
            </a:r>
          </a:p>
          <a:p>
            <a:r>
              <a:rPr lang="en-US" sz="2800" b="1" dirty="0"/>
              <a:t>Type B personality</a:t>
            </a:r>
            <a:r>
              <a:rPr lang="en-US" sz="2800" dirty="0"/>
              <a:t>: people who are relaxed and easygoing and accept change easily</a:t>
            </a:r>
          </a:p>
        </p:txBody>
      </p:sp>
    </p:spTree>
    <p:extLst>
      <p:ext uri="{BB962C8B-B14F-4D97-AF65-F5344CB8AC3E}">
        <p14:creationId xmlns:p14="http://schemas.microsoft.com/office/powerpoint/2010/main" val="757661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Figure 7-8</a:t>
            </a:r>
            <a:br>
              <a:rPr lang="en-US" dirty="0"/>
            </a:br>
            <a:r>
              <a:rPr lang="en-US" dirty="0"/>
              <a:t>Symptoms of Stress</a:t>
            </a:r>
          </a:p>
        </p:txBody>
      </p:sp>
      <p:pic>
        <p:nvPicPr>
          <p:cNvPr id="8" name="Picture 7" descr="At teh center of the figure is an oval labeled SYMPTOMS OF STRESS. Three rectangles encircle the oval. They are labeled, clockwise from the top, Physical, Psychological, and Behavioral. Though bubbles point to each rectangle, listing symptoms in each category."/>
          <p:cNvPicPr>
            <a:picLocks noChangeAspect="1"/>
          </p:cNvPicPr>
          <p:nvPr/>
        </p:nvPicPr>
        <p:blipFill>
          <a:blip r:embed="rId3" cstate="print"/>
          <a:stretch>
            <a:fillRect/>
          </a:stretch>
        </p:blipFill>
        <p:spPr>
          <a:xfrm>
            <a:off x="0" y="1358900"/>
            <a:ext cx="9144000" cy="4132294"/>
          </a:xfrm>
          <a:prstGeom prst="rect">
            <a:avLst/>
          </a:prstGeom>
        </p:spPr>
      </p:pic>
      <p:sp>
        <p:nvSpPr>
          <p:cNvPr id="3" name="Text Placeholder 2"/>
          <p:cNvSpPr>
            <a:spLocks noGrp="1"/>
          </p:cNvSpPr>
          <p:nvPr>
            <p:ph type="body" sz="quarter" idx="13"/>
          </p:nvPr>
        </p:nvSpPr>
        <p:spPr/>
        <p:txBody>
          <a:bodyPr/>
          <a:lstStyle/>
          <a:p>
            <a:r>
              <a:rPr lang="en-US" sz="1600" dirty="0"/>
              <a:t>As Exhibit 7-8 shows, stress symptoms can be grouped under three general categories: physical, psychological, and behavioral.</a:t>
            </a:r>
          </a:p>
        </p:txBody>
      </p:sp>
    </p:spTree>
    <p:extLst>
      <p:ext uri="{BB962C8B-B14F-4D97-AF65-F5344CB8AC3E}">
        <p14:creationId xmlns:p14="http://schemas.microsoft.com/office/powerpoint/2010/main" val="546008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Stress Be Reduced?</a:t>
            </a:r>
          </a:p>
        </p:txBody>
      </p:sp>
      <p:sp>
        <p:nvSpPr>
          <p:cNvPr id="3" name="Content Placeholder 2"/>
          <p:cNvSpPr>
            <a:spLocks noGrp="1"/>
          </p:cNvSpPr>
          <p:nvPr>
            <p:ph idx="1"/>
          </p:nvPr>
        </p:nvSpPr>
        <p:spPr/>
        <p:txBody>
          <a:bodyPr/>
          <a:lstStyle/>
          <a:p>
            <a:r>
              <a:rPr lang="en-US" sz="2800" dirty="0"/>
              <a:t>Realistic job preview during selection process</a:t>
            </a:r>
          </a:p>
          <a:p>
            <a:r>
              <a:rPr lang="en-US" sz="2800" dirty="0"/>
              <a:t>Performance planning program, e.g. MBO</a:t>
            </a:r>
          </a:p>
          <a:p>
            <a:r>
              <a:rPr lang="en-US" sz="2800" dirty="0"/>
              <a:t>Job redesign</a:t>
            </a:r>
          </a:p>
          <a:p>
            <a:r>
              <a:rPr lang="en-US" sz="2800" dirty="0"/>
              <a:t>Addressing personal stress</a:t>
            </a:r>
          </a:p>
          <a:p>
            <a:pPr lvl="1"/>
            <a:r>
              <a:rPr lang="en-US" sz="2800" dirty="0"/>
              <a:t>counseling</a:t>
            </a:r>
          </a:p>
          <a:p>
            <a:pPr lvl="1"/>
            <a:r>
              <a:rPr lang="en-US" sz="2800" dirty="0"/>
              <a:t>time management programs</a:t>
            </a:r>
          </a:p>
          <a:p>
            <a:pPr lvl="1"/>
            <a:r>
              <a:rPr lang="en-US" sz="2800" dirty="0"/>
              <a:t>wellness programs</a:t>
            </a:r>
          </a:p>
        </p:txBody>
      </p:sp>
    </p:spTree>
    <p:extLst>
      <p:ext uri="{BB962C8B-B14F-4D97-AF65-F5344CB8AC3E}">
        <p14:creationId xmlns:p14="http://schemas.microsoft.com/office/powerpoint/2010/main" val="1443614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Case for Change</a:t>
            </a:r>
          </a:p>
        </p:txBody>
      </p:sp>
      <p:sp>
        <p:nvSpPr>
          <p:cNvPr id="3" name="Content Placeholder 2"/>
          <p:cNvSpPr>
            <a:spLocks noGrp="1"/>
          </p:cNvSpPr>
          <p:nvPr>
            <p:ph idx="1"/>
          </p:nvPr>
        </p:nvSpPr>
        <p:spPr/>
        <p:txBody>
          <a:bodyPr/>
          <a:lstStyle/>
          <a:p>
            <a:r>
              <a:rPr lang="en-US" sz="2800" b="1" dirty="0"/>
              <a:t>Organizational change</a:t>
            </a:r>
            <a:r>
              <a:rPr lang="en-US" sz="2800" dirty="0"/>
              <a:t>: any alteration of people, structure, or technology in an organization</a:t>
            </a:r>
          </a:p>
          <a:p>
            <a:r>
              <a:rPr lang="en-US" sz="2800" b="1" dirty="0"/>
              <a:t>Change agent</a:t>
            </a:r>
            <a:r>
              <a:rPr lang="en-US" sz="2800" dirty="0"/>
              <a:t>:</a:t>
            </a:r>
            <a:r>
              <a:rPr lang="en-US" sz="2800" b="1" dirty="0"/>
              <a:t> </a:t>
            </a:r>
            <a:r>
              <a:rPr lang="en-US" sz="2800" dirty="0"/>
              <a:t>someone who acts as a catalyst and assumes the responsibility for managing the change process</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Creativity Versus Innovation</a:t>
            </a:r>
          </a:p>
        </p:txBody>
      </p:sp>
      <p:sp>
        <p:nvSpPr>
          <p:cNvPr id="3" name="Content Placeholder 2"/>
          <p:cNvSpPr>
            <a:spLocks noGrp="1"/>
          </p:cNvSpPr>
          <p:nvPr>
            <p:ph idx="1"/>
          </p:nvPr>
        </p:nvSpPr>
        <p:spPr/>
        <p:txBody>
          <a:bodyPr/>
          <a:lstStyle/>
          <a:p>
            <a:r>
              <a:rPr lang="en-US" sz="2800" b="1" dirty="0"/>
              <a:t>Creativity</a:t>
            </a:r>
            <a:r>
              <a:rPr lang="en-US" sz="2800" dirty="0"/>
              <a:t>: the ability to combine ideas in a unique way or to make unusual associations between ideas</a:t>
            </a:r>
          </a:p>
          <a:p>
            <a:r>
              <a:rPr lang="en-US" sz="2800" b="1" dirty="0"/>
              <a:t>Innovation</a:t>
            </a:r>
            <a:r>
              <a:rPr lang="en-US" sz="2800" dirty="0"/>
              <a:t>: taking creative ideas and turning them into useful products or work methods</a:t>
            </a:r>
          </a:p>
        </p:txBody>
      </p:sp>
    </p:spTree>
    <p:extLst>
      <p:ext uri="{BB962C8B-B14F-4D97-AF65-F5344CB8AC3E}">
        <p14:creationId xmlns:p14="http://schemas.microsoft.com/office/powerpoint/2010/main" val="1359349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Stimulating and Nurturing Innovation</a:t>
            </a:r>
          </a:p>
        </p:txBody>
      </p:sp>
      <p:sp>
        <p:nvSpPr>
          <p:cNvPr id="3" name="Content Placeholder 2"/>
          <p:cNvSpPr>
            <a:spLocks noGrp="1"/>
          </p:cNvSpPr>
          <p:nvPr>
            <p:ph idx="1"/>
          </p:nvPr>
        </p:nvSpPr>
        <p:spPr/>
        <p:txBody>
          <a:bodyPr/>
          <a:lstStyle/>
          <a:p>
            <a:r>
              <a:rPr lang="en-US" sz="2800" dirty="0"/>
              <a:t> An environment that stimulates innovation includes three variables: the organization’s structure, culture, and human resource practices.</a:t>
            </a:r>
          </a:p>
        </p:txBody>
      </p:sp>
    </p:spTree>
    <p:extLst>
      <p:ext uri="{BB962C8B-B14F-4D97-AF65-F5344CB8AC3E}">
        <p14:creationId xmlns:p14="http://schemas.microsoft.com/office/powerpoint/2010/main" val="129560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Figure 7-9</a:t>
            </a:r>
            <a:br>
              <a:rPr lang="en-US" dirty="0"/>
            </a:br>
            <a:r>
              <a:rPr lang="en-US" dirty="0"/>
              <a:t>Innovation Variables</a:t>
            </a:r>
          </a:p>
        </p:txBody>
      </p:sp>
      <p:pic>
        <p:nvPicPr>
          <p:cNvPr id="6" name="Picture 5" descr="Center of figure is an oval that is labeled Stimulate Innovation. Three boxes surround the oval, with arrows pointing into it. They are labeled Structural Variables, Human Resource Variables, and Cultural Variables. Each box lists some variables."/>
          <p:cNvPicPr>
            <a:picLocks noChangeAspect="1"/>
          </p:cNvPicPr>
          <p:nvPr/>
        </p:nvPicPr>
        <p:blipFill>
          <a:blip r:embed="rId3" cstate="print"/>
          <a:stretch>
            <a:fillRect/>
          </a:stretch>
        </p:blipFill>
        <p:spPr>
          <a:xfrm>
            <a:off x="344018" y="1416686"/>
            <a:ext cx="8537030" cy="4221162"/>
          </a:xfrm>
          <a:prstGeom prst="rect">
            <a:avLst/>
          </a:prstGeom>
        </p:spPr>
      </p:pic>
      <p:sp>
        <p:nvSpPr>
          <p:cNvPr id="3" name="Text Placeholder 2"/>
          <p:cNvSpPr>
            <a:spLocks noGrp="1"/>
          </p:cNvSpPr>
          <p:nvPr>
            <p:ph type="body" sz="quarter" idx="13"/>
          </p:nvPr>
        </p:nvSpPr>
        <p:spPr/>
        <p:txBody>
          <a:bodyPr/>
          <a:lstStyle/>
          <a:p>
            <a:r>
              <a:rPr lang="en-US" sz="1600" dirty="0"/>
              <a:t>Exhibit 7-9 shows the three variables in an environment that stimulates innovation.</a:t>
            </a:r>
          </a:p>
        </p:txBody>
      </p:sp>
    </p:spTree>
    <p:extLst>
      <p:ext uri="{BB962C8B-B14F-4D97-AF65-F5344CB8AC3E}">
        <p14:creationId xmlns:p14="http://schemas.microsoft.com/office/powerpoint/2010/main" val="730287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Variables</a:t>
            </a:r>
          </a:p>
        </p:txBody>
      </p:sp>
      <p:sp>
        <p:nvSpPr>
          <p:cNvPr id="3" name="Content Placeholder 2"/>
          <p:cNvSpPr>
            <a:spLocks noGrp="1"/>
          </p:cNvSpPr>
          <p:nvPr>
            <p:ph idx="1"/>
          </p:nvPr>
        </p:nvSpPr>
        <p:spPr/>
        <p:txBody>
          <a:bodyPr/>
          <a:lstStyle/>
          <a:p>
            <a:r>
              <a:rPr lang="en-US" sz="2800" dirty="0"/>
              <a:t>Organic structures</a:t>
            </a:r>
          </a:p>
          <a:p>
            <a:r>
              <a:rPr lang="en-US" sz="2800" dirty="0"/>
              <a:t>Abundant resources</a:t>
            </a:r>
          </a:p>
          <a:p>
            <a:r>
              <a:rPr lang="en-US" sz="2800" dirty="0"/>
              <a:t>High interunit communication</a:t>
            </a:r>
          </a:p>
          <a:p>
            <a:r>
              <a:rPr lang="en-US" sz="2800" dirty="0"/>
              <a:t>Minimal time pressure</a:t>
            </a:r>
          </a:p>
          <a:p>
            <a:r>
              <a:rPr lang="en-US" sz="2800" dirty="0"/>
              <a:t>Work and </a:t>
            </a:r>
            <a:r>
              <a:rPr lang="en-US" sz="2800" dirty="0" err="1"/>
              <a:t>nonwork</a:t>
            </a:r>
            <a:r>
              <a:rPr lang="en-US" sz="2800" dirty="0"/>
              <a:t> support</a:t>
            </a:r>
          </a:p>
        </p:txBody>
      </p:sp>
    </p:spTree>
    <p:extLst>
      <p:ext uri="{BB962C8B-B14F-4D97-AF65-F5344CB8AC3E}">
        <p14:creationId xmlns:p14="http://schemas.microsoft.com/office/powerpoint/2010/main" val="868035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Variables</a:t>
            </a:r>
          </a:p>
        </p:txBody>
      </p:sp>
      <p:sp>
        <p:nvSpPr>
          <p:cNvPr id="3" name="Content Placeholder 2"/>
          <p:cNvSpPr>
            <a:spLocks noGrp="1"/>
          </p:cNvSpPr>
          <p:nvPr>
            <p:ph idx="1"/>
          </p:nvPr>
        </p:nvSpPr>
        <p:spPr/>
        <p:txBody>
          <a:bodyPr/>
          <a:lstStyle/>
          <a:p>
            <a:pPr>
              <a:spcBef>
                <a:spcPts val="1200"/>
              </a:spcBef>
            </a:pPr>
            <a:r>
              <a:rPr lang="en-US" sz="2800" dirty="0"/>
              <a:t>Acceptance of ambiguity</a:t>
            </a:r>
          </a:p>
          <a:p>
            <a:pPr>
              <a:spcBef>
                <a:spcPts val="1200"/>
              </a:spcBef>
            </a:pPr>
            <a:r>
              <a:rPr lang="en-US" sz="2800" dirty="0"/>
              <a:t>Tolerance of the impractical</a:t>
            </a:r>
          </a:p>
          <a:p>
            <a:pPr>
              <a:spcBef>
                <a:spcPts val="1200"/>
              </a:spcBef>
            </a:pPr>
            <a:r>
              <a:rPr lang="en-US" sz="2800" dirty="0"/>
              <a:t>Low external controls</a:t>
            </a:r>
          </a:p>
          <a:p>
            <a:pPr>
              <a:spcBef>
                <a:spcPts val="1200"/>
              </a:spcBef>
            </a:pPr>
            <a:r>
              <a:rPr lang="en-US" sz="2800" dirty="0"/>
              <a:t>Tolerance of risks</a:t>
            </a:r>
          </a:p>
          <a:p>
            <a:pPr>
              <a:spcBef>
                <a:spcPts val="1200"/>
              </a:spcBef>
            </a:pPr>
            <a:r>
              <a:rPr lang="en-US" sz="2800" dirty="0"/>
              <a:t>Tolerance of conflict</a:t>
            </a:r>
          </a:p>
          <a:p>
            <a:pPr>
              <a:spcBef>
                <a:spcPts val="1200"/>
              </a:spcBef>
            </a:pPr>
            <a:r>
              <a:rPr lang="en-US" sz="2800" dirty="0"/>
              <a:t>Focus on ends</a:t>
            </a:r>
          </a:p>
          <a:p>
            <a:pPr>
              <a:spcBef>
                <a:spcPts val="1200"/>
              </a:spcBef>
            </a:pPr>
            <a:r>
              <a:rPr lang="en-US" sz="2800" dirty="0"/>
              <a:t>Open-system focus</a:t>
            </a:r>
          </a:p>
          <a:p>
            <a:pPr>
              <a:spcBef>
                <a:spcPts val="1200"/>
              </a:spcBef>
            </a:pPr>
            <a:r>
              <a:rPr lang="en-US" sz="2800" dirty="0"/>
              <a:t>Positive feedback</a:t>
            </a:r>
          </a:p>
        </p:txBody>
      </p:sp>
    </p:spTree>
    <p:extLst>
      <p:ext uri="{BB962C8B-B14F-4D97-AF65-F5344CB8AC3E}">
        <p14:creationId xmlns:p14="http://schemas.microsoft.com/office/powerpoint/2010/main" val="1259623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 Variables</a:t>
            </a:r>
          </a:p>
        </p:txBody>
      </p:sp>
      <p:sp>
        <p:nvSpPr>
          <p:cNvPr id="3" name="Content Placeholder 2"/>
          <p:cNvSpPr>
            <a:spLocks noGrp="1"/>
          </p:cNvSpPr>
          <p:nvPr>
            <p:ph idx="1"/>
          </p:nvPr>
        </p:nvSpPr>
        <p:spPr/>
        <p:txBody>
          <a:bodyPr/>
          <a:lstStyle/>
          <a:p>
            <a:r>
              <a:rPr lang="en-US" sz="2800" b="1" dirty="0"/>
              <a:t>Idea champion</a:t>
            </a:r>
            <a:r>
              <a:rPr lang="en-US" sz="2800" dirty="0"/>
              <a:t>: individual who actively and enthusiastically supports new ideas, builds support, overcomes resistance, and ensures that innovations are implemented</a:t>
            </a:r>
          </a:p>
        </p:txBody>
      </p:sp>
    </p:spTree>
    <p:extLst>
      <p:ext uri="{BB962C8B-B14F-4D97-AF65-F5344CB8AC3E}">
        <p14:creationId xmlns:p14="http://schemas.microsoft.com/office/powerpoint/2010/main" val="983385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and Design Thinking</a:t>
            </a:r>
          </a:p>
        </p:txBody>
      </p:sp>
      <p:sp>
        <p:nvSpPr>
          <p:cNvPr id="3" name="Content Placeholder 2"/>
          <p:cNvSpPr>
            <a:spLocks noGrp="1"/>
          </p:cNvSpPr>
          <p:nvPr>
            <p:ph idx="1"/>
          </p:nvPr>
        </p:nvSpPr>
        <p:spPr/>
        <p:txBody>
          <a:bodyPr/>
          <a:lstStyle/>
          <a:p>
            <a:r>
              <a:rPr lang="en-US" sz="2800" dirty="0"/>
              <a:t>When a business approaches innovation with a design-thinking mentality, the emphasis is on getting a deeper understanding of what customers need and want.</a:t>
            </a:r>
          </a:p>
        </p:txBody>
      </p:sp>
    </p:spTree>
    <p:extLst>
      <p:ext uri="{BB962C8B-B14F-4D97-AF65-F5344CB8AC3E}">
        <p14:creationId xmlns:p14="http://schemas.microsoft.com/office/powerpoint/2010/main" val="18771586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Disruptive Innovation Definition</a:t>
            </a:r>
          </a:p>
        </p:txBody>
      </p:sp>
      <p:sp>
        <p:nvSpPr>
          <p:cNvPr id="3" name="Content Placeholder 2"/>
          <p:cNvSpPr>
            <a:spLocks noGrp="1"/>
          </p:cNvSpPr>
          <p:nvPr>
            <p:ph idx="1"/>
          </p:nvPr>
        </p:nvSpPr>
        <p:spPr/>
        <p:txBody>
          <a:bodyPr/>
          <a:lstStyle/>
          <a:p>
            <a:r>
              <a:rPr lang="en-US" sz="2800" b="1" dirty="0"/>
              <a:t>Disruptive innovation</a:t>
            </a:r>
            <a:r>
              <a:rPr lang="en-US" sz="2800" dirty="0"/>
              <a:t>: innovations in products, services, or processes that radically change an industry’s rules of the game</a:t>
            </a:r>
          </a:p>
          <a:p>
            <a:r>
              <a:rPr lang="en-US" sz="2800" b="1" dirty="0"/>
              <a:t>Sustaining innovation</a:t>
            </a:r>
            <a:r>
              <a:rPr lang="en-US" sz="2800" dirty="0"/>
              <a:t>: small and incremental changes in established products rather than dramatic breakthroughs</a:t>
            </a:r>
          </a:p>
        </p:txBody>
      </p:sp>
    </p:spTree>
    <p:extLst>
      <p:ext uri="{BB962C8B-B14F-4D97-AF65-F5344CB8AC3E}">
        <p14:creationId xmlns:p14="http://schemas.microsoft.com/office/powerpoint/2010/main" val="98082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Established Business, Distuptor, Established Business, Disruptor"/>
          <p:cNvSpPr>
            <a:spLocks noGrp="1"/>
          </p:cNvSpPr>
          <p:nvPr>
            <p:ph type="title"/>
          </p:nvPr>
        </p:nvSpPr>
        <p:spPr/>
        <p:txBody>
          <a:bodyPr/>
          <a:lstStyle/>
          <a:p>
            <a:r>
              <a:rPr lang="en-US" dirty="0"/>
              <a:t>Exhibit 7-10</a:t>
            </a:r>
            <a:br>
              <a:rPr lang="en-US" dirty="0"/>
            </a:br>
            <a:r>
              <a:rPr lang="en-US" dirty="0"/>
              <a:t>Examples of Past Disruptive Innovators</a:t>
            </a:r>
          </a:p>
        </p:txBody>
      </p:sp>
      <p:graphicFrame>
        <p:nvGraphicFramePr>
          <p:cNvPr id="7" name="Table 6" descr="Headers: Established Business, Disruptor, Established Business, Disruptor"/>
          <p:cNvGraphicFramePr>
            <a:graphicFrameLocks noGrp="1"/>
          </p:cNvGraphicFramePr>
          <p:nvPr>
            <p:extLst>
              <p:ext uri="{D42A27DB-BD31-4B8C-83A1-F6EECF244321}">
                <p14:modId xmlns:p14="http://schemas.microsoft.com/office/powerpoint/2010/main" val="2632851324"/>
              </p:ext>
            </p:extLst>
          </p:nvPr>
        </p:nvGraphicFramePr>
        <p:xfrm>
          <a:off x="152400" y="1332209"/>
          <a:ext cx="8839200" cy="4944766"/>
        </p:xfrm>
        <a:graphic>
          <a:graphicData uri="http://schemas.openxmlformats.org/drawingml/2006/table">
            <a:tbl>
              <a:tblPr firstRow="1" bandRow="1">
                <a:tableStyleId>{3B4B98B0-60AC-42C2-AFA5-B58CD77FA1E5}</a:tableStyleId>
              </a:tblPr>
              <a:tblGrid>
                <a:gridCol w="2286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372766">
                <a:tc>
                  <a:txBody>
                    <a:bodyPr/>
                    <a:lstStyle/>
                    <a:p>
                      <a:r>
                        <a:rPr lang="en-US" sz="1600" dirty="0"/>
                        <a:t>Established Business</a:t>
                      </a:r>
                    </a:p>
                  </a:txBody>
                  <a:tcPr/>
                </a:tc>
                <a:tc>
                  <a:txBody>
                    <a:bodyPr/>
                    <a:lstStyle/>
                    <a:p>
                      <a:r>
                        <a:rPr lang="en-US" sz="1600" dirty="0"/>
                        <a:t>Disruptor</a:t>
                      </a:r>
                    </a:p>
                  </a:txBody>
                  <a:tcPr/>
                </a:tc>
                <a:tc>
                  <a:txBody>
                    <a:bodyPr/>
                    <a:lstStyle/>
                    <a:p>
                      <a:r>
                        <a:rPr lang="en-US" sz="1600" dirty="0"/>
                        <a:t>Established Business</a:t>
                      </a:r>
                    </a:p>
                  </a:txBody>
                  <a:tcPr/>
                </a:tc>
                <a:tc>
                  <a:txBody>
                    <a:bodyPr/>
                    <a:lstStyle/>
                    <a:p>
                      <a:r>
                        <a:rPr lang="en-US" sz="1600" dirty="0"/>
                        <a:t>Disruptor</a:t>
                      </a:r>
                    </a:p>
                  </a:txBody>
                  <a:tcPr/>
                </a:tc>
                <a:extLst>
                  <a:ext uri="{0D108BD9-81ED-4DB2-BD59-A6C34878D82A}">
                    <a16:rowId xmlns:a16="http://schemas.microsoft.com/office/drawing/2014/main" val="10000"/>
                  </a:ext>
                </a:extLst>
              </a:tr>
              <a:tr h="2721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Compact disc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Apple iTunes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Traveler’s checks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ATMs and Visa </a:t>
                      </a:r>
                      <a:endParaRPr lang="en-US" sz="1600" dirty="0"/>
                    </a:p>
                  </a:txBody>
                  <a:tcPr/>
                </a:tc>
                <a:extLst>
                  <a:ext uri="{0D108BD9-81ED-4DB2-BD59-A6C34878D82A}">
                    <a16:rowId xmlns:a16="http://schemas.microsoft.com/office/drawing/2014/main" val="10001"/>
                  </a:ext>
                </a:extLst>
              </a:tr>
              <a:tr h="2721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Carbon paper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Xerox copy machine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Encyclopedias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Wikipedia</a:t>
                      </a:r>
                      <a:endParaRPr lang="en-US" sz="1600" dirty="0"/>
                    </a:p>
                  </a:txBody>
                  <a:tcPr/>
                </a:tc>
                <a:extLst>
                  <a:ext uri="{0D108BD9-81ED-4DB2-BD59-A6C34878D82A}">
                    <a16:rowId xmlns:a16="http://schemas.microsoft.com/office/drawing/2014/main" val="10002"/>
                  </a:ext>
                </a:extLst>
              </a:tr>
              <a:tr h="470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Canvas tennis shoes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Nike athletic shoes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Newspaper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classified ads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Craig’s List</a:t>
                      </a:r>
                      <a:endParaRPr lang="en-US" sz="1600" dirty="0"/>
                    </a:p>
                  </a:txBody>
                  <a:tcPr/>
                </a:tc>
                <a:extLst>
                  <a:ext uri="{0D108BD9-81ED-4DB2-BD59-A6C34878D82A}">
                    <a16:rowId xmlns:a16="http://schemas.microsoft.com/office/drawing/2014/main" val="10003"/>
                  </a:ext>
                </a:extLst>
              </a:tr>
              <a:tr h="470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Portable radio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Sony Walkman </a:t>
                      </a:r>
                      <a:endParaRPr lang="en-US" sz="1600" dirty="0"/>
                    </a:p>
                  </a:txBody>
                  <a:tcPr/>
                </a:tc>
                <a:tc>
                  <a:txBody>
                    <a:bodyPr/>
                    <a:lstStyle/>
                    <a:p>
                      <a:r>
                        <a:rPr lang="en-US" sz="1600" kern="1200" dirty="0">
                          <a:solidFill>
                            <a:schemeClr val="tx1"/>
                          </a:solidFill>
                          <a:effectLst/>
                          <a:latin typeface="+mn-lt"/>
                          <a:ea typeface="+mn-ea"/>
                          <a:cs typeface="+mn-cs"/>
                        </a:rPr>
                        <a:t>AM/FM radio stations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Sirius XM</a:t>
                      </a:r>
                      <a:br>
                        <a:rPr lang="en-US" sz="1600" kern="1200" dirty="0">
                          <a:solidFill>
                            <a:schemeClr val="tx1"/>
                          </a:solidFill>
                          <a:effectLst/>
                          <a:latin typeface="+mn-lt"/>
                          <a:ea typeface="+mn-ea"/>
                          <a:cs typeface="+mn-cs"/>
                        </a:rPr>
                      </a:br>
                      <a:endParaRPr lang="en-US" sz="1600" dirty="0"/>
                    </a:p>
                  </a:txBody>
                  <a:tcPr/>
                </a:tc>
                <a:extLst>
                  <a:ext uri="{0D108BD9-81ED-4DB2-BD59-A6C34878D82A}">
                    <a16:rowId xmlns:a16="http://schemas.microsoft.com/office/drawing/2014/main" val="10004"/>
                  </a:ext>
                </a:extLst>
              </a:tr>
              <a:tr h="470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Sony Walkman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Apple iPod</a:t>
                      </a:r>
                      <a:br>
                        <a:rPr lang="en-US" sz="1600" kern="1200" dirty="0">
                          <a:solidFill>
                            <a:schemeClr val="tx1"/>
                          </a:solidFill>
                          <a:effectLst/>
                          <a:latin typeface="+mn-lt"/>
                          <a:ea typeface="+mn-ea"/>
                          <a:cs typeface="+mn-cs"/>
                        </a:rPr>
                      </a:b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Tax preparation services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Intuit’s Turbo Tax </a:t>
                      </a:r>
                      <a:endParaRPr lang="en-US" sz="1600" dirty="0"/>
                    </a:p>
                    <a:p>
                      <a:endParaRPr lang="en-US" sz="1600" dirty="0"/>
                    </a:p>
                  </a:txBody>
                  <a:tcPr/>
                </a:tc>
                <a:extLst>
                  <a:ext uri="{0D108BD9-81ED-4DB2-BD59-A6C34878D82A}">
                    <a16:rowId xmlns:a16="http://schemas.microsoft.com/office/drawing/2014/main" val="10005"/>
                  </a:ext>
                </a:extLst>
              </a:tr>
              <a:tr h="2721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Typewriters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IBM PC</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Yellow Pages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Google</a:t>
                      </a:r>
                      <a:endParaRPr lang="en-US" sz="1600" dirty="0"/>
                    </a:p>
                  </a:txBody>
                  <a:tcPr/>
                </a:tc>
                <a:extLst>
                  <a:ext uri="{0D108BD9-81ED-4DB2-BD59-A6C34878D82A}">
                    <a16:rowId xmlns:a16="http://schemas.microsoft.com/office/drawing/2014/main" val="10006"/>
                  </a:ext>
                </a:extLst>
              </a:tr>
              <a:tr h="470130">
                <a:tc>
                  <a:txBody>
                    <a:bodyPr/>
                    <a:lstStyle/>
                    <a:p>
                      <a:r>
                        <a:rPr lang="en-US" sz="1600" kern="1200" dirty="0">
                          <a:solidFill>
                            <a:schemeClr val="tx1"/>
                          </a:solidFill>
                          <a:effectLst/>
                          <a:latin typeface="+mn-lt"/>
                          <a:ea typeface="+mn-ea"/>
                          <a:cs typeface="+mn-cs"/>
                        </a:rPr>
                        <a:t>Weekly news magazines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CNN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Paper maps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Garmin’s GPS </a:t>
                      </a:r>
                      <a:endParaRPr lang="en-US" sz="1600" dirty="0"/>
                    </a:p>
                    <a:p>
                      <a:endParaRPr lang="en-US" sz="1600" dirty="0"/>
                    </a:p>
                  </a:txBody>
                  <a:tcPr/>
                </a:tc>
                <a:extLst>
                  <a:ext uri="{0D108BD9-81ED-4DB2-BD59-A6C34878D82A}">
                    <a16:rowId xmlns:a16="http://schemas.microsoft.com/office/drawing/2014/main" val="10007"/>
                  </a:ext>
                </a:extLst>
              </a:tr>
              <a:tr h="2721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TV networks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Cable and Netflix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Paperback books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Kindle</a:t>
                      </a:r>
                      <a:endParaRPr lang="en-US" sz="1600" dirty="0"/>
                    </a:p>
                  </a:txBody>
                  <a:tcPr/>
                </a:tc>
                <a:extLst>
                  <a:ext uri="{0D108BD9-81ED-4DB2-BD59-A6C34878D82A}">
                    <a16:rowId xmlns:a16="http://schemas.microsoft.com/office/drawing/2014/main" val="10008"/>
                  </a:ext>
                </a:extLst>
              </a:tr>
              <a:tr h="4701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Local travel agencies </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Expedia</a:t>
                      </a:r>
                      <a:br>
                        <a:rPr lang="en-US" sz="1600" kern="1200" dirty="0">
                          <a:solidFill>
                            <a:schemeClr val="tx1"/>
                          </a:solidFill>
                          <a:effectLst/>
                          <a:latin typeface="+mn-lt"/>
                          <a:ea typeface="+mn-ea"/>
                          <a:cs typeface="+mn-cs"/>
                        </a:rPr>
                      </a:br>
                      <a:endParaRPr lang="en-US" sz="1600" dirty="0"/>
                    </a:p>
                  </a:txBody>
                  <a:tcPr/>
                </a:tc>
                <a:tc>
                  <a:txBody>
                    <a:bodyPr/>
                    <a:lstStyle/>
                    <a:p>
                      <a:r>
                        <a:rPr lang="en-US" sz="1600" dirty="0"/>
                        <a:t>Lawyers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Legal Zoom</a:t>
                      </a:r>
                      <a:br>
                        <a:rPr lang="en-US" sz="1600" kern="1200" dirty="0">
                          <a:solidFill>
                            <a:schemeClr val="tx1"/>
                          </a:solidFill>
                          <a:effectLst/>
                          <a:latin typeface="+mn-lt"/>
                          <a:ea typeface="+mn-ea"/>
                          <a:cs typeface="+mn-cs"/>
                        </a:rPr>
                      </a:br>
                      <a:endParaRPr lang="en-US" sz="1600" dirty="0"/>
                    </a:p>
                  </a:txBody>
                  <a:tcPr/>
                </a:tc>
                <a:extLst>
                  <a:ext uri="{0D108BD9-81ED-4DB2-BD59-A6C34878D82A}">
                    <a16:rowId xmlns:a16="http://schemas.microsoft.com/office/drawing/2014/main" val="10009"/>
                  </a:ext>
                </a:extLst>
              </a:tr>
              <a:tr h="272181">
                <a:tc>
                  <a:txBody>
                    <a:bodyPr/>
                    <a:lstStyle/>
                    <a:p>
                      <a:r>
                        <a:rPr lang="en-US" sz="1600" kern="1200" dirty="0">
                          <a:solidFill>
                            <a:schemeClr val="tx1"/>
                          </a:solidFill>
                          <a:effectLst/>
                          <a:latin typeface="+mn-lt"/>
                          <a:ea typeface="+mn-ea"/>
                          <a:cs typeface="+mn-cs"/>
                        </a:rPr>
                        <a:t>Stockbrokers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eTrade</a:t>
                      </a:r>
                      <a:endParaRPr lang="en-US" sz="1600" dirty="0"/>
                    </a:p>
                  </a:txBody>
                  <a:tcPr/>
                </a:tc>
                <a:tc>
                  <a:txBody>
                    <a:bodyPr/>
                    <a:lstStyle/>
                    <a:p>
                      <a:r>
                        <a:rPr lang="en-US" sz="1600" dirty="0"/>
                        <a:t>Taxis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Uber </a:t>
                      </a:r>
                      <a:endParaRPr lang="en-US" sz="16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8722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Disruptive Innovation Is Important</a:t>
            </a:r>
          </a:p>
        </p:txBody>
      </p:sp>
      <p:sp>
        <p:nvSpPr>
          <p:cNvPr id="3" name="Content Placeholder 2"/>
          <p:cNvSpPr>
            <a:spLocks noGrp="1"/>
          </p:cNvSpPr>
          <p:nvPr>
            <p:ph idx="1"/>
          </p:nvPr>
        </p:nvSpPr>
        <p:spPr/>
        <p:txBody>
          <a:bodyPr/>
          <a:lstStyle/>
          <a:p>
            <a:r>
              <a:rPr lang="en-US" sz="2800" dirty="0"/>
              <a:t>Disruptive innovations are a threat to many established businesses, and responding with sustaining innovations isn’t enough.</a:t>
            </a:r>
          </a:p>
        </p:txBody>
      </p:sp>
    </p:spTree>
    <p:extLst>
      <p:ext uri="{BB962C8B-B14F-4D97-AF65-F5344CB8AC3E}">
        <p14:creationId xmlns:p14="http://schemas.microsoft.com/office/powerpoint/2010/main" val="6252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a:t>
            </a:r>
            <a:br>
              <a:rPr lang="en-US" dirty="0"/>
            </a:br>
            <a:r>
              <a:rPr lang="en-US" dirty="0"/>
              <a:t>External and Internal Forces for Change</a:t>
            </a:r>
          </a:p>
        </p:txBody>
      </p:sp>
      <p:graphicFrame>
        <p:nvGraphicFramePr>
          <p:cNvPr id="6" name="Table 5" descr="Headers: External, Internal"/>
          <p:cNvGraphicFramePr>
            <a:graphicFrameLocks noGrp="1"/>
          </p:cNvGraphicFramePr>
          <p:nvPr>
            <p:extLst>
              <p:ext uri="{D42A27DB-BD31-4B8C-83A1-F6EECF244321}">
                <p14:modId xmlns:p14="http://schemas.microsoft.com/office/powerpoint/2010/main" val="1690789113"/>
              </p:ext>
            </p:extLst>
          </p:nvPr>
        </p:nvGraphicFramePr>
        <p:xfrm>
          <a:off x="609600" y="2169854"/>
          <a:ext cx="7859712" cy="1969652"/>
        </p:xfrm>
        <a:graphic>
          <a:graphicData uri="http://schemas.openxmlformats.org/drawingml/2006/table">
            <a:tbl>
              <a:tblPr firstRow="1" bandRow="1">
                <a:tableStyleId>{3B4B98B0-60AC-42C2-AFA5-B58CD77FA1E5}</a:tableStyleId>
              </a:tblPr>
              <a:tblGrid>
                <a:gridCol w="4038600">
                  <a:extLst>
                    <a:ext uri="{9D8B030D-6E8A-4147-A177-3AD203B41FA5}">
                      <a16:colId xmlns:a16="http://schemas.microsoft.com/office/drawing/2014/main" val="20000"/>
                    </a:ext>
                  </a:extLst>
                </a:gridCol>
                <a:gridCol w="3821112">
                  <a:extLst>
                    <a:ext uri="{9D8B030D-6E8A-4147-A177-3AD203B41FA5}">
                      <a16:colId xmlns:a16="http://schemas.microsoft.com/office/drawing/2014/main" val="20001"/>
                    </a:ext>
                  </a:extLst>
                </a:gridCol>
              </a:tblGrid>
              <a:tr h="365607">
                <a:tc>
                  <a:txBody>
                    <a:bodyPr/>
                    <a:lstStyle/>
                    <a:p>
                      <a:r>
                        <a:rPr lang="en-US" dirty="0"/>
                        <a:t>External</a:t>
                      </a:r>
                    </a:p>
                  </a:txBody>
                  <a:tcPr/>
                </a:tc>
                <a:tc>
                  <a:txBody>
                    <a:bodyPr/>
                    <a:lstStyle/>
                    <a:p>
                      <a:r>
                        <a:rPr lang="en-US" dirty="0"/>
                        <a:t>Internal</a:t>
                      </a:r>
                    </a:p>
                  </a:txBody>
                  <a:tcPr/>
                </a:tc>
                <a:extLst>
                  <a:ext uri="{0D108BD9-81ED-4DB2-BD59-A6C34878D82A}">
                    <a16:rowId xmlns:a16="http://schemas.microsoft.com/office/drawing/2014/main" val="10000"/>
                  </a:ext>
                </a:extLst>
              </a:tr>
              <a:tr h="4361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Changing consumer needs and wants</a:t>
                      </a:r>
                    </a:p>
                  </a:txBody>
                  <a:tcPr/>
                </a:tc>
                <a:tc>
                  <a:txBody>
                    <a:bodyPr/>
                    <a:lstStyle/>
                    <a:p>
                      <a:r>
                        <a:rPr lang="en-US" sz="1800" kern="1200" dirty="0">
                          <a:solidFill>
                            <a:schemeClr val="tx1"/>
                          </a:solidFill>
                          <a:effectLst/>
                          <a:latin typeface="+mn-lt"/>
                          <a:ea typeface="+mn-ea"/>
                          <a:cs typeface="+mn-cs"/>
                        </a:rPr>
                        <a:t>New organizational strategy</a:t>
                      </a:r>
                    </a:p>
                  </a:txBody>
                  <a:tcPr/>
                </a:tc>
                <a:extLst>
                  <a:ext uri="{0D108BD9-81ED-4DB2-BD59-A6C34878D82A}">
                    <a16:rowId xmlns:a16="http://schemas.microsoft.com/office/drawing/2014/main" val="10001"/>
                  </a:ext>
                </a:extLst>
              </a:tr>
              <a:tr h="369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New governmental laws</a:t>
                      </a:r>
                    </a:p>
                  </a:txBody>
                  <a:tcPr/>
                </a:tc>
                <a:tc>
                  <a:txBody>
                    <a:bodyPr/>
                    <a:lstStyle/>
                    <a:p>
                      <a:r>
                        <a:rPr lang="en-US" sz="1800" kern="1200" dirty="0">
                          <a:solidFill>
                            <a:schemeClr val="tx1"/>
                          </a:solidFill>
                          <a:effectLst/>
                          <a:latin typeface="+mn-lt"/>
                          <a:ea typeface="+mn-ea"/>
                          <a:cs typeface="+mn-cs"/>
                        </a:rPr>
                        <a:t>Change in composition of workforce</a:t>
                      </a:r>
                    </a:p>
                  </a:txBody>
                  <a:tcPr/>
                </a:tc>
                <a:extLst>
                  <a:ext uri="{0D108BD9-81ED-4DB2-BD59-A6C34878D82A}">
                    <a16:rowId xmlns:a16="http://schemas.microsoft.com/office/drawing/2014/main" val="10002"/>
                  </a:ext>
                </a:extLst>
              </a:tr>
              <a:tr h="3656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Changing technology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New equipment</a:t>
                      </a:r>
                    </a:p>
                  </a:txBody>
                  <a:tcPr/>
                </a:tc>
                <a:extLst>
                  <a:ext uri="{0D108BD9-81ED-4DB2-BD59-A6C34878D82A}">
                    <a16:rowId xmlns:a16="http://schemas.microsoft.com/office/drawing/2014/main" val="10003"/>
                  </a:ext>
                </a:extLst>
              </a:tr>
              <a:tr h="4329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Economic changes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Changing employee attitudes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3005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Who’s Vulnerable?</a:t>
            </a:r>
          </a:p>
        </p:txBody>
      </p:sp>
      <p:sp>
        <p:nvSpPr>
          <p:cNvPr id="3" name="Content Placeholder 2"/>
          <p:cNvSpPr>
            <a:spLocks noGrp="1"/>
          </p:cNvSpPr>
          <p:nvPr>
            <p:ph idx="1"/>
          </p:nvPr>
        </p:nvSpPr>
        <p:spPr/>
        <p:txBody>
          <a:bodyPr/>
          <a:lstStyle/>
          <a:p>
            <a:r>
              <a:rPr lang="en-US" sz="2800" dirty="0"/>
              <a:t>Large, established, and highly profitable organizations are most vulnerable to disruptive innovations because they have the most to lose and are most vested in their current markets and technologies.</a:t>
            </a:r>
          </a:p>
        </p:txBody>
      </p:sp>
    </p:spTree>
    <p:extLst>
      <p:ext uri="{BB962C8B-B14F-4D97-AF65-F5344CB8AC3E}">
        <p14:creationId xmlns:p14="http://schemas.microsoft.com/office/powerpoint/2010/main" val="1477109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sp>
        <p:nvSpPr>
          <p:cNvPr id="3" name="Content Placeholder 2"/>
          <p:cNvSpPr>
            <a:spLocks noGrp="1"/>
          </p:cNvSpPr>
          <p:nvPr>
            <p:ph idx="1"/>
          </p:nvPr>
        </p:nvSpPr>
        <p:spPr/>
        <p:txBody>
          <a:bodyPr/>
          <a:lstStyle/>
          <a:p>
            <a:r>
              <a:rPr lang="en-US" sz="2800" dirty="0"/>
              <a:t>For entrepreneurs</a:t>
            </a:r>
          </a:p>
          <a:p>
            <a:r>
              <a:rPr lang="en-US" sz="2800" dirty="0"/>
              <a:t>For corporate managers</a:t>
            </a:r>
          </a:p>
          <a:p>
            <a:pPr lvl="1"/>
            <a:r>
              <a:rPr lang="en-US" sz="2800" b="1" dirty="0"/>
              <a:t>Skunk works</a:t>
            </a:r>
            <a:r>
              <a:rPr lang="en-US" sz="2800" dirty="0"/>
              <a:t>: a small group within a large organization, given a high degree of autonomy and unhampered by corporate bureaucracy, whose mission is to develop a project primarily for the sake of radical innovation</a:t>
            </a:r>
          </a:p>
          <a:p>
            <a:r>
              <a:rPr lang="en-US" sz="2800" dirty="0"/>
              <a:t>For career planning</a:t>
            </a:r>
          </a:p>
        </p:txBody>
      </p:sp>
    </p:spTree>
    <p:extLst>
      <p:ext uri="{BB962C8B-B14F-4D97-AF65-F5344CB8AC3E}">
        <p14:creationId xmlns:p14="http://schemas.microsoft.com/office/powerpoint/2010/main" val="95195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7.1</a:t>
            </a:r>
          </a:p>
        </p:txBody>
      </p:sp>
      <p:sp>
        <p:nvSpPr>
          <p:cNvPr id="3" name="Content Placeholder 2"/>
          <p:cNvSpPr>
            <a:spLocks noGrp="1"/>
          </p:cNvSpPr>
          <p:nvPr>
            <p:ph idx="1"/>
          </p:nvPr>
        </p:nvSpPr>
        <p:spPr/>
        <p:txBody>
          <a:bodyPr/>
          <a:lstStyle/>
          <a:p>
            <a:r>
              <a:rPr lang="en-US" sz="2800" b="1" dirty="0"/>
              <a:t>Describe making the case for change.</a:t>
            </a:r>
          </a:p>
          <a:p>
            <a:pPr lvl="1"/>
            <a:r>
              <a:rPr lang="en-US" sz="2400" dirty="0"/>
              <a:t>Change agent</a:t>
            </a:r>
          </a:p>
          <a:p>
            <a:pPr lvl="1"/>
            <a:r>
              <a:rPr lang="en-US" sz="2400" dirty="0"/>
              <a:t>External forces</a:t>
            </a:r>
          </a:p>
          <a:p>
            <a:pPr lvl="1"/>
            <a:r>
              <a:rPr lang="en-US" sz="2400" dirty="0"/>
              <a:t>Internal forces</a:t>
            </a:r>
            <a:endParaRPr lang="en-US" sz="2800" dirty="0"/>
          </a:p>
        </p:txBody>
      </p:sp>
    </p:spTree>
    <p:extLst>
      <p:ext uri="{BB962C8B-B14F-4D97-AF65-F5344CB8AC3E}">
        <p14:creationId xmlns:p14="http://schemas.microsoft.com/office/powerpoint/2010/main" val="184606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7.2</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Compare and contrast views on the change process</a:t>
            </a:r>
            <a:r>
              <a:rPr lang="en-US" sz="2800" b="1" dirty="0"/>
              <a:t>.</a:t>
            </a:r>
          </a:p>
          <a:p>
            <a:pPr lvl="1"/>
            <a:r>
              <a:rPr lang="en-US" sz="2400" dirty="0"/>
              <a:t>Calm waters metaphor</a:t>
            </a:r>
          </a:p>
          <a:p>
            <a:pPr lvl="1"/>
            <a:r>
              <a:rPr lang="en-US" sz="2400" dirty="0"/>
              <a:t>White water rapids metaphor</a:t>
            </a:r>
          </a:p>
          <a:p>
            <a:pPr lvl="1"/>
            <a:r>
              <a:rPr lang="en-US" sz="2400" dirty="0"/>
              <a:t>Lewin’s three-step model</a:t>
            </a:r>
          </a:p>
        </p:txBody>
      </p:sp>
    </p:spTree>
    <p:extLst>
      <p:ext uri="{BB962C8B-B14F-4D97-AF65-F5344CB8AC3E}">
        <p14:creationId xmlns:p14="http://schemas.microsoft.com/office/powerpoint/2010/main" val="801051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7.3</a:t>
            </a:r>
          </a:p>
        </p:txBody>
      </p:sp>
      <p:sp>
        <p:nvSpPr>
          <p:cNvPr id="3" name="Content Placeholder 2"/>
          <p:cNvSpPr>
            <a:spLocks noGrp="1"/>
          </p:cNvSpPr>
          <p:nvPr>
            <p:ph idx="1"/>
          </p:nvPr>
        </p:nvSpPr>
        <p:spPr/>
        <p:txBody>
          <a:bodyPr/>
          <a:lstStyle/>
          <a:p>
            <a:r>
              <a:rPr lang="en-US" sz="2800" b="1" dirty="0">
                <a:cs typeface="Arial"/>
              </a:rPr>
              <a:t>Classify areas of organizational change</a:t>
            </a:r>
            <a:r>
              <a:rPr lang="en-US" sz="2800" b="1" dirty="0"/>
              <a:t>.</a:t>
            </a:r>
          </a:p>
          <a:p>
            <a:pPr lvl="1"/>
            <a:r>
              <a:rPr lang="en-US" sz="2400" dirty="0"/>
              <a:t>Strategy</a:t>
            </a:r>
          </a:p>
          <a:p>
            <a:pPr lvl="1"/>
            <a:r>
              <a:rPr lang="en-US" sz="2400" dirty="0"/>
              <a:t>Structure</a:t>
            </a:r>
          </a:p>
          <a:p>
            <a:pPr lvl="1"/>
            <a:r>
              <a:rPr lang="en-US" sz="2400" dirty="0"/>
              <a:t>Technology</a:t>
            </a:r>
          </a:p>
          <a:p>
            <a:pPr lvl="1"/>
            <a:r>
              <a:rPr lang="en-US" sz="2400" dirty="0"/>
              <a:t>People</a:t>
            </a:r>
          </a:p>
        </p:txBody>
      </p:sp>
    </p:spTree>
    <p:extLst>
      <p:ext uri="{BB962C8B-B14F-4D97-AF65-F5344CB8AC3E}">
        <p14:creationId xmlns:p14="http://schemas.microsoft.com/office/powerpoint/2010/main" val="469394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7.4</a:t>
            </a:r>
          </a:p>
        </p:txBody>
      </p:sp>
      <p:sp>
        <p:nvSpPr>
          <p:cNvPr id="3" name="Content Placeholder 2"/>
          <p:cNvSpPr>
            <a:spLocks noGrp="1"/>
          </p:cNvSpPr>
          <p:nvPr>
            <p:ph idx="1"/>
          </p:nvPr>
        </p:nvSpPr>
        <p:spPr/>
        <p:txBody>
          <a:bodyPr/>
          <a:lstStyle/>
          <a:p>
            <a:r>
              <a:rPr lang="en-US" sz="2800" b="1" dirty="0"/>
              <a:t>Explain how to manage change.</a:t>
            </a:r>
          </a:p>
          <a:p>
            <a:pPr lvl="1"/>
            <a:r>
              <a:rPr lang="en-US" sz="2400" dirty="0">
                <a:cs typeface="Arial"/>
              </a:rPr>
              <a:t>People resist change because of uncertainty, habit, concern over personal loss, and the belief that the change is not in the organization’s best interest</a:t>
            </a:r>
            <a:r>
              <a:rPr lang="en-US" sz="2400" dirty="0"/>
              <a:t>.</a:t>
            </a:r>
          </a:p>
          <a:p>
            <a:pPr lvl="1"/>
            <a:r>
              <a:rPr lang="en-US" sz="2400" dirty="0">
                <a:cs typeface="Arial"/>
              </a:rPr>
              <a:t>Techniques for reducing resistance to change include: education and communication, participation, facilitation, negotiation, manipulation and co-optation, and coercion</a:t>
            </a:r>
            <a:endParaRPr lang="en-US" sz="2400" dirty="0"/>
          </a:p>
        </p:txBody>
      </p:sp>
    </p:spTree>
    <p:extLst>
      <p:ext uri="{BB962C8B-B14F-4D97-AF65-F5344CB8AC3E}">
        <p14:creationId xmlns:p14="http://schemas.microsoft.com/office/powerpoint/2010/main" val="1751251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7.5</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Discuss contemporary issues in managing change</a:t>
            </a:r>
            <a:r>
              <a:rPr lang="en-US" sz="2800" b="1" dirty="0"/>
              <a:t>.</a:t>
            </a:r>
          </a:p>
          <a:p>
            <a:pPr lvl="1">
              <a:spcBef>
                <a:spcPts val="300"/>
              </a:spcBef>
            </a:pPr>
            <a:r>
              <a:rPr lang="en-US" sz="2400" dirty="0">
                <a:cs typeface="Arial"/>
              </a:rPr>
              <a:t>Managers lead the change process by:</a:t>
            </a:r>
          </a:p>
          <a:p>
            <a:pPr lvl="2">
              <a:spcBef>
                <a:spcPts val="300"/>
              </a:spcBef>
            </a:pPr>
            <a:r>
              <a:rPr lang="en-US" sz="2400" dirty="0">
                <a:cs typeface="Arial"/>
              </a:rPr>
              <a:t>Making organization change capable</a:t>
            </a:r>
          </a:p>
          <a:p>
            <a:pPr lvl="2">
              <a:spcBef>
                <a:spcPts val="300"/>
              </a:spcBef>
            </a:pPr>
            <a:r>
              <a:rPr lang="en-US" sz="2400" dirty="0">
                <a:cs typeface="Arial"/>
              </a:rPr>
              <a:t>Understanding own role</a:t>
            </a:r>
          </a:p>
          <a:p>
            <a:pPr lvl="2">
              <a:spcBef>
                <a:spcPts val="300"/>
              </a:spcBef>
            </a:pPr>
            <a:r>
              <a:rPr lang="en-US" sz="2400" dirty="0">
                <a:cs typeface="Arial"/>
              </a:rPr>
              <a:t>Giving employees a role in change process</a:t>
            </a:r>
            <a:endParaRPr lang="en-US" sz="2400" dirty="0"/>
          </a:p>
          <a:p>
            <a:pPr lvl="1">
              <a:spcBef>
                <a:spcPts val="300"/>
              </a:spcBef>
            </a:pPr>
            <a:r>
              <a:rPr lang="en-US" sz="2400" dirty="0">
                <a:cs typeface="Arial"/>
              </a:rPr>
              <a:t>Managers help employees deal with stress by:</a:t>
            </a:r>
          </a:p>
          <a:p>
            <a:pPr lvl="2">
              <a:spcBef>
                <a:spcPts val="300"/>
              </a:spcBef>
            </a:pPr>
            <a:r>
              <a:rPr lang="en-US" sz="2400" dirty="0">
                <a:cs typeface="Arial"/>
              </a:rPr>
              <a:t>Ensuring employees’ abilities match job</a:t>
            </a:r>
          </a:p>
          <a:p>
            <a:pPr lvl="2">
              <a:spcBef>
                <a:spcPts val="300"/>
              </a:spcBef>
            </a:pPr>
            <a:r>
              <a:rPr lang="en-US" sz="2400" dirty="0">
                <a:cs typeface="Arial"/>
              </a:rPr>
              <a:t>Improving organizational communication</a:t>
            </a:r>
          </a:p>
          <a:p>
            <a:pPr lvl="2">
              <a:spcBef>
                <a:spcPts val="300"/>
              </a:spcBef>
            </a:pPr>
            <a:r>
              <a:rPr lang="en-US" sz="2400" dirty="0">
                <a:cs typeface="Arial"/>
              </a:rPr>
              <a:t>Using a performance planning program</a:t>
            </a:r>
          </a:p>
          <a:p>
            <a:pPr lvl="2">
              <a:spcBef>
                <a:spcPts val="300"/>
              </a:spcBef>
            </a:pPr>
            <a:r>
              <a:rPr lang="en-US" sz="2400" dirty="0">
                <a:cs typeface="Arial"/>
              </a:rPr>
              <a:t>Redesigning jobs</a:t>
            </a:r>
            <a:endParaRPr lang="en-US" sz="2400" dirty="0"/>
          </a:p>
        </p:txBody>
      </p:sp>
    </p:spTree>
    <p:extLst>
      <p:ext uri="{BB962C8B-B14F-4D97-AF65-F5344CB8AC3E}">
        <p14:creationId xmlns:p14="http://schemas.microsoft.com/office/powerpoint/2010/main" val="880354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7.6</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Describe techniques for stimulating innovation.</a:t>
            </a:r>
            <a:endParaRPr lang="en-US" sz="2800" b="1" dirty="0"/>
          </a:p>
          <a:p>
            <a:pPr lvl="1"/>
            <a:r>
              <a:rPr lang="en-US" sz="2400" dirty="0">
                <a:cs typeface="Arial"/>
              </a:rPr>
              <a:t>Creativity</a:t>
            </a:r>
          </a:p>
          <a:p>
            <a:pPr lvl="1"/>
            <a:r>
              <a:rPr lang="en-US" sz="2400" dirty="0">
                <a:cs typeface="Arial"/>
              </a:rPr>
              <a:t>Innovation</a:t>
            </a:r>
          </a:p>
          <a:p>
            <a:pPr lvl="1"/>
            <a:r>
              <a:rPr lang="en-US" sz="2400" dirty="0">
                <a:cs typeface="Arial"/>
              </a:rPr>
              <a:t>Design thinking and innovation</a:t>
            </a:r>
          </a:p>
        </p:txBody>
      </p:sp>
    </p:spTree>
    <p:extLst>
      <p:ext uri="{BB962C8B-B14F-4D97-AF65-F5344CB8AC3E}">
        <p14:creationId xmlns:p14="http://schemas.microsoft.com/office/powerpoint/2010/main" val="11154982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7.7</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Explain why managing disruptive technology is important.</a:t>
            </a:r>
            <a:endParaRPr lang="en-US" sz="2800" b="1" dirty="0"/>
          </a:p>
          <a:p>
            <a:pPr lvl="1"/>
            <a:r>
              <a:rPr lang="en-US" sz="2400" dirty="0"/>
              <a:t>Disruptive innovation exists when a smaller company with fewer resources is able to successfully challenge established incumbent businesses.</a:t>
            </a:r>
            <a:endParaRPr lang="en-US" sz="2400" dirty="0">
              <a:cs typeface="Arial"/>
            </a:endParaRPr>
          </a:p>
          <a:p>
            <a:pPr lvl="1"/>
            <a:r>
              <a:rPr lang="en-US" sz="2400" dirty="0"/>
              <a:t>Disruptive innovation presents an as- set to organizations that recognize the market potential of the technology.</a:t>
            </a:r>
          </a:p>
        </p:txBody>
      </p:sp>
    </p:spTree>
    <p:extLst>
      <p:ext uri="{BB962C8B-B14F-4D97-AF65-F5344CB8AC3E}">
        <p14:creationId xmlns:p14="http://schemas.microsoft.com/office/powerpoint/2010/main" val="44444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Factors</a:t>
            </a:r>
          </a:p>
        </p:txBody>
      </p:sp>
      <p:sp>
        <p:nvSpPr>
          <p:cNvPr id="3" name="Content Placeholder 2"/>
          <p:cNvSpPr>
            <a:spLocks noGrp="1"/>
          </p:cNvSpPr>
          <p:nvPr>
            <p:ph idx="1"/>
          </p:nvPr>
        </p:nvSpPr>
        <p:spPr/>
        <p:txBody>
          <a:bodyPr/>
          <a:lstStyle/>
          <a:p>
            <a:r>
              <a:rPr lang="en-US" sz="2800" dirty="0"/>
              <a:t>Changing consumer needs and wants</a:t>
            </a:r>
          </a:p>
          <a:p>
            <a:r>
              <a:rPr lang="en-US" sz="2800" dirty="0"/>
              <a:t>New governmental laws</a:t>
            </a:r>
          </a:p>
          <a:p>
            <a:r>
              <a:rPr lang="en-US" sz="2800" dirty="0"/>
              <a:t>Changing technology</a:t>
            </a:r>
          </a:p>
          <a:p>
            <a:r>
              <a:rPr lang="en-US" sz="2800" dirty="0"/>
              <a:t>Economic changes</a:t>
            </a:r>
          </a:p>
        </p:txBody>
      </p:sp>
    </p:spTree>
    <p:extLst>
      <p:ext uri="{BB962C8B-B14F-4D97-AF65-F5344CB8AC3E}">
        <p14:creationId xmlns:p14="http://schemas.microsoft.com/office/powerpoint/2010/main" val="53116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Factors</a:t>
            </a:r>
          </a:p>
        </p:txBody>
      </p:sp>
      <p:sp>
        <p:nvSpPr>
          <p:cNvPr id="3" name="Content Placeholder 2"/>
          <p:cNvSpPr>
            <a:spLocks noGrp="1"/>
          </p:cNvSpPr>
          <p:nvPr>
            <p:ph idx="1"/>
          </p:nvPr>
        </p:nvSpPr>
        <p:spPr/>
        <p:txBody>
          <a:bodyPr/>
          <a:lstStyle/>
          <a:p>
            <a:r>
              <a:rPr lang="en-US" sz="2800" dirty="0"/>
              <a:t>New organizational strategy</a:t>
            </a:r>
          </a:p>
          <a:p>
            <a:r>
              <a:rPr lang="en-US" sz="2800" dirty="0"/>
              <a:t>Change in composition of workforce</a:t>
            </a:r>
          </a:p>
          <a:p>
            <a:r>
              <a:rPr lang="en-US" sz="2800" dirty="0"/>
              <a:t>New equipment</a:t>
            </a:r>
          </a:p>
          <a:p>
            <a:r>
              <a:rPr lang="en-US" sz="2800" dirty="0"/>
              <a:t>Changing employee attitudes</a:t>
            </a:r>
          </a:p>
        </p:txBody>
      </p:sp>
    </p:spTree>
    <p:extLst>
      <p:ext uri="{BB962C8B-B14F-4D97-AF65-F5344CB8AC3E}">
        <p14:creationId xmlns:p14="http://schemas.microsoft.com/office/powerpoint/2010/main" val="202327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Calm Waters Versus White-Water Rapids Metaphors</a:t>
            </a:r>
          </a:p>
        </p:txBody>
      </p:sp>
      <p:sp>
        <p:nvSpPr>
          <p:cNvPr id="3" name="Content Placeholder 2"/>
          <p:cNvSpPr>
            <a:spLocks noGrp="1"/>
          </p:cNvSpPr>
          <p:nvPr>
            <p:ph idx="1"/>
          </p:nvPr>
        </p:nvSpPr>
        <p:spPr/>
        <p:txBody>
          <a:bodyPr/>
          <a:lstStyle/>
          <a:p>
            <a:r>
              <a:rPr lang="en-US" sz="2800" b="1" dirty="0"/>
              <a:t>Calm waters metaphor</a:t>
            </a:r>
            <a:r>
              <a:rPr lang="en-US" sz="2800" dirty="0"/>
              <a:t>:</a:t>
            </a:r>
          </a:p>
          <a:p>
            <a:pPr lvl="1"/>
            <a:r>
              <a:rPr lang="en-US" sz="2800" dirty="0"/>
              <a:t>Unfreezing the status quo</a:t>
            </a:r>
          </a:p>
          <a:p>
            <a:pPr lvl="1"/>
            <a:r>
              <a:rPr lang="en-US" sz="2800" dirty="0"/>
              <a:t>Changing to a new state</a:t>
            </a:r>
          </a:p>
          <a:p>
            <a:pPr lvl="1"/>
            <a:r>
              <a:rPr lang="en-US" sz="2800" dirty="0"/>
              <a:t>Refreezing to make the change permanent</a:t>
            </a:r>
          </a:p>
        </p:txBody>
      </p:sp>
    </p:spTree>
    <p:extLst>
      <p:ext uri="{BB962C8B-B14F-4D97-AF65-F5344CB8AC3E}">
        <p14:creationId xmlns:p14="http://schemas.microsoft.com/office/powerpoint/2010/main" val="5200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7-2</a:t>
            </a:r>
            <a:br>
              <a:rPr lang="en-US" dirty="0"/>
            </a:br>
            <a:r>
              <a:rPr lang="en-US" dirty="0"/>
              <a:t>The Three-Step Change Process</a:t>
            </a:r>
          </a:p>
        </p:txBody>
      </p:sp>
      <p:pic>
        <p:nvPicPr>
          <p:cNvPr id="8" name="Picture 7" descr="Figure is horizontal, with a blue background composed of three rectangles. The first , from left to right, is labeled Unfreezing, the second is Changing, and the third is Refreezing. A black arrow underlines these labels, and points toward the right. A series of shapes are shown against the blue background. The leftmost figures are triangles, the middle figures are traingles with rounded edges, the right most figures are circles."/>
          <p:cNvPicPr>
            <a:picLocks noChangeAspect="1"/>
          </p:cNvPicPr>
          <p:nvPr/>
        </p:nvPicPr>
        <p:blipFill>
          <a:blip r:embed="rId3" cstate="print"/>
          <a:stretch>
            <a:fillRect/>
          </a:stretch>
        </p:blipFill>
        <p:spPr>
          <a:xfrm>
            <a:off x="0" y="2057400"/>
            <a:ext cx="9144000" cy="2770612"/>
          </a:xfrm>
          <a:prstGeom prst="rect">
            <a:avLst/>
          </a:prstGeom>
        </p:spPr>
      </p:pic>
      <p:sp>
        <p:nvSpPr>
          <p:cNvPr id="3" name="Text Placeholder 2" descr="Background of image is blue rectangle divided into three sections. The leftmost section is labeled Unfreezing. The middle section is labeled Changing. The righmost section is labeled Refreezing. An arrow underlines these labels, pointing toward the right. The foreground of the figure are a series of shapes. The shapes begin as orange triangles on the left. As they move left, the shapes get rounded edges and the color changes. On the far left, the figures are now green circles."/>
          <p:cNvSpPr>
            <a:spLocks noGrp="1"/>
          </p:cNvSpPr>
          <p:nvPr>
            <p:ph type="body" sz="quarter" idx="13"/>
          </p:nvPr>
        </p:nvSpPr>
        <p:spPr/>
        <p:txBody>
          <a:bodyPr/>
          <a:lstStyle/>
          <a:p>
            <a:r>
              <a:rPr lang="en-US" sz="1600" dirty="0"/>
              <a:t>Exhibit 7-2 illustrates Kurt Lewin’s three-step change process.</a:t>
            </a:r>
          </a:p>
        </p:txBody>
      </p:sp>
    </p:spTree>
    <p:extLst>
      <p:ext uri="{BB962C8B-B14F-4D97-AF65-F5344CB8AC3E}">
        <p14:creationId xmlns:p14="http://schemas.microsoft.com/office/powerpoint/2010/main" val="21857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White-Water Rapids Metaphor</a:t>
            </a:r>
          </a:p>
        </p:txBody>
      </p:sp>
      <p:sp>
        <p:nvSpPr>
          <p:cNvPr id="3" name="Content Placeholder 2"/>
          <p:cNvSpPr>
            <a:spLocks noGrp="1"/>
          </p:cNvSpPr>
          <p:nvPr>
            <p:ph idx="1"/>
          </p:nvPr>
        </p:nvSpPr>
        <p:spPr/>
        <p:txBody>
          <a:bodyPr/>
          <a:lstStyle/>
          <a:p>
            <a:r>
              <a:rPr lang="en-US" sz="2800" b="1" dirty="0"/>
              <a:t>White-water rapids metaphor</a:t>
            </a:r>
            <a:r>
              <a:rPr lang="en-US" sz="2800" dirty="0"/>
              <a:t>: the lack of environmental stability and predictability requires that managers and organizations continually adapt and manage change actively to survive</a:t>
            </a:r>
          </a:p>
        </p:txBody>
      </p:sp>
    </p:spTree>
    <p:extLst>
      <p:ext uri="{BB962C8B-B14F-4D97-AF65-F5344CB8AC3E}">
        <p14:creationId xmlns:p14="http://schemas.microsoft.com/office/powerpoint/2010/main" val="132202550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20237</TotalTime>
  <Words>6037</Words>
  <Application>Microsoft Office PowerPoint</Application>
  <PresentationFormat>On-screen Show (4:3)</PresentationFormat>
  <Paragraphs>490</Paragraphs>
  <Slides>49</Slides>
  <Notes>47</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508 Lecture</vt:lpstr>
      <vt:lpstr>Management</vt:lpstr>
      <vt:lpstr>Learning Objectives</vt:lpstr>
      <vt:lpstr>The Case for Change</vt:lpstr>
      <vt:lpstr>Exhibit 7-1 External and Internal Forces for Change</vt:lpstr>
      <vt:lpstr>External Factors</vt:lpstr>
      <vt:lpstr>Internal Factors</vt:lpstr>
      <vt:lpstr>Calm Waters Versus White-Water Rapids Metaphors</vt:lpstr>
      <vt:lpstr>Exhibit 7-2 The Three-Step Change Process</vt:lpstr>
      <vt:lpstr>White-Water Rapids Metaphor</vt:lpstr>
      <vt:lpstr>Reactive Versus Proactive Change Processes</vt:lpstr>
      <vt:lpstr>Exhibit 7-3 Four Types of Change</vt:lpstr>
      <vt:lpstr>Types of Change: Strategy</vt:lpstr>
      <vt:lpstr>Types of Change: Structure</vt:lpstr>
      <vt:lpstr>Types of Change: Technology</vt:lpstr>
      <vt:lpstr>Types of Change: People</vt:lpstr>
      <vt:lpstr>Figure 7-4 Popular OD Techniques</vt:lpstr>
      <vt:lpstr>Why Do People Resist Change?</vt:lpstr>
      <vt:lpstr>Techniques for Reducing Resistance to Change?</vt:lpstr>
      <vt:lpstr>Exhibit 7-5 Techniques for Reducing Resistance to Change</vt:lpstr>
      <vt:lpstr>Leading Change</vt:lpstr>
      <vt:lpstr>Exhibit 7-6 Change-Capable Organizations</vt:lpstr>
      <vt:lpstr>Creating a Culture for Change</vt:lpstr>
      <vt:lpstr>Understanding the Situational Factors</vt:lpstr>
      <vt:lpstr>Exhibit 7-7 Changing Culture</vt:lpstr>
      <vt:lpstr>Employee Stress</vt:lpstr>
      <vt:lpstr>What Causes Stress?</vt:lpstr>
      <vt:lpstr>Personal Factors</vt:lpstr>
      <vt:lpstr>Figure 7-8 Symptoms of Stress</vt:lpstr>
      <vt:lpstr>How Can Stress Be Reduced?</vt:lpstr>
      <vt:lpstr>Creativity Versus Innovation</vt:lpstr>
      <vt:lpstr>Stimulating and Nurturing Innovation</vt:lpstr>
      <vt:lpstr>Figure 7-9 Innovation Variables</vt:lpstr>
      <vt:lpstr>Structural Variables</vt:lpstr>
      <vt:lpstr>Cultural Variables</vt:lpstr>
      <vt:lpstr>Human Resource Variables</vt:lpstr>
      <vt:lpstr>Innovation and Design Thinking</vt:lpstr>
      <vt:lpstr>Disruptive Innovation Definition</vt:lpstr>
      <vt:lpstr>Exhibit 7-10 Examples of Past Disruptive Innovators</vt:lpstr>
      <vt:lpstr>Why Disruptive Innovation Is Important</vt:lpstr>
      <vt:lpstr>Who’s Vulnerable?</vt:lpstr>
      <vt:lpstr>Implications</vt:lpstr>
      <vt:lpstr>Review Learning Objective 7.1</vt:lpstr>
      <vt:lpstr>Review Learning Objective 7.2</vt:lpstr>
      <vt:lpstr>Review Learning Objective 7.3</vt:lpstr>
      <vt:lpstr>Review Learning Objective 7.4</vt:lpstr>
      <vt:lpstr>Review Learning Objective 7.5</vt:lpstr>
      <vt:lpstr>Review Learning Objective 7.6</vt:lpstr>
      <vt:lpstr>Review Learning Objective 7.7</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7: Managing Change and Disruptive Innovations</dc:subject>
  <dc:creator>Stephen P. Robbins and Mary Coulter</dc:creator>
  <cp:keywords>Management</cp:keywords>
  <dc:description/>
  <cp:lastModifiedBy>Abida Mustafa</cp:lastModifiedBy>
  <cp:revision>639</cp:revision>
  <dcterms:created xsi:type="dcterms:W3CDTF">2014-07-14T20:04:21Z</dcterms:created>
  <dcterms:modified xsi:type="dcterms:W3CDTF">2023-11-01T05:52:29Z</dcterms:modified>
  <cp:category/>
</cp:coreProperties>
</file>