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5"/>
  </p:notesMasterIdLst>
  <p:handoutMasterIdLst>
    <p:handoutMasterId r:id="rId36"/>
  </p:handoutMasterIdLst>
  <p:sldIdLst>
    <p:sldId id="256" r:id="rId2"/>
    <p:sldId id="285" r:id="rId3"/>
    <p:sldId id="291" r:id="rId4"/>
    <p:sldId id="259" r:id="rId5"/>
    <p:sldId id="292" r:id="rId6"/>
    <p:sldId id="260" r:id="rId7"/>
    <p:sldId id="261" r:id="rId8"/>
    <p:sldId id="293" r:id="rId9"/>
    <p:sldId id="280" r:id="rId10"/>
    <p:sldId id="263" r:id="rId11"/>
    <p:sldId id="264" r:id="rId12"/>
    <p:sldId id="265" r:id="rId13"/>
    <p:sldId id="266" r:id="rId14"/>
    <p:sldId id="267" r:id="rId15"/>
    <p:sldId id="268" r:id="rId16"/>
    <p:sldId id="294" r:id="rId17"/>
    <p:sldId id="269" r:id="rId18"/>
    <p:sldId id="288" r:id="rId19"/>
    <p:sldId id="289" r:id="rId20"/>
    <p:sldId id="270" r:id="rId21"/>
    <p:sldId id="286" r:id="rId22"/>
    <p:sldId id="287" r:id="rId23"/>
    <p:sldId id="272" r:id="rId24"/>
    <p:sldId id="273" r:id="rId25"/>
    <p:sldId id="275" r:id="rId26"/>
    <p:sldId id="276" r:id="rId27"/>
    <p:sldId id="277" r:id="rId28"/>
    <p:sldId id="278" r:id="rId29"/>
    <p:sldId id="290" r:id="rId30"/>
    <p:sldId id="279" r:id="rId31"/>
    <p:sldId id="281" r:id="rId32"/>
    <p:sldId id="282" r:id="rId33"/>
    <p:sldId id="283"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3E91B2"/>
    <a:srgbClr val="FF9933"/>
    <a:srgbClr val="FCF2AA"/>
    <a:srgbClr val="6F42E0"/>
    <a:srgbClr val="CC99FF"/>
    <a:srgbClr val="CCEC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89" autoAdjust="0"/>
    <p:restoredTop sz="89964" autoAdjust="0"/>
  </p:normalViewPr>
  <p:slideViewPr>
    <p:cSldViewPr>
      <p:cViewPr varScale="1">
        <p:scale>
          <a:sx n="66" d="100"/>
          <a:sy n="66" d="100"/>
        </p:scale>
        <p:origin x="147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xmlns="" id="{72F497E3-B28E-4493-54D3-E4F0201C00E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87043" name="Rectangle 3">
            <a:extLst>
              <a:ext uri="{FF2B5EF4-FFF2-40B4-BE49-F238E27FC236}">
                <a16:creationId xmlns:a16="http://schemas.microsoft.com/office/drawing/2014/main" xmlns="" id="{ECC39145-5A29-C4CE-BB75-CB83C211816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87044" name="Rectangle 4">
            <a:extLst>
              <a:ext uri="{FF2B5EF4-FFF2-40B4-BE49-F238E27FC236}">
                <a16:creationId xmlns:a16="http://schemas.microsoft.com/office/drawing/2014/main" xmlns="" id="{FA013DBE-7B31-284C-3B20-172710D40AEE}"/>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87045" name="Rectangle 5">
            <a:extLst>
              <a:ext uri="{FF2B5EF4-FFF2-40B4-BE49-F238E27FC236}">
                <a16:creationId xmlns:a16="http://schemas.microsoft.com/office/drawing/2014/main" xmlns="" id="{B959F89A-ED4C-CB0C-4868-094281A19053}"/>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C6D4CCC-4E94-4F67-B182-7EE31CEDF85F}" type="slidenum">
              <a:rPr lang="en-AU" altLang="en-US"/>
              <a:pPr/>
              <a:t>‹#›</a:t>
            </a:fld>
            <a:endParaRPr lang="en-AU"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xmlns="" id="{A161BE91-CB95-7317-E4E6-3DA503B40B8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AU"/>
          </a:p>
        </p:txBody>
      </p:sp>
      <p:sp>
        <p:nvSpPr>
          <p:cNvPr id="35843" name="Rectangle 3">
            <a:extLst>
              <a:ext uri="{FF2B5EF4-FFF2-40B4-BE49-F238E27FC236}">
                <a16:creationId xmlns:a16="http://schemas.microsoft.com/office/drawing/2014/main" xmlns="" id="{41B2BC2E-B190-CC84-432F-BB57449A7BA3}"/>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AU"/>
          </a:p>
        </p:txBody>
      </p:sp>
      <p:sp>
        <p:nvSpPr>
          <p:cNvPr id="35844" name="Rectangle 4">
            <a:extLst>
              <a:ext uri="{FF2B5EF4-FFF2-40B4-BE49-F238E27FC236}">
                <a16:creationId xmlns:a16="http://schemas.microsoft.com/office/drawing/2014/main" xmlns="" id="{AC40A79D-0B75-BB48-86F0-84A764F71E8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5" name="Rectangle 5">
            <a:extLst>
              <a:ext uri="{FF2B5EF4-FFF2-40B4-BE49-F238E27FC236}">
                <a16:creationId xmlns:a16="http://schemas.microsoft.com/office/drawing/2014/main" xmlns="" id="{D1919C29-DAAE-FFD0-8FC6-8C4BFDB2715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5846" name="Rectangle 6">
            <a:extLst>
              <a:ext uri="{FF2B5EF4-FFF2-40B4-BE49-F238E27FC236}">
                <a16:creationId xmlns:a16="http://schemas.microsoft.com/office/drawing/2014/main" xmlns="" id="{0A5E8F59-DFDE-2CC5-B2BD-495C5E79C470}"/>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AU"/>
          </a:p>
        </p:txBody>
      </p:sp>
      <p:sp>
        <p:nvSpPr>
          <p:cNvPr id="35847" name="Rectangle 7">
            <a:extLst>
              <a:ext uri="{FF2B5EF4-FFF2-40B4-BE49-F238E27FC236}">
                <a16:creationId xmlns:a16="http://schemas.microsoft.com/office/drawing/2014/main" xmlns="" id="{EEBCB62C-D878-CC4F-6905-AB997BFF04DF}"/>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592152-2264-4F66-B872-CE8928B09A77}" type="slidenum">
              <a:rPr lang="en-AU" altLang="en-US"/>
              <a:pPr/>
              <a:t>‹#›</a:t>
            </a:fld>
            <a:endParaRPr lang="en-AU" altLang="en-US"/>
          </a:p>
        </p:txBody>
      </p:sp>
    </p:spTree>
    <p:extLst>
      <p:ext uri="{BB962C8B-B14F-4D97-AF65-F5344CB8AC3E}">
        <p14:creationId xmlns:p14="http://schemas.microsoft.com/office/powerpoint/2010/main" val="29157384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xmlns="" id="{971A6C98-D64C-7641-8088-84DC3D57C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4209E3-85C2-44AF-B2E8-8219444E39E9}" type="slidenum">
              <a:rPr lang="en-AU" altLang="en-US" sz="1200"/>
              <a:pPr/>
              <a:t>1</a:t>
            </a:fld>
            <a:endParaRPr lang="en-AU" altLang="en-US" sz="1200"/>
          </a:p>
        </p:txBody>
      </p:sp>
      <p:sp>
        <p:nvSpPr>
          <p:cNvPr id="36867" name="Rectangle 2">
            <a:extLst>
              <a:ext uri="{FF2B5EF4-FFF2-40B4-BE49-F238E27FC236}">
                <a16:creationId xmlns:a16="http://schemas.microsoft.com/office/drawing/2014/main" xmlns="" id="{E90CFBC6-E7E9-6B95-FFBA-0C3E9568ABF4}"/>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xmlns="" id="{124939FF-9645-5FD9-1634-5CD371D4C7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extLst>
      <p:ext uri="{BB962C8B-B14F-4D97-AF65-F5344CB8AC3E}">
        <p14:creationId xmlns:p14="http://schemas.microsoft.com/office/powerpoint/2010/main" val="32078613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xmlns="" id="{EFADA848-C25C-1D79-0C48-2C0CB7C7F2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9CE417A-1742-4A0B-AE60-D333902D7552}" type="slidenum">
              <a:rPr lang="en-AU" altLang="en-US" sz="1200"/>
              <a:pPr/>
              <a:t>11</a:t>
            </a:fld>
            <a:endParaRPr lang="en-AU" altLang="en-US" sz="1200"/>
          </a:p>
        </p:txBody>
      </p:sp>
      <p:sp>
        <p:nvSpPr>
          <p:cNvPr id="46083" name="Rectangle 2">
            <a:extLst>
              <a:ext uri="{FF2B5EF4-FFF2-40B4-BE49-F238E27FC236}">
                <a16:creationId xmlns:a16="http://schemas.microsoft.com/office/drawing/2014/main" xmlns="" id="{2BBC17F0-C3FC-E95F-C52D-18D2E21DDA56}"/>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xmlns="" id="{47963DE9-47FC-2A16-CD83-D4F24A9F0E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While managers control few factors affecting decision success, they do control the process used to make decisions. Experts suggest that decisions will be more effective, with a greater likelihood of success, if the steps in Table 5.2 (see text page 137) are followed.</a:t>
            </a:r>
          </a:p>
          <a:p>
            <a:r>
              <a:rPr lang="en-AU" altLang="en-US" sz="1800"/>
              <a:t>Further discussion can be found on pages 136-140.</a:t>
            </a:r>
          </a:p>
          <a:p>
            <a:endParaRPr lang="en-AU" altLang="en-US"/>
          </a:p>
        </p:txBody>
      </p:sp>
    </p:spTree>
    <p:extLst>
      <p:ext uri="{BB962C8B-B14F-4D97-AF65-F5344CB8AC3E}">
        <p14:creationId xmlns:p14="http://schemas.microsoft.com/office/powerpoint/2010/main" val="2527464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xmlns="" id="{E8EBBF9D-DB1B-75EC-68D2-E93463A03D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4B3396B-07C1-4725-94DC-A3B34A084DD6}" type="slidenum">
              <a:rPr lang="en-AU" altLang="en-US" sz="1200"/>
              <a:pPr/>
              <a:t>12</a:t>
            </a:fld>
            <a:endParaRPr lang="en-AU" altLang="en-US" sz="1200"/>
          </a:p>
        </p:txBody>
      </p:sp>
      <p:sp>
        <p:nvSpPr>
          <p:cNvPr id="47107" name="Rectangle 2">
            <a:extLst>
              <a:ext uri="{FF2B5EF4-FFF2-40B4-BE49-F238E27FC236}">
                <a16:creationId xmlns:a16="http://schemas.microsoft.com/office/drawing/2014/main" xmlns="" id="{69ECE064-5788-1151-E733-A61114564D0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xmlns="" id="{9E87FDCF-E6CB-D99B-BB5B-D2CDAE7B03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136-137</a:t>
            </a:r>
            <a:endParaRPr lang="en-AU" altLang="en-US"/>
          </a:p>
        </p:txBody>
      </p:sp>
    </p:spTree>
    <p:extLst>
      <p:ext uri="{BB962C8B-B14F-4D97-AF65-F5344CB8AC3E}">
        <p14:creationId xmlns:p14="http://schemas.microsoft.com/office/powerpoint/2010/main" val="2021124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xmlns="" id="{2C82587E-57A8-A4F1-E956-11596633C1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F293297-8E62-4C0B-8990-2600A64CF486}" type="slidenum">
              <a:rPr lang="en-AU" altLang="en-US" sz="1200"/>
              <a:pPr/>
              <a:t>13</a:t>
            </a:fld>
            <a:endParaRPr lang="en-AU" altLang="en-US" sz="1200"/>
          </a:p>
        </p:txBody>
      </p:sp>
      <p:sp>
        <p:nvSpPr>
          <p:cNvPr id="48131" name="Rectangle 2">
            <a:extLst>
              <a:ext uri="{FF2B5EF4-FFF2-40B4-BE49-F238E27FC236}">
                <a16:creationId xmlns:a16="http://schemas.microsoft.com/office/drawing/2014/main" xmlns="" id="{DBC491A7-191A-8E54-C645-BD1A3DDF15C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xmlns="" id="{77B10F93-29A5-E8FB-B7F9-2E141F9AB7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As the non-rational model suggests, managers rarely follow the four step model. In addition to this problem, there are barriers to effective decision making, namely the four basic coping patterns that affect behaviour when facing a problem.</a:t>
            </a:r>
          </a:p>
          <a:p>
            <a:r>
              <a:rPr lang="en-AU" altLang="en-US" sz="1800"/>
              <a:t>Further discussion can be found on pages 140-141.</a:t>
            </a:r>
          </a:p>
          <a:p>
            <a:r>
              <a:rPr lang="en-US" altLang="en-US"/>
              <a:t> </a:t>
            </a:r>
            <a:endParaRPr lang="en-AU" altLang="en-US"/>
          </a:p>
        </p:txBody>
      </p:sp>
    </p:spTree>
    <p:extLst>
      <p:ext uri="{BB962C8B-B14F-4D97-AF65-F5344CB8AC3E}">
        <p14:creationId xmlns:p14="http://schemas.microsoft.com/office/powerpoint/2010/main" val="2378959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xmlns="" id="{8727BC27-93F1-025A-9479-56525754DA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7832259-CF54-4DB9-A9C9-C6E5F1C6C122}" type="slidenum">
              <a:rPr lang="en-AU" altLang="en-US" sz="1200"/>
              <a:pPr/>
              <a:t>14</a:t>
            </a:fld>
            <a:endParaRPr lang="en-AU" altLang="en-US" sz="1200"/>
          </a:p>
        </p:txBody>
      </p:sp>
      <p:sp>
        <p:nvSpPr>
          <p:cNvPr id="49155" name="Rectangle 2">
            <a:extLst>
              <a:ext uri="{FF2B5EF4-FFF2-40B4-BE49-F238E27FC236}">
                <a16:creationId xmlns:a16="http://schemas.microsoft.com/office/drawing/2014/main" xmlns="" id="{D8DD0AD0-DF5E-FAEE-A90F-880B42B60E8E}"/>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xmlns="" id="{795727B4-7284-CE48-1533-3D030A7D17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141</a:t>
            </a:r>
            <a:endParaRPr lang="en-AU" altLang="en-US"/>
          </a:p>
        </p:txBody>
      </p:sp>
    </p:spTree>
    <p:extLst>
      <p:ext uri="{BB962C8B-B14F-4D97-AF65-F5344CB8AC3E}">
        <p14:creationId xmlns:p14="http://schemas.microsoft.com/office/powerpoint/2010/main" val="3607924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xmlns="" id="{F2194D03-B5C5-FE9B-BF5E-0D776C88AF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8C1AA5D-54E7-4AB5-AD87-A22CB42F9753}" type="slidenum">
              <a:rPr lang="en-AU" altLang="en-US" sz="1200"/>
              <a:pPr/>
              <a:t>15</a:t>
            </a:fld>
            <a:endParaRPr lang="en-AU" altLang="en-US" sz="1200"/>
          </a:p>
        </p:txBody>
      </p:sp>
      <p:sp>
        <p:nvSpPr>
          <p:cNvPr id="50179" name="Rectangle 2">
            <a:extLst>
              <a:ext uri="{FF2B5EF4-FFF2-40B4-BE49-F238E27FC236}">
                <a16:creationId xmlns:a16="http://schemas.microsoft.com/office/drawing/2014/main" xmlns="" id="{4EEF274B-9DDC-CB3F-6632-1578A045E8B5}"/>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xmlns="" id="{2A7C7DB1-C20E-BCD1-51C0-92A4ECFECF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Biases not only affect a decision maker’s evaluation of alternatives but also influence the process of identifying problems and alternative solutions.</a:t>
            </a:r>
          </a:p>
          <a:p>
            <a:r>
              <a:rPr lang="en-AU" altLang="en-US" sz="1800"/>
              <a:t>Further discussion can be found on pages 143-145.</a:t>
            </a:r>
          </a:p>
          <a:p>
            <a:endParaRPr lang="en-AU" altLang="en-US"/>
          </a:p>
        </p:txBody>
      </p:sp>
    </p:spTree>
    <p:extLst>
      <p:ext uri="{BB962C8B-B14F-4D97-AF65-F5344CB8AC3E}">
        <p14:creationId xmlns:p14="http://schemas.microsoft.com/office/powerpoint/2010/main" val="4180776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xmlns="" id="{E8880D1D-A09A-9335-CB22-9E2418EEA9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372449-C624-4939-A6FA-9DC28400ECC2}" type="slidenum">
              <a:rPr lang="en-AU" altLang="en-US" sz="1200"/>
              <a:pPr/>
              <a:t>17</a:t>
            </a:fld>
            <a:endParaRPr lang="en-AU" altLang="en-US" sz="1200"/>
          </a:p>
        </p:txBody>
      </p:sp>
      <p:sp>
        <p:nvSpPr>
          <p:cNvPr id="51203" name="Rectangle 2">
            <a:extLst>
              <a:ext uri="{FF2B5EF4-FFF2-40B4-BE49-F238E27FC236}">
                <a16:creationId xmlns:a16="http://schemas.microsoft.com/office/drawing/2014/main" xmlns="" id="{B1227847-F5E0-9CA4-00A2-501068C1DDEB}"/>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xmlns="" id="{55FD1339-1A88-9F1F-87DD-74E0836843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144-145</a:t>
            </a:r>
            <a:endParaRPr lang="en-AU" altLang="en-US"/>
          </a:p>
        </p:txBody>
      </p:sp>
    </p:spTree>
    <p:extLst>
      <p:ext uri="{BB962C8B-B14F-4D97-AF65-F5344CB8AC3E}">
        <p14:creationId xmlns:p14="http://schemas.microsoft.com/office/powerpoint/2010/main" val="3749852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xmlns="" id="{55D88761-7D27-385F-154C-5C43B77F57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4EDB07-221E-484D-8A45-4277BF6DE867}" type="slidenum">
              <a:rPr lang="en-AU" altLang="en-US" sz="1200"/>
              <a:pPr/>
              <a:t>18</a:t>
            </a:fld>
            <a:endParaRPr lang="en-AU" altLang="en-US" sz="1200"/>
          </a:p>
        </p:txBody>
      </p:sp>
      <p:sp>
        <p:nvSpPr>
          <p:cNvPr id="52227" name="Rectangle 2">
            <a:extLst>
              <a:ext uri="{FF2B5EF4-FFF2-40B4-BE49-F238E27FC236}">
                <a16:creationId xmlns:a16="http://schemas.microsoft.com/office/drawing/2014/main" xmlns="" id="{A934EC95-15FD-532F-7744-2C9FFE307E6E}"/>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xmlns="" id="{BCB5B817-337C-17C5-61F5-12BBB75E86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145-146</a:t>
            </a:r>
            <a:endParaRPr lang="en-AU" altLang="en-US"/>
          </a:p>
        </p:txBody>
      </p:sp>
    </p:spTree>
    <p:extLst>
      <p:ext uri="{BB962C8B-B14F-4D97-AF65-F5344CB8AC3E}">
        <p14:creationId xmlns:p14="http://schemas.microsoft.com/office/powerpoint/2010/main" val="3202370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xmlns="" id="{C12A275C-9BC6-D9AD-90BC-5ADE4F2BFC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F69DF94-73D2-4CE6-A828-962DFC06151E}" type="slidenum">
              <a:rPr lang="en-AU" altLang="en-US" sz="1200"/>
              <a:pPr/>
              <a:t>19</a:t>
            </a:fld>
            <a:endParaRPr lang="en-AU" altLang="en-US" sz="1200"/>
          </a:p>
        </p:txBody>
      </p:sp>
      <p:sp>
        <p:nvSpPr>
          <p:cNvPr id="53251" name="Rectangle 2">
            <a:extLst>
              <a:ext uri="{FF2B5EF4-FFF2-40B4-BE49-F238E27FC236}">
                <a16:creationId xmlns:a16="http://schemas.microsoft.com/office/drawing/2014/main" xmlns="" id="{EABC5D08-193C-08A6-8CF8-12E69F0CF870}"/>
              </a:ext>
            </a:extLst>
          </p:cNvPr>
          <p:cNvSpPr>
            <a:spLocks noGrp="1" noRot="1" noChangeAspect="1" noChangeArrowheads="1" noTextEdit="1"/>
          </p:cNvSpPr>
          <p:nvPr>
            <p:ph type="sldImg"/>
          </p:nvPr>
        </p:nvSpPr>
        <p:spPr>
          <a:ln/>
        </p:spPr>
      </p:sp>
      <p:sp>
        <p:nvSpPr>
          <p:cNvPr id="53252" name="Rectangle 3">
            <a:extLst>
              <a:ext uri="{FF2B5EF4-FFF2-40B4-BE49-F238E27FC236}">
                <a16:creationId xmlns:a16="http://schemas.microsoft.com/office/drawing/2014/main" xmlns="" id="{68463F3B-5EB6-AEF0-D54C-ECB73B4179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145</a:t>
            </a:r>
            <a:endParaRPr lang="en-AU" altLang="en-US"/>
          </a:p>
        </p:txBody>
      </p:sp>
    </p:spTree>
    <p:extLst>
      <p:ext uri="{BB962C8B-B14F-4D97-AF65-F5344CB8AC3E}">
        <p14:creationId xmlns:p14="http://schemas.microsoft.com/office/powerpoint/2010/main" val="1167559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xmlns="" id="{5095070E-72B5-3A84-0516-18DAF9974E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65D518-C3CD-4D81-8C60-A8636813328C}" type="slidenum">
              <a:rPr lang="en-AU" altLang="en-US" sz="1200"/>
              <a:pPr/>
              <a:t>20</a:t>
            </a:fld>
            <a:endParaRPr lang="en-AU" altLang="en-US" sz="1200"/>
          </a:p>
        </p:txBody>
      </p:sp>
      <p:sp>
        <p:nvSpPr>
          <p:cNvPr id="54275" name="Rectangle 2">
            <a:extLst>
              <a:ext uri="{FF2B5EF4-FFF2-40B4-BE49-F238E27FC236}">
                <a16:creationId xmlns:a16="http://schemas.microsoft.com/office/drawing/2014/main" xmlns="" id="{B7AE9909-DDF6-9017-E7C1-86CFD310FA96}"/>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xmlns="" id="{09D8363C-D3AC-3365-8B6D-1FC86EA29D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145</a:t>
            </a:r>
            <a:endParaRPr lang="en-AU" altLang="en-US"/>
          </a:p>
        </p:txBody>
      </p:sp>
    </p:spTree>
    <p:extLst>
      <p:ext uri="{BB962C8B-B14F-4D97-AF65-F5344CB8AC3E}">
        <p14:creationId xmlns:p14="http://schemas.microsoft.com/office/powerpoint/2010/main" val="329252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xmlns="" id="{73B04764-64B4-CDBF-D2AB-A53644220B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B4CFB6-0A5A-4623-9A5A-B8C3C4FD72B3}" type="slidenum">
              <a:rPr lang="en-AU" altLang="en-US" sz="1200"/>
              <a:pPr/>
              <a:t>21</a:t>
            </a:fld>
            <a:endParaRPr lang="en-AU" altLang="en-US" sz="1200"/>
          </a:p>
        </p:txBody>
      </p:sp>
      <p:sp>
        <p:nvSpPr>
          <p:cNvPr id="55299" name="Rectangle 2">
            <a:extLst>
              <a:ext uri="{FF2B5EF4-FFF2-40B4-BE49-F238E27FC236}">
                <a16:creationId xmlns:a16="http://schemas.microsoft.com/office/drawing/2014/main" xmlns="" id="{41FD0CAE-856A-E4F8-4A5D-C3F57F083FE2}"/>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xmlns="" id="{E1890721-D6B5-40AA-3A73-E4F83578BD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Major organisational decisions are normally made by groups to gain from diverse outlooks. Such an approach has both advantages and disadvantages.</a:t>
            </a:r>
          </a:p>
          <a:p>
            <a:r>
              <a:rPr lang="en-AU" altLang="en-US" sz="1800"/>
              <a:t>Further discussion can be found on pages 146-147.</a:t>
            </a:r>
          </a:p>
          <a:p>
            <a:endParaRPr lang="en-AU" altLang="en-US"/>
          </a:p>
        </p:txBody>
      </p:sp>
    </p:spTree>
    <p:extLst>
      <p:ext uri="{BB962C8B-B14F-4D97-AF65-F5344CB8AC3E}">
        <p14:creationId xmlns:p14="http://schemas.microsoft.com/office/powerpoint/2010/main" val="3136808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xmlns="" id="{30832772-55D2-954E-39B2-928C4193D5A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8B2F1EA-8071-40AA-B5AA-000A6C1F42D7}" type="slidenum">
              <a:rPr lang="en-AU" altLang="en-US" sz="1200"/>
              <a:pPr/>
              <a:t>2</a:t>
            </a:fld>
            <a:endParaRPr lang="en-AU" altLang="en-US" sz="1200"/>
          </a:p>
        </p:txBody>
      </p:sp>
      <p:sp>
        <p:nvSpPr>
          <p:cNvPr id="37891" name="Rectangle 2">
            <a:extLst>
              <a:ext uri="{FF2B5EF4-FFF2-40B4-BE49-F238E27FC236}">
                <a16:creationId xmlns:a16="http://schemas.microsoft.com/office/drawing/2014/main" xmlns="" id="{D177C72A-9D56-0246-9D3C-B85AC3E48AC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xmlns="" id="{507E011A-DB8D-F23E-60B2-69343863AF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130</a:t>
            </a:r>
            <a:endParaRPr lang="en-AU" altLang="en-US"/>
          </a:p>
        </p:txBody>
      </p:sp>
    </p:spTree>
    <p:extLst>
      <p:ext uri="{BB962C8B-B14F-4D97-AF65-F5344CB8AC3E}">
        <p14:creationId xmlns:p14="http://schemas.microsoft.com/office/powerpoint/2010/main" val="32032674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xmlns="" id="{3EAA31FA-7928-3533-4A1A-F54A015D0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2FB1248-EDB3-4667-AB35-18BB511A996E}" type="slidenum">
              <a:rPr lang="en-AU" altLang="en-US" sz="1200"/>
              <a:pPr/>
              <a:t>22</a:t>
            </a:fld>
            <a:endParaRPr lang="en-AU" altLang="en-US" sz="1200"/>
          </a:p>
        </p:txBody>
      </p:sp>
      <p:sp>
        <p:nvSpPr>
          <p:cNvPr id="56323" name="Rectangle 2">
            <a:extLst>
              <a:ext uri="{FF2B5EF4-FFF2-40B4-BE49-F238E27FC236}">
                <a16:creationId xmlns:a16="http://schemas.microsoft.com/office/drawing/2014/main" xmlns="" id="{159E0145-8A6B-DBA2-BCA2-9E5B35E3D82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xmlns="" id="{FD8DA712-691F-8FD3-BD6F-ACEAF9DBBB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Groupthink describes the tendency that cohesive groups have to seek agreement about an issue before assessing the situation realistically. According to groupthink theory, members avoid causing disagreements or giving information that might unsettle discussion because they do not want to disturb the cohesion of the group.</a:t>
            </a:r>
          </a:p>
          <a:p>
            <a:r>
              <a:rPr lang="en-US" altLang="en-US"/>
              <a:t>Further discussion can be found on page 146.</a:t>
            </a:r>
            <a:endParaRPr lang="en-AU" altLang="en-US"/>
          </a:p>
        </p:txBody>
      </p:sp>
    </p:spTree>
    <p:extLst>
      <p:ext uri="{BB962C8B-B14F-4D97-AF65-F5344CB8AC3E}">
        <p14:creationId xmlns:p14="http://schemas.microsoft.com/office/powerpoint/2010/main" val="9322083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xmlns="" id="{EEFA4268-8047-C10A-20FC-4A31207253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431BC28-0E99-4B74-91EC-01D53FB7431C}" type="slidenum">
              <a:rPr lang="en-AU" altLang="en-US" sz="1200"/>
              <a:pPr/>
              <a:t>23</a:t>
            </a:fld>
            <a:endParaRPr lang="en-AU" altLang="en-US" sz="1200"/>
          </a:p>
        </p:txBody>
      </p:sp>
      <p:sp>
        <p:nvSpPr>
          <p:cNvPr id="57347" name="Rectangle 2">
            <a:extLst>
              <a:ext uri="{FF2B5EF4-FFF2-40B4-BE49-F238E27FC236}">
                <a16:creationId xmlns:a16="http://schemas.microsoft.com/office/drawing/2014/main" xmlns="" id="{D21F58FC-C553-75CC-6F5B-A6CBF3987010}"/>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xmlns="" id="{CDA0720B-5AF9-AA27-425C-7817A999F4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147</a:t>
            </a:r>
            <a:endParaRPr lang="en-AU" altLang="en-US"/>
          </a:p>
        </p:txBody>
      </p:sp>
    </p:spTree>
    <p:extLst>
      <p:ext uri="{BB962C8B-B14F-4D97-AF65-F5344CB8AC3E}">
        <p14:creationId xmlns:p14="http://schemas.microsoft.com/office/powerpoint/2010/main" val="255464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xmlns="" id="{14130D2F-91E3-A541-F179-FAA4C9571D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CB3474E-7584-4BE0-88D5-539FEBF0F50F}" type="slidenum">
              <a:rPr lang="en-AU" altLang="en-US" sz="1200"/>
              <a:pPr/>
              <a:t>24</a:t>
            </a:fld>
            <a:endParaRPr lang="en-AU" altLang="en-US" sz="1200"/>
          </a:p>
        </p:txBody>
      </p:sp>
      <p:sp>
        <p:nvSpPr>
          <p:cNvPr id="58371" name="Rectangle 2">
            <a:extLst>
              <a:ext uri="{FF2B5EF4-FFF2-40B4-BE49-F238E27FC236}">
                <a16:creationId xmlns:a16="http://schemas.microsoft.com/office/drawing/2014/main" xmlns="" id="{88E72E97-8579-BEBE-6C43-DF8958748815}"/>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xmlns="" id="{A918FE0E-323E-4263-B3D5-238112D739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Ideally managers should seek to avoid the pitfalls of group decision making and to enhance the benefits by creating critical discussion and encouraging collaboration.</a:t>
            </a:r>
          </a:p>
          <a:p>
            <a:r>
              <a:rPr lang="en-US" altLang="en-US"/>
              <a:t>Further discussion can be found on pages 146-147.</a:t>
            </a:r>
            <a:endParaRPr lang="en-AU" altLang="en-US"/>
          </a:p>
        </p:txBody>
      </p:sp>
    </p:spTree>
    <p:extLst>
      <p:ext uri="{BB962C8B-B14F-4D97-AF65-F5344CB8AC3E}">
        <p14:creationId xmlns:p14="http://schemas.microsoft.com/office/powerpoint/2010/main" val="1705752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xmlns="" id="{9D6C2517-7244-ED3B-0B12-5695B696A2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8589EBF-439A-4786-8ADA-F5828D096E5C}" type="slidenum">
              <a:rPr lang="en-AU" altLang="en-US" sz="1200"/>
              <a:pPr/>
              <a:t>25</a:t>
            </a:fld>
            <a:endParaRPr lang="en-AU" altLang="en-US" sz="1200"/>
          </a:p>
        </p:txBody>
      </p:sp>
      <p:sp>
        <p:nvSpPr>
          <p:cNvPr id="59395" name="Rectangle 2">
            <a:extLst>
              <a:ext uri="{FF2B5EF4-FFF2-40B4-BE49-F238E27FC236}">
                <a16:creationId xmlns:a16="http://schemas.microsoft.com/office/drawing/2014/main" xmlns="" id="{75037A93-9B8A-7130-8E01-B96E14A422DF}"/>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xmlns="" id="{9CDE037A-3869-ADB1-C7AD-E59032C1E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147</a:t>
            </a:r>
            <a:endParaRPr lang="en-AU" altLang="en-US"/>
          </a:p>
        </p:txBody>
      </p:sp>
    </p:spTree>
    <p:extLst>
      <p:ext uri="{BB962C8B-B14F-4D97-AF65-F5344CB8AC3E}">
        <p14:creationId xmlns:p14="http://schemas.microsoft.com/office/powerpoint/2010/main" val="3197290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xmlns="" id="{08C2493F-EEC4-DA24-0487-9C11CACBCA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D4EE9EE-98DE-4682-96F3-9B31FBA0B2AA}" type="slidenum">
              <a:rPr lang="en-AU" altLang="en-US" sz="1200"/>
              <a:pPr/>
              <a:t>26</a:t>
            </a:fld>
            <a:endParaRPr lang="en-AU" altLang="en-US" sz="1200"/>
          </a:p>
        </p:txBody>
      </p:sp>
      <p:sp>
        <p:nvSpPr>
          <p:cNvPr id="60419" name="Rectangle 2">
            <a:extLst>
              <a:ext uri="{FF2B5EF4-FFF2-40B4-BE49-F238E27FC236}">
                <a16:creationId xmlns:a16="http://schemas.microsoft.com/office/drawing/2014/main" xmlns="" id="{F79E9F1D-ACA9-8A3F-A64A-1A6AF997B639}"/>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xmlns="" id="{5A6862AB-5100-B4FA-FC6B-1E1DFC0ECB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Creativity is crucial to problem solving which yields organisational innovations.</a:t>
            </a:r>
          </a:p>
          <a:p>
            <a:r>
              <a:rPr lang="en-US" altLang="en-US"/>
              <a:t>Further discussion can be found on page 149.</a:t>
            </a:r>
            <a:endParaRPr lang="en-AU" altLang="en-US"/>
          </a:p>
        </p:txBody>
      </p:sp>
    </p:spTree>
    <p:extLst>
      <p:ext uri="{BB962C8B-B14F-4D97-AF65-F5344CB8AC3E}">
        <p14:creationId xmlns:p14="http://schemas.microsoft.com/office/powerpoint/2010/main" val="41184018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xmlns="" id="{003441F1-A9A8-89C9-4397-36469DDEA1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FFAF279-D415-48AF-B699-F569655C1B5D}" type="slidenum">
              <a:rPr lang="en-AU" altLang="en-US" sz="1200"/>
              <a:pPr/>
              <a:t>27</a:t>
            </a:fld>
            <a:endParaRPr lang="en-AU" altLang="en-US" sz="1200"/>
          </a:p>
        </p:txBody>
      </p:sp>
      <p:sp>
        <p:nvSpPr>
          <p:cNvPr id="61443" name="Rectangle 2">
            <a:extLst>
              <a:ext uri="{FF2B5EF4-FFF2-40B4-BE49-F238E27FC236}">
                <a16:creationId xmlns:a16="http://schemas.microsoft.com/office/drawing/2014/main" xmlns="" id="{5746BCC4-3AC0-2396-4E9A-0FEBC1CC27EE}"/>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xmlns="" id="{FB407E91-48F4-7588-C314-86AC72C7B0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solving of many problems that require a creative solution requires the use of both convergent and divergent thinking.</a:t>
            </a:r>
          </a:p>
          <a:p>
            <a:r>
              <a:rPr lang="en-US" altLang="en-US"/>
              <a:t>Convergent thinking helps define a problem and evaluate possible solutions.</a:t>
            </a:r>
          </a:p>
          <a:p>
            <a:r>
              <a:rPr lang="en-US" altLang="en-US"/>
              <a:t>Divergent thinking helps develop alternate views of the problem and seek new ways to manage them.</a:t>
            </a:r>
          </a:p>
          <a:p>
            <a:r>
              <a:rPr lang="en-US" altLang="en-US"/>
              <a:t>Further discussion can be found on page 149.</a:t>
            </a:r>
            <a:endParaRPr lang="en-AU" altLang="en-US"/>
          </a:p>
          <a:p>
            <a:endParaRPr lang="en-AU" altLang="en-US"/>
          </a:p>
        </p:txBody>
      </p:sp>
    </p:spTree>
    <p:extLst>
      <p:ext uri="{BB962C8B-B14F-4D97-AF65-F5344CB8AC3E}">
        <p14:creationId xmlns:p14="http://schemas.microsoft.com/office/powerpoint/2010/main" val="379748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xmlns="" id="{1F7B02CC-159E-628B-B77C-FE2F2DC9CA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CC8ABDB-DB33-4FCA-8F08-BBBF9CE88473}" type="slidenum">
              <a:rPr lang="en-AU" altLang="en-US" sz="1200"/>
              <a:pPr/>
              <a:t>28</a:t>
            </a:fld>
            <a:endParaRPr lang="en-AU" altLang="en-US" sz="1200"/>
          </a:p>
        </p:txBody>
      </p:sp>
      <p:sp>
        <p:nvSpPr>
          <p:cNvPr id="62467" name="Rectangle 2">
            <a:extLst>
              <a:ext uri="{FF2B5EF4-FFF2-40B4-BE49-F238E27FC236}">
                <a16:creationId xmlns:a16="http://schemas.microsoft.com/office/drawing/2014/main" xmlns="" id="{A690D1DB-3245-4AB3-883E-366B4D8CF496}"/>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xmlns="" id="{5D94DEE5-7569-575F-230B-0FD5FBF438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150-152</a:t>
            </a:r>
            <a:endParaRPr lang="en-AU" altLang="en-US"/>
          </a:p>
        </p:txBody>
      </p:sp>
    </p:spTree>
    <p:extLst>
      <p:ext uri="{BB962C8B-B14F-4D97-AF65-F5344CB8AC3E}">
        <p14:creationId xmlns:p14="http://schemas.microsoft.com/office/powerpoint/2010/main" val="30423365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xmlns="" id="{7623F1C7-7685-353D-169A-1CF934AD4C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7C2B74D-4E06-46D6-AB8D-8DC7F2324D7F}" type="slidenum">
              <a:rPr lang="en-AU" altLang="en-US" sz="1200"/>
              <a:pPr/>
              <a:t>29</a:t>
            </a:fld>
            <a:endParaRPr lang="en-AU" altLang="en-US" sz="1200"/>
          </a:p>
        </p:txBody>
      </p:sp>
      <p:sp>
        <p:nvSpPr>
          <p:cNvPr id="63491" name="Rectangle 2">
            <a:extLst>
              <a:ext uri="{FF2B5EF4-FFF2-40B4-BE49-F238E27FC236}">
                <a16:creationId xmlns:a16="http://schemas.microsoft.com/office/drawing/2014/main" xmlns="" id="{FB0F51FE-8791-58DB-FABA-BA278E24D33A}"/>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xmlns="" id="{DBE0A50D-8FC9-9D96-FB26-BCBA14B977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153</a:t>
            </a:r>
            <a:endParaRPr lang="en-AU" altLang="en-US"/>
          </a:p>
        </p:txBody>
      </p:sp>
    </p:spTree>
    <p:extLst>
      <p:ext uri="{BB962C8B-B14F-4D97-AF65-F5344CB8AC3E}">
        <p14:creationId xmlns:p14="http://schemas.microsoft.com/office/powerpoint/2010/main" val="34415454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xmlns="" id="{5175BAFF-67D8-247F-FEDC-A1774BC688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B41031-2ED9-4705-946B-093F953617AB}" type="slidenum">
              <a:rPr lang="en-AU" altLang="en-US" sz="1200"/>
              <a:pPr/>
              <a:t>30</a:t>
            </a:fld>
            <a:endParaRPr lang="en-AU" altLang="en-US" sz="1200"/>
          </a:p>
        </p:txBody>
      </p:sp>
      <p:sp>
        <p:nvSpPr>
          <p:cNvPr id="64515" name="Rectangle 2">
            <a:extLst>
              <a:ext uri="{FF2B5EF4-FFF2-40B4-BE49-F238E27FC236}">
                <a16:creationId xmlns:a16="http://schemas.microsoft.com/office/drawing/2014/main" xmlns="" id="{2AC12441-F178-D65E-C52A-639368562B13}"/>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xmlns="" id="{A229B843-89BD-9830-BF80-6CAE6C7F35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Other ways of enhancing group creativity are: the Delphi method and scenario analysis (See Chapter 5, Supplement, page 166.)</a:t>
            </a:r>
          </a:p>
          <a:p>
            <a:r>
              <a:rPr lang="en-US" altLang="en-US"/>
              <a:t>Further discussion can be found on pages 153-154.</a:t>
            </a:r>
            <a:endParaRPr lang="en-AU" altLang="en-US"/>
          </a:p>
          <a:p>
            <a:endParaRPr lang="en-AU" altLang="en-US"/>
          </a:p>
        </p:txBody>
      </p:sp>
    </p:spTree>
    <p:extLst>
      <p:ext uri="{BB962C8B-B14F-4D97-AF65-F5344CB8AC3E}">
        <p14:creationId xmlns:p14="http://schemas.microsoft.com/office/powerpoint/2010/main" val="12343239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xmlns="" id="{A8AF94DC-6B31-975E-796D-7D5CF3675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032DD6-B878-4B8E-89A6-4E16528F144D}" type="slidenum">
              <a:rPr lang="en-AU" altLang="en-US" sz="1200"/>
              <a:pPr/>
              <a:t>31</a:t>
            </a:fld>
            <a:endParaRPr lang="en-AU" altLang="en-US" sz="1200"/>
          </a:p>
        </p:txBody>
      </p:sp>
      <p:sp>
        <p:nvSpPr>
          <p:cNvPr id="65539" name="Rectangle 2">
            <a:extLst>
              <a:ext uri="{FF2B5EF4-FFF2-40B4-BE49-F238E27FC236}">
                <a16:creationId xmlns:a16="http://schemas.microsoft.com/office/drawing/2014/main" xmlns="" id="{462894EE-546E-0D82-0C85-B7588DFBD368}"/>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xmlns="" id="{3CCCED31-44CD-1CE9-B7F6-186FE82F1D4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153-154</a:t>
            </a:r>
            <a:endParaRPr lang="en-AU" altLang="en-US"/>
          </a:p>
        </p:txBody>
      </p:sp>
    </p:spTree>
    <p:extLst>
      <p:ext uri="{BB962C8B-B14F-4D97-AF65-F5344CB8AC3E}">
        <p14:creationId xmlns:p14="http://schemas.microsoft.com/office/powerpoint/2010/main" val="3171823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xmlns="" id="{2A8A1C49-9C4F-19AD-6FC6-54A2DAC0A8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26BF348-CF40-4E86-AD88-70FC5EF0518C}" type="slidenum">
              <a:rPr lang="en-AU" altLang="en-US" sz="1200"/>
              <a:pPr/>
              <a:t>3</a:t>
            </a:fld>
            <a:endParaRPr lang="en-AU" altLang="en-US" sz="1200"/>
          </a:p>
        </p:txBody>
      </p:sp>
      <p:sp>
        <p:nvSpPr>
          <p:cNvPr id="38915" name="Rectangle 2">
            <a:extLst>
              <a:ext uri="{FF2B5EF4-FFF2-40B4-BE49-F238E27FC236}">
                <a16:creationId xmlns:a16="http://schemas.microsoft.com/office/drawing/2014/main" xmlns="" id="{F8FBDFE6-ECDE-43A8-5D67-65F19822732B}"/>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xmlns="" id="{7D23D552-E462-0BFF-3B2D-B670D30418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This lecture explores the nature of managerial decision making, including types of problems and decision-making situations managers can face. Managers as decision makers are evaluated and the steps in an effective decision-making process are considered.</a:t>
            </a:r>
          </a:p>
          <a:p>
            <a:r>
              <a:rPr lang="en-AU" altLang="en-US" sz="1800"/>
              <a:t>Further discussion can be found on page 132.</a:t>
            </a:r>
          </a:p>
        </p:txBody>
      </p:sp>
    </p:spTree>
    <p:extLst>
      <p:ext uri="{BB962C8B-B14F-4D97-AF65-F5344CB8AC3E}">
        <p14:creationId xmlns:p14="http://schemas.microsoft.com/office/powerpoint/2010/main" val="27005880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xmlns="" id="{6A375A15-7739-BD20-65F4-D8EE1E5A51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322AFD3-0441-4737-A699-2AF4B809C7AA}" type="slidenum">
              <a:rPr lang="en-AU" altLang="en-US" sz="1200"/>
              <a:pPr/>
              <a:t>32</a:t>
            </a:fld>
            <a:endParaRPr lang="en-AU" altLang="en-US" sz="1200"/>
          </a:p>
        </p:txBody>
      </p:sp>
      <p:sp>
        <p:nvSpPr>
          <p:cNvPr id="66563" name="Rectangle 2">
            <a:extLst>
              <a:ext uri="{FF2B5EF4-FFF2-40B4-BE49-F238E27FC236}">
                <a16:creationId xmlns:a16="http://schemas.microsoft.com/office/drawing/2014/main" xmlns="" id="{A951B824-9850-DE6E-4EC7-5638B952E4AD}"/>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xmlns="" id="{DE1B3997-21D3-9527-2AA3-627021C5D3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157</a:t>
            </a:r>
            <a:endParaRPr lang="en-AU" altLang="en-US"/>
          </a:p>
        </p:txBody>
      </p:sp>
    </p:spTree>
    <p:extLst>
      <p:ext uri="{BB962C8B-B14F-4D97-AF65-F5344CB8AC3E}">
        <p14:creationId xmlns:p14="http://schemas.microsoft.com/office/powerpoint/2010/main" val="3172588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xmlns="" id="{CCD35C41-5139-E0CB-6FF3-3A00592A62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553DC3C-8239-4817-BA55-56A176BBDEB8}" type="slidenum">
              <a:rPr lang="en-AU" altLang="en-US" sz="1200"/>
              <a:pPr/>
              <a:t>33</a:t>
            </a:fld>
            <a:endParaRPr lang="en-AU" altLang="en-US" sz="1200"/>
          </a:p>
        </p:txBody>
      </p:sp>
      <p:sp>
        <p:nvSpPr>
          <p:cNvPr id="67587" name="Rectangle 2">
            <a:extLst>
              <a:ext uri="{FF2B5EF4-FFF2-40B4-BE49-F238E27FC236}">
                <a16:creationId xmlns:a16="http://schemas.microsoft.com/office/drawing/2014/main" xmlns="" id="{D621BDA4-DEFB-952D-8BB3-7B05C762DEE7}"/>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xmlns="" id="{C6464ACA-C6DD-BD8B-3A4C-7EEA0473E5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157</a:t>
            </a:r>
            <a:endParaRPr lang="en-AU" altLang="en-US"/>
          </a:p>
        </p:txBody>
      </p:sp>
    </p:spTree>
    <p:extLst>
      <p:ext uri="{BB962C8B-B14F-4D97-AF65-F5344CB8AC3E}">
        <p14:creationId xmlns:p14="http://schemas.microsoft.com/office/powerpoint/2010/main" val="2812815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xmlns="" id="{3CEEB779-ED22-59A4-1B26-156100306F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B6AB0EF-641E-49DC-A48A-B3B7E3CCCB8A}" type="slidenum">
              <a:rPr lang="en-AU" altLang="en-US" sz="1200"/>
              <a:pPr/>
              <a:t>4</a:t>
            </a:fld>
            <a:endParaRPr lang="en-AU" altLang="en-US" sz="1200"/>
          </a:p>
        </p:txBody>
      </p:sp>
      <p:sp>
        <p:nvSpPr>
          <p:cNvPr id="39939" name="Rectangle 2">
            <a:extLst>
              <a:ext uri="{FF2B5EF4-FFF2-40B4-BE49-F238E27FC236}">
                <a16:creationId xmlns:a16="http://schemas.microsoft.com/office/drawing/2014/main" xmlns="" id="{5E7DCE56-2F26-A237-0C4F-F4298C1A94D1}"/>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xmlns="" id="{620445A8-21A1-AE4C-9609-BC1242070C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133</a:t>
            </a:r>
            <a:endParaRPr lang="en-AU" altLang="en-US"/>
          </a:p>
        </p:txBody>
      </p:sp>
    </p:spTree>
    <p:extLst>
      <p:ext uri="{BB962C8B-B14F-4D97-AF65-F5344CB8AC3E}">
        <p14:creationId xmlns:p14="http://schemas.microsoft.com/office/powerpoint/2010/main" val="278962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xmlns="" id="{FE5C48A6-AB16-A6BD-C48D-912254E443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2C10CD9-114C-4399-B697-C504EF794A34}" type="slidenum">
              <a:rPr lang="en-AU" altLang="en-US" sz="1200"/>
              <a:pPr/>
              <a:t>6</a:t>
            </a:fld>
            <a:endParaRPr lang="en-AU" altLang="en-US" sz="1200"/>
          </a:p>
        </p:txBody>
      </p:sp>
      <p:sp>
        <p:nvSpPr>
          <p:cNvPr id="40963" name="Rectangle 2">
            <a:extLst>
              <a:ext uri="{FF2B5EF4-FFF2-40B4-BE49-F238E27FC236}">
                <a16:creationId xmlns:a16="http://schemas.microsoft.com/office/drawing/2014/main" xmlns="" id="{F6FAB707-1C6A-5E00-5BF9-F3792BDC1563}"/>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xmlns="" id="{BBFB671F-8F8E-00AE-AF6C-E39147416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Most first-line and many middle managers’ decisions are programmed, whereas top-level managers face few programmed decisions.</a:t>
            </a:r>
          </a:p>
          <a:p>
            <a:r>
              <a:rPr lang="en-US" altLang="en-US"/>
              <a:t>See Figure 5.2 in text, page 134.</a:t>
            </a:r>
          </a:p>
          <a:p>
            <a:r>
              <a:rPr lang="en-AU" altLang="en-US" sz="1800"/>
              <a:t>Further discussion can be found on pages 133-134.</a:t>
            </a:r>
          </a:p>
          <a:p>
            <a:endParaRPr lang="en-AU" altLang="en-US"/>
          </a:p>
        </p:txBody>
      </p:sp>
    </p:spTree>
    <p:extLst>
      <p:ext uri="{BB962C8B-B14F-4D97-AF65-F5344CB8AC3E}">
        <p14:creationId xmlns:p14="http://schemas.microsoft.com/office/powerpoint/2010/main" val="210892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xmlns="" id="{609C3560-BFD2-2B1C-DC42-3110B00A56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D3F7E90-2F60-4AD7-A04A-CA245F3B8FF8}" type="slidenum">
              <a:rPr lang="en-AU" altLang="en-US" sz="1200"/>
              <a:pPr/>
              <a:t>7</a:t>
            </a:fld>
            <a:endParaRPr lang="en-AU" altLang="en-US" sz="1200"/>
          </a:p>
        </p:txBody>
      </p:sp>
      <p:sp>
        <p:nvSpPr>
          <p:cNvPr id="41987" name="Rectangle 2">
            <a:extLst>
              <a:ext uri="{FF2B5EF4-FFF2-40B4-BE49-F238E27FC236}">
                <a16:creationId xmlns:a16="http://schemas.microsoft.com/office/drawing/2014/main" xmlns="" id="{9165B74F-E2D7-38C4-E049-F146CBD6DCC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xmlns="" id="{310CF396-0230-0B69-DD28-AEE505747E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rational model assumes that managers have all relevant information, all necessary time and make decisions in the best interests of the organisation – this is unrealistic but serves a reference point for actual decision-making behaviour.</a:t>
            </a:r>
          </a:p>
          <a:p>
            <a:r>
              <a:rPr lang="en-US" altLang="en-US"/>
              <a:t>The non-rational model examines the behaviour and motivation of managers in making non-optimal decisions.</a:t>
            </a:r>
          </a:p>
          <a:p>
            <a:r>
              <a:rPr lang="en-AU" altLang="en-US" sz="1800"/>
              <a:t>Further discussion can be found on pages 135-136.</a:t>
            </a:r>
          </a:p>
          <a:p>
            <a:endParaRPr lang="en-AU" altLang="en-US"/>
          </a:p>
        </p:txBody>
      </p:sp>
    </p:spTree>
    <p:extLst>
      <p:ext uri="{BB962C8B-B14F-4D97-AF65-F5344CB8AC3E}">
        <p14:creationId xmlns:p14="http://schemas.microsoft.com/office/powerpoint/2010/main" val="1458950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xmlns="" id="{D9D7A4CC-F25E-2E86-2EA9-F9638117FC5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BCD9F32-B76B-4B9F-A797-30719170C6DF}" type="slidenum">
              <a:rPr lang="en-AU" altLang="en-US" sz="1200"/>
              <a:pPr/>
              <a:t>8</a:t>
            </a:fld>
            <a:endParaRPr lang="en-AU" altLang="en-US" sz="1200"/>
          </a:p>
        </p:txBody>
      </p:sp>
      <p:sp>
        <p:nvSpPr>
          <p:cNvPr id="43011" name="Rectangle 2">
            <a:extLst>
              <a:ext uri="{FF2B5EF4-FFF2-40B4-BE49-F238E27FC236}">
                <a16:creationId xmlns:a16="http://schemas.microsoft.com/office/drawing/2014/main" xmlns="" id="{CB54625D-CCE3-58B6-0661-0A70CBDC8801}"/>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xmlns="" id="{63957EFA-2C01-54A6-518D-ACA383916E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135</a:t>
            </a:r>
            <a:endParaRPr lang="en-AU" altLang="en-US"/>
          </a:p>
        </p:txBody>
      </p:sp>
    </p:spTree>
    <p:extLst>
      <p:ext uri="{BB962C8B-B14F-4D97-AF65-F5344CB8AC3E}">
        <p14:creationId xmlns:p14="http://schemas.microsoft.com/office/powerpoint/2010/main" val="1236686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xmlns="" id="{674938FF-E703-BB95-A3AE-AB275DE536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0F4C105-025A-4599-8440-A1E802C26AFF}" type="slidenum">
              <a:rPr lang="en-AU" altLang="en-US" sz="1200"/>
              <a:pPr/>
              <a:t>9</a:t>
            </a:fld>
            <a:endParaRPr lang="en-AU" altLang="en-US" sz="1200"/>
          </a:p>
        </p:txBody>
      </p:sp>
      <p:sp>
        <p:nvSpPr>
          <p:cNvPr id="44035" name="Rectangle 2">
            <a:extLst>
              <a:ext uri="{FF2B5EF4-FFF2-40B4-BE49-F238E27FC236}">
                <a16:creationId xmlns:a16="http://schemas.microsoft.com/office/drawing/2014/main" xmlns="" id="{0BDB9A77-7CAE-D54A-D77F-AD649F0647AB}"/>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xmlns="" id="{C0B9FBEF-3078-2D01-DF92-D5A6C1C1B5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Pages 135-136</a:t>
            </a:r>
            <a:endParaRPr lang="en-AU" altLang="en-US"/>
          </a:p>
        </p:txBody>
      </p:sp>
    </p:spTree>
    <p:extLst>
      <p:ext uri="{BB962C8B-B14F-4D97-AF65-F5344CB8AC3E}">
        <p14:creationId xmlns:p14="http://schemas.microsoft.com/office/powerpoint/2010/main" val="835063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xmlns="" id="{6FC22894-E6C2-5319-328E-03F87AFB9C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47E2A08-A702-4820-8403-3BCF793C3C6C}" type="slidenum">
              <a:rPr lang="en-AU" altLang="en-US" sz="1200"/>
              <a:pPr/>
              <a:t>10</a:t>
            </a:fld>
            <a:endParaRPr lang="en-AU" altLang="en-US" sz="1200"/>
          </a:p>
        </p:txBody>
      </p:sp>
      <p:sp>
        <p:nvSpPr>
          <p:cNvPr id="45059" name="Rectangle 2">
            <a:extLst>
              <a:ext uri="{FF2B5EF4-FFF2-40B4-BE49-F238E27FC236}">
                <a16:creationId xmlns:a16="http://schemas.microsoft.com/office/drawing/2014/main" xmlns="" id="{4E4DB898-7533-15A3-A73F-FF51006F0FA1}"/>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xmlns="" id="{7C8B8A44-9795-65C4-2929-E420ECF487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Page 135</a:t>
            </a:r>
            <a:endParaRPr lang="en-AU" altLang="en-US"/>
          </a:p>
        </p:txBody>
      </p:sp>
    </p:spTree>
    <p:extLst>
      <p:ext uri="{BB962C8B-B14F-4D97-AF65-F5344CB8AC3E}">
        <p14:creationId xmlns:p14="http://schemas.microsoft.com/office/powerpoint/2010/main" val="238860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8">
            <a:extLst>
              <a:ext uri="{FF2B5EF4-FFF2-40B4-BE49-F238E27FC236}">
                <a16:creationId xmlns:a16="http://schemas.microsoft.com/office/drawing/2014/main" xmlns="" id="{CC13BE1E-178F-A5DD-5487-2C18EDBEC855}"/>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Rectangle 9">
            <a:extLst>
              <a:ext uri="{FF2B5EF4-FFF2-40B4-BE49-F238E27FC236}">
                <a16:creationId xmlns:a16="http://schemas.microsoft.com/office/drawing/2014/main" xmlns="" id="{7909A76D-FDF2-6EF1-3405-558A1E7493B3}"/>
              </a:ext>
            </a:extLst>
          </p:cNvPr>
          <p:cNvSpPr>
            <a:spLocks noGrp="1" noChangeArrowheads="1"/>
          </p:cNvSpPr>
          <p:nvPr>
            <p:ph type="sldNum" sz="quarter" idx="11"/>
          </p:nvPr>
        </p:nvSpPr>
        <p:spPr>
          <a:ln/>
        </p:spPr>
        <p:txBody>
          <a:bodyPr/>
          <a:lstStyle>
            <a:lvl1pPr>
              <a:defRPr/>
            </a:lvl1pPr>
          </a:lstStyle>
          <a:p>
            <a:r>
              <a:rPr lang="en-AU" altLang="en-US"/>
              <a:t>5–</a:t>
            </a:r>
            <a:fld id="{FF39CE1C-24F2-46D6-BAAE-85D7DC5FBE1F}" type="slidenum">
              <a:rPr lang="en-AU" altLang="en-US"/>
              <a:pPr/>
              <a:t>‹#›</a:t>
            </a:fld>
            <a:endParaRPr lang="en-AU" altLang="en-US"/>
          </a:p>
        </p:txBody>
      </p:sp>
    </p:spTree>
    <p:extLst>
      <p:ext uri="{BB962C8B-B14F-4D97-AF65-F5344CB8AC3E}">
        <p14:creationId xmlns:p14="http://schemas.microsoft.com/office/powerpoint/2010/main" val="4021366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xmlns="" id="{A9DA4C4A-400B-E656-A094-EA25DD746A55}"/>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Rectangle 9">
            <a:extLst>
              <a:ext uri="{FF2B5EF4-FFF2-40B4-BE49-F238E27FC236}">
                <a16:creationId xmlns:a16="http://schemas.microsoft.com/office/drawing/2014/main" xmlns="" id="{ACB45115-22DE-DA24-D0FC-B18B0E58E7AB}"/>
              </a:ext>
            </a:extLst>
          </p:cNvPr>
          <p:cNvSpPr>
            <a:spLocks noGrp="1" noChangeArrowheads="1"/>
          </p:cNvSpPr>
          <p:nvPr>
            <p:ph type="sldNum" sz="quarter" idx="11"/>
          </p:nvPr>
        </p:nvSpPr>
        <p:spPr>
          <a:ln/>
        </p:spPr>
        <p:txBody>
          <a:bodyPr/>
          <a:lstStyle>
            <a:lvl1pPr>
              <a:defRPr/>
            </a:lvl1pPr>
          </a:lstStyle>
          <a:p>
            <a:r>
              <a:rPr lang="en-AU" altLang="en-US"/>
              <a:t>5–</a:t>
            </a:r>
            <a:fld id="{41131FCF-CC93-4A51-AF69-32F4CCE0432D}" type="slidenum">
              <a:rPr lang="en-AU" altLang="en-US"/>
              <a:pPr/>
              <a:t>‹#›</a:t>
            </a:fld>
            <a:endParaRPr lang="en-AU" altLang="en-US"/>
          </a:p>
        </p:txBody>
      </p:sp>
    </p:spTree>
    <p:extLst>
      <p:ext uri="{BB962C8B-B14F-4D97-AF65-F5344CB8AC3E}">
        <p14:creationId xmlns:p14="http://schemas.microsoft.com/office/powerpoint/2010/main" val="2788812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190500"/>
            <a:ext cx="1866900" cy="56149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47800" y="190500"/>
            <a:ext cx="5448300" cy="5614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xmlns="" id="{B0A8C1E4-0B30-F08D-FE4A-1283A4FC8FAA}"/>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Rectangle 9">
            <a:extLst>
              <a:ext uri="{FF2B5EF4-FFF2-40B4-BE49-F238E27FC236}">
                <a16:creationId xmlns:a16="http://schemas.microsoft.com/office/drawing/2014/main" xmlns="" id="{09544F66-566A-9506-635C-BFE8FCBDBF1F}"/>
              </a:ext>
            </a:extLst>
          </p:cNvPr>
          <p:cNvSpPr>
            <a:spLocks noGrp="1" noChangeArrowheads="1"/>
          </p:cNvSpPr>
          <p:nvPr>
            <p:ph type="sldNum" sz="quarter" idx="11"/>
          </p:nvPr>
        </p:nvSpPr>
        <p:spPr>
          <a:ln/>
        </p:spPr>
        <p:txBody>
          <a:bodyPr/>
          <a:lstStyle>
            <a:lvl1pPr>
              <a:defRPr/>
            </a:lvl1pPr>
          </a:lstStyle>
          <a:p>
            <a:r>
              <a:rPr lang="en-AU" altLang="en-US"/>
              <a:t>5–</a:t>
            </a:r>
            <a:fld id="{3383D276-B8EA-447C-ABEB-2A799DF5506D}" type="slidenum">
              <a:rPr lang="en-AU" altLang="en-US"/>
              <a:pPr/>
              <a:t>‹#›</a:t>
            </a:fld>
            <a:endParaRPr lang="en-AU" altLang="en-US"/>
          </a:p>
        </p:txBody>
      </p:sp>
    </p:spTree>
    <p:extLst>
      <p:ext uri="{BB962C8B-B14F-4D97-AF65-F5344CB8AC3E}">
        <p14:creationId xmlns:p14="http://schemas.microsoft.com/office/powerpoint/2010/main" val="3589675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8">
            <a:extLst>
              <a:ext uri="{FF2B5EF4-FFF2-40B4-BE49-F238E27FC236}">
                <a16:creationId xmlns:a16="http://schemas.microsoft.com/office/drawing/2014/main" xmlns="" id="{2BF6EAF4-B161-81D6-ACA5-462CE25144A9}"/>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Rectangle 9">
            <a:extLst>
              <a:ext uri="{FF2B5EF4-FFF2-40B4-BE49-F238E27FC236}">
                <a16:creationId xmlns:a16="http://schemas.microsoft.com/office/drawing/2014/main" xmlns="" id="{88E8F8D3-51E3-6621-5C52-B93259DE3D67}"/>
              </a:ext>
            </a:extLst>
          </p:cNvPr>
          <p:cNvSpPr>
            <a:spLocks noGrp="1" noChangeArrowheads="1"/>
          </p:cNvSpPr>
          <p:nvPr>
            <p:ph type="sldNum" sz="quarter" idx="11"/>
          </p:nvPr>
        </p:nvSpPr>
        <p:spPr>
          <a:ln/>
        </p:spPr>
        <p:txBody>
          <a:bodyPr/>
          <a:lstStyle>
            <a:lvl1pPr>
              <a:defRPr/>
            </a:lvl1pPr>
          </a:lstStyle>
          <a:p>
            <a:r>
              <a:rPr lang="en-AU" altLang="en-US"/>
              <a:t>5–</a:t>
            </a:r>
            <a:fld id="{AF22272F-CDE0-4C01-9749-82E3CE855EC9}" type="slidenum">
              <a:rPr lang="en-AU" altLang="en-US"/>
              <a:pPr/>
              <a:t>‹#›</a:t>
            </a:fld>
            <a:endParaRPr lang="en-AU" altLang="en-US"/>
          </a:p>
        </p:txBody>
      </p:sp>
    </p:spTree>
    <p:extLst>
      <p:ext uri="{BB962C8B-B14F-4D97-AF65-F5344CB8AC3E}">
        <p14:creationId xmlns:p14="http://schemas.microsoft.com/office/powerpoint/2010/main" val="158347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8">
            <a:extLst>
              <a:ext uri="{FF2B5EF4-FFF2-40B4-BE49-F238E27FC236}">
                <a16:creationId xmlns:a16="http://schemas.microsoft.com/office/drawing/2014/main" xmlns="" id="{7B3B730E-AFF6-B45D-1B72-F5585839979A}"/>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Rectangle 9">
            <a:extLst>
              <a:ext uri="{FF2B5EF4-FFF2-40B4-BE49-F238E27FC236}">
                <a16:creationId xmlns:a16="http://schemas.microsoft.com/office/drawing/2014/main" xmlns="" id="{E87E3E1D-639A-2AB4-B9C2-7F08D24C2A63}"/>
              </a:ext>
            </a:extLst>
          </p:cNvPr>
          <p:cNvSpPr>
            <a:spLocks noGrp="1" noChangeArrowheads="1"/>
          </p:cNvSpPr>
          <p:nvPr>
            <p:ph type="sldNum" sz="quarter" idx="11"/>
          </p:nvPr>
        </p:nvSpPr>
        <p:spPr>
          <a:ln/>
        </p:spPr>
        <p:txBody>
          <a:bodyPr/>
          <a:lstStyle>
            <a:lvl1pPr>
              <a:defRPr/>
            </a:lvl1pPr>
          </a:lstStyle>
          <a:p>
            <a:r>
              <a:rPr lang="en-AU" altLang="en-US"/>
              <a:t>5–</a:t>
            </a:r>
            <a:fld id="{B721C3AC-000F-4250-9F4C-97596BA3CDB1}" type="slidenum">
              <a:rPr lang="en-AU" altLang="en-US"/>
              <a:pPr/>
              <a:t>‹#›</a:t>
            </a:fld>
            <a:endParaRPr lang="en-AU" altLang="en-US"/>
          </a:p>
        </p:txBody>
      </p:sp>
    </p:spTree>
    <p:extLst>
      <p:ext uri="{BB962C8B-B14F-4D97-AF65-F5344CB8AC3E}">
        <p14:creationId xmlns:p14="http://schemas.microsoft.com/office/powerpoint/2010/main" val="365093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76375" y="1196975"/>
            <a:ext cx="36322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60975" y="1196975"/>
            <a:ext cx="3632200" cy="4608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xmlns="" id="{5AB142A9-38FA-EC6B-0770-D7729866A0A2}"/>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6" name="Rectangle 9">
            <a:extLst>
              <a:ext uri="{FF2B5EF4-FFF2-40B4-BE49-F238E27FC236}">
                <a16:creationId xmlns:a16="http://schemas.microsoft.com/office/drawing/2014/main" xmlns="" id="{38EDCC0B-A183-15A6-4A78-B153029493BD}"/>
              </a:ext>
            </a:extLst>
          </p:cNvPr>
          <p:cNvSpPr>
            <a:spLocks noGrp="1" noChangeArrowheads="1"/>
          </p:cNvSpPr>
          <p:nvPr>
            <p:ph type="sldNum" sz="quarter" idx="11"/>
          </p:nvPr>
        </p:nvSpPr>
        <p:spPr>
          <a:ln/>
        </p:spPr>
        <p:txBody>
          <a:bodyPr/>
          <a:lstStyle>
            <a:lvl1pPr>
              <a:defRPr/>
            </a:lvl1pPr>
          </a:lstStyle>
          <a:p>
            <a:r>
              <a:rPr lang="en-AU" altLang="en-US"/>
              <a:t>5–</a:t>
            </a:r>
            <a:fld id="{9C3761C2-ADBB-4F43-8605-4A5CF0C94A13}" type="slidenum">
              <a:rPr lang="en-AU" altLang="en-US"/>
              <a:pPr/>
              <a:t>‹#›</a:t>
            </a:fld>
            <a:endParaRPr lang="en-AU" altLang="en-US"/>
          </a:p>
        </p:txBody>
      </p:sp>
    </p:spTree>
    <p:extLst>
      <p:ext uri="{BB962C8B-B14F-4D97-AF65-F5344CB8AC3E}">
        <p14:creationId xmlns:p14="http://schemas.microsoft.com/office/powerpoint/2010/main" val="4104548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8">
            <a:extLst>
              <a:ext uri="{FF2B5EF4-FFF2-40B4-BE49-F238E27FC236}">
                <a16:creationId xmlns:a16="http://schemas.microsoft.com/office/drawing/2014/main" xmlns="" id="{DF0DAC82-24D5-D601-B234-831CECA265CC}"/>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8" name="Rectangle 9">
            <a:extLst>
              <a:ext uri="{FF2B5EF4-FFF2-40B4-BE49-F238E27FC236}">
                <a16:creationId xmlns:a16="http://schemas.microsoft.com/office/drawing/2014/main" xmlns="" id="{C8373595-0A24-8888-55B7-F2E6BAB30D6A}"/>
              </a:ext>
            </a:extLst>
          </p:cNvPr>
          <p:cNvSpPr>
            <a:spLocks noGrp="1" noChangeArrowheads="1"/>
          </p:cNvSpPr>
          <p:nvPr>
            <p:ph type="sldNum" sz="quarter" idx="11"/>
          </p:nvPr>
        </p:nvSpPr>
        <p:spPr>
          <a:ln/>
        </p:spPr>
        <p:txBody>
          <a:bodyPr/>
          <a:lstStyle>
            <a:lvl1pPr>
              <a:defRPr/>
            </a:lvl1pPr>
          </a:lstStyle>
          <a:p>
            <a:r>
              <a:rPr lang="en-AU" altLang="en-US"/>
              <a:t>5–</a:t>
            </a:r>
            <a:fld id="{8950EBA1-E8FB-44FF-9131-34702C0CD0E2}" type="slidenum">
              <a:rPr lang="en-AU" altLang="en-US"/>
              <a:pPr/>
              <a:t>‹#›</a:t>
            </a:fld>
            <a:endParaRPr lang="en-AU" altLang="en-US"/>
          </a:p>
        </p:txBody>
      </p:sp>
    </p:spTree>
    <p:extLst>
      <p:ext uri="{BB962C8B-B14F-4D97-AF65-F5344CB8AC3E}">
        <p14:creationId xmlns:p14="http://schemas.microsoft.com/office/powerpoint/2010/main" val="2053216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8">
            <a:extLst>
              <a:ext uri="{FF2B5EF4-FFF2-40B4-BE49-F238E27FC236}">
                <a16:creationId xmlns:a16="http://schemas.microsoft.com/office/drawing/2014/main" xmlns="" id="{936920AE-B987-D2BA-62D6-C832A0C0250A}"/>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4" name="Rectangle 9">
            <a:extLst>
              <a:ext uri="{FF2B5EF4-FFF2-40B4-BE49-F238E27FC236}">
                <a16:creationId xmlns:a16="http://schemas.microsoft.com/office/drawing/2014/main" xmlns="" id="{72D85A23-716A-5FBF-EB1B-BDB695AAA3A1}"/>
              </a:ext>
            </a:extLst>
          </p:cNvPr>
          <p:cNvSpPr>
            <a:spLocks noGrp="1" noChangeArrowheads="1"/>
          </p:cNvSpPr>
          <p:nvPr>
            <p:ph type="sldNum" sz="quarter" idx="11"/>
          </p:nvPr>
        </p:nvSpPr>
        <p:spPr>
          <a:ln/>
        </p:spPr>
        <p:txBody>
          <a:bodyPr/>
          <a:lstStyle>
            <a:lvl1pPr>
              <a:defRPr/>
            </a:lvl1pPr>
          </a:lstStyle>
          <a:p>
            <a:r>
              <a:rPr lang="en-AU" altLang="en-US"/>
              <a:t>5–</a:t>
            </a:r>
            <a:fld id="{660EF317-D379-4E88-9E77-F7B3610B8CEC}" type="slidenum">
              <a:rPr lang="en-AU" altLang="en-US"/>
              <a:pPr/>
              <a:t>‹#›</a:t>
            </a:fld>
            <a:endParaRPr lang="en-AU" altLang="en-US"/>
          </a:p>
        </p:txBody>
      </p:sp>
    </p:spTree>
    <p:extLst>
      <p:ext uri="{BB962C8B-B14F-4D97-AF65-F5344CB8AC3E}">
        <p14:creationId xmlns:p14="http://schemas.microsoft.com/office/powerpoint/2010/main" val="4090025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xmlns="" id="{4D97E9CD-9DCF-7634-D859-DC75C9C64E3C}"/>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3" name="Rectangle 9">
            <a:extLst>
              <a:ext uri="{FF2B5EF4-FFF2-40B4-BE49-F238E27FC236}">
                <a16:creationId xmlns:a16="http://schemas.microsoft.com/office/drawing/2014/main" xmlns="" id="{644E010B-7DC5-0FE1-5DB0-98E742D23AA3}"/>
              </a:ext>
            </a:extLst>
          </p:cNvPr>
          <p:cNvSpPr>
            <a:spLocks noGrp="1" noChangeArrowheads="1"/>
          </p:cNvSpPr>
          <p:nvPr>
            <p:ph type="sldNum" sz="quarter" idx="11"/>
          </p:nvPr>
        </p:nvSpPr>
        <p:spPr>
          <a:ln/>
        </p:spPr>
        <p:txBody>
          <a:bodyPr/>
          <a:lstStyle>
            <a:lvl1pPr>
              <a:defRPr/>
            </a:lvl1pPr>
          </a:lstStyle>
          <a:p>
            <a:r>
              <a:rPr lang="en-AU" altLang="en-US"/>
              <a:t>5–</a:t>
            </a:r>
            <a:fld id="{4BC79F61-008B-42A2-8A58-4DE995FA0C2E}" type="slidenum">
              <a:rPr lang="en-AU" altLang="en-US"/>
              <a:pPr/>
              <a:t>‹#›</a:t>
            </a:fld>
            <a:endParaRPr lang="en-AU" altLang="en-US"/>
          </a:p>
        </p:txBody>
      </p:sp>
    </p:spTree>
    <p:extLst>
      <p:ext uri="{BB962C8B-B14F-4D97-AF65-F5344CB8AC3E}">
        <p14:creationId xmlns:p14="http://schemas.microsoft.com/office/powerpoint/2010/main" val="2595139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xmlns="" id="{DDDD8AC8-D4DD-AEFC-B2BF-216F0B7DCA44}"/>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6" name="Rectangle 9">
            <a:extLst>
              <a:ext uri="{FF2B5EF4-FFF2-40B4-BE49-F238E27FC236}">
                <a16:creationId xmlns:a16="http://schemas.microsoft.com/office/drawing/2014/main" xmlns="" id="{2492983A-D3B1-836B-62C8-3C9CC2EB5A95}"/>
              </a:ext>
            </a:extLst>
          </p:cNvPr>
          <p:cNvSpPr>
            <a:spLocks noGrp="1" noChangeArrowheads="1"/>
          </p:cNvSpPr>
          <p:nvPr>
            <p:ph type="sldNum" sz="quarter" idx="11"/>
          </p:nvPr>
        </p:nvSpPr>
        <p:spPr>
          <a:ln/>
        </p:spPr>
        <p:txBody>
          <a:bodyPr/>
          <a:lstStyle>
            <a:lvl1pPr>
              <a:defRPr/>
            </a:lvl1pPr>
          </a:lstStyle>
          <a:p>
            <a:r>
              <a:rPr lang="en-AU" altLang="en-US"/>
              <a:t>5–</a:t>
            </a:r>
            <a:fld id="{488A5A05-9C2A-44D8-83FF-0BC8F4A65DB6}" type="slidenum">
              <a:rPr lang="en-AU" altLang="en-US"/>
              <a:pPr/>
              <a:t>‹#›</a:t>
            </a:fld>
            <a:endParaRPr lang="en-AU" altLang="en-US"/>
          </a:p>
        </p:txBody>
      </p:sp>
    </p:spTree>
    <p:extLst>
      <p:ext uri="{BB962C8B-B14F-4D97-AF65-F5344CB8AC3E}">
        <p14:creationId xmlns:p14="http://schemas.microsoft.com/office/powerpoint/2010/main" val="3753564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8">
            <a:extLst>
              <a:ext uri="{FF2B5EF4-FFF2-40B4-BE49-F238E27FC236}">
                <a16:creationId xmlns:a16="http://schemas.microsoft.com/office/drawing/2014/main" xmlns="" id="{72B80BE4-5F3C-CED3-D9C0-3DE5E451C30F}"/>
              </a:ext>
            </a:extLst>
          </p:cNvPr>
          <p:cNvSpPr>
            <a:spLocks noGrp="1" noChangeArrowheads="1"/>
          </p:cNvSpPr>
          <p:nvPr>
            <p:ph type="ftr" sz="quarter" idx="10"/>
          </p:nvPr>
        </p:nvSpPr>
        <p:spPr>
          <a:ln/>
        </p:spPr>
        <p:txBody>
          <a:bodyPr/>
          <a:lstStyle>
            <a:lvl1pPr>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6" name="Rectangle 9">
            <a:extLst>
              <a:ext uri="{FF2B5EF4-FFF2-40B4-BE49-F238E27FC236}">
                <a16:creationId xmlns:a16="http://schemas.microsoft.com/office/drawing/2014/main" xmlns="" id="{6C6FB58B-AEC7-2F63-D33D-796D69D095A1}"/>
              </a:ext>
            </a:extLst>
          </p:cNvPr>
          <p:cNvSpPr>
            <a:spLocks noGrp="1" noChangeArrowheads="1"/>
          </p:cNvSpPr>
          <p:nvPr>
            <p:ph type="sldNum" sz="quarter" idx="11"/>
          </p:nvPr>
        </p:nvSpPr>
        <p:spPr>
          <a:ln/>
        </p:spPr>
        <p:txBody>
          <a:bodyPr/>
          <a:lstStyle>
            <a:lvl1pPr>
              <a:defRPr/>
            </a:lvl1pPr>
          </a:lstStyle>
          <a:p>
            <a:r>
              <a:rPr lang="en-AU" altLang="en-US"/>
              <a:t>5–</a:t>
            </a:r>
            <a:fld id="{0F199785-F8A9-4253-A5D3-C8C44D30C2E4}" type="slidenum">
              <a:rPr lang="en-AU" altLang="en-US"/>
              <a:pPr/>
              <a:t>‹#›</a:t>
            </a:fld>
            <a:endParaRPr lang="en-AU" altLang="en-US"/>
          </a:p>
        </p:txBody>
      </p:sp>
    </p:spTree>
    <p:extLst>
      <p:ext uri="{BB962C8B-B14F-4D97-AF65-F5344CB8AC3E}">
        <p14:creationId xmlns:p14="http://schemas.microsoft.com/office/powerpoint/2010/main" val="2466151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xmlns="" id="{1498B374-FE65-BAA0-72CE-9FE98AA456ED}"/>
              </a:ext>
            </a:extLst>
          </p:cNvPr>
          <p:cNvSpPr>
            <a:spLocks noChangeArrowheads="1"/>
          </p:cNvSpPr>
          <p:nvPr/>
        </p:nvSpPr>
        <p:spPr bwMode="auto">
          <a:xfrm>
            <a:off x="1258888" y="5949950"/>
            <a:ext cx="6665912" cy="908050"/>
          </a:xfrm>
          <a:prstGeom prst="rect">
            <a:avLst/>
          </a:prstGeom>
          <a:solidFill>
            <a:srgbClr val="0F9EAD"/>
          </a:solidFill>
          <a:ln w="9525">
            <a:noFill/>
            <a:miter lim="800000"/>
            <a:headEnd/>
            <a:tailEnd/>
          </a:ln>
          <a:effectLst/>
        </p:spPr>
        <p:txBody>
          <a:bodyPr wrap="none" anchor="ctr"/>
          <a:lstStyle/>
          <a:p>
            <a:pPr algn="ctr">
              <a:defRPr/>
            </a:pPr>
            <a:endParaRPr lang="en-AU"/>
          </a:p>
        </p:txBody>
      </p:sp>
      <p:sp>
        <p:nvSpPr>
          <p:cNvPr id="1027" name="Rectangle 3">
            <a:extLst>
              <a:ext uri="{FF2B5EF4-FFF2-40B4-BE49-F238E27FC236}">
                <a16:creationId xmlns:a16="http://schemas.microsoft.com/office/drawing/2014/main" xmlns="" id="{DD088FA6-747B-DA77-8463-074F464A7BF2}"/>
              </a:ext>
            </a:extLst>
          </p:cNvPr>
          <p:cNvSpPr>
            <a:spLocks noGrp="1" noChangeArrowheads="1"/>
          </p:cNvSpPr>
          <p:nvPr>
            <p:ph type="title"/>
          </p:nvPr>
        </p:nvSpPr>
        <p:spPr bwMode="auto">
          <a:xfrm>
            <a:off x="1447800" y="190500"/>
            <a:ext cx="74676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AU" altLang="en-US"/>
              <a:t>Click to edit Master title style</a:t>
            </a:r>
          </a:p>
        </p:txBody>
      </p:sp>
      <p:sp>
        <p:nvSpPr>
          <p:cNvPr id="37892" name="Rectangle 4">
            <a:extLst>
              <a:ext uri="{FF2B5EF4-FFF2-40B4-BE49-F238E27FC236}">
                <a16:creationId xmlns:a16="http://schemas.microsoft.com/office/drawing/2014/main" xmlns="" id="{D06E6EF5-D757-46E6-2027-003078243CAA}"/>
              </a:ext>
            </a:extLst>
          </p:cNvPr>
          <p:cNvSpPr>
            <a:spLocks noChangeArrowheads="1"/>
          </p:cNvSpPr>
          <p:nvPr/>
        </p:nvSpPr>
        <p:spPr bwMode="auto">
          <a:xfrm>
            <a:off x="1588" y="0"/>
            <a:ext cx="1322387" cy="908050"/>
          </a:xfrm>
          <a:prstGeom prst="rect">
            <a:avLst/>
          </a:prstGeom>
          <a:solidFill>
            <a:srgbClr val="A2C278"/>
          </a:solidFill>
          <a:ln w="9525">
            <a:noFill/>
            <a:miter lim="800000"/>
            <a:headEnd/>
            <a:tailEnd/>
          </a:ln>
          <a:effectLst/>
        </p:spPr>
        <p:txBody>
          <a:bodyPr wrap="none" anchor="ctr"/>
          <a:lstStyle/>
          <a:p>
            <a:pPr algn="ctr">
              <a:defRPr/>
            </a:pPr>
            <a:endParaRPr lang="en-AU">
              <a:solidFill>
                <a:srgbClr val="00297C"/>
              </a:solidFill>
            </a:endParaRPr>
          </a:p>
        </p:txBody>
      </p:sp>
      <p:sp>
        <p:nvSpPr>
          <p:cNvPr id="37893" name="Rectangle 5">
            <a:extLst>
              <a:ext uri="{FF2B5EF4-FFF2-40B4-BE49-F238E27FC236}">
                <a16:creationId xmlns:a16="http://schemas.microsoft.com/office/drawing/2014/main" xmlns="" id="{D6AAAA29-223B-7FD9-7E16-C9BA3896842B}"/>
              </a:ext>
            </a:extLst>
          </p:cNvPr>
          <p:cNvSpPr>
            <a:spLocks noChangeArrowheads="1"/>
          </p:cNvSpPr>
          <p:nvPr/>
        </p:nvSpPr>
        <p:spPr bwMode="auto">
          <a:xfrm>
            <a:off x="1588" y="2459038"/>
            <a:ext cx="1323975" cy="3490912"/>
          </a:xfrm>
          <a:prstGeom prst="rect">
            <a:avLst/>
          </a:prstGeom>
          <a:solidFill>
            <a:srgbClr val="AE8AAF"/>
          </a:solidFill>
          <a:ln w="9525">
            <a:noFill/>
            <a:miter lim="800000"/>
            <a:headEnd/>
            <a:tailEnd/>
          </a:ln>
          <a:effectLst/>
        </p:spPr>
        <p:txBody>
          <a:bodyPr wrap="none" anchor="ctr"/>
          <a:lstStyle/>
          <a:p>
            <a:pPr algn="ctr">
              <a:defRPr/>
            </a:pPr>
            <a:endParaRPr lang="en-AU">
              <a:solidFill>
                <a:srgbClr val="FF9933"/>
              </a:solidFill>
            </a:endParaRPr>
          </a:p>
        </p:txBody>
      </p:sp>
      <p:sp>
        <p:nvSpPr>
          <p:cNvPr id="37894" name="Rectangle 6">
            <a:extLst>
              <a:ext uri="{FF2B5EF4-FFF2-40B4-BE49-F238E27FC236}">
                <a16:creationId xmlns:a16="http://schemas.microsoft.com/office/drawing/2014/main" xmlns="" id="{354F1428-4110-D81A-C568-7E4D75543E29}"/>
              </a:ext>
            </a:extLst>
          </p:cNvPr>
          <p:cNvSpPr>
            <a:spLocks noChangeArrowheads="1"/>
          </p:cNvSpPr>
          <p:nvPr/>
        </p:nvSpPr>
        <p:spPr bwMode="auto">
          <a:xfrm>
            <a:off x="0" y="5949950"/>
            <a:ext cx="1320800" cy="908050"/>
          </a:xfrm>
          <a:prstGeom prst="rect">
            <a:avLst/>
          </a:prstGeom>
          <a:solidFill>
            <a:schemeClr val="tx1"/>
          </a:solidFill>
          <a:ln w="9525">
            <a:noFill/>
            <a:miter lim="800000"/>
            <a:headEnd/>
            <a:tailEnd/>
          </a:ln>
          <a:effectLst/>
        </p:spPr>
        <p:txBody>
          <a:bodyPr wrap="none" anchor="ctr"/>
          <a:lstStyle/>
          <a:p>
            <a:pPr algn="ctr">
              <a:defRPr/>
            </a:pPr>
            <a:endParaRPr lang="en-AU">
              <a:solidFill>
                <a:srgbClr val="FF9933"/>
              </a:solidFill>
            </a:endParaRPr>
          </a:p>
        </p:txBody>
      </p:sp>
      <p:sp>
        <p:nvSpPr>
          <p:cNvPr id="37895" name="Rectangle 7">
            <a:extLst>
              <a:ext uri="{FF2B5EF4-FFF2-40B4-BE49-F238E27FC236}">
                <a16:creationId xmlns:a16="http://schemas.microsoft.com/office/drawing/2014/main" xmlns="" id="{BA77B9E9-DD6E-8A3D-DC7B-4313E5EB55D9}"/>
              </a:ext>
            </a:extLst>
          </p:cNvPr>
          <p:cNvSpPr>
            <a:spLocks noChangeArrowheads="1"/>
          </p:cNvSpPr>
          <p:nvPr/>
        </p:nvSpPr>
        <p:spPr bwMode="auto">
          <a:xfrm>
            <a:off x="7924800" y="5948363"/>
            <a:ext cx="1219200" cy="909637"/>
          </a:xfrm>
          <a:prstGeom prst="rect">
            <a:avLst/>
          </a:prstGeom>
          <a:solidFill>
            <a:schemeClr val="tx1"/>
          </a:solidFill>
          <a:ln w="9525">
            <a:noFill/>
            <a:miter lim="800000"/>
            <a:headEnd/>
            <a:tailEnd/>
          </a:ln>
          <a:effectLst/>
        </p:spPr>
        <p:txBody>
          <a:bodyPr wrap="none" anchor="ctr"/>
          <a:lstStyle/>
          <a:p>
            <a:pPr algn="ctr">
              <a:defRPr/>
            </a:pPr>
            <a:endParaRPr lang="en-AU">
              <a:solidFill>
                <a:srgbClr val="FF9933"/>
              </a:solidFill>
            </a:endParaRPr>
          </a:p>
        </p:txBody>
      </p:sp>
      <p:sp>
        <p:nvSpPr>
          <p:cNvPr id="37896" name="Rectangle 8">
            <a:extLst>
              <a:ext uri="{FF2B5EF4-FFF2-40B4-BE49-F238E27FC236}">
                <a16:creationId xmlns:a16="http://schemas.microsoft.com/office/drawing/2014/main" xmlns="" id="{3FC9D43D-04C2-1BD9-863A-0796AA77CE36}"/>
              </a:ext>
            </a:extLst>
          </p:cNvPr>
          <p:cNvSpPr>
            <a:spLocks noGrp="1" noChangeArrowheads="1"/>
          </p:cNvSpPr>
          <p:nvPr>
            <p:ph type="ftr" sz="quarter" idx="3"/>
          </p:nvPr>
        </p:nvSpPr>
        <p:spPr bwMode="auto">
          <a:xfrm>
            <a:off x="1476375" y="6175375"/>
            <a:ext cx="6376988" cy="460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solidFill>
                  <a:schemeClr val="bg1"/>
                </a:solidFill>
                <a:latin typeface="+mn-lt"/>
              </a:defRPr>
            </a:lvl1p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37897" name="Rectangle 9">
            <a:extLst>
              <a:ext uri="{FF2B5EF4-FFF2-40B4-BE49-F238E27FC236}">
                <a16:creationId xmlns:a16="http://schemas.microsoft.com/office/drawing/2014/main" xmlns="" id="{E1399145-A461-2EF9-08D1-C50F78C86EB7}"/>
              </a:ext>
            </a:extLst>
          </p:cNvPr>
          <p:cNvSpPr>
            <a:spLocks noGrp="1" noChangeArrowheads="1"/>
          </p:cNvSpPr>
          <p:nvPr>
            <p:ph type="sldNum" sz="quarter" idx="4"/>
          </p:nvPr>
        </p:nvSpPr>
        <p:spPr bwMode="auto">
          <a:xfrm>
            <a:off x="8101013" y="6175375"/>
            <a:ext cx="863600" cy="457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a:spcBef>
                <a:spcPct val="50000"/>
              </a:spcBef>
              <a:defRPr sz="1800" b="1">
                <a:solidFill>
                  <a:schemeClr val="bg1"/>
                </a:solidFill>
                <a:latin typeface="Arial" panose="020B0604020202020204" pitchFamily="34" charset="0"/>
              </a:defRPr>
            </a:lvl1pPr>
          </a:lstStyle>
          <a:p>
            <a:r>
              <a:rPr lang="en-AU" altLang="en-US"/>
              <a:t>5–</a:t>
            </a:r>
            <a:fld id="{D4C5029A-05B3-4662-9437-CBC8A2DAC6A0}" type="slidenum">
              <a:rPr lang="en-AU" altLang="en-US"/>
              <a:pPr/>
              <a:t>‹#›</a:t>
            </a:fld>
            <a:endParaRPr lang="en-AU" altLang="en-US"/>
          </a:p>
        </p:txBody>
      </p:sp>
      <p:sp>
        <p:nvSpPr>
          <p:cNvPr id="1034" name="Rectangle 10">
            <a:extLst>
              <a:ext uri="{FF2B5EF4-FFF2-40B4-BE49-F238E27FC236}">
                <a16:creationId xmlns:a16="http://schemas.microsoft.com/office/drawing/2014/main" xmlns="" id="{EDE453BC-B411-09AB-18B8-935DB6304675}"/>
              </a:ext>
            </a:extLst>
          </p:cNvPr>
          <p:cNvSpPr>
            <a:spLocks noGrp="1" noChangeArrowheads="1"/>
          </p:cNvSpPr>
          <p:nvPr>
            <p:ph type="body" idx="1"/>
          </p:nvPr>
        </p:nvSpPr>
        <p:spPr bwMode="auto">
          <a:xfrm>
            <a:off x="1476375" y="1196975"/>
            <a:ext cx="7416800" cy="460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ltLang="en-US"/>
              <a:t>Click to edit Master text styles</a:t>
            </a:r>
          </a:p>
          <a:p>
            <a:pPr lvl="1"/>
            <a:r>
              <a:rPr lang="en-AU" altLang="en-US"/>
              <a:t>Second level</a:t>
            </a:r>
          </a:p>
          <a:p>
            <a:pPr lvl="2"/>
            <a:r>
              <a:rPr lang="en-AU" altLang="en-US"/>
              <a:t>Third level</a:t>
            </a:r>
          </a:p>
          <a:p>
            <a:pPr lvl="3"/>
            <a:r>
              <a:rPr lang="en-AU" altLang="en-US"/>
              <a:t>Fourth level</a:t>
            </a:r>
          </a:p>
          <a:p>
            <a:pPr lvl="4"/>
            <a:r>
              <a:rPr lang="en-AU" altLang="en-US"/>
              <a:t>Fifth level</a:t>
            </a:r>
          </a:p>
        </p:txBody>
      </p:sp>
      <p:pic>
        <p:nvPicPr>
          <p:cNvPr id="1035" name="Picture 11" descr="MH-Bartol Cvr small">
            <a:extLst>
              <a:ext uri="{FF2B5EF4-FFF2-40B4-BE49-F238E27FC236}">
                <a16:creationId xmlns:a16="http://schemas.microsoft.com/office/drawing/2014/main" xmlns="" id="{51FE90A3-E10E-1234-A51B-9652192C3AA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l="240"/>
          <a:stretch>
            <a:fillRect/>
          </a:stretch>
        </p:blipFill>
        <p:spPr bwMode="auto">
          <a:xfrm>
            <a:off x="0" y="871538"/>
            <a:ext cx="1323975"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dt="0"/>
  <p:txStyles>
    <p:titleStyle>
      <a:lvl1pPr algn="l" rtl="0" eaLnBrk="0" fontAlgn="base" hangingPunct="0">
        <a:spcBef>
          <a:spcPct val="0"/>
        </a:spcBef>
        <a:spcAft>
          <a:spcPct val="0"/>
        </a:spcAft>
        <a:defRPr kumimoji="1" sz="3600" b="1">
          <a:solidFill>
            <a:srgbClr val="A075A1"/>
          </a:solidFill>
          <a:latin typeface="+mj-lt"/>
          <a:ea typeface="+mj-ea"/>
          <a:cs typeface="+mj-cs"/>
        </a:defRPr>
      </a:lvl1pPr>
      <a:lvl2pPr algn="l" rtl="0" eaLnBrk="0" fontAlgn="base" hangingPunct="0">
        <a:spcBef>
          <a:spcPct val="0"/>
        </a:spcBef>
        <a:spcAft>
          <a:spcPct val="0"/>
        </a:spcAft>
        <a:defRPr kumimoji="1" sz="3600" b="1">
          <a:solidFill>
            <a:srgbClr val="A075A1"/>
          </a:solidFill>
          <a:latin typeface="Arial" charset="0"/>
        </a:defRPr>
      </a:lvl2pPr>
      <a:lvl3pPr algn="l" rtl="0" eaLnBrk="0" fontAlgn="base" hangingPunct="0">
        <a:spcBef>
          <a:spcPct val="0"/>
        </a:spcBef>
        <a:spcAft>
          <a:spcPct val="0"/>
        </a:spcAft>
        <a:defRPr kumimoji="1" sz="3600" b="1">
          <a:solidFill>
            <a:srgbClr val="A075A1"/>
          </a:solidFill>
          <a:latin typeface="Arial" charset="0"/>
        </a:defRPr>
      </a:lvl3pPr>
      <a:lvl4pPr algn="l" rtl="0" eaLnBrk="0" fontAlgn="base" hangingPunct="0">
        <a:spcBef>
          <a:spcPct val="0"/>
        </a:spcBef>
        <a:spcAft>
          <a:spcPct val="0"/>
        </a:spcAft>
        <a:defRPr kumimoji="1" sz="3600" b="1">
          <a:solidFill>
            <a:srgbClr val="A075A1"/>
          </a:solidFill>
          <a:latin typeface="Arial" charset="0"/>
        </a:defRPr>
      </a:lvl4pPr>
      <a:lvl5pPr algn="l" rtl="0" eaLnBrk="0" fontAlgn="base" hangingPunct="0">
        <a:spcBef>
          <a:spcPct val="0"/>
        </a:spcBef>
        <a:spcAft>
          <a:spcPct val="0"/>
        </a:spcAft>
        <a:defRPr kumimoji="1" sz="3600" b="1">
          <a:solidFill>
            <a:srgbClr val="A075A1"/>
          </a:solidFill>
          <a:latin typeface="Arial" charset="0"/>
        </a:defRPr>
      </a:lvl5pPr>
      <a:lvl6pPr marL="457200" algn="l" rtl="0" eaLnBrk="0" fontAlgn="base" hangingPunct="0">
        <a:spcBef>
          <a:spcPct val="0"/>
        </a:spcBef>
        <a:spcAft>
          <a:spcPct val="0"/>
        </a:spcAft>
        <a:defRPr kumimoji="1" sz="3600" b="1">
          <a:solidFill>
            <a:srgbClr val="A075A1"/>
          </a:solidFill>
          <a:latin typeface="Arial" charset="0"/>
        </a:defRPr>
      </a:lvl6pPr>
      <a:lvl7pPr marL="914400" algn="l" rtl="0" eaLnBrk="0" fontAlgn="base" hangingPunct="0">
        <a:spcBef>
          <a:spcPct val="0"/>
        </a:spcBef>
        <a:spcAft>
          <a:spcPct val="0"/>
        </a:spcAft>
        <a:defRPr kumimoji="1" sz="3600" b="1">
          <a:solidFill>
            <a:srgbClr val="A075A1"/>
          </a:solidFill>
          <a:latin typeface="Arial" charset="0"/>
        </a:defRPr>
      </a:lvl7pPr>
      <a:lvl8pPr marL="1371600" algn="l" rtl="0" eaLnBrk="0" fontAlgn="base" hangingPunct="0">
        <a:spcBef>
          <a:spcPct val="0"/>
        </a:spcBef>
        <a:spcAft>
          <a:spcPct val="0"/>
        </a:spcAft>
        <a:defRPr kumimoji="1" sz="3600" b="1">
          <a:solidFill>
            <a:srgbClr val="A075A1"/>
          </a:solidFill>
          <a:latin typeface="Arial" charset="0"/>
        </a:defRPr>
      </a:lvl8pPr>
      <a:lvl9pPr marL="1828800" algn="l" rtl="0" eaLnBrk="0" fontAlgn="base" hangingPunct="0">
        <a:spcBef>
          <a:spcPct val="0"/>
        </a:spcBef>
        <a:spcAft>
          <a:spcPct val="0"/>
        </a:spcAft>
        <a:defRPr kumimoji="1" sz="3600" b="1">
          <a:solidFill>
            <a:srgbClr val="A075A1"/>
          </a:solidFill>
          <a:latin typeface="Arial" charset="0"/>
        </a:defRPr>
      </a:lvl9pPr>
    </p:titleStyle>
    <p:bodyStyle>
      <a:lvl1pPr marL="342900" indent="-342900" algn="l" rtl="0" eaLnBrk="0" fontAlgn="base" hangingPunct="0">
        <a:spcBef>
          <a:spcPct val="20000"/>
        </a:spcBef>
        <a:spcAft>
          <a:spcPct val="0"/>
        </a:spcAft>
        <a:buClr>
          <a:schemeClr val="tx1"/>
        </a:buClr>
        <a:buSzPct val="90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80000"/>
        <a:buChar char="–"/>
        <a:defRPr kumimoji="1" sz="2000">
          <a:solidFill>
            <a:schemeClr val="tx1"/>
          </a:solidFill>
          <a:latin typeface="+mn-lt"/>
        </a:defRPr>
      </a:lvl2pPr>
      <a:lvl3pPr marL="1143000" indent="-228600" algn="l" rtl="0" eaLnBrk="0" fontAlgn="base" hangingPunct="0">
        <a:spcBef>
          <a:spcPct val="20000"/>
        </a:spcBef>
        <a:spcAft>
          <a:spcPct val="0"/>
        </a:spcAft>
        <a:buClr>
          <a:schemeClr val="tx1"/>
        </a:buClr>
        <a:buSzPct val="45000"/>
        <a:buFont typeface="Webdings" panose="05030102010509060703" pitchFamily="18" charset="2"/>
        <a:buChar char="&lt;"/>
        <a:defRPr kumimoji="1"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kumimoji="1" sz="1600">
          <a:solidFill>
            <a:schemeClr val="tx1"/>
          </a:solidFill>
          <a:latin typeface="+mn-lt"/>
        </a:defRPr>
      </a:lvl4pPr>
      <a:lvl5pPr marL="2057400" indent="-228600" algn="l" rtl="0" eaLnBrk="0" fontAlgn="base" hangingPunct="0">
        <a:spcBef>
          <a:spcPct val="20000"/>
        </a:spcBef>
        <a:spcAft>
          <a:spcPct val="0"/>
        </a:spcAft>
        <a:buClr>
          <a:schemeClr val="tx1"/>
        </a:buClr>
        <a:buChar char="–"/>
        <a:defRPr kumimoji="1" sz="1400">
          <a:solidFill>
            <a:schemeClr val="tx1"/>
          </a:solidFill>
          <a:latin typeface="+mn-lt"/>
        </a:defRPr>
      </a:lvl5pPr>
      <a:lvl6pPr marL="2514600" indent="-228600" algn="l" rtl="0" eaLnBrk="0" fontAlgn="base" hangingPunct="0">
        <a:spcBef>
          <a:spcPct val="20000"/>
        </a:spcBef>
        <a:spcAft>
          <a:spcPct val="0"/>
        </a:spcAft>
        <a:buClr>
          <a:schemeClr val="tx1"/>
        </a:buClr>
        <a:buChar char="–"/>
        <a:defRPr kumimoji="1" sz="1400">
          <a:solidFill>
            <a:schemeClr val="tx1"/>
          </a:solidFill>
          <a:latin typeface="+mn-lt"/>
        </a:defRPr>
      </a:lvl6pPr>
      <a:lvl7pPr marL="2971800" indent="-228600" algn="l" rtl="0" eaLnBrk="0" fontAlgn="base" hangingPunct="0">
        <a:spcBef>
          <a:spcPct val="20000"/>
        </a:spcBef>
        <a:spcAft>
          <a:spcPct val="0"/>
        </a:spcAft>
        <a:buClr>
          <a:schemeClr val="tx1"/>
        </a:buClr>
        <a:buChar char="–"/>
        <a:defRPr kumimoji="1" sz="1400">
          <a:solidFill>
            <a:schemeClr val="tx1"/>
          </a:solidFill>
          <a:latin typeface="+mn-lt"/>
        </a:defRPr>
      </a:lvl7pPr>
      <a:lvl8pPr marL="3429000" indent="-228600" algn="l" rtl="0" eaLnBrk="0" fontAlgn="base" hangingPunct="0">
        <a:spcBef>
          <a:spcPct val="20000"/>
        </a:spcBef>
        <a:spcAft>
          <a:spcPct val="0"/>
        </a:spcAft>
        <a:buClr>
          <a:schemeClr val="tx1"/>
        </a:buClr>
        <a:buChar char="–"/>
        <a:defRPr kumimoji="1" sz="1400">
          <a:solidFill>
            <a:schemeClr val="tx1"/>
          </a:solidFill>
          <a:latin typeface="+mn-lt"/>
        </a:defRPr>
      </a:lvl8pPr>
      <a:lvl9pPr marL="3886200" indent="-228600" algn="l" rtl="0" eaLnBrk="0" fontAlgn="base" hangingPunct="0">
        <a:spcBef>
          <a:spcPct val="20000"/>
        </a:spcBef>
        <a:spcAft>
          <a:spcPct val="0"/>
        </a:spcAft>
        <a:buClr>
          <a:schemeClr val="tx1"/>
        </a:buClr>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xmlns="" id="{7E130059-F551-761C-F532-6B8ACF6C82F8}"/>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4" name="Slide Number Placeholder 4">
            <a:extLst>
              <a:ext uri="{FF2B5EF4-FFF2-40B4-BE49-F238E27FC236}">
                <a16:creationId xmlns:a16="http://schemas.microsoft.com/office/drawing/2014/main" xmlns="" id="{72474A12-D81A-690C-A36A-7E104C1B0AE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7F35585C-9090-46AE-8853-888E78F38A72}" type="slidenum">
              <a:rPr lang="en-AU" altLang="en-US" sz="1800">
                <a:solidFill>
                  <a:schemeClr val="bg1"/>
                </a:solidFill>
                <a:latin typeface="Arial" panose="020B0604020202020204" pitchFamily="34" charset="0"/>
              </a:rPr>
              <a:pPr/>
              <a:t>1</a:t>
            </a:fld>
            <a:endParaRPr lang="en-AU" altLang="en-US" sz="1800">
              <a:solidFill>
                <a:schemeClr val="bg1"/>
              </a:solidFill>
              <a:latin typeface="Arial" panose="020B0604020202020204" pitchFamily="34" charset="0"/>
            </a:endParaRPr>
          </a:p>
        </p:txBody>
      </p:sp>
      <p:sp>
        <p:nvSpPr>
          <p:cNvPr id="2052" name="Rectangle 2">
            <a:extLst>
              <a:ext uri="{FF2B5EF4-FFF2-40B4-BE49-F238E27FC236}">
                <a16:creationId xmlns:a16="http://schemas.microsoft.com/office/drawing/2014/main" xmlns="" id="{C7AFE8E6-520E-62A1-2CD9-15A4F3DF9382}"/>
              </a:ext>
            </a:extLst>
          </p:cNvPr>
          <p:cNvSpPr>
            <a:spLocks noGrp="1" noChangeArrowheads="1"/>
          </p:cNvSpPr>
          <p:nvPr>
            <p:ph type="ctrTitle"/>
          </p:nvPr>
        </p:nvSpPr>
        <p:spPr>
          <a:xfrm>
            <a:off x="1619250" y="1371600"/>
            <a:ext cx="7296150" cy="3570288"/>
          </a:xfrm>
        </p:spPr>
        <p:txBody>
          <a:bodyPr/>
          <a:lstStyle/>
          <a:p>
            <a:r>
              <a:rPr lang="en-AU" altLang="en-US"/>
              <a:t/>
            </a:r>
            <a:br>
              <a:rPr lang="en-AU" altLang="en-US"/>
            </a:br>
            <a:r>
              <a:rPr lang="en-AU" altLang="en-US"/>
              <a:t/>
            </a:r>
            <a:br>
              <a:rPr lang="en-AU" altLang="en-US"/>
            </a:br>
            <a:r>
              <a:rPr lang="en-AU" altLang="en-US"/>
              <a:t/>
            </a:r>
            <a:br>
              <a:rPr lang="en-AU" altLang="en-US"/>
            </a:br>
            <a:r>
              <a:rPr lang="en-AU" altLang="en-US" sz="4800"/>
              <a:t>CHAPTER 5</a:t>
            </a:r>
            <a:br>
              <a:rPr lang="en-AU" altLang="en-US" sz="4800"/>
            </a:br>
            <a:r>
              <a:rPr lang="en-AU" altLang="en-US" sz="4800"/>
              <a:t/>
            </a:r>
            <a:br>
              <a:rPr lang="en-AU" altLang="en-US" sz="4800"/>
            </a:br>
            <a:r>
              <a:rPr lang="en-AU" altLang="en-US" sz="4800"/>
              <a:t>MANAGERIAL DECISION MAKING</a:t>
            </a:r>
            <a:r>
              <a:rPr lang="en-US" altLang="en-US" sz="4800" dirty="0"/>
              <a:t/>
            </a:r>
            <a:br>
              <a:rPr lang="en-US" altLang="en-US" sz="4800" dirty="0"/>
            </a:br>
            <a:endParaRPr lang="en-US" altLang="en-US" sz="4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xmlns="" id="{54B33358-B666-F88A-D872-463DC25C9F34}"/>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8" name="Slide Number Placeholder 4">
            <a:extLst>
              <a:ext uri="{FF2B5EF4-FFF2-40B4-BE49-F238E27FC236}">
                <a16:creationId xmlns:a16="http://schemas.microsoft.com/office/drawing/2014/main" xmlns="" id="{54FFBD13-1EC8-E3A7-A25A-AC24D96F532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ACB3BB54-D9A1-45EE-BE40-28AC16A44515}" type="slidenum">
              <a:rPr lang="en-AU" altLang="en-US" sz="1800">
                <a:solidFill>
                  <a:schemeClr val="bg1"/>
                </a:solidFill>
                <a:latin typeface="Arial" panose="020B0604020202020204" pitchFamily="34" charset="0"/>
              </a:rPr>
              <a:pPr/>
              <a:t>10</a:t>
            </a:fld>
            <a:endParaRPr lang="en-AU" altLang="en-US" sz="1800">
              <a:solidFill>
                <a:schemeClr val="bg1"/>
              </a:solidFill>
              <a:latin typeface="Arial" panose="020B0604020202020204" pitchFamily="34" charset="0"/>
            </a:endParaRPr>
          </a:p>
        </p:txBody>
      </p:sp>
      <p:cxnSp>
        <p:nvCxnSpPr>
          <p:cNvPr id="11268" name="AutoShape 22">
            <a:extLst>
              <a:ext uri="{FF2B5EF4-FFF2-40B4-BE49-F238E27FC236}">
                <a16:creationId xmlns:a16="http://schemas.microsoft.com/office/drawing/2014/main" xmlns="" id="{E9A6C941-73A0-813E-205D-380699E11635}"/>
              </a:ext>
            </a:extLst>
          </p:cNvPr>
          <p:cNvCxnSpPr>
            <a:cxnSpLocks noChangeShapeType="1"/>
          </p:cNvCxnSpPr>
          <p:nvPr/>
        </p:nvCxnSpPr>
        <p:spPr bwMode="auto">
          <a:xfrm>
            <a:off x="5076825" y="4149725"/>
            <a:ext cx="287338" cy="36513"/>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1269" name="AutoShape 20">
            <a:extLst>
              <a:ext uri="{FF2B5EF4-FFF2-40B4-BE49-F238E27FC236}">
                <a16:creationId xmlns:a16="http://schemas.microsoft.com/office/drawing/2014/main" xmlns="" id="{4C7CBB43-8C4A-BA5E-2F73-2B173C75005D}"/>
              </a:ext>
            </a:extLst>
          </p:cNvPr>
          <p:cNvCxnSpPr>
            <a:cxnSpLocks noChangeShapeType="1"/>
          </p:cNvCxnSpPr>
          <p:nvPr/>
        </p:nvCxnSpPr>
        <p:spPr bwMode="auto">
          <a:xfrm>
            <a:off x="5076825" y="3213100"/>
            <a:ext cx="287338" cy="36513"/>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cxnSp>
        <p:nvCxnSpPr>
          <p:cNvPr id="11270" name="AutoShape 19">
            <a:extLst>
              <a:ext uri="{FF2B5EF4-FFF2-40B4-BE49-F238E27FC236}">
                <a16:creationId xmlns:a16="http://schemas.microsoft.com/office/drawing/2014/main" xmlns="" id="{DC00F30B-E340-255B-0EDE-E907C36F058E}"/>
              </a:ext>
            </a:extLst>
          </p:cNvPr>
          <p:cNvCxnSpPr>
            <a:cxnSpLocks noChangeShapeType="1"/>
          </p:cNvCxnSpPr>
          <p:nvPr/>
        </p:nvCxnSpPr>
        <p:spPr bwMode="auto">
          <a:xfrm>
            <a:off x="5076825" y="2168525"/>
            <a:ext cx="287338" cy="36513"/>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11271" name="Rectangle 3">
            <a:extLst>
              <a:ext uri="{FF2B5EF4-FFF2-40B4-BE49-F238E27FC236}">
                <a16:creationId xmlns:a16="http://schemas.microsoft.com/office/drawing/2014/main" xmlns="" id="{8897BEE9-B7FA-32CB-A566-B671FEE87CCC}"/>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2" name="Rectangle 4">
            <a:extLst>
              <a:ext uri="{FF2B5EF4-FFF2-40B4-BE49-F238E27FC236}">
                <a16:creationId xmlns:a16="http://schemas.microsoft.com/office/drawing/2014/main" xmlns="" id="{8BFCD135-1571-B62C-0605-B356B9973CE1}"/>
              </a:ext>
            </a:extLst>
          </p:cNvPr>
          <p:cNvSpPr>
            <a:spLocks noChangeArrowheads="1"/>
          </p:cNvSpPr>
          <p:nvPr/>
        </p:nvSpPr>
        <p:spPr bwMode="auto">
          <a:xfrm>
            <a:off x="5940425" y="1989138"/>
            <a:ext cx="2808288" cy="2952750"/>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sz="4000" b="1">
                <a:solidFill>
                  <a:srgbClr val="000000"/>
                </a:solidFill>
                <a:latin typeface="Arial Narrow" pitchFamily="34" charset="0"/>
              </a:rPr>
              <a:t>‘Satisficing’</a:t>
            </a:r>
          </a:p>
          <a:p>
            <a:pPr algn="ctr" defTabSz="820738">
              <a:defRPr/>
            </a:pPr>
            <a:r>
              <a:rPr lang="en-AU" sz="4000" b="1">
                <a:solidFill>
                  <a:srgbClr val="000000"/>
                </a:solidFill>
                <a:latin typeface="Arial Narrow" pitchFamily="34" charset="0"/>
              </a:rPr>
              <a:t>decision</a:t>
            </a:r>
          </a:p>
          <a:p>
            <a:pPr algn="ctr" defTabSz="820738">
              <a:defRPr/>
            </a:pPr>
            <a:r>
              <a:rPr lang="en-AU" sz="4000" b="1">
                <a:solidFill>
                  <a:srgbClr val="000000"/>
                </a:solidFill>
                <a:latin typeface="Arial Narrow" pitchFamily="34" charset="0"/>
              </a:rPr>
              <a:t>making</a:t>
            </a:r>
            <a:endParaRPr lang="en-AU" sz="1800" b="1">
              <a:solidFill>
                <a:srgbClr val="000000"/>
              </a:solidFill>
              <a:latin typeface="Arial Narrow" pitchFamily="34" charset="0"/>
            </a:endParaRPr>
          </a:p>
        </p:txBody>
      </p:sp>
      <p:sp>
        <p:nvSpPr>
          <p:cNvPr id="3" name="Rectangle 5">
            <a:extLst>
              <a:ext uri="{FF2B5EF4-FFF2-40B4-BE49-F238E27FC236}">
                <a16:creationId xmlns:a16="http://schemas.microsoft.com/office/drawing/2014/main" xmlns="" id="{E5E913BA-6882-1F46-F9AE-0C0C02FD83DF}"/>
              </a:ext>
            </a:extLst>
          </p:cNvPr>
          <p:cNvSpPr>
            <a:spLocks noChangeArrowheads="1"/>
          </p:cNvSpPr>
          <p:nvPr/>
        </p:nvSpPr>
        <p:spPr bwMode="auto">
          <a:xfrm>
            <a:off x="1403350" y="692150"/>
            <a:ext cx="3673475" cy="792163"/>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Time constraints</a:t>
            </a:r>
          </a:p>
        </p:txBody>
      </p:sp>
      <p:sp>
        <p:nvSpPr>
          <p:cNvPr id="4" name="Rectangle 6">
            <a:extLst>
              <a:ext uri="{FF2B5EF4-FFF2-40B4-BE49-F238E27FC236}">
                <a16:creationId xmlns:a16="http://schemas.microsoft.com/office/drawing/2014/main" xmlns="" id="{4FBA4BFE-053A-1631-313F-8BDAF805CD63}"/>
              </a:ext>
            </a:extLst>
          </p:cNvPr>
          <p:cNvSpPr>
            <a:spLocks noChangeArrowheads="1"/>
          </p:cNvSpPr>
          <p:nvPr/>
        </p:nvSpPr>
        <p:spPr bwMode="auto">
          <a:xfrm>
            <a:off x="1403350" y="1773238"/>
            <a:ext cx="3744913" cy="792162"/>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Limited ability to </a:t>
            </a:r>
          </a:p>
          <a:p>
            <a:pPr algn="ctr" defTabSz="820738">
              <a:defRPr/>
            </a:pPr>
            <a:r>
              <a:rPr lang="en-AU" b="1">
                <a:solidFill>
                  <a:srgbClr val="000000"/>
                </a:solidFill>
                <a:latin typeface="Arial Narrow" pitchFamily="34" charset="0"/>
              </a:rPr>
              <a:t>understand all factors</a:t>
            </a:r>
          </a:p>
        </p:txBody>
      </p:sp>
      <p:sp>
        <p:nvSpPr>
          <p:cNvPr id="5" name="Rectangle 7">
            <a:extLst>
              <a:ext uri="{FF2B5EF4-FFF2-40B4-BE49-F238E27FC236}">
                <a16:creationId xmlns:a16="http://schemas.microsoft.com/office/drawing/2014/main" xmlns="" id="{9C4CA2DE-4DA8-4A3E-F447-8265837D6357}"/>
              </a:ext>
            </a:extLst>
          </p:cNvPr>
          <p:cNvSpPr>
            <a:spLocks noChangeArrowheads="1"/>
          </p:cNvSpPr>
          <p:nvPr/>
        </p:nvSpPr>
        <p:spPr bwMode="auto">
          <a:xfrm>
            <a:off x="1403350" y="2781300"/>
            <a:ext cx="3744913" cy="719138"/>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Inadequate base</a:t>
            </a:r>
          </a:p>
          <a:p>
            <a:pPr algn="ctr" defTabSz="820738">
              <a:defRPr/>
            </a:pPr>
            <a:r>
              <a:rPr lang="en-AU" b="1">
                <a:solidFill>
                  <a:srgbClr val="000000"/>
                </a:solidFill>
                <a:latin typeface="Arial Narrow" pitchFamily="34" charset="0"/>
              </a:rPr>
              <a:t>of information</a:t>
            </a:r>
            <a:endParaRPr lang="en-AU" sz="1800" b="1">
              <a:solidFill>
                <a:srgbClr val="000000"/>
              </a:solidFill>
              <a:latin typeface="Arial Narrow" pitchFamily="34" charset="0"/>
            </a:endParaRPr>
          </a:p>
        </p:txBody>
      </p:sp>
      <p:sp>
        <p:nvSpPr>
          <p:cNvPr id="11272" name="Rectangle 8">
            <a:extLst>
              <a:ext uri="{FF2B5EF4-FFF2-40B4-BE49-F238E27FC236}">
                <a16:creationId xmlns:a16="http://schemas.microsoft.com/office/drawing/2014/main" xmlns="" id="{D879C901-B464-564D-24D6-88AA83B7B80E}"/>
              </a:ext>
            </a:extLst>
          </p:cNvPr>
          <p:cNvSpPr>
            <a:spLocks noChangeArrowheads="1"/>
          </p:cNvSpPr>
          <p:nvPr/>
        </p:nvSpPr>
        <p:spPr bwMode="auto">
          <a:xfrm>
            <a:off x="1403350" y="3789363"/>
            <a:ext cx="3744913" cy="792162"/>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Limited memory of</a:t>
            </a:r>
          </a:p>
          <a:p>
            <a:pPr algn="ctr" defTabSz="820738">
              <a:defRPr/>
            </a:pPr>
            <a:r>
              <a:rPr lang="en-AU" b="1">
                <a:solidFill>
                  <a:srgbClr val="000000"/>
                </a:solidFill>
                <a:latin typeface="Arial Narrow" pitchFamily="34" charset="0"/>
              </a:rPr>
              <a:t>decision-makers</a:t>
            </a:r>
          </a:p>
        </p:txBody>
      </p:sp>
      <p:sp>
        <p:nvSpPr>
          <p:cNvPr id="11273" name="Rectangle 9">
            <a:extLst>
              <a:ext uri="{FF2B5EF4-FFF2-40B4-BE49-F238E27FC236}">
                <a16:creationId xmlns:a16="http://schemas.microsoft.com/office/drawing/2014/main" xmlns="" id="{99F5982F-8A21-76A5-5C71-3E8D773153CB}"/>
              </a:ext>
            </a:extLst>
          </p:cNvPr>
          <p:cNvSpPr>
            <a:spLocks noChangeArrowheads="1"/>
          </p:cNvSpPr>
          <p:nvPr/>
        </p:nvSpPr>
        <p:spPr bwMode="auto">
          <a:xfrm>
            <a:off x="1476375" y="4797425"/>
            <a:ext cx="3671888" cy="1079500"/>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Poor perception of factors</a:t>
            </a:r>
          </a:p>
          <a:p>
            <a:pPr algn="ctr" defTabSz="820738">
              <a:defRPr/>
            </a:pPr>
            <a:r>
              <a:rPr lang="en-AU" b="1">
                <a:solidFill>
                  <a:srgbClr val="000000"/>
                </a:solidFill>
                <a:latin typeface="Arial Narrow" pitchFamily="34" charset="0"/>
              </a:rPr>
              <a:t> to be considered </a:t>
            </a:r>
          </a:p>
          <a:p>
            <a:pPr algn="ctr" defTabSz="820738">
              <a:defRPr/>
            </a:pPr>
            <a:r>
              <a:rPr lang="en-AU" b="1">
                <a:solidFill>
                  <a:srgbClr val="000000"/>
                </a:solidFill>
                <a:latin typeface="Arial Narrow" pitchFamily="34" charset="0"/>
              </a:rPr>
              <a:t>in decision process</a:t>
            </a:r>
            <a:endParaRPr lang="en-AU" sz="1800" b="1">
              <a:solidFill>
                <a:srgbClr val="000000"/>
              </a:solidFill>
              <a:latin typeface="Arial Narrow" pitchFamily="34" charset="0"/>
            </a:endParaRPr>
          </a:p>
        </p:txBody>
      </p:sp>
      <p:cxnSp>
        <p:nvCxnSpPr>
          <p:cNvPr id="11278" name="AutoShape 12">
            <a:extLst>
              <a:ext uri="{FF2B5EF4-FFF2-40B4-BE49-F238E27FC236}">
                <a16:creationId xmlns:a16="http://schemas.microsoft.com/office/drawing/2014/main" xmlns="" id="{5751B657-76E0-4F57-EDB3-9A3044FE1176}"/>
              </a:ext>
            </a:extLst>
          </p:cNvPr>
          <p:cNvCxnSpPr>
            <a:cxnSpLocks noChangeShapeType="1"/>
            <a:stCxn id="11271" idx="0"/>
            <a:endCxn id="11271" idx="0"/>
          </p:cNvCxnSpPr>
          <p:nvPr/>
        </p:nvCxnSpPr>
        <p:spPr bwMode="auto">
          <a:xfrm rot="5400000" flipV="1">
            <a:off x="5184775" y="1196975"/>
            <a:ext cx="1588" cy="1588"/>
          </a:xfrm>
          <a:prstGeom prst="bentConnector3">
            <a:avLst>
              <a:gd name="adj1" fmla="val -120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1279" name="Line 15">
            <a:extLst>
              <a:ext uri="{FF2B5EF4-FFF2-40B4-BE49-F238E27FC236}">
                <a16:creationId xmlns:a16="http://schemas.microsoft.com/office/drawing/2014/main" xmlns="" id="{7B53FDBC-2384-2496-16E1-9E75E503338C}"/>
              </a:ext>
            </a:extLst>
          </p:cNvPr>
          <p:cNvSpPr>
            <a:spLocks noChangeShapeType="1"/>
          </p:cNvSpPr>
          <p:nvPr/>
        </p:nvSpPr>
        <p:spPr bwMode="auto">
          <a:xfrm>
            <a:off x="5148263" y="55895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16">
            <a:extLst>
              <a:ext uri="{FF2B5EF4-FFF2-40B4-BE49-F238E27FC236}">
                <a16:creationId xmlns:a16="http://schemas.microsoft.com/office/drawing/2014/main" xmlns="" id="{A098B309-A9D2-38D7-5DA9-7F1660B5DF3D}"/>
              </a:ext>
            </a:extLst>
          </p:cNvPr>
          <p:cNvSpPr>
            <a:spLocks noChangeShapeType="1"/>
          </p:cNvSpPr>
          <p:nvPr/>
        </p:nvSpPr>
        <p:spPr bwMode="auto">
          <a:xfrm flipH="1">
            <a:off x="5364163" y="1125538"/>
            <a:ext cx="0" cy="446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11281" name="AutoShape 18">
            <a:extLst>
              <a:ext uri="{FF2B5EF4-FFF2-40B4-BE49-F238E27FC236}">
                <a16:creationId xmlns:a16="http://schemas.microsoft.com/office/drawing/2014/main" xmlns="" id="{653B0F4F-C376-950C-CB9E-19F7D4EB5965}"/>
              </a:ext>
            </a:extLst>
          </p:cNvPr>
          <p:cNvCxnSpPr>
            <a:cxnSpLocks noChangeShapeType="1"/>
            <a:endCxn id="11280" idx="0"/>
          </p:cNvCxnSpPr>
          <p:nvPr/>
        </p:nvCxnSpPr>
        <p:spPr bwMode="auto">
          <a:xfrm>
            <a:off x="5076825" y="1089025"/>
            <a:ext cx="287338" cy="36513"/>
          </a:xfrm>
          <a:prstGeom prst="bentConnector2">
            <a:avLst/>
          </a:prstGeom>
          <a:noFill/>
          <a:ln w="12700">
            <a:solidFill>
              <a:schemeClr val="tx1"/>
            </a:solidFill>
            <a:miter lim="800000"/>
            <a:headEnd/>
            <a:tailEnd/>
          </a:ln>
          <a:extLst>
            <a:ext uri="{909E8E84-426E-40DD-AFC4-6F175D3DCCD1}">
              <a14:hiddenFill xmlns:a14="http://schemas.microsoft.com/office/drawing/2010/main">
                <a:noFill/>
              </a14:hiddenFill>
            </a:ext>
          </a:extLst>
        </p:spPr>
      </p:cxnSp>
      <p:sp>
        <p:nvSpPr>
          <p:cNvPr id="11282" name="Line 23">
            <a:extLst>
              <a:ext uri="{FF2B5EF4-FFF2-40B4-BE49-F238E27FC236}">
                <a16:creationId xmlns:a16="http://schemas.microsoft.com/office/drawing/2014/main" xmlns="" id="{CF2C5D99-73B4-907C-D907-7A11F09C435C}"/>
              </a:ext>
            </a:extLst>
          </p:cNvPr>
          <p:cNvSpPr>
            <a:spLocks noChangeShapeType="1"/>
          </p:cNvSpPr>
          <p:nvPr/>
        </p:nvSpPr>
        <p:spPr bwMode="auto">
          <a:xfrm>
            <a:off x="5362575" y="3213100"/>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1272"/>
                                        </p:tgtEl>
                                        <p:attrNameLst>
                                          <p:attrName>style.visibility</p:attrName>
                                        </p:attrNameLst>
                                      </p:cBhvr>
                                      <p:to>
                                        <p:strVal val="visible"/>
                                      </p:to>
                                    </p:set>
                                    <p:animEffect transition="in" filter="dissolve">
                                      <p:cBhvr>
                                        <p:cTn id="22" dur="500"/>
                                        <p:tgtEl>
                                          <p:spTgt spid="1127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1273"/>
                                        </p:tgtEl>
                                        <p:attrNameLst>
                                          <p:attrName>style.visibility</p:attrName>
                                        </p:attrNameLst>
                                      </p:cBhvr>
                                      <p:to>
                                        <p:strVal val="visible"/>
                                      </p:to>
                                    </p:set>
                                    <p:animEffect transition="in" filter="dissolve">
                                      <p:cBhvr>
                                        <p:cTn id="27" dur="500"/>
                                        <p:tgtEl>
                                          <p:spTgt spid="1127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11272" grpId="0" animBg="1" autoUpdateAnimBg="0"/>
      <p:bldP spid="11273"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3294469-B528-C050-5EE2-1F0437547942}"/>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F68429E5-244B-E492-F4A3-A141685C803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AA2DDCCD-EF9D-403A-8466-3A50BF5CDA81}" type="slidenum">
              <a:rPr lang="en-AU" altLang="en-US" sz="1800">
                <a:solidFill>
                  <a:schemeClr val="bg1"/>
                </a:solidFill>
                <a:latin typeface="Arial" panose="020B0604020202020204" pitchFamily="34" charset="0"/>
              </a:rPr>
              <a:pPr/>
              <a:t>11</a:t>
            </a:fld>
            <a:endParaRPr lang="en-AU" altLang="en-US" sz="1800">
              <a:solidFill>
                <a:schemeClr val="bg1"/>
              </a:solidFill>
              <a:latin typeface="Arial" panose="020B0604020202020204" pitchFamily="34" charset="0"/>
            </a:endParaRPr>
          </a:p>
        </p:txBody>
      </p:sp>
      <p:sp>
        <p:nvSpPr>
          <p:cNvPr id="12292" name="Rectangle 2">
            <a:extLst>
              <a:ext uri="{FF2B5EF4-FFF2-40B4-BE49-F238E27FC236}">
                <a16:creationId xmlns:a16="http://schemas.microsoft.com/office/drawing/2014/main" xmlns="" id="{5626E3E8-F068-8117-FB45-AC40F1673A90}"/>
              </a:ext>
            </a:extLst>
          </p:cNvPr>
          <p:cNvSpPr>
            <a:spLocks noGrp="1" noChangeArrowheads="1"/>
          </p:cNvSpPr>
          <p:nvPr>
            <p:ph type="title"/>
          </p:nvPr>
        </p:nvSpPr>
        <p:spPr>
          <a:xfrm>
            <a:off x="1447800" y="190500"/>
            <a:ext cx="7467600" cy="1077913"/>
          </a:xfrm>
        </p:spPr>
        <p:txBody>
          <a:bodyPr/>
          <a:lstStyle/>
          <a:p>
            <a:r>
              <a:rPr lang="en-AU" altLang="en-US" sz="4000"/>
              <a:t>EFFECTIVE DECISION MAKING</a:t>
            </a:r>
          </a:p>
        </p:txBody>
      </p:sp>
      <p:sp>
        <p:nvSpPr>
          <p:cNvPr id="12293" name="Rectangle 3">
            <a:extLst>
              <a:ext uri="{FF2B5EF4-FFF2-40B4-BE49-F238E27FC236}">
                <a16:creationId xmlns:a16="http://schemas.microsoft.com/office/drawing/2014/main" xmlns="" id="{BEA4D376-F039-39E0-B48F-80C615BB9525}"/>
              </a:ext>
            </a:extLst>
          </p:cNvPr>
          <p:cNvSpPr>
            <a:spLocks noGrp="1" noChangeArrowheads="1"/>
          </p:cNvSpPr>
          <p:nvPr>
            <p:ph type="body" idx="1"/>
          </p:nvPr>
        </p:nvSpPr>
        <p:spPr>
          <a:xfrm>
            <a:off x="1447800" y="1125538"/>
            <a:ext cx="7315200" cy="4665662"/>
          </a:xfrm>
        </p:spPr>
        <p:txBody>
          <a:bodyPr/>
          <a:lstStyle/>
          <a:p>
            <a:pPr>
              <a:lnSpc>
                <a:spcPct val="90000"/>
              </a:lnSpc>
              <a:buFontTx/>
              <a:buNone/>
            </a:pPr>
            <a:r>
              <a:rPr lang="en-AU" altLang="en-US" sz="3600"/>
              <a:t>Steps to effective decision making:</a:t>
            </a:r>
          </a:p>
          <a:p>
            <a:pPr>
              <a:lnSpc>
                <a:spcPct val="90000"/>
              </a:lnSpc>
            </a:pPr>
            <a:r>
              <a:rPr lang="en-AU" altLang="en-US" sz="3200"/>
              <a:t>Identify the problem</a:t>
            </a:r>
          </a:p>
          <a:p>
            <a:pPr>
              <a:lnSpc>
                <a:spcPct val="90000"/>
              </a:lnSpc>
              <a:spcBef>
                <a:spcPts val="400"/>
              </a:spcBef>
              <a:buFontTx/>
              <a:buNone/>
            </a:pPr>
            <a:r>
              <a:rPr lang="en-AU" altLang="en-US" sz="1400"/>
              <a:t>	</a:t>
            </a:r>
            <a:r>
              <a:rPr lang="en-AU" altLang="en-US" sz="2000"/>
              <a:t>Scan for change, categorise as problem/non-problem, diagnose nature </a:t>
            </a:r>
            <a:r>
              <a:rPr lang="en-US" altLang="en-US" sz="2000"/>
              <a:t>and</a:t>
            </a:r>
            <a:r>
              <a:rPr lang="en-AU" altLang="en-US" sz="2000"/>
              <a:t> cause</a:t>
            </a:r>
            <a:r>
              <a:rPr lang="en-US" altLang="en-US" sz="2000"/>
              <a:t>.</a:t>
            </a:r>
            <a:endParaRPr lang="en-AU" altLang="en-US" sz="2000"/>
          </a:p>
          <a:p>
            <a:pPr>
              <a:lnSpc>
                <a:spcPct val="90000"/>
              </a:lnSpc>
            </a:pPr>
            <a:r>
              <a:rPr lang="en-AU" altLang="en-US" sz="3200"/>
              <a:t>Generate alternative solutions</a:t>
            </a:r>
          </a:p>
          <a:p>
            <a:pPr>
              <a:lnSpc>
                <a:spcPct val="90000"/>
              </a:lnSpc>
              <a:spcBef>
                <a:spcPts val="400"/>
              </a:spcBef>
              <a:buFontTx/>
              <a:buNone/>
            </a:pPr>
            <a:r>
              <a:rPr lang="en-AU" altLang="en-US" sz="1400"/>
              <a:t>	</a:t>
            </a:r>
            <a:r>
              <a:rPr lang="en-AU" altLang="en-US" sz="2000"/>
              <a:t>Uncritically brainstorm to develop alternatives, combine &amp; improve ideas</a:t>
            </a:r>
            <a:r>
              <a:rPr lang="en-US" altLang="en-US" sz="2000"/>
              <a:t>.</a:t>
            </a:r>
            <a:endParaRPr lang="en-AU" altLang="en-US" sz="2000"/>
          </a:p>
          <a:p>
            <a:pPr>
              <a:lnSpc>
                <a:spcPct val="90000"/>
              </a:lnSpc>
            </a:pPr>
            <a:r>
              <a:rPr lang="en-AU" altLang="en-US" sz="3200"/>
              <a:t>Evaluate and choose an alternative</a:t>
            </a:r>
          </a:p>
          <a:p>
            <a:pPr>
              <a:lnSpc>
                <a:spcPct val="90000"/>
              </a:lnSpc>
              <a:spcBef>
                <a:spcPts val="400"/>
              </a:spcBef>
              <a:buFontTx/>
              <a:buNone/>
            </a:pPr>
            <a:r>
              <a:rPr lang="en-AU" altLang="en-US" sz="2000"/>
              <a:t>	Feasibility, quality, cost, reversibility, ethics, acceptability</a:t>
            </a:r>
            <a:r>
              <a:rPr lang="en-US" altLang="en-US"/>
              <a:t>.</a:t>
            </a:r>
            <a:endParaRPr lang="en-AU" altLang="en-US"/>
          </a:p>
          <a:p>
            <a:pPr>
              <a:lnSpc>
                <a:spcPct val="90000"/>
              </a:lnSpc>
            </a:pPr>
            <a:r>
              <a:rPr lang="en-AU" altLang="en-US" sz="3200"/>
              <a:t>Implement and monitor</a:t>
            </a:r>
          </a:p>
          <a:p>
            <a:pPr>
              <a:lnSpc>
                <a:spcPct val="90000"/>
              </a:lnSpc>
              <a:spcBef>
                <a:spcPts val="400"/>
              </a:spcBef>
              <a:buFontTx/>
              <a:buNone/>
            </a:pPr>
            <a:r>
              <a:rPr lang="en-AU" altLang="en-US" sz="2000"/>
              <a:t>	Plan and implement, evaluate effect on others, monitor</a:t>
            </a:r>
            <a:r>
              <a:rPr lang="en-US" altLang="en-US" sz="200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oter Placeholder 3">
            <a:extLst>
              <a:ext uri="{FF2B5EF4-FFF2-40B4-BE49-F238E27FC236}">
                <a16:creationId xmlns:a16="http://schemas.microsoft.com/office/drawing/2014/main" xmlns="" id="{06739F74-1E2C-1179-A6CA-697913CFD504}"/>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7" name="Slide Number Placeholder 4">
            <a:extLst>
              <a:ext uri="{FF2B5EF4-FFF2-40B4-BE49-F238E27FC236}">
                <a16:creationId xmlns:a16="http://schemas.microsoft.com/office/drawing/2014/main" xmlns="" id="{8943F8DE-F226-4D1A-77A8-47FBD86E1EB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6CF58F14-4365-441F-BD2B-A29C96C2AF80}" type="slidenum">
              <a:rPr lang="en-AU" altLang="en-US" sz="1800">
                <a:solidFill>
                  <a:schemeClr val="bg1"/>
                </a:solidFill>
                <a:latin typeface="Arial" panose="020B0604020202020204" pitchFamily="34" charset="0"/>
              </a:rPr>
              <a:pPr/>
              <a:t>12</a:t>
            </a:fld>
            <a:endParaRPr lang="en-AU" altLang="en-US" sz="1800">
              <a:solidFill>
                <a:schemeClr val="bg1"/>
              </a:solidFill>
              <a:latin typeface="Arial" panose="020B0604020202020204" pitchFamily="34" charset="0"/>
            </a:endParaRPr>
          </a:p>
        </p:txBody>
      </p:sp>
      <p:sp>
        <p:nvSpPr>
          <p:cNvPr id="13316" name="Rectangle 3">
            <a:extLst>
              <a:ext uri="{FF2B5EF4-FFF2-40B4-BE49-F238E27FC236}">
                <a16:creationId xmlns:a16="http://schemas.microsoft.com/office/drawing/2014/main" xmlns="" id="{F8208D7E-DC2D-5531-4467-5F3CD1088C98}"/>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2" name="Rectangle 4">
            <a:extLst>
              <a:ext uri="{FF2B5EF4-FFF2-40B4-BE49-F238E27FC236}">
                <a16:creationId xmlns:a16="http://schemas.microsoft.com/office/drawing/2014/main" xmlns="" id="{56DF8BBB-151E-0A44-B8C0-9D1260F721F0}"/>
              </a:ext>
            </a:extLst>
          </p:cNvPr>
          <p:cNvSpPr>
            <a:spLocks noChangeArrowheads="1"/>
          </p:cNvSpPr>
          <p:nvPr/>
        </p:nvSpPr>
        <p:spPr bwMode="auto">
          <a:xfrm>
            <a:off x="5449888" y="3359150"/>
            <a:ext cx="3019425" cy="1060450"/>
          </a:xfrm>
          <a:prstGeom prst="rect">
            <a:avLst/>
          </a:prstGeom>
          <a:solidFill>
            <a:srgbClr val="CC99FF"/>
          </a:solidFill>
          <a:ln w="12700">
            <a:solidFill>
              <a:schemeClr val="tx1"/>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b="1">
                <a:latin typeface="Arial" charset="0"/>
              </a:rPr>
              <a:t>Evaluation </a:t>
            </a:r>
          </a:p>
          <a:p>
            <a:pPr algn="ctr" defTabSz="820738">
              <a:defRPr/>
            </a:pPr>
            <a:r>
              <a:rPr lang="en-AU" b="1">
                <a:latin typeface="Arial" charset="0"/>
              </a:rPr>
              <a:t>of decision</a:t>
            </a:r>
          </a:p>
          <a:p>
            <a:pPr algn="ctr" defTabSz="820738">
              <a:defRPr/>
            </a:pPr>
            <a:r>
              <a:rPr lang="en-AU" b="1">
                <a:latin typeface="Arial" charset="0"/>
              </a:rPr>
              <a:t>effectiveness</a:t>
            </a:r>
            <a:endParaRPr lang="en-AU" sz="1800" b="1">
              <a:latin typeface="Arial" charset="0"/>
            </a:endParaRPr>
          </a:p>
        </p:txBody>
      </p:sp>
      <p:sp>
        <p:nvSpPr>
          <p:cNvPr id="13317" name="Rectangle 5">
            <a:extLst>
              <a:ext uri="{FF2B5EF4-FFF2-40B4-BE49-F238E27FC236}">
                <a16:creationId xmlns:a16="http://schemas.microsoft.com/office/drawing/2014/main" xmlns="" id="{A8729FC1-4386-264F-A1DE-E49CBC4A0DA4}"/>
              </a:ext>
            </a:extLst>
          </p:cNvPr>
          <p:cNvSpPr>
            <a:spLocks noChangeArrowheads="1"/>
          </p:cNvSpPr>
          <p:nvPr/>
        </p:nvSpPr>
        <p:spPr bwMode="auto">
          <a:xfrm>
            <a:off x="1403350" y="260350"/>
            <a:ext cx="3240088" cy="865188"/>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1800" b="1">
                <a:latin typeface="Arial" charset="0"/>
              </a:rPr>
              <a:t>Identification of the problem</a:t>
            </a:r>
          </a:p>
        </p:txBody>
      </p:sp>
      <p:sp>
        <p:nvSpPr>
          <p:cNvPr id="13318" name="Rectangle 6">
            <a:extLst>
              <a:ext uri="{FF2B5EF4-FFF2-40B4-BE49-F238E27FC236}">
                <a16:creationId xmlns:a16="http://schemas.microsoft.com/office/drawing/2014/main" xmlns="" id="{C0F3DAFD-51F8-4515-3EED-B4C1414C5E1F}"/>
              </a:ext>
            </a:extLst>
          </p:cNvPr>
          <p:cNvSpPr>
            <a:spLocks noChangeArrowheads="1"/>
          </p:cNvSpPr>
          <p:nvPr/>
        </p:nvSpPr>
        <p:spPr bwMode="auto">
          <a:xfrm>
            <a:off x="1403350" y="1844675"/>
            <a:ext cx="3384550" cy="576263"/>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1800" b="1">
                <a:latin typeface="Arial" charset="0"/>
              </a:rPr>
              <a:t>Generate alternative solutions</a:t>
            </a:r>
          </a:p>
        </p:txBody>
      </p:sp>
      <p:sp>
        <p:nvSpPr>
          <p:cNvPr id="13319" name="Rectangle 7">
            <a:extLst>
              <a:ext uri="{FF2B5EF4-FFF2-40B4-BE49-F238E27FC236}">
                <a16:creationId xmlns:a16="http://schemas.microsoft.com/office/drawing/2014/main" xmlns="" id="{CBD648E5-2AEB-410D-397F-CCDF774C7C73}"/>
              </a:ext>
            </a:extLst>
          </p:cNvPr>
          <p:cNvSpPr>
            <a:spLocks noChangeArrowheads="1"/>
          </p:cNvSpPr>
          <p:nvPr/>
        </p:nvSpPr>
        <p:spPr bwMode="auto">
          <a:xfrm>
            <a:off x="1403350" y="3068638"/>
            <a:ext cx="2976563" cy="504825"/>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1800" b="1">
                <a:latin typeface="Arial" charset="0"/>
              </a:rPr>
              <a:t>Evaluate alternatives</a:t>
            </a:r>
          </a:p>
        </p:txBody>
      </p:sp>
      <p:sp>
        <p:nvSpPr>
          <p:cNvPr id="13320" name="Rectangle 8">
            <a:extLst>
              <a:ext uri="{FF2B5EF4-FFF2-40B4-BE49-F238E27FC236}">
                <a16:creationId xmlns:a16="http://schemas.microsoft.com/office/drawing/2014/main" xmlns="" id="{C89D3D4D-1FE9-1F7E-C58A-FFEE8676609C}"/>
              </a:ext>
            </a:extLst>
          </p:cNvPr>
          <p:cNvSpPr>
            <a:spLocks noChangeArrowheads="1"/>
          </p:cNvSpPr>
          <p:nvPr/>
        </p:nvSpPr>
        <p:spPr bwMode="auto">
          <a:xfrm>
            <a:off x="1403350" y="4221163"/>
            <a:ext cx="2952750" cy="576262"/>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1800" b="1">
                <a:latin typeface="Arial" charset="0"/>
              </a:rPr>
              <a:t>Choose </a:t>
            </a:r>
          </a:p>
          <a:p>
            <a:pPr algn="ctr" defTabSz="820738">
              <a:defRPr/>
            </a:pPr>
            <a:r>
              <a:rPr lang="en-AU" sz="1800" b="1">
                <a:latin typeface="Arial" charset="0"/>
              </a:rPr>
              <a:t>an alternative</a:t>
            </a:r>
          </a:p>
        </p:txBody>
      </p:sp>
      <p:sp>
        <p:nvSpPr>
          <p:cNvPr id="13321" name="AutoShape 9">
            <a:extLst>
              <a:ext uri="{FF2B5EF4-FFF2-40B4-BE49-F238E27FC236}">
                <a16:creationId xmlns:a16="http://schemas.microsoft.com/office/drawing/2014/main" xmlns="" id="{DBF63120-CFA7-F464-A3A5-BC7157EAB765}"/>
              </a:ext>
            </a:extLst>
          </p:cNvPr>
          <p:cNvSpPr>
            <a:spLocks noChangeArrowheads="1"/>
          </p:cNvSpPr>
          <p:nvPr/>
        </p:nvSpPr>
        <p:spPr bwMode="auto">
          <a:xfrm rot="16200000" flipH="1">
            <a:off x="2268537" y="4292601"/>
            <a:ext cx="358775" cy="1657350"/>
          </a:xfrm>
          <a:prstGeom prst="rightArrow">
            <a:avLst>
              <a:gd name="adj1" fmla="val 50000"/>
              <a:gd name="adj2" fmla="val 50005"/>
            </a:avLst>
          </a:prstGeom>
          <a:solidFill>
            <a:srgbClr val="FCF2AA"/>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13322" name="Rectangle 10">
            <a:extLst>
              <a:ext uri="{FF2B5EF4-FFF2-40B4-BE49-F238E27FC236}">
                <a16:creationId xmlns:a16="http://schemas.microsoft.com/office/drawing/2014/main" xmlns="" id="{589D8243-DB7A-B156-23F1-47A1C5DFB90A}"/>
              </a:ext>
            </a:extLst>
          </p:cNvPr>
          <p:cNvSpPr>
            <a:spLocks noChangeArrowheads="1"/>
          </p:cNvSpPr>
          <p:nvPr/>
        </p:nvSpPr>
        <p:spPr bwMode="auto">
          <a:xfrm>
            <a:off x="1403350" y="5373688"/>
            <a:ext cx="3455988" cy="576262"/>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1800" b="1">
                <a:latin typeface="Arial" charset="0"/>
              </a:rPr>
              <a:t>Implement and monitor </a:t>
            </a:r>
            <a:br>
              <a:rPr lang="en-AU" sz="1800" b="1">
                <a:latin typeface="Arial" charset="0"/>
              </a:rPr>
            </a:br>
            <a:r>
              <a:rPr lang="en-AU" sz="1800" b="1">
                <a:latin typeface="Arial" charset="0"/>
              </a:rPr>
              <a:t>the chosen alternative</a:t>
            </a:r>
          </a:p>
        </p:txBody>
      </p:sp>
      <p:sp>
        <p:nvSpPr>
          <p:cNvPr id="13323" name="Freeform 11">
            <a:extLst>
              <a:ext uri="{FF2B5EF4-FFF2-40B4-BE49-F238E27FC236}">
                <a16:creationId xmlns:a16="http://schemas.microsoft.com/office/drawing/2014/main" xmlns="" id="{CC7DFB84-97D3-B35D-5A9F-3A607553BC9A}"/>
              </a:ext>
            </a:extLst>
          </p:cNvPr>
          <p:cNvSpPr>
            <a:spLocks/>
          </p:cNvSpPr>
          <p:nvPr/>
        </p:nvSpPr>
        <p:spPr bwMode="auto">
          <a:xfrm>
            <a:off x="5029200" y="4648200"/>
            <a:ext cx="2805113" cy="1301750"/>
          </a:xfrm>
          <a:custGeom>
            <a:avLst/>
            <a:gdLst/>
            <a:ahLst/>
            <a:cxnLst>
              <a:cxn ang="0">
                <a:pos x="2071" y="286"/>
              </a:cxn>
              <a:cxn ang="0">
                <a:pos x="1725" y="0"/>
              </a:cxn>
              <a:cxn ang="0">
                <a:pos x="1381" y="286"/>
              </a:cxn>
              <a:cxn ang="0">
                <a:pos x="1553" y="286"/>
              </a:cxn>
              <a:cxn ang="0">
                <a:pos x="1553" y="859"/>
              </a:cxn>
              <a:cxn ang="0">
                <a:pos x="1529" y="900"/>
              </a:cxn>
              <a:cxn ang="0">
                <a:pos x="1482" y="930"/>
              </a:cxn>
              <a:cxn ang="0">
                <a:pos x="1416" y="948"/>
              </a:cxn>
              <a:cxn ang="0">
                <a:pos x="1317" y="954"/>
              </a:cxn>
              <a:cxn ang="0">
                <a:pos x="1209" y="954"/>
              </a:cxn>
              <a:cxn ang="0">
                <a:pos x="0" y="954"/>
              </a:cxn>
              <a:cxn ang="0">
                <a:pos x="0" y="1144"/>
              </a:cxn>
              <a:cxn ang="0">
                <a:pos x="1209" y="1144"/>
              </a:cxn>
              <a:cxn ang="0">
                <a:pos x="1375" y="1143"/>
              </a:cxn>
              <a:cxn ang="0">
                <a:pos x="1450" y="1136"/>
              </a:cxn>
              <a:cxn ang="0">
                <a:pos x="1529" y="1128"/>
              </a:cxn>
              <a:cxn ang="0">
                <a:pos x="1586" y="1117"/>
              </a:cxn>
              <a:cxn ang="0">
                <a:pos x="1646" y="1100"/>
              </a:cxn>
              <a:cxn ang="0">
                <a:pos x="1697" y="1082"/>
              </a:cxn>
              <a:cxn ang="0">
                <a:pos x="1755" y="1053"/>
              </a:cxn>
              <a:cxn ang="0">
                <a:pos x="1806" y="1021"/>
              </a:cxn>
              <a:cxn ang="0">
                <a:pos x="1840" y="987"/>
              </a:cxn>
              <a:cxn ang="0">
                <a:pos x="1875" y="951"/>
              </a:cxn>
              <a:cxn ang="0">
                <a:pos x="1895" y="902"/>
              </a:cxn>
              <a:cxn ang="0">
                <a:pos x="1899" y="859"/>
              </a:cxn>
              <a:cxn ang="0">
                <a:pos x="1899" y="286"/>
              </a:cxn>
              <a:cxn ang="0">
                <a:pos x="2071" y="286"/>
              </a:cxn>
            </a:cxnLst>
            <a:rect l="0" t="0" r="r" b="b"/>
            <a:pathLst>
              <a:path w="2072" h="1145">
                <a:moveTo>
                  <a:pt x="2071" y="286"/>
                </a:moveTo>
                <a:lnTo>
                  <a:pt x="1725" y="0"/>
                </a:lnTo>
                <a:lnTo>
                  <a:pt x="1381" y="286"/>
                </a:lnTo>
                <a:lnTo>
                  <a:pt x="1553" y="286"/>
                </a:lnTo>
                <a:lnTo>
                  <a:pt x="1553" y="859"/>
                </a:lnTo>
                <a:lnTo>
                  <a:pt x="1529" y="900"/>
                </a:lnTo>
                <a:lnTo>
                  <a:pt x="1482" y="930"/>
                </a:lnTo>
                <a:lnTo>
                  <a:pt x="1416" y="948"/>
                </a:lnTo>
                <a:lnTo>
                  <a:pt x="1317" y="954"/>
                </a:lnTo>
                <a:lnTo>
                  <a:pt x="1209" y="954"/>
                </a:lnTo>
                <a:lnTo>
                  <a:pt x="0" y="954"/>
                </a:lnTo>
                <a:lnTo>
                  <a:pt x="0" y="1144"/>
                </a:lnTo>
                <a:lnTo>
                  <a:pt x="1209" y="1144"/>
                </a:lnTo>
                <a:lnTo>
                  <a:pt x="1375" y="1143"/>
                </a:lnTo>
                <a:lnTo>
                  <a:pt x="1450" y="1136"/>
                </a:lnTo>
                <a:lnTo>
                  <a:pt x="1529" y="1128"/>
                </a:lnTo>
                <a:lnTo>
                  <a:pt x="1586" y="1117"/>
                </a:lnTo>
                <a:lnTo>
                  <a:pt x="1646" y="1100"/>
                </a:lnTo>
                <a:lnTo>
                  <a:pt x="1697" y="1082"/>
                </a:lnTo>
                <a:lnTo>
                  <a:pt x="1755" y="1053"/>
                </a:lnTo>
                <a:lnTo>
                  <a:pt x="1806" y="1021"/>
                </a:lnTo>
                <a:lnTo>
                  <a:pt x="1840" y="987"/>
                </a:lnTo>
                <a:lnTo>
                  <a:pt x="1875" y="951"/>
                </a:lnTo>
                <a:lnTo>
                  <a:pt x="1895" y="902"/>
                </a:lnTo>
                <a:lnTo>
                  <a:pt x="1899" y="859"/>
                </a:lnTo>
                <a:lnTo>
                  <a:pt x="1899" y="286"/>
                </a:lnTo>
                <a:lnTo>
                  <a:pt x="2071" y="286"/>
                </a:lnTo>
              </a:path>
            </a:pathLst>
          </a:custGeom>
          <a:solidFill>
            <a:srgbClr val="FCF2AA"/>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a:defRPr/>
            </a:pPr>
            <a:endParaRPr lang="en-US"/>
          </a:p>
        </p:txBody>
      </p:sp>
      <p:sp>
        <p:nvSpPr>
          <p:cNvPr id="13325" name="Freeform 13">
            <a:extLst>
              <a:ext uri="{FF2B5EF4-FFF2-40B4-BE49-F238E27FC236}">
                <a16:creationId xmlns:a16="http://schemas.microsoft.com/office/drawing/2014/main" xmlns="" id="{8681422B-981A-49E2-389B-814F244DC332}"/>
              </a:ext>
            </a:extLst>
          </p:cNvPr>
          <p:cNvSpPr>
            <a:spLocks/>
          </p:cNvSpPr>
          <p:nvPr/>
        </p:nvSpPr>
        <p:spPr bwMode="auto">
          <a:xfrm>
            <a:off x="4876800" y="838200"/>
            <a:ext cx="2652713" cy="2362200"/>
          </a:xfrm>
          <a:custGeom>
            <a:avLst/>
            <a:gdLst/>
            <a:ahLst/>
            <a:cxnLst>
              <a:cxn ang="0">
                <a:pos x="460" y="0"/>
              </a:cxn>
              <a:cxn ang="0">
                <a:pos x="0" y="215"/>
              </a:cxn>
              <a:cxn ang="0">
                <a:pos x="460" y="430"/>
              </a:cxn>
              <a:cxn ang="0">
                <a:pos x="460" y="323"/>
              </a:cxn>
              <a:cxn ang="0">
                <a:pos x="1379" y="323"/>
              </a:cxn>
              <a:cxn ang="0">
                <a:pos x="1446" y="338"/>
              </a:cxn>
              <a:cxn ang="0">
                <a:pos x="1494" y="367"/>
              </a:cxn>
              <a:cxn ang="0">
                <a:pos x="1523" y="408"/>
              </a:cxn>
              <a:cxn ang="0">
                <a:pos x="1532" y="470"/>
              </a:cxn>
              <a:cxn ang="0">
                <a:pos x="1532" y="537"/>
              </a:cxn>
              <a:cxn ang="0">
                <a:pos x="1532" y="1290"/>
              </a:cxn>
              <a:cxn ang="0">
                <a:pos x="1837" y="1290"/>
              </a:cxn>
              <a:cxn ang="0">
                <a:pos x="1837" y="537"/>
              </a:cxn>
              <a:cxn ang="0">
                <a:pos x="1835" y="433"/>
              </a:cxn>
              <a:cxn ang="0">
                <a:pos x="1824" y="387"/>
              </a:cxn>
              <a:cxn ang="0">
                <a:pos x="1812" y="338"/>
              </a:cxn>
              <a:cxn ang="0">
                <a:pos x="1794" y="302"/>
              </a:cxn>
              <a:cxn ang="0">
                <a:pos x="1767" y="265"/>
              </a:cxn>
              <a:cxn ang="0">
                <a:pos x="1738" y="233"/>
              </a:cxn>
              <a:cxn ang="0">
                <a:pos x="1692" y="197"/>
              </a:cxn>
              <a:cxn ang="0">
                <a:pos x="1639" y="165"/>
              </a:cxn>
              <a:cxn ang="0">
                <a:pos x="1586" y="144"/>
              </a:cxn>
              <a:cxn ang="0">
                <a:pos x="1526" y="122"/>
              </a:cxn>
              <a:cxn ang="0">
                <a:pos x="1449" y="110"/>
              </a:cxn>
              <a:cxn ang="0">
                <a:pos x="1379" y="107"/>
              </a:cxn>
              <a:cxn ang="0">
                <a:pos x="460" y="107"/>
              </a:cxn>
              <a:cxn ang="0">
                <a:pos x="460" y="0"/>
              </a:cxn>
            </a:cxnLst>
            <a:rect l="0" t="0" r="r" b="b"/>
            <a:pathLst>
              <a:path w="1838" h="1291">
                <a:moveTo>
                  <a:pt x="460" y="0"/>
                </a:moveTo>
                <a:lnTo>
                  <a:pt x="0" y="215"/>
                </a:lnTo>
                <a:lnTo>
                  <a:pt x="460" y="430"/>
                </a:lnTo>
                <a:lnTo>
                  <a:pt x="460" y="323"/>
                </a:lnTo>
                <a:lnTo>
                  <a:pt x="1379" y="323"/>
                </a:lnTo>
                <a:lnTo>
                  <a:pt x="1446" y="338"/>
                </a:lnTo>
                <a:lnTo>
                  <a:pt x="1494" y="367"/>
                </a:lnTo>
                <a:lnTo>
                  <a:pt x="1523" y="408"/>
                </a:lnTo>
                <a:lnTo>
                  <a:pt x="1532" y="470"/>
                </a:lnTo>
                <a:lnTo>
                  <a:pt x="1532" y="537"/>
                </a:lnTo>
                <a:lnTo>
                  <a:pt x="1532" y="1290"/>
                </a:lnTo>
                <a:lnTo>
                  <a:pt x="1837" y="1290"/>
                </a:lnTo>
                <a:lnTo>
                  <a:pt x="1837" y="537"/>
                </a:lnTo>
                <a:lnTo>
                  <a:pt x="1835" y="433"/>
                </a:lnTo>
                <a:lnTo>
                  <a:pt x="1824" y="387"/>
                </a:lnTo>
                <a:lnTo>
                  <a:pt x="1812" y="338"/>
                </a:lnTo>
                <a:lnTo>
                  <a:pt x="1794" y="302"/>
                </a:lnTo>
                <a:lnTo>
                  <a:pt x="1767" y="265"/>
                </a:lnTo>
                <a:lnTo>
                  <a:pt x="1738" y="233"/>
                </a:lnTo>
                <a:lnTo>
                  <a:pt x="1692" y="197"/>
                </a:lnTo>
                <a:lnTo>
                  <a:pt x="1639" y="165"/>
                </a:lnTo>
                <a:lnTo>
                  <a:pt x="1586" y="144"/>
                </a:lnTo>
                <a:lnTo>
                  <a:pt x="1526" y="122"/>
                </a:lnTo>
                <a:lnTo>
                  <a:pt x="1449" y="110"/>
                </a:lnTo>
                <a:lnTo>
                  <a:pt x="1379" y="107"/>
                </a:lnTo>
                <a:lnTo>
                  <a:pt x="460" y="107"/>
                </a:lnTo>
                <a:lnTo>
                  <a:pt x="460" y="0"/>
                </a:lnTo>
              </a:path>
            </a:pathLst>
          </a:custGeom>
          <a:solidFill>
            <a:srgbClr val="FCF2AA"/>
          </a:solidFill>
          <a:ln w="12700" cap="rnd" cmpd="sng">
            <a:solidFill>
              <a:srgbClr val="000000"/>
            </a:solidFill>
            <a:prstDash val="solid"/>
            <a:round/>
            <a:headEnd type="none" w="med" len="med"/>
            <a:tailEnd type="none" w="med" len="med"/>
          </a:ln>
          <a:effectLst>
            <a:outerShdw dist="107763" dir="2700000" algn="ctr" rotWithShape="0">
              <a:schemeClr val="bg2"/>
            </a:outerShdw>
          </a:effectLst>
        </p:spPr>
        <p:txBody>
          <a:bodyPr/>
          <a:lstStyle/>
          <a:p>
            <a:pPr>
              <a:defRPr/>
            </a:pPr>
            <a:endParaRPr lang="en-US"/>
          </a:p>
        </p:txBody>
      </p:sp>
      <p:sp>
        <p:nvSpPr>
          <p:cNvPr id="13326" name="AutoShape 14">
            <a:extLst>
              <a:ext uri="{FF2B5EF4-FFF2-40B4-BE49-F238E27FC236}">
                <a16:creationId xmlns:a16="http://schemas.microsoft.com/office/drawing/2014/main" xmlns="" id="{6EEB9156-6A31-DBD8-2FDE-7E1F635C625A}"/>
              </a:ext>
            </a:extLst>
          </p:cNvPr>
          <p:cNvSpPr>
            <a:spLocks noChangeArrowheads="1"/>
          </p:cNvSpPr>
          <p:nvPr/>
        </p:nvSpPr>
        <p:spPr bwMode="auto">
          <a:xfrm rot="16200000" flipH="1">
            <a:off x="2252663" y="3063875"/>
            <a:ext cx="360362" cy="1665288"/>
          </a:xfrm>
          <a:prstGeom prst="rightArrow">
            <a:avLst>
              <a:gd name="adj1" fmla="val 50000"/>
              <a:gd name="adj2" fmla="val 50005"/>
            </a:avLst>
          </a:prstGeom>
          <a:solidFill>
            <a:srgbClr val="FCF2AA"/>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13327" name="AutoShape 15">
            <a:extLst>
              <a:ext uri="{FF2B5EF4-FFF2-40B4-BE49-F238E27FC236}">
                <a16:creationId xmlns:a16="http://schemas.microsoft.com/office/drawing/2014/main" xmlns="" id="{C2AE9C49-8950-D50C-76D7-4E324D1F4CA4}"/>
              </a:ext>
            </a:extLst>
          </p:cNvPr>
          <p:cNvSpPr>
            <a:spLocks noChangeArrowheads="1"/>
          </p:cNvSpPr>
          <p:nvPr/>
        </p:nvSpPr>
        <p:spPr bwMode="auto">
          <a:xfrm rot="16200000" flipH="1">
            <a:off x="2272506" y="1912144"/>
            <a:ext cx="358775" cy="1665288"/>
          </a:xfrm>
          <a:prstGeom prst="rightArrow">
            <a:avLst>
              <a:gd name="adj1" fmla="val 50000"/>
              <a:gd name="adj2" fmla="val 50005"/>
            </a:avLst>
          </a:prstGeom>
          <a:solidFill>
            <a:srgbClr val="FCF2AA"/>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13328" name="AutoShape 16">
            <a:extLst>
              <a:ext uri="{FF2B5EF4-FFF2-40B4-BE49-F238E27FC236}">
                <a16:creationId xmlns:a16="http://schemas.microsoft.com/office/drawing/2014/main" xmlns="" id="{62EFB94D-E0C7-63D3-AA3C-833BF4E814F8}"/>
              </a:ext>
            </a:extLst>
          </p:cNvPr>
          <p:cNvSpPr>
            <a:spLocks noChangeArrowheads="1"/>
          </p:cNvSpPr>
          <p:nvPr/>
        </p:nvSpPr>
        <p:spPr bwMode="auto">
          <a:xfrm rot="16200000" flipH="1">
            <a:off x="2293144" y="651669"/>
            <a:ext cx="431800" cy="1665288"/>
          </a:xfrm>
          <a:prstGeom prst="rightArrow">
            <a:avLst>
              <a:gd name="adj1" fmla="val 50000"/>
              <a:gd name="adj2" fmla="val 50005"/>
            </a:avLst>
          </a:prstGeom>
          <a:solidFill>
            <a:srgbClr val="FCF2AA"/>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13329" name="Rectangle 17">
            <a:extLst>
              <a:ext uri="{FF2B5EF4-FFF2-40B4-BE49-F238E27FC236}">
                <a16:creationId xmlns:a16="http://schemas.microsoft.com/office/drawing/2014/main" xmlns="" id="{E75781D8-008E-87BC-19DC-08C2DF25DBDC}"/>
              </a:ext>
            </a:extLst>
          </p:cNvPr>
          <p:cNvSpPr>
            <a:spLocks noGrp="1" noChangeArrowheads="1"/>
          </p:cNvSpPr>
          <p:nvPr>
            <p:ph type="title"/>
          </p:nvPr>
        </p:nvSpPr>
        <p:spPr>
          <a:xfrm>
            <a:off x="5580063" y="-96838"/>
            <a:ext cx="4492625" cy="1077913"/>
          </a:xfrm>
          <a:noFill/>
        </p:spPr>
        <p:txBody>
          <a:bodyPr/>
          <a:lstStyle/>
          <a:p>
            <a:r>
              <a:rPr lang="en-AU" altLang="en-US" sz="2800"/>
              <a:t>STEPS IN</a:t>
            </a:r>
            <a:br>
              <a:rPr lang="en-AU" altLang="en-US" sz="2800"/>
            </a:br>
            <a:r>
              <a:rPr lang="en-AU" altLang="en-US" sz="2800"/>
              <a:t>DECISION MAKING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dissolve">
                                      <p:cBhvr>
                                        <p:cTn id="7" dur="500"/>
                                        <p:tgtEl>
                                          <p:spTgt spid="133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3328"/>
                                        </p:tgtEl>
                                        <p:attrNameLst>
                                          <p:attrName>style.visibility</p:attrName>
                                        </p:attrNameLst>
                                      </p:cBhvr>
                                      <p:to>
                                        <p:strVal val="visible"/>
                                      </p:to>
                                    </p:set>
                                    <p:animEffect transition="in" filter="dissolve">
                                      <p:cBhvr>
                                        <p:cTn id="12" dur="500"/>
                                        <p:tgtEl>
                                          <p:spTgt spid="133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Effect transition="in" filter="dissolve">
                                      <p:cBhvr>
                                        <p:cTn id="17" dur="500"/>
                                        <p:tgtEl>
                                          <p:spTgt spid="133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3327"/>
                                        </p:tgtEl>
                                        <p:attrNameLst>
                                          <p:attrName>style.visibility</p:attrName>
                                        </p:attrNameLst>
                                      </p:cBhvr>
                                      <p:to>
                                        <p:strVal val="visible"/>
                                      </p:to>
                                    </p:set>
                                    <p:animEffect transition="in" filter="dissolve">
                                      <p:cBhvr>
                                        <p:cTn id="22" dur="500"/>
                                        <p:tgtEl>
                                          <p:spTgt spid="1332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3319"/>
                                        </p:tgtEl>
                                        <p:attrNameLst>
                                          <p:attrName>style.visibility</p:attrName>
                                        </p:attrNameLst>
                                      </p:cBhvr>
                                      <p:to>
                                        <p:strVal val="visible"/>
                                      </p:to>
                                    </p:set>
                                    <p:animEffect transition="in" filter="dissolve">
                                      <p:cBhvr>
                                        <p:cTn id="27" dur="500"/>
                                        <p:tgtEl>
                                          <p:spTgt spid="133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3326"/>
                                        </p:tgtEl>
                                        <p:attrNameLst>
                                          <p:attrName>style.visibility</p:attrName>
                                        </p:attrNameLst>
                                      </p:cBhvr>
                                      <p:to>
                                        <p:strVal val="visible"/>
                                      </p:to>
                                    </p:set>
                                    <p:animEffect transition="in" filter="dissolve">
                                      <p:cBhvr>
                                        <p:cTn id="32" dur="500"/>
                                        <p:tgtEl>
                                          <p:spTgt spid="133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13320"/>
                                        </p:tgtEl>
                                        <p:attrNameLst>
                                          <p:attrName>style.visibility</p:attrName>
                                        </p:attrNameLst>
                                      </p:cBhvr>
                                      <p:to>
                                        <p:strVal val="visible"/>
                                      </p:to>
                                    </p:set>
                                    <p:animEffect transition="in" filter="dissolve">
                                      <p:cBhvr>
                                        <p:cTn id="37" dur="500"/>
                                        <p:tgtEl>
                                          <p:spTgt spid="133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3321"/>
                                        </p:tgtEl>
                                        <p:attrNameLst>
                                          <p:attrName>style.visibility</p:attrName>
                                        </p:attrNameLst>
                                      </p:cBhvr>
                                      <p:to>
                                        <p:strVal val="visible"/>
                                      </p:to>
                                    </p:set>
                                    <p:animEffect transition="in" filter="dissolve">
                                      <p:cBhvr>
                                        <p:cTn id="42" dur="500"/>
                                        <p:tgtEl>
                                          <p:spTgt spid="1332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13322"/>
                                        </p:tgtEl>
                                        <p:attrNameLst>
                                          <p:attrName>style.visibility</p:attrName>
                                        </p:attrNameLst>
                                      </p:cBhvr>
                                      <p:to>
                                        <p:strVal val="visible"/>
                                      </p:to>
                                    </p:set>
                                    <p:animEffect transition="in" filter="dissolve">
                                      <p:cBhvr>
                                        <p:cTn id="47" dur="500"/>
                                        <p:tgtEl>
                                          <p:spTgt spid="133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3323"/>
                                        </p:tgtEl>
                                        <p:attrNameLst>
                                          <p:attrName>style.visibility</p:attrName>
                                        </p:attrNameLst>
                                      </p:cBhvr>
                                      <p:to>
                                        <p:strVal val="visible"/>
                                      </p:to>
                                    </p:set>
                                    <p:animEffect transition="in" filter="dissolve">
                                      <p:cBhvr>
                                        <p:cTn id="52" dur="500"/>
                                        <p:tgtEl>
                                          <p:spTgt spid="1332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dissolve">
                                      <p:cBhvr>
                                        <p:cTn id="57" dur="500"/>
                                        <p:tgtEl>
                                          <p:spTgt spid="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13325"/>
                                        </p:tgtEl>
                                        <p:attrNameLst>
                                          <p:attrName>style.visibility</p:attrName>
                                        </p:attrNameLst>
                                      </p:cBhvr>
                                      <p:to>
                                        <p:strVal val="visible"/>
                                      </p:to>
                                    </p:set>
                                    <p:animEffect transition="in" filter="dissolve">
                                      <p:cBhvr>
                                        <p:cTn id="62"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3317" grpId="0" animBg="1" autoUpdateAnimBg="0"/>
      <p:bldP spid="13318" grpId="0" animBg="1" autoUpdateAnimBg="0"/>
      <p:bldP spid="13319" grpId="0" animBg="1" autoUpdateAnimBg="0"/>
      <p:bldP spid="13320" grpId="0" animBg="1" autoUpdateAnimBg="0"/>
      <p:bldP spid="13321" grpId="0" animBg="1"/>
      <p:bldP spid="13322" grpId="0" animBg="1" autoUpdateAnimBg="0"/>
      <p:bldP spid="13323" grpId="0" animBg="1"/>
      <p:bldP spid="13325" grpId="0" animBg="1"/>
      <p:bldP spid="13326" grpId="0" animBg="1"/>
      <p:bldP spid="13327" grpId="0" animBg="1"/>
      <p:bldP spid="133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81052003-C27B-6C26-F373-F6F6933F0480}"/>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E692F827-A0BC-29AC-E4CD-D26D5A96F24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1F2F36B9-547D-4065-B15C-64B824B9E703}" type="slidenum">
              <a:rPr lang="en-AU" altLang="en-US" sz="1800">
                <a:solidFill>
                  <a:schemeClr val="bg1"/>
                </a:solidFill>
                <a:latin typeface="Arial" panose="020B0604020202020204" pitchFamily="34" charset="0"/>
              </a:rPr>
              <a:pPr/>
              <a:t>13</a:t>
            </a:fld>
            <a:endParaRPr lang="en-AU" altLang="en-US" sz="1800">
              <a:solidFill>
                <a:schemeClr val="bg1"/>
              </a:solidFill>
              <a:latin typeface="Arial" panose="020B0604020202020204" pitchFamily="34" charset="0"/>
            </a:endParaRPr>
          </a:p>
        </p:txBody>
      </p:sp>
      <p:sp>
        <p:nvSpPr>
          <p:cNvPr id="14340" name="Rectangle 2">
            <a:extLst>
              <a:ext uri="{FF2B5EF4-FFF2-40B4-BE49-F238E27FC236}">
                <a16:creationId xmlns:a16="http://schemas.microsoft.com/office/drawing/2014/main" xmlns="" id="{6A0CF866-3F6F-BE80-8D00-8FE439C163BA}"/>
              </a:ext>
            </a:extLst>
          </p:cNvPr>
          <p:cNvSpPr>
            <a:spLocks noGrp="1" noChangeArrowheads="1"/>
          </p:cNvSpPr>
          <p:nvPr>
            <p:ph type="title"/>
          </p:nvPr>
        </p:nvSpPr>
        <p:spPr>
          <a:xfrm>
            <a:off x="1600200" y="228600"/>
            <a:ext cx="7162800" cy="1112838"/>
          </a:xfrm>
        </p:spPr>
        <p:txBody>
          <a:bodyPr/>
          <a:lstStyle/>
          <a:p>
            <a:pPr>
              <a:lnSpc>
                <a:spcPct val="80000"/>
              </a:lnSpc>
            </a:pPr>
            <a:r>
              <a:rPr lang="en-AU" altLang="en-US" sz="4000"/>
              <a:t>BARRIERS TO EFFECTIVE DECISION MAKING</a:t>
            </a:r>
          </a:p>
        </p:txBody>
      </p:sp>
      <p:sp>
        <p:nvSpPr>
          <p:cNvPr id="14341" name="Rectangle 3">
            <a:extLst>
              <a:ext uri="{FF2B5EF4-FFF2-40B4-BE49-F238E27FC236}">
                <a16:creationId xmlns:a16="http://schemas.microsoft.com/office/drawing/2014/main" xmlns="" id="{A3B3469F-5F85-BA0D-1C04-EB9A95EC9C0F}"/>
              </a:ext>
            </a:extLst>
          </p:cNvPr>
          <p:cNvSpPr>
            <a:spLocks noGrp="1" noChangeArrowheads="1"/>
          </p:cNvSpPr>
          <p:nvPr>
            <p:ph type="body" idx="1"/>
          </p:nvPr>
        </p:nvSpPr>
        <p:spPr>
          <a:xfrm>
            <a:off x="1371600" y="1219200"/>
            <a:ext cx="7315200" cy="4495800"/>
          </a:xfrm>
        </p:spPr>
        <p:txBody>
          <a:bodyPr/>
          <a:lstStyle/>
          <a:p>
            <a:pPr>
              <a:lnSpc>
                <a:spcPct val="90000"/>
              </a:lnSpc>
              <a:spcBef>
                <a:spcPts val="400"/>
              </a:spcBef>
            </a:pPr>
            <a:r>
              <a:rPr lang="en-AU" altLang="en-US" sz="3200"/>
              <a:t>Complacency</a:t>
            </a:r>
          </a:p>
          <a:p>
            <a:pPr>
              <a:lnSpc>
                <a:spcPct val="90000"/>
              </a:lnSpc>
              <a:spcBef>
                <a:spcPts val="100"/>
              </a:spcBef>
              <a:buFontTx/>
              <a:buNone/>
            </a:pPr>
            <a:r>
              <a:rPr lang="en-AU" altLang="en-US" sz="1400"/>
              <a:t>	</a:t>
            </a:r>
            <a:r>
              <a:rPr lang="en-AU" altLang="en-US" sz="2000"/>
              <a:t>Individuals either do not see signs of danger/opportunity, or avoid them</a:t>
            </a:r>
            <a:r>
              <a:rPr lang="en-US" altLang="en-US" sz="2000"/>
              <a:t>.</a:t>
            </a:r>
            <a:endParaRPr lang="en-AU" altLang="en-US" sz="2000"/>
          </a:p>
          <a:p>
            <a:pPr>
              <a:lnSpc>
                <a:spcPct val="90000"/>
              </a:lnSpc>
              <a:spcBef>
                <a:spcPts val="400"/>
              </a:spcBef>
            </a:pPr>
            <a:r>
              <a:rPr lang="en-AU" altLang="en-US" sz="3200"/>
              <a:t>Defensive avoidance</a:t>
            </a:r>
          </a:p>
          <a:p>
            <a:pPr>
              <a:lnSpc>
                <a:spcPct val="90000"/>
              </a:lnSpc>
              <a:spcBef>
                <a:spcPts val="100"/>
              </a:spcBef>
              <a:buFontTx/>
              <a:buNone/>
            </a:pPr>
            <a:r>
              <a:rPr lang="en-AU" altLang="en-US" sz="1400"/>
              <a:t>	</a:t>
            </a:r>
            <a:r>
              <a:rPr lang="en-AU" altLang="en-US" sz="2000"/>
              <a:t>Individuals either deny the importance of a</a:t>
            </a:r>
            <a:r>
              <a:rPr lang="en-US" altLang="en-US" sz="2000"/>
              <a:t> </a:t>
            </a:r>
            <a:r>
              <a:rPr lang="en-AU" altLang="en-US" sz="2000"/>
              <a:t>danger/</a:t>
            </a:r>
            <a:r>
              <a:rPr lang="en-US" altLang="en-US" sz="2000"/>
              <a:t/>
            </a:r>
            <a:br>
              <a:rPr lang="en-US" altLang="en-US" sz="2000"/>
            </a:br>
            <a:r>
              <a:rPr lang="en-AU" altLang="en-US" sz="2000"/>
              <a:t>opportunity or deny any responsibility for taking action</a:t>
            </a:r>
            <a:r>
              <a:rPr lang="en-US" altLang="en-US" sz="2000"/>
              <a:t>.</a:t>
            </a:r>
            <a:endParaRPr lang="en-AU" altLang="en-US" sz="2000"/>
          </a:p>
          <a:p>
            <a:pPr>
              <a:lnSpc>
                <a:spcPct val="90000"/>
              </a:lnSpc>
              <a:spcBef>
                <a:spcPts val="400"/>
              </a:spcBef>
            </a:pPr>
            <a:r>
              <a:rPr lang="en-AU" altLang="en-US" sz="3200"/>
              <a:t>Panic</a:t>
            </a:r>
          </a:p>
          <a:p>
            <a:pPr>
              <a:lnSpc>
                <a:spcPct val="90000"/>
              </a:lnSpc>
              <a:spcBef>
                <a:spcPts val="100"/>
              </a:spcBef>
              <a:buFontTx/>
              <a:buNone/>
            </a:pPr>
            <a:r>
              <a:rPr lang="en-AU" altLang="en-US" sz="1400"/>
              <a:t>	</a:t>
            </a:r>
            <a:r>
              <a:rPr lang="en-AU" altLang="en-US" sz="2000"/>
              <a:t>Individuals become so upset they frantically seek a way to solve the problem</a:t>
            </a:r>
            <a:r>
              <a:rPr lang="en-US" altLang="en-US" sz="2000"/>
              <a:t>.</a:t>
            </a:r>
            <a:endParaRPr lang="en-AU" altLang="en-US" sz="2000"/>
          </a:p>
          <a:p>
            <a:pPr>
              <a:lnSpc>
                <a:spcPct val="90000"/>
              </a:lnSpc>
              <a:spcBef>
                <a:spcPts val="400"/>
              </a:spcBef>
            </a:pPr>
            <a:r>
              <a:rPr lang="en-AU" altLang="en-US" sz="3200"/>
              <a:t>Deciding to decide</a:t>
            </a:r>
          </a:p>
          <a:p>
            <a:pPr>
              <a:lnSpc>
                <a:spcPct val="90000"/>
              </a:lnSpc>
              <a:spcBef>
                <a:spcPts val="100"/>
              </a:spcBef>
              <a:buFontTx/>
              <a:buNone/>
            </a:pPr>
            <a:r>
              <a:rPr lang="en-AU" altLang="en-US" sz="1400"/>
              <a:t>	</a:t>
            </a:r>
            <a:r>
              <a:rPr lang="en-AU" altLang="en-US" sz="2000"/>
              <a:t>Decision makers accept the challenge and follow an effective decision-making process</a:t>
            </a:r>
            <a:r>
              <a:rPr lang="en-US" altLang="en-US" sz="1800"/>
              <a:t>.</a:t>
            </a:r>
          </a:p>
          <a:p>
            <a:pPr>
              <a:lnSpc>
                <a:spcPct val="90000"/>
              </a:lnSpc>
              <a:spcBef>
                <a:spcPts val="300"/>
              </a:spcBef>
              <a:buFontTx/>
              <a:buNone/>
            </a:pPr>
            <a:endParaRPr lang="en-US" altLang="en-US"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a:extLst>
              <a:ext uri="{FF2B5EF4-FFF2-40B4-BE49-F238E27FC236}">
                <a16:creationId xmlns:a16="http://schemas.microsoft.com/office/drawing/2014/main" xmlns="" id="{14313A22-1914-CA5E-4BBA-B0A201990032}"/>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9" name="Slide Number Placeholder 4">
            <a:extLst>
              <a:ext uri="{FF2B5EF4-FFF2-40B4-BE49-F238E27FC236}">
                <a16:creationId xmlns:a16="http://schemas.microsoft.com/office/drawing/2014/main" xmlns="" id="{6F8D188D-5BC3-C57E-1B57-FD0CE5CF32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2B663D75-65BA-486D-B14F-4684E9ED19D0}" type="slidenum">
              <a:rPr lang="en-AU" altLang="en-US" sz="1800">
                <a:solidFill>
                  <a:schemeClr val="bg1"/>
                </a:solidFill>
                <a:latin typeface="Arial" panose="020B0604020202020204" pitchFamily="34" charset="0"/>
              </a:rPr>
              <a:pPr/>
              <a:t>14</a:t>
            </a:fld>
            <a:endParaRPr lang="en-AU" altLang="en-US" sz="1800">
              <a:solidFill>
                <a:schemeClr val="bg1"/>
              </a:solidFill>
              <a:latin typeface="Arial" panose="020B0604020202020204" pitchFamily="34" charset="0"/>
            </a:endParaRPr>
          </a:p>
        </p:txBody>
      </p:sp>
      <p:sp>
        <p:nvSpPr>
          <p:cNvPr id="15364" name="Rectangle 3">
            <a:extLst>
              <a:ext uri="{FF2B5EF4-FFF2-40B4-BE49-F238E27FC236}">
                <a16:creationId xmlns:a16="http://schemas.microsoft.com/office/drawing/2014/main" xmlns="" id="{5EDF9C4E-F1D0-65F5-F170-37DB01627239}"/>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15365" name="Rectangle 4">
            <a:extLst>
              <a:ext uri="{FF2B5EF4-FFF2-40B4-BE49-F238E27FC236}">
                <a16:creationId xmlns:a16="http://schemas.microsoft.com/office/drawing/2014/main" xmlns="" id="{51B528D1-78D5-5399-6585-B1554A9D3A9B}"/>
              </a:ext>
            </a:extLst>
          </p:cNvPr>
          <p:cNvSpPr>
            <a:spLocks noChangeArrowheads="1"/>
          </p:cNvSpPr>
          <p:nvPr/>
        </p:nvSpPr>
        <p:spPr bwMode="auto">
          <a:xfrm>
            <a:off x="1476375" y="381000"/>
            <a:ext cx="74390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kumimoji="1" lang="en-AU" altLang="en-US" sz="4000" b="1">
                <a:solidFill>
                  <a:srgbClr val="A075A1"/>
                </a:solidFill>
                <a:latin typeface="Arial" panose="020B0604020202020204" pitchFamily="34" charset="0"/>
              </a:rPr>
              <a:t>BARRIERS TO EFFECTIVE DECISION MAKING</a:t>
            </a:r>
          </a:p>
        </p:txBody>
      </p:sp>
      <p:sp>
        <p:nvSpPr>
          <p:cNvPr id="2" name="AutoShape 5">
            <a:extLst>
              <a:ext uri="{FF2B5EF4-FFF2-40B4-BE49-F238E27FC236}">
                <a16:creationId xmlns:a16="http://schemas.microsoft.com/office/drawing/2014/main" xmlns="" id="{45D485CD-7196-560A-FFA7-1E6E6644B5A9}"/>
              </a:ext>
            </a:extLst>
          </p:cNvPr>
          <p:cNvSpPr>
            <a:spLocks noChangeArrowheads="1"/>
          </p:cNvSpPr>
          <p:nvPr/>
        </p:nvSpPr>
        <p:spPr bwMode="auto">
          <a:xfrm>
            <a:off x="1979613" y="1628775"/>
            <a:ext cx="2159000" cy="1368425"/>
          </a:xfrm>
          <a:prstGeom prst="foldedCorner">
            <a:avLst>
              <a:gd name="adj" fmla="val 12500"/>
            </a:avLst>
          </a:prstGeom>
          <a:solidFill>
            <a:srgbClr val="CCEC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latin typeface="Arial Narrow" panose="020B0606020202030204" pitchFamily="34" charset="0"/>
              </a:rPr>
              <a:t>Complacency</a:t>
            </a:r>
          </a:p>
        </p:txBody>
      </p:sp>
      <p:sp>
        <p:nvSpPr>
          <p:cNvPr id="15366" name="AutoShape 6">
            <a:extLst>
              <a:ext uri="{FF2B5EF4-FFF2-40B4-BE49-F238E27FC236}">
                <a16:creationId xmlns:a16="http://schemas.microsoft.com/office/drawing/2014/main" xmlns="" id="{15CA6E9F-D354-874E-D75F-3AC1B671D627}"/>
              </a:ext>
            </a:extLst>
          </p:cNvPr>
          <p:cNvSpPr>
            <a:spLocks noChangeArrowheads="1"/>
          </p:cNvSpPr>
          <p:nvPr/>
        </p:nvSpPr>
        <p:spPr bwMode="auto">
          <a:xfrm>
            <a:off x="1979613" y="3573463"/>
            <a:ext cx="2159000" cy="1584325"/>
          </a:xfrm>
          <a:prstGeom prst="foldedCorner">
            <a:avLst>
              <a:gd name="adj" fmla="val 12500"/>
            </a:avLst>
          </a:prstGeom>
          <a:solidFill>
            <a:srgbClr val="CCEC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latin typeface="Arial Narrow" panose="020B0606020202030204" pitchFamily="34" charset="0"/>
              </a:rPr>
              <a:t>Defensive</a:t>
            </a:r>
          </a:p>
          <a:p>
            <a:pPr algn="ctr"/>
            <a:r>
              <a:rPr lang="en-AU" altLang="en-US" sz="3200">
                <a:latin typeface="Arial Narrow" panose="020B0606020202030204" pitchFamily="34" charset="0"/>
              </a:rPr>
              <a:t> avoidance</a:t>
            </a:r>
          </a:p>
        </p:txBody>
      </p:sp>
      <p:sp>
        <p:nvSpPr>
          <p:cNvPr id="15368" name="AutoShape 8">
            <a:extLst>
              <a:ext uri="{FF2B5EF4-FFF2-40B4-BE49-F238E27FC236}">
                <a16:creationId xmlns:a16="http://schemas.microsoft.com/office/drawing/2014/main" xmlns="" id="{C62DBF5E-1F20-D3AF-DC8B-6B92BD12D49E}"/>
              </a:ext>
            </a:extLst>
          </p:cNvPr>
          <p:cNvSpPr>
            <a:spLocks noChangeArrowheads="1"/>
          </p:cNvSpPr>
          <p:nvPr/>
        </p:nvSpPr>
        <p:spPr bwMode="auto">
          <a:xfrm>
            <a:off x="5508625" y="1628775"/>
            <a:ext cx="2087563" cy="1439863"/>
          </a:xfrm>
          <a:prstGeom prst="foldedCorner">
            <a:avLst>
              <a:gd name="adj" fmla="val 12500"/>
            </a:avLst>
          </a:prstGeom>
          <a:solidFill>
            <a:srgbClr val="CCEC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latin typeface="Arial Narrow" panose="020B0606020202030204" pitchFamily="34" charset="0"/>
              </a:rPr>
              <a:t>Panic</a:t>
            </a:r>
          </a:p>
        </p:txBody>
      </p:sp>
      <p:sp>
        <p:nvSpPr>
          <p:cNvPr id="15370" name="AutoShape 10">
            <a:extLst>
              <a:ext uri="{FF2B5EF4-FFF2-40B4-BE49-F238E27FC236}">
                <a16:creationId xmlns:a16="http://schemas.microsoft.com/office/drawing/2014/main" xmlns="" id="{907930ED-B974-57C0-34FA-996C01F807D7}"/>
              </a:ext>
            </a:extLst>
          </p:cNvPr>
          <p:cNvSpPr>
            <a:spLocks noChangeArrowheads="1"/>
          </p:cNvSpPr>
          <p:nvPr/>
        </p:nvSpPr>
        <p:spPr bwMode="auto">
          <a:xfrm>
            <a:off x="5508625" y="3573463"/>
            <a:ext cx="2087563" cy="1511300"/>
          </a:xfrm>
          <a:prstGeom prst="foldedCorner">
            <a:avLst>
              <a:gd name="adj" fmla="val 12500"/>
            </a:avLst>
          </a:prstGeom>
          <a:solidFill>
            <a:srgbClr val="CCECFF"/>
          </a:solidFill>
          <a:ln w="12700">
            <a:solidFill>
              <a:schemeClr val="tx1"/>
            </a:solidFill>
            <a:round/>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latin typeface="Arial Narrow" panose="020B0606020202030204" pitchFamily="34" charset="0"/>
              </a:rPr>
              <a:t>Deciding </a:t>
            </a:r>
          </a:p>
          <a:p>
            <a:pPr algn="ctr"/>
            <a:r>
              <a:rPr lang="en-AU" altLang="en-US" sz="3200">
                <a:latin typeface="Arial Narrow" panose="020B0606020202030204" pitchFamily="34" charset="0"/>
              </a:rPr>
              <a:t>to </a:t>
            </a:r>
          </a:p>
          <a:p>
            <a:pPr algn="ctr"/>
            <a:r>
              <a:rPr lang="en-AU" altLang="en-US" sz="3200">
                <a:latin typeface="Arial Narrow" panose="020B0606020202030204" pitchFamily="34" charset="0"/>
              </a:rPr>
              <a:t>decide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366"/>
                                        </p:tgtEl>
                                        <p:attrNameLst>
                                          <p:attrName>style.visibility</p:attrName>
                                        </p:attrNameLst>
                                      </p:cBhvr>
                                      <p:to>
                                        <p:strVal val="visible"/>
                                      </p:to>
                                    </p:set>
                                    <p:animEffect transition="in" filter="dissolve">
                                      <p:cBhvr>
                                        <p:cTn id="12" dur="500"/>
                                        <p:tgtEl>
                                          <p:spTgt spid="1536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5368"/>
                                        </p:tgtEl>
                                        <p:attrNameLst>
                                          <p:attrName>style.visibility</p:attrName>
                                        </p:attrNameLst>
                                      </p:cBhvr>
                                      <p:to>
                                        <p:strVal val="visible"/>
                                      </p:to>
                                    </p:set>
                                    <p:animEffect transition="in" filter="dissolve">
                                      <p:cBhvr>
                                        <p:cTn id="17" dur="500"/>
                                        <p:tgtEl>
                                          <p:spTgt spid="153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5370"/>
                                        </p:tgtEl>
                                        <p:attrNameLst>
                                          <p:attrName>style.visibility</p:attrName>
                                        </p:attrNameLst>
                                      </p:cBhvr>
                                      <p:to>
                                        <p:strVal val="visible"/>
                                      </p:to>
                                    </p:set>
                                    <p:animEffect transition="in" filter="dissolve">
                                      <p:cBhvr>
                                        <p:cTn id="22"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5366" grpId="0" animBg="1" autoUpdateAnimBg="0"/>
      <p:bldP spid="15368" grpId="0" animBg="1" autoUpdateAnimBg="0"/>
      <p:bldP spid="15370"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72B7C4A-1E51-09E7-D918-A7D709D52478}"/>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C0FB8F33-D9E5-7652-28F8-3E670760A10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CF1C0FAD-00C4-4C7E-B425-ACF3867AC352}" type="slidenum">
              <a:rPr lang="en-AU" altLang="en-US" sz="1800">
                <a:solidFill>
                  <a:schemeClr val="bg1"/>
                </a:solidFill>
                <a:latin typeface="Arial" panose="020B0604020202020204" pitchFamily="34" charset="0"/>
              </a:rPr>
              <a:pPr/>
              <a:t>15</a:t>
            </a:fld>
            <a:endParaRPr lang="en-AU" altLang="en-US" sz="1800">
              <a:solidFill>
                <a:schemeClr val="bg1"/>
              </a:solidFill>
              <a:latin typeface="Arial" panose="020B0604020202020204" pitchFamily="34" charset="0"/>
            </a:endParaRPr>
          </a:p>
        </p:txBody>
      </p:sp>
      <p:sp>
        <p:nvSpPr>
          <p:cNvPr id="16388" name="Rectangle 2">
            <a:extLst>
              <a:ext uri="{FF2B5EF4-FFF2-40B4-BE49-F238E27FC236}">
                <a16:creationId xmlns:a16="http://schemas.microsoft.com/office/drawing/2014/main" xmlns="" id="{5A2E826E-4669-E2B7-0C94-8F0BC2CACFC9}"/>
              </a:ext>
            </a:extLst>
          </p:cNvPr>
          <p:cNvSpPr>
            <a:spLocks noGrp="1" noChangeArrowheads="1"/>
          </p:cNvSpPr>
          <p:nvPr>
            <p:ph type="title"/>
          </p:nvPr>
        </p:nvSpPr>
        <p:spPr/>
        <p:txBody>
          <a:bodyPr/>
          <a:lstStyle/>
          <a:p>
            <a:r>
              <a:rPr lang="en-AU" altLang="en-US" sz="4800"/>
              <a:t>DECISION-MAKING BIAS</a:t>
            </a:r>
          </a:p>
        </p:txBody>
      </p:sp>
      <p:sp>
        <p:nvSpPr>
          <p:cNvPr id="16389" name="Rectangle 3">
            <a:extLst>
              <a:ext uri="{FF2B5EF4-FFF2-40B4-BE49-F238E27FC236}">
                <a16:creationId xmlns:a16="http://schemas.microsoft.com/office/drawing/2014/main" xmlns="" id="{BB880FF5-780B-8895-E49B-7C7C1B2432D2}"/>
              </a:ext>
            </a:extLst>
          </p:cNvPr>
          <p:cNvSpPr>
            <a:spLocks noGrp="1" noChangeArrowheads="1"/>
          </p:cNvSpPr>
          <p:nvPr>
            <p:ph type="body" idx="1"/>
          </p:nvPr>
        </p:nvSpPr>
        <p:spPr>
          <a:xfrm>
            <a:off x="1447800" y="1196975"/>
            <a:ext cx="7315200" cy="4679950"/>
          </a:xfrm>
        </p:spPr>
        <p:txBody>
          <a:bodyPr/>
          <a:lstStyle/>
          <a:p>
            <a:pPr>
              <a:lnSpc>
                <a:spcPct val="90000"/>
              </a:lnSpc>
              <a:defRPr/>
            </a:pPr>
            <a:r>
              <a:rPr lang="en-AU" sz="3200" dirty="0"/>
              <a:t>Framing</a:t>
            </a:r>
          </a:p>
          <a:p>
            <a:pPr>
              <a:lnSpc>
                <a:spcPct val="90000"/>
              </a:lnSpc>
              <a:buFontTx/>
              <a:buNone/>
              <a:defRPr/>
            </a:pPr>
            <a:r>
              <a:rPr lang="en-AU" sz="1200" dirty="0"/>
              <a:t>	</a:t>
            </a:r>
            <a:r>
              <a:rPr lang="en-AU" sz="1800" dirty="0"/>
              <a:t>Tendency to make different decisions depending on how a problem is presented</a:t>
            </a:r>
            <a:r>
              <a:rPr lang="en-US" sz="1800" dirty="0"/>
              <a:t>.</a:t>
            </a:r>
          </a:p>
          <a:p>
            <a:pPr>
              <a:lnSpc>
                <a:spcPct val="90000"/>
              </a:lnSpc>
              <a:buFontTx/>
              <a:buNone/>
              <a:defRPr/>
            </a:pPr>
            <a:endParaRPr lang="en-US" sz="1800" dirty="0"/>
          </a:p>
          <a:p>
            <a:pPr marL="457200" indent="-457200">
              <a:lnSpc>
                <a:spcPct val="90000"/>
              </a:lnSpc>
              <a:buFontTx/>
              <a:buAutoNum type="arabicPeriod"/>
              <a:defRPr/>
            </a:pPr>
            <a:r>
              <a:rPr lang="en-US" sz="1800" dirty="0"/>
              <a:t>Would you accept a bet with a 10% chance of winning $95 but a 90% chance of losing $5? And would you buy a $5 lottery ticket that had a 10% chance of winning $100?</a:t>
            </a:r>
          </a:p>
          <a:p>
            <a:pPr marL="457200" indent="-457200">
              <a:lnSpc>
                <a:spcPct val="90000"/>
              </a:lnSpc>
              <a:buFontTx/>
              <a:buAutoNum type="arabicPeriod"/>
              <a:defRPr/>
            </a:pPr>
            <a:endParaRPr lang="en-US" sz="1800" dirty="0"/>
          </a:p>
          <a:p>
            <a:pPr marL="457200" indent="-457200">
              <a:lnSpc>
                <a:spcPct val="90000"/>
              </a:lnSpc>
              <a:buFontTx/>
              <a:buAutoNum type="arabicPeriod"/>
              <a:defRPr/>
            </a:pPr>
            <a:r>
              <a:rPr lang="en-US" sz="1800" dirty="0"/>
              <a:t>The U.S. is preparing for the outbreak of an unusual disease, which is predicted to affect 600 people. You are to imagine that you have the authority to choose between two treatments.</a:t>
            </a:r>
          </a:p>
          <a:p>
            <a:pPr lvl="1">
              <a:defRPr/>
            </a:pPr>
            <a:r>
              <a:rPr lang="en-US" sz="1800" b="1" i="1" dirty="0">
                <a:ea typeface="+mn-ea"/>
                <a:cs typeface="+mn-cs"/>
              </a:rPr>
              <a:t>Treatment A: </a:t>
            </a:r>
            <a:r>
              <a:rPr lang="en-US" sz="1800" i="1" dirty="0">
                <a:ea typeface="+mn-ea"/>
                <a:cs typeface="+mn-cs"/>
              </a:rPr>
              <a:t>You save 200 lives.</a:t>
            </a:r>
          </a:p>
          <a:p>
            <a:pPr lvl="1">
              <a:defRPr/>
            </a:pPr>
            <a:r>
              <a:rPr lang="en-US" sz="1800" b="1" i="1" dirty="0">
                <a:ea typeface="+mn-ea"/>
                <a:cs typeface="+mn-cs"/>
              </a:rPr>
              <a:t>Treatment B:</a:t>
            </a:r>
            <a:r>
              <a:rPr lang="en-US" sz="1800" i="1" dirty="0">
                <a:ea typeface="+mn-ea"/>
                <a:cs typeface="+mn-cs"/>
              </a:rPr>
              <a:t> There is a 1/3 probability that 600 will be saved and a 2/3 probability that no one will be saved.</a:t>
            </a:r>
          </a:p>
          <a:p>
            <a:pPr lvl="1">
              <a:defRPr/>
            </a:pPr>
            <a:r>
              <a:rPr lang="en-US" sz="1800" i="1" dirty="0">
                <a:ea typeface="+mn-ea"/>
                <a:cs typeface="+mn-cs"/>
              </a:rPr>
              <a:t>Which treatment do you choose?</a:t>
            </a:r>
          </a:p>
          <a:p>
            <a:pPr marL="457200" indent="-457200">
              <a:lnSpc>
                <a:spcPct val="90000"/>
              </a:lnSpc>
              <a:buFontTx/>
              <a:buAutoNum type="arabicPeriod"/>
              <a:defRPr/>
            </a:pPr>
            <a:endParaRPr lang="en-US" sz="1800" dirty="0"/>
          </a:p>
          <a:p>
            <a:pPr>
              <a:lnSpc>
                <a:spcPct val="90000"/>
              </a:lnSpc>
              <a:buFontTx/>
              <a:buNone/>
              <a:defRPr/>
            </a:pPr>
            <a:endParaRPr lang="en-AU" sz="1800" dirty="0"/>
          </a:p>
          <a:p>
            <a:pPr>
              <a:lnSpc>
                <a:spcPct val="90000"/>
              </a:lnSpc>
              <a:buFontTx/>
              <a:buNone/>
              <a:defRPr/>
            </a:pP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xmlns="" id="{FA037B52-F3A9-5671-5127-40280E2D89D5}"/>
              </a:ext>
            </a:extLst>
          </p:cNvPr>
          <p:cNvSpPr>
            <a:spLocks noGrp="1"/>
          </p:cNvSpPr>
          <p:nvPr>
            <p:ph type="title"/>
          </p:nvPr>
        </p:nvSpPr>
        <p:spPr/>
        <p:txBody>
          <a:bodyPr/>
          <a:lstStyle/>
          <a:p>
            <a:endParaRPr lang="en-US" altLang="en-US"/>
          </a:p>
        </p:txBody>
      </p:sp>
      <p:sp>
        <p:nvSpPr>
          <p:cNvPr id="17411" name="Content Placeholder 2">
            <a:extLst>
              <a:ext uri="{FF2B5EF4-FFF2-40B4-BE49-F238E27FC236}">
                <a16:creationId xmlns:a16="http://schemas.microsoft.com/office/drawing/2014/main" xmlns="" id="{33BA4E6E-8EE9-2FCE-1090-288C32896D9C}"/>
              </a:ext>
            </a:extLst>
          </p:cNvPr>
          <p:cNvSpPr>
            <a:spLocks noGrp="1"/>
          </p:cNvSpPr>
          <p:nvPr>
            <p:ph idx="1"/>
          </p:nvPr>
        </p:nvSpPr>
        <p:spPr/>
        <p:txBody>
          <a:bodyPr/>
          <a:lstStyle/>
          <a:p>
            <a:pPr>
              <a:lnSpc>
                <a:spcPct val="90000"/>
              </a:lnSpc>
            </a:pPr>
            <a:r>
              <a:rPr lang="en-AU" altLang="en-US" sz="3600"/>
              <a:t>Prospect theory</a:t>
            </a:r>
          </a:p>
          <a:p>
            <a:pPr>
              <a:lnSpc>
                <a:spcPct val="90000"/>
              </a:lnSpc>
              <a:buFontTx/>
              <a:buNone/>
            </a:pPr>
            <a:r>
              <a:rPr lang="en-AU" altLang="en-US" sz="1400"/>
              <a:t>	</a:t>
            </a:r>
            <a:r>
              <a:rPr lang="en-AU" altLang="en-US"/>
              <a:t>Decision makers find the prospect of an actual loss more painful than giving up the possibility of a gain</a:t>
            </a:r>
            <a:r>
              <a:rPr lang="en-US" altLang="en-US"/>
              <a:t>.</a:t>
            </a:r>
          </a:p>
          <a:p>
            <a:pPr lvl="1">
              <a:lnSpc>
                <a:spcPct val="90000"/>
              </a:lnSpc>
            </a:pPr>
            <a:r>
              <a:rPr lang="en-US" altLang="en-US"/>
              <a:t>E.g. what would you choose: to get $900 or take a 90% chance of winning $1000 (and a 10% chance of winning 0)?</a:t>
            </a:r>
            <a:endParaRPr lang="en-AU" altLang="en-US"/>
          </a:p>
          <a:p>
            <a:pPr>
              <a:lnSpc>
                <a:spcPct val="90000"/>
              </a:lnSpc>
            </a:pPr>
            <a:r>
              <a:rPr lang="en-AU" altLang="en-US" sz="3600"/>
              <a:t>Representativeness</a:t>
            </a:r>
          </a:p>
          <a:p>
            <a:pPr>
              <a:lnSpc>
                <a:spcPct val="90000"/>
              </a:lnSpc>
              <a:buFontTx/>
              <a:buNone/>
            </a:pPr>
            <a:r>
              <a:rPr lang="en-AU" altLang="en-US" sz="1400"/>
              <a:t>	</a:t>
            </a:r>
            <a:r>
              <a:rPr lang="en-AU" altLang="en-US"/>
              <a:t>Tendency to be overly influenced by stereotypes in making judgments about the likelihood of occurrences</a:t>
            </a:r>
            <a:r>
              <a:rPr lang="en-US" altLang="en-US"/>
              <a:t>.</a:t>
            </a:r>
            <a:endParaRPr lang="en-AU" altLang="en-US"/>
          </a:p>
          <a:p>
            <a:endParaRPr lang="en-US" altLang="en-US" b="1"/>
          </a:p>
        </p:txBody>
      </p:sp>
      <p:sp>
        <p:nvSpPr>
          <p:cNvPr id="4" name="Footer Placeholder 3">
            <a:extLst>
              <a:ext uri="{FF2B5EF4-FFF2-40B4-BE49-F238E27FC236}">
                <a16:creationId xmlns:a16="http://schemas.microsoft.com/office/drawing/2014/main" xmlns="" id="{394C66CE-55AD-8D19-13EA-635B0FC607FD}"/>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349EF843-678D-F0D2-1A3C-66E0D2DB6950}"/>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D4A1F000-03DA-47C6-9B55-52A3C02538A2}" type="slidenum">
              <a:rPr lang="en-AU" altLang="en-US" sz="1800">
                <a:solidFill>
                  <a:schemeClr val="bg1"/>
                </a:solidFill>
                <a:latin typeface="Arial" panose="020B0604020202020204" pitchFamily="34" charset="0"/>
              </a:rPr>
              <a:pPr/>
              <a:t>16</a:t>
            </a:fld>
            <a:endParaRPr lang="en-AU" altLang="en-US" sz="1800">
              <a:solidFill>
                <a:schemeClr val="bg1"/>
              </a:solidFill>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5C32F0D-82FC-0E0B-C414-B3A937DEF64B}"/>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956F16ED-F825-0236-D6B4-EC94103D254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13D0800E-F5CB-49CD-ABE3-B73A79C6A6A2}" type="slidenum">
              <a:rPr lang="en-AU" altLang="en-US" sz="1800">
                <a:solidFill>
                  <a:schemeClr val="bg1"/>
                </a:solidFill>
                <a:latin typeface="Arial" panose="020B0604020202020204" pitchFamily="34" charset="0"/>
              </a:rPr>
              <a:pPr/>
              <a:t>17</a:t>
            </a:fld>
            <a:endParaRPr lang="en-AU" altLang="en-US" sz="1800">
              <a:solidFill>
                <a:schemeClr val="bg1"/>
              </a:solidFill>
              <a:latin typeface="Arial" panose="020B0604020202020204" pitchFamily="34" charset="0"/>
            </a:endParaRPr>
          </a:p>
        </p:txBody>
      </p:sp>
      <p:sp>
        <p:nvSpPr>
          <p:cNvPr id="18436" name="Rectangle 2">
            <a:extLst>
              <a:ext uri="{FF2B5EF4-FFF2-40B4-BE49-F238E27FC236}">
                <a16:creationId xmlns:a16="http://schemas.microsoft.com/office/drawing/2014/main" xmlns="" id="{AC98BD4E-718F-8311-0D3B-99A01ACE8B09}"/>
              </a:ext>
            </a:extLst>
          </p:cNvPr>
          <p:cNvSpPr>
            <a:spLocks noGrp="1" noChangeArrowheads="1"/>
          </p:cNvSpPr>
          <p:nvPr>
            <p:ph type="title"/>
          </p:nvPr>
        </p:nvSpPr>
        <p:spPr/>
        <p:txBody>
          <a:bodyPr/>
          <a:lstStyle/>
          <a:p>
            <a:r>
              <a:rPr lang="en-AU" altLang="en-US" sz="4800"/>
              <a:t>DECISION-MAKING BIAS</a:t>
            </a:r>
          </a:p>
        </p:txBody>
      </p:sp>
      <p:sp>
        <p:nvSpPr>
          <p:cNvPr id="18437" name="Rectangle 3">
            <a:extLst>
              <a:ext uri="{FF2B5EF4-FFF2-40B4-BE49-F238E27FC236}">
                <a16:creationId xmlns:a16="http://schemas.microsoft.com/office/drawing/2014/main" xmlns="" id="{62908893-F783-B849-C116-88D8D6EC7305}"/>
              </a:ext>
            </a:extLst>
          </p:cNvPr>
          <p:cNvSpPr>
            <a:spLocks noGrp="1" noChangeArrowheads="1"/>
          </p:cNvSpPr>
          <p:nvPr>
            <p:ph type="body" idx="1"/>
          </p:nvPr>
        </p:nvSpPr>
        <p:spPr>
          <a:xfrm>
            <a:off x="1447800" y="1125538"/>
            <a:ext cx="7315200" cy="4589462"/>
          </a:xfrm>
        </p:spPr>
        <p:txBody>
          <a:bodyPr/>
          <a:lstStyle/>
          <a:p>
            <a:pPr>
              <a:lnSpc>
                <a:spcPct val="90000"/>
              </a:lnSpc>
            </a:pPr>
            <a:r>
              <a:rPr lang="en-AU" altLang="en-US" sz="3600"/>
              <a:t>Availability</a:t>
            </a:r>
          </a:p>
          <a:p>
            <a:pPr>
              <a:lnSpc>
                <a:spcPct val="90000"/>
              </a:lnSpc>
              <a:buFontTx/>
              <a:buNone/>
            </a:pPr>
            <a:r>
              <a:rPr lang="en-AU" altLang="en-US" sz="1400"/>
              <a:t>	</a:t>
            </a:r>
            <a:r>
              <a:rPr lang="en-AU" altLang="en-US"/>
              <a:t>Tendency to judge the likelihood of an occurrence on the basis of the extent to which other like instances can easily be recalled</a:t>
            </a:r>
            <a:r>
              <a:rPr lang="en-US" altLang="en-US"/>
              <a:t>.</a:t>
            </a:r>
            <a:endParaRPr lang="en-AU" altLang="en-US"/>
          </a:p>
          <a:p>
            <a:pPr>
              <a:lnSpc>
                <a:spcPct val="90000"/>
              </a:lnSpc>
            </a:pPr>
            <a:r>
              <a:rPr lang="en-AU" altLang="en-US" sz="3600"/>
              <a:t>Anchoring &amp; adjustment</a:t>
            </a:r>
          </a:p>
          <a:p>
            <a:pPr>
              <a:lnSpc>
                <a:spcPct val="90000"/>
              </a:lnSpc>
              <a:buFontTx/>
              <a:buNone/>
            </a:pPr>
            <a:r>
              <a:rPr lang="en-AU" altLang="en-US" sz="1400"/>
              <a:t>	</a:t>
            </a:r>
            <a:r>
              <a:rPr lang="en-AU" altLang="en-US"/>
              <a:t>Tendency to be influenced by an initial figure, even when the information is largely irrelevant</a:t>
            </a:r>
            <a:r>
              <a:rPr lang="en-US" altLang="en-US"/>
              <a:t>.</a:t>
            </a:r>
            <a:endParaRPr lang="en-AU" altLang="en-US"/>
          </a:p>
          <a:p>
            <a:pPr>
              <a:lnSpc>
                <a:spcPct val="90000"/>
              </a:lnSpc>
            </a:pPr>
            <a:r>
              <a:rPr lang="en-AU" altLang="en-US" sz="3600"/>
              <a:t>Overconfidence</a:t>
            </a:r>
          </a:p>
          <a:p>
            <a:pPr>
              <a:lnSpc>
                <a:spcPct val="90000"/>
              </a:lnSpc>
              <a:buFontTx/>
              <a:buNone/>
            </a:pPr>
            <a:r>
              <a:rPr lang="en-AU" altLang="en-US" sz="1400"/>
              <a:t>	</a:t>
            </a:r>
            <a:r>
              <a:rPr lang="en-AU" altLang="en-US"/>
              <a:t>Tendency to be more certain of judgments regarding the likelihood of a future event than one’s actual predictive accuracy warrants</a:t>
            </a:r>
            <a:r>
              <a:rPr lang="en-US" altLang="en-US"/>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C1CEA95E-3A37-357C-CFB5-F7A025D37C5D}"/>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C15ED4B9-A49F-7FF5-2C31-0A8B6B0FE2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D4EE3936-6C13-4F8D-81FA-CF3C38B185C3}" type="slidenum">
              <a:rPr lang="en-AU" altLang="en-US" sz="1800">
                <a:solidFill>
                  <a:schemeClr val="bg1"/>
                </a:solidFill>
                <a:latin typeface="Arial" panose="020B0604020202020204" pitchFamily="34" charset="0"/>
              </a:rPr>
              <a:pPr/>
              <a:t>18</a:t>
            </a:fld>
            <a:endParaRPr lang="en-AU" altLang="en-US" sz="1800">
              <a:solidFill>
                <a:schemeClr val="bg1"/>
              </a:solidFill>
              <a:latin typeface="Arial" panose="020B0604020202020204" pitchFamily="34" charset="0"/>
            </a:endParaRPr>
          </a:p>
        </p:txBody>
      </p:sp>
      <p:sp>
        <p:nvSpPr>
          <p:cNvPr id="19460" name="Rectangle 2">
            <a:extLst>
              <a:ext uri="{FF2B5EF4-FFF2-40B4-BE49-F238E27FC236}">
                <a16:creationId xmlns:a16="http://schemas.microsoft.com/office/drawing/2014/main" xmlns="" id="{E0C83C14-C285-658E-FED4-A199A41480B0}"/>
              </a:ext>
            </a:extLst>
          </p:cNvPr>
          <p:cNvSpPr>
            <a:spLocks noGrp="1" noChangeArrowheads="1"/>
          </p:cNvSpPr>
          <p:nvPr>
            <p:ph type="title"/>
          </p:nvPr>
        </p:nvSpPr>
        <p:spPr>
          <a:xfrm>
            <a:off x="1447800" y="190500"/>
            <a:ext cx="7467600" cy="935038"/>
          </a:xfrm>
        </p:spPr>
        <p:txBody>
          <a:bodyPr/>
          <a:lstStyle/>
          <a:p>
            <a:r>
              <a:rPr lang="en-AU" altLang="en-US" sz="4800"/>
              <a:t>DECISION ESCALATION</a:t>
            </a:r>
          </a:p>
        </p:txBody>
      </p:sp>
      <p:sp>
        <p:nvSpPr>
          <p:cNvPr id="19461" name="Rectangle 3">
            <a:extLst>
              <a:ext uri="{FF2B5EF4-FFF2-40B4-BE49-F238E27FC236}">
                <a16:creationId xmlns:a16="http://schemas.microsoft.com/office/drawing/2014/main" xmlns="" id="{A39E75F1-F880-85E1-28CC-1B0E522220E2}"/>
              </a:ext>
            </a:extLst>
          </p:cNvPr>
          <p:cNvSpPr>
            <a:spLocks noGrp="1" noChangeArrowheads="1"/>
          </p:cNvSpPr>
          <p:nvPr>
            <p:ph type="body" idx="1"/>
          </p:nvPr>
        </p:nvSpPr>
        <p:spPr>
          <a:xfrm>
            <a:off x="1476375" y="1341438"/>
            <a:ext cx="7416800" cy="4464050"/>
          </a:xfrm>
        </p:spPr>
        <p:txBody>
          <a:bodyPr/>
          <a:lstStyle/>
          <a:p>
            <a:pPr>
              <a:buFontTx/>
              <a:buNone/>
            </a:pPr>
            <a:r>
              <a:rPr lang="en-US" altLang="en-US"/>
              <a:t>	</a:t>
            </a:r>
            <a:r>
              <a:rPr lang="en-US" altLang="en-US" sz="3600"/>
              <a:t>Situation signalling possibility of escalating commitment and accelerating losses</a:t>
            </a:r>
          </a:p>
          <a:p>
            <a:pPr>
              <a:buFontTx/>
              <a:buNone/>
            </a:pPr>
            <a:endParaRPr lang="en-US" altLang="en-US" sz="3600"/>
          </a:p>
          <a:p>
            <a:pPr>
              <a:buFontTx/>
              <a:buNone/>
            </a:pPr>
            <a:r>
              <a:rPr lang="en-US" altLang="en-US" sz="3200"/>
              <a:t>May take two forms:</a:t>
            </a:r>
          </a:p>
          <a:p>
            <a:r>
              <a:rPr lang="en-US" altLang="en-US" sz="3200"/>
              <a:t>Non-rational escalation</a:t>
            </a:r>
          </a:p>
          <a:p>
            <a:r>
              <a:rPr lang="en-US" altLang="en-US" sz="3200"/>
              <a:t>Sunk costs</a:t>
            </a:r>
          </a:p>
          <a:p>
            <a:pPr>
              <a:buFontTx/>
              <a:buNone/>
            </a:pPr>
            <a:endParaRPr lang="en-AU" altLang="en-US" sz="3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5D618D30-2835-6F4B-6A58-098EA30765B7}"/>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7F5F1343-5C94-C3EC-ED93-241B520163A1}"/>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EF2C611C-5876-40CE-A58F-5A63B03517F2}" type="slidenum">
              <a:rPr lang="en-AU" altLang="en-US" sz="1800">
                <a:solidFill>
                  <a:schemeClr val="bg1"/>
                </a:solidFill>
                <a:latin typeface="Arial" panose="020B0604020202020204" pitchFamily="34" charset="0"/>
              </a:rPr>
              <a:pPr/>
              <a:t>19</a:t>
            </a:fld>
            <a:endParaRPr lang="en-AU" altLang="en-US" sz="1800">
              <a:solidFill>
                <a:schemeClr val="bg1"/>
              </a:solidFill>
              <a:latin typeface="Arial" panose="020B0604020202020204" pitchFamily="34" charset="0"/>
            </a:endParaRPr>
          </a:p>
        </p:txBody>
      </p:sp>
      <p:sp>
        <p:nvSpPr>
          <p:cNvPr id="20484" name="Rectangle 2">
            <a:extLst>
              <a:ext uri="{FF2B5EF4-FFF2-40B4-BE49-F238E27FC236}">
                <a16:creationId xmlns:a16="http://schemas.microsoft.com/office/drawing/2014/main" xmlns="" id="{84646B69-757F-4DC9-7260-B74343B53FD0}"/>
              </a:ext>
            </a:extLst>
          </p:cNvPr>
          <p:cNvSpPr>
            <a:spLocks noGrp="1" noChangeArrowheads="1"/>
          </p:cNvSpPr>
          <p:nvPr>
            <p:ph type="title"/>
          </p:nvPr>
        </p:nvSpPr>
        <p:spPr/>
        <p:txBody>
          <a:bodyPr/>
          <a:lstStyle/>
          <a:p>
            <a:r>
              <a:rPr lang="en-AU" altLang="en-US" sz="4400"/>
              <a:t>DECISION ESCALATION</a:t>
            </a:r>
          </a:p>
        </p:txBody>
      </p:sp>
      <p:sp>
        <p:nvSpPr>
          <p:cNvPr id="20485" name="Rectangle 3">
            <a:extLst>
              <a:ext uri="{FF2B5EF4-FFF2-40B4-BE49-F238E27FC236}">
                <a16:creationId xmlns:a16="http://schemas.microsoft.com/office/drawing/2014/main" xmlns="" id="{FD4ABE59-64FA-14E3-46FB-686E99C5B28C}"/>
              </a:ext>
            </a:extLst>
          </p:cNvPr>
          <p:cNvSpPr>
            <a:spLocks noGrp="1" noChangeArrowheads="1"/>
          </p:cNvSpPr>
          <p:nvPr>
            <p:ph type="body" idx="1"/>
          </p:nvPr>
        </p:nvSpPr>
        <p:spPr/>
        <p:txBody>
          <a:bodyPr/>
          <a:lstStyle/>
          <a:p>
            <a:pPr>
              <a:buFontTx/>
              <a:buNone/>
            </a:pPr>
            <a:r>
              <a:rPr lang="en-US" altLang="en-US" sz="3600"/>
              <a:t>Non-rational escalation</a:t>
            </a:r>
          </a:p>
          <a:p>
            <a:r>
              <a:rPr lang="en-US" altLang="en-US"/>
              <a:t>Tendency to increase commitment to a previously selected course of action beyond the level expected if the manager followed an effective decision-making process.</a:t>
            </a:r>
          </a:p>
          <a:p>
            <a:pPr>
              <a:buFontTx/>
              <a:buNone/>
            </a:pPr>
            <a:r>
              <a:rPr lang="en-US" altLang="en-US" sz="3600"/>
              <a:t>Sunk costs</a:t>
            </a:r>
          </a:p>
          <a:p>
            <a:r>
              <a:rPr lang="en-US" altLang="en-US"/>
              <a:t>Costs which, once incurred, are not recoverable and should not enter into considerations of future courses of action.</a:t>
            </a:r>
            <a:endParaRPr lang="en-A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FD4177B-8499-F8E2-3BCB-73C813D12475}"/>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C5624CA1-C083-9B1D-5A30-069FDF49EEA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806225D0-41DB-4884-A58F-FC45BA49BBCC}" type="slidenum">
              <a:rPr lang="en-AU" altLang="en-US" sz="1800">
                <a:solidFill>
                  <a:schemeClr val="bg1"/>
                </a:solidFill>
                <a:latin typeface="Arial" panose="020B0604020202020204" pitchFamily="34" charset="0"/>
              </a:rPr>
              <a:pPr/>
              <a:t>2</a:t>
            </a:fld>
            <a:endParaRPr lang="en-AU" altLang="en-US" sz="1800">
              <a:solidFill>
                <a:schemeClr val="bg1"/>
              </a:solidFill>
              <a:latin typeface="Arial" panose="020B0604020202020204" pitchFamily="34" charset="0"/>
            </a:endParaRPr>
          </a:p>
        </p:txBody>
      </p:sp>
      <p:sp>
        <p:nvSpPr>
          <p:cNvPr id="3076" name="Rectangle 2">
            <a:extLst>
              <a:ext uri="{FF2B5EF4-FFF2-40B4-BE49-F238E27FC236}">
                <a16:creationId xmlns:a16="http://schemas.microsoft.com/office/drawing/2014/main" xmlns="" id="{A3C812E8-8382-5239-AC79-8A7FD3A9190D}"/>
              </a:ext>
            </a:extLst>
          </p:cNvPr>
          <p:cNvSpPr>
            <a:spLocks noGrp="1" noChangeArrowheads="1"/>
          </p:cNvSpPr>
          <p:nvPr>
            <p:ph type="title"/>
          </p:nvPr>
        </p:nvSpPr>
        <p:spPr/>
        <p:txBody>
          <a:bodyPr/>
          <a:lstStyle/>
          <a:p>
            <a:r>
              <a:rPr lang="en-AU" altLang="en-US" sz="4800"/>
              <a:t>LECTURE OUTLINE</a:t>
            </a:r>
          </a:p>
        </p:txBody>
      </p:sp>
      <p:sp>
        <p:nvSpPr>
          <p:cNvPr id="3077" name="Rectangle 3">
            <a:extLst>
              <a:ext uri="{FF2B5EF4-FFF2-40B4-BE49-F238E27FC236}">
                <a16:creationId xmlns:a16="http://schemas.microsoft.com/office/drawing/2014/main" xmlns="" id="{52B71C6A-4630-863B-C4C3-FB9EC38385B7}"/>
              </a:ext>
            </a:extLst>
          </p:cNvPr>
          <p:cNvSpPr>
            <a:spLocks noGrp="1" noChangeArrowheads="1"/>
          </p:cNvSpPr>
          <p:nvPr>
            <p:ph type="body" idx="1"/>
          </p:nvPr>
        </p:nvSpPr>
        <p:spPr>
          <a:xfrm>
            <a:off x="1476375" y="1484313"/>
            <a:ext cx="7416800" cy="4321175"/>
          </a:xfrm>
        </p:spPr>
        <p:txBody>
          <a:bodyPr/>
          <a:lstStyle/>
          <a:p>
            <a:r>
              <a:rPr lang="en-AU" altLang="en-US" sz="3200"/>
              <a:t>Nature of managerial decision making</a:t>
            </a:r>
          </a:p>
          <a:p>
            <a:r>
              <a:rPr lang="en-AU" altLang="en-US" sz="3200"/>
              <a:t>Managers as decision makers</a:t>
            </a:r>
          </a:p>
          <a:p>
            <a:r>
              <a:rPr lang="en-AU" altLang="en-US" sz="3200"/>
              <a:t>Effective decision making</a:t>
            </a:r>
          </a:p>
          <a:p>
            <a:r>
              <a:rPr lang="en-AU" altLang="en-US" sz="3200"/>
              <a:t>Group decision making</a:t>
            </a:r>
          </a:p>
          <a:p>
            <a:r>
              <a:rPr lang="en-AU" altLang="en-US" sz="3200"/>
              <a:t>Creativity in decision making</a:t>
            </a:r>
          </a:p>
          <a:p>
            <a:r>
              <a:rPr lang="en-AU" altLang="en-US" sz="3200"/>
              <a:t>Barriers to effective decision making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xmlns="" id="{4F46FDBF-C4DB-1C6C-CA51-E6A17CB0DC71}"/>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8" name="Slide Number Placeholder 4">
            <a:extLst>
              <a:ext uri="{FF2B5EF4-FFF2-40B4-BE49-F238E27FC236}">
                <a16:creationId xmlns:a16="http://schemas.microsoft.com/office/drawing/2014/main" xmlns="" id="{1F65A1B9-8B68-5DFA-B005-830B491D69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F49ED3DE-BD13-4ED7-B91A-AA6C245A4787}" type="slidenum">
              <a:rPr lang="en-AU" altLang="en-US" sz="1800">
                <a:solidFill>
                  <a:schemeClr val="bg1"/>
                </a:solidFill>
                <a:latin typeface="Arial" panose="020B0604020202020204" pitchFamily="34" charset="0"/>
              </a:rPr>
              <a:pPr/>
              <a:t>20</a:t>
            </a:fld>
            <a:endParaRPr lang="en-AU" altLang="en-US" sz="1800">
              <a:solidFill>
                <a:schemeClr val="bg1"/>
              </a:solidFill>
              <a:latin typeface="Arial" panose="020B0604020202020204" pitchFamily="34" charset="0"/>
            </a:endParaRPr>
          </a:p>
        </p:txBody>
      </p:sp>
      <p:sp>
        <p:nvSpPr>
          <p:cNvPr id="21508" name="Rectangle 2">
            <a:extLst>
              <a:ext uri="{FF2B5EF4-FFF2-40B4-BE49-F238E27FC236}">
                <a16:creationId xmlns:a16="http://schemas.microsoft.com/office/drawing/2014/main" xmlns="" id="{1CC4BA86-4CD8-74AE-7812-7C70B2455B37}"/>
              </a:ext>
            </a:extLst>
          </p:cNvPr>
          <p:cNvSpPr>
            <a:spLocks noGrp="1" noChangeArrowheads="1"/>
          </p:cNvSpPr>
          <p:nvPr>
            <p:ph type="title"/>
          </p:nvPr>
        </p:nvSpPr>
        <p:spPr/>
        <p:txBody>
          <a:bodyPr/>
          <a:lstStyle/>
          <a:p>
            <a:r>
              <a:rPr lang="en-AU" altLang="en-US" sz="4800"/>
              <a:t>DECISION ESCALATION</a:t>
            </a:r>
          </a:p>
        </p:txBody>
      </p:sp>
      <p:sp>
        <p:nvSpPr>
          <p:cNvPr id="21509" name="Rectangle 3">
            <a:extLst>
              <a:ext uri="{FF2B5EF4-FFF2-40B4-BE49-F238E27FC236}">
                <a16:creationId xmlns:a16="http://schemas.microsoft.com/office/drawing/2014/main" xmlns="" id="{EABD4476-2079-13CC-5E20-7D94F54272F6}"/>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18436" name="Rectangle 4">
            <a:extLst>
              <a:ext uri="{FF2B5EF4-FFF2-40B4-BE49-F238E27FC236}">
                <a16:creationId xmlns:a16="http://schemas.microsoft.com/office/drawing/2014/main" xmlns="" id="{9C9C516F-DD0F-5750-7639-E839B4B621B1}"/>
              </a:ext>
            </a:extLst>
          </p:cNvPr>
          <p:cNvSpPr>
            <a:spLocks noChangeArrowheads="1"/>
          </p:cNvSpPr>
          <p:nvPr/>
        </p:nvSpPr>
        <p:spPr bwMode="auto">
          <a:xfrm>
            <a:off x="1692275" y="1412875"/>
            <a:ext cx="7056438" cy="1223963"/>
          </a:xfrm>
          <a:prstGeom prst="rect">
            <a:avLst/>
          </a:prstGeom>
          <a:solidFill>
            <a:srgbClr val="CCECFF"/>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a:solidFill>
                  <a:srgbClr val="0000FF"/>
                </a:solidFill>
                <a:latin typeface="Arial Narrow" panose="020B0606020202030204" pitchFamily="34" charset="0"/>
              </a:rPr>
              <a:t>‘</a:t>
            </a:r>
            <a:r>
              <a:rPr lang="en-AU" altLang="en-US" sz="3200">
                <a:solidFill>
                  <a:srgbClr val="0000FF"/>
                </a:solidFill>
                <a:latin typeface="Arial Narrow" panose="020B0606020202030204" pitchFamily="34" charset="0"/>
              </a:rPr>
              <a:t>Escalating commitment </a:t>
            </a:r>
          </a:p>
          <a:p>
            <a:pPr algn="ctr"/>
            <a:r>
              <a:rPr lang="en-AU" altLang="en-US" sz="3200">
                <a:solidFill>
                  <a:srgbClr val="0000FF"/>
                </a:solidFill>
                <a:latin typeface="Arial Narrow" panose="020B0606020202030204" pitchFamily="34" charset="0"/>
              </a:rPr>
              <a:t>and accelerating losses</a:t>
            </a:r>
            <a:r>
              <a:rPr lang="en-US" altLang="en-US" sz="3200">
                <a:solidFill>
                  <a:srgbClr val="0000FF"/>
                </a:solidFill>
                <a:latin typeface="Arial Narrow" panose="020B0606020202030204" pitchFamily="34" charset="0"/>
              </a:rPr>
              <a:t>’</a:t>
            </a:r>
            <a:endParaRPr lang="en-AU" altLang="en-US">
              <a:solidFill>
                <a:srgbClr val="0000FF"/>
              </a:solidFill>
              <a:latin typeface="Arial Narrow" panose="020B0606020202030204" pitchFamily="34" charset="0"/>
            </a:endParaRPr>
          </a:p>
        </p:txBody>
      </p:sp>
      <p:sp>
        <p:nvSpPr>
          <p:cNvPr id="18437" name="Rectangle 5">
            <a:extLst>
              <a:ext uri="{FF2B5EF4-FFF2-40B4-BE49-F238E27FC236}">
                <a16:creationId xmlns:a16="http://schemas.microsoft.com/office/drawing/2014/main" xmlns="" id="{2ABBD165-7C70-3C88-11F9-51D4660FB105}"/>
              </a:ext>
            </a:extLst>
          </p:cNvPr>
          <p:cNvSpPr>
            <a:spLocks noChangeArrowheads="1"/>
          </p:cNvSpPr>
          <p:nvPr/>
        </p:nvSpPr>
        <p:spPr bwMode="auto">
          <a:xfrm>
            <a:off x="1692275" y="2997200"/>
            <a:ext cx="7056438" cy="1295400"/>
          </a:xfrm>
          <a:prstGeom prst="rect">
            <a:avLst/>
          </a:prstGeom>
          <a:solidFill>
            <a:srgbClr val="CCECFF"/>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solidFill>
                  <a:srgbClr val="0000FF"/>
                </a:solidFill>
                <a:latin typeface="Arial Narrow" panose="020B0606020202030204" pitchFamily="34" charset="0"/>
              </a:rPr>
              <a:t>Non-rational escalation: increased</a:t>
            </a:r>
          </a:p>
          <a:p>
            <a:pPr algn="ctr"/>
            <a:r>
              <a:rPr lang="en-AU" altLang="en-US" sz="3200">
                <a:solidFill>
                  <a:srgbClr val="0000FF"/>
                </a:solidFill>
                <a:latin typeface="Arial Narrow" panose="020B0606020202030204" pitchFamily="34" charset="0"/>
              </a:rPr>
              <a:t> commitment of resources beyond rational limits</a:t>
            </a:r>
            <a:endParaRPr lang="en-AU" altLang="en-US">
              <a:solidFill>
                <a:srgbClr val="0000FF"/>
              </a:solidFill>
              <a:latin typeface="Arial Narrow" panose="020B0606020202030204" pitchFamily="34" charset="0"/>
            </a:endParaRPr>
          </a:p>
        </p:txBody>
      </p:sp>
      <p:sp>
        <p:nvSpPr>
          <p:cNvPr id="18438" name="Rectangle 6">
            <a:extLst>
              <a:ext uri="{FF2B5EF4-FFF2-40B4-BE49-F238E27FC236}">
                <a16:creationId xmlns:a16="http://schemas.microsoft.com/office/drawing/2014/main" xmlns="" id="{A83D3D1A-1E81-C017-9A6C-E5AC28A32B98}"/>
              </a:ext>
            </a:extLst>
          </p:cNvPr>
          <p:cNvSpPr>
            <a:spLocks noChangeArrowheads="1"/>
          </p:cNvSpPr>
          <p:nvPr/>
        </p:nvSpPr>
        <p:spPr bwMode="auto">
          <a:xfrm>
            <a:off x="1692275" y="4652963"/>
            <a:ext cx="6983413" cy="1152525"/>
          </a:xfrm>
          <a:prstGeom prst="rect">
            <a:avLst/>
          </a:prstGeom>
          <a:solidFill>
            <a:srgbClr val="CCECFF"/>
          </a:solidFill>
          <a:ln w="12700">
            <a:solidFill>
              <a:schemeClr val="tx1"/>
            </a:solidFill>
            <a:miter lim="800000"/>
            <a:headEnd/>
            <a:tailEnd/>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AU" altLang="en-US" sz="3200">
                <a:solidFill>
                  <a:srgbClr val="0000FF"/>
                </a:solidFill>
                <a:latin typeface="Arial Narrow" panose="020B0606020202030204" pitchFamily="34" charset="0"/>
              </a:rPr>
              <a:t>Sunk costs: not recoverable, and </a:t>
            </a:r>
          </a:p>
          <a:p>
            <a:pPr algn="ctr"/>
            <a:r>
              <a:rPr lang="en-AU" altLang="en-US" sz="3200">
                <a:solidFill>
                  <a:srgbClr val="0000FF"/>
                </a:solidFill>
                <a:latin typeface="Arial Narrow" panose="020B0606020202030204" pitchFamily="34" charset="0"/>
              </a:rPr>
              <a:t>should not influence decision-making</a:t>
            </a:r>
            <a:endParaRPr lang="en-AU" altLang="en-US">
              <a:solidFill>
                <a:srgbClr val="0000FF"/>
              </a:solidFill>
              <a:latin typeface="Arial Narrow" panose="020B0606020202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dissolve">
                                      <p:cBhvr>
                                        <p:cTn id="7" dur="500"/>
                                        <p:tgtEl>
                                          <p:spTgt spid="184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dissolve">
                                      <p:cBhvr>
                                        <p:cTn id="12" dur="500"/>
                                        <p:tgtEl>
                                          <p:spTgt spid="1843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8438"/>
                                        </p:tgtEl>
                                        <p:attrNameLst>
                                          <p:attrName>style.visibility</p:attrName>
                                        </p:attrNameLst>
                                      </p:cBhvr>
                                      <p:to>
                                        <p:strVal val="visible"/>
                                      </p:to>
                                    </p:set>
                                    <p:animEffect transition="in" filter="dissolve">
                                      <p:cBhvr>
                                        <p:cTn id="17" dur="500"/>
                                        <p:tgtEl>
                                          <p:spTgt spid="18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autoUpdateAnimBg="0"/>
      <p:bldP spid="18437" grpId="0" animBg="1" autoUpdateAnimBg="0"/>
      <p:bldP spid="1843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27A4B926-DEB8-9A0D-CD8B-772984EA9E66}"/>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CD0D26D9-4C77-739A-3DA4-E1A8B42412C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0E59EF78-55FE-47DA-9448-B34FFC584B8A}" type="slidenum">
              <a:rPr lang="en-AU" altLang="en-US" sz="1800">
                <a:solidFill>
                  <a:schemeClr val="bg1"/>
                </a:solidFill>
                <a:latin typeface="Arial" panose="020B0604020202020204" pitchFamily="34" charset="0"/>
              </a:rPr>
              <a:pPr/>
              <a:t>21</a:t>
            </a:fld>
            <a:endParaRPr lang="en-AU" altLang="en-US" sz="1800">
              <a:solidFill>
                <a:schemeClr val="bg1"/>
              </a:solidFill>
              <a:latin typeface="Arial" panose="020B0604020202020204" pitchFamily="34" charset="0"/>
            </a:endParaRPr>
          </a:p>
        </p:txBody>
      </p:sp>
      <p:sp>
        <p:nvSpPr>
          <p:cNvPr id="22532" name="Rectangle 2">
            <a:extLst>
              <a:ext uri="{FF2B5EF4-FFF2-40B4-BE49-F238E27FC236}">
                <a16:creationId xmlns:a16="http://schemas.microsoft.com/office/drawing/2014/main" xmlns="" id="{FD55E9BB-213B-D3E1-6AB8-29D227364DBB}"/>
              </a:ext>
            </a:extLst>
          </p:cNvPr>
          <p:cNvSpPr>
            <a:spLocks noGrp="1" noChangeArrowheads="1"/>
          </p:cNvSpPr>
          <p:nvPr>
            <p:ph type="title"/>
          </p:nvPr>
        </p:nvSpPr>
        <p:spPr/>
        <p:txBody>
          <a:bodyPr/>
          <a:lstStyle/>
          <a:p>
            <a:r>
              <a:rPr lang="en-AU" altLang="en-US" sz="4000"/>
              <a:t>GROUP DECISION MAKING</a:t>
            </a:r>
          </a:p>
        </p:txBody>
      </p:sp>
      <p:sp>
        <p:nvSpPr>
          <p:cNvPr id="22533" name="Rectangle 3">
            <a:extLst>
              <a:ext uri="{FF2B5EF4-FFF2-40B4-BE49-F238E27FC236}">
                <a16:creationId xmlns:a16="http://schemas.microsoft.com/office/drawing/2014/main" xmlns="" id="{DF49E03A-B3FE-67A3-0B45-D097760B4ED8}"/>
              </a:ext>
            </a:extLst>
          </p:cNvPr>
          <p:cNvSpPr>
            <a:spLocks noGrp="1" noChangeArrowheads="1"/>
          </p:cNvSpPr>
          <p:nvPr>
            <p:ph type="body" idx="1"/>
          </p:nvPr>
        </p:nvSpPr>
        <p:spPr/>
        <p:txBody>
          <a:bodyPr/>
          <a:lstStyle/>
          <a:p>
            <a:pPr>
              <a:buFontTx/>
              <a:buNone/>
            </a:pPr>
            <a:r>
              <a:rPr lang="en-AU" altLang="en-US" sz="3600"/>
              <a:t>Advantages:</a:t>
            </a:r>
          </a:p>
          <a:p>
            <a:r>
              <a:rPr lang="en-AU" altLang="en-US" sz="3200"/>
              <a:t>More information available</a:t>
            </a:r>
          </a:p>
          <a:p>
            <a:r>
              <a:rPr lang="en-AU" altLang="en-US" sz="3200"/>
              <a:t>Wide range of ideas/approaches</a:t>
            </a:r>
          </a:p>
          <a:p>
            <a:r>
              <a:rPr lang="en-AU" altLang="en-US" sz="3200"/>
              <a:t>Improved acceptance of decision</a:t>
            </a:r>
          </a:p>
          <a:p>
            <a:r>
              <a:rPr lang="en-AU" altLang="en-US" sz="3200"/>
              <a:t>Develops group members’ skills</a:t>
            </a:r>
            <a:endParaRPr lang="en-US" altLang="en-US" sz="3200"/>
          </a:p>
          <a:p>
            <a:pPr>
              <a:buFontTx/>
              <a:buNone/>
            </a:pPr>
            <a:endParaRPr lang="en-AU"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EE957A1-F578-E3EA-6DEF-4A093622E04C}"/>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7149E5F3-2E8B-925D-1406-2D4814A04A5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D980FCA4-09EF-4F13-A417-2D41691719E1}" type="slidenum">
              <a:rPr lang="en-AU" altLang="en-US" sz="1800">
                <a:solidFill>
                  <a:schemeClr val="bg1"/>
                </a:solidFill>
                <a:latin typeface="Arial" panose="020B0604020202020204" pitchFamily="34" charset="0"/>
              </a:rPr>
              <a:pPr/>
              <a:t>22</a:t>
            </a:fld>
            <a:endParaRPr lang="en-AU" altLang="en-US" sz="1800">
              <a:solidFill>
                <a:schemeClr val="bg1"/>
              </a:solidFill>
              <a:latin typeface="Arial" panose="020B0604020202020204" pitchFamily="34" charset="0"/>
            </a:endParaRPr>
          </a:p>
        </p:txBody>
      </p:sp>
      <p:sp>
        <p:nvSpPr>
          <p:cNvPr id="23556" name="Rectangle 2">
            <a:extLst>
              <a:ext uri="{FF2B5EF4-FFF2-40B4-BE49-F238E27FC236}">
                <a16:creationId xmlns:a16="http://schemas.microsoft.com/office/drawing/2014/main" xmlns="" id="{ECBEF075-9F67-286B-D0B4-51FABCD8B301}"/>
              </a:ext>
            </a:extLst>
          </p:cNvPr>
          <p:cNvSpPr>
            <a:spLocks noGrp="1" noChangeArrowheads="1"/>
          </p:cNvSpPr>
          <p:nvPr>
            <p:ph type="title"/>
          </p:nvPr>
        </p:nvSpPr>
        <p:spPr/>
        <p:txBody>
          <a:bodyPr/>
          <a:lstStyle/>
          <a:p>
            <a:r>
              <a:rPr lang="en-AU" altLang="en-US" sz="4000"/>
              <a:t>GROUP DECISION MAKING</a:t>
            </a:r>
          </a:p>
        </p:txBody>
      </p:sp>
      <p:sp>
        <p:nvSpPr>
          <p:cNvPr id="23557" name="Rectangle 3">
            <a:extLst>
              <a:ext uri="{FF2B5EF4-FFF2-40B4-BE49-F238E27FC236}">
                <a16:creationId xmlns:a16="http://schemas.microsoft.com/office/drawing/2014/main" xmlns="" id="{592B70B5-A8AA-4EC0-5919-A4D178EFD14C}"/>
              </a:ext>
            </a:extLst>
          </p:cNvPr>
          <p:cNvSpPr>
            <a:spLocks noGrp="1" noChangeArrowheads="1"/>
          </p:cNvSpPr>
          <p:nvPr>
            <p:ph type="body" idx="1"/>
          </p:nvPr>
        </p:nvSpPr>
        <p:spPr/>
        <p:txBody>
          <a:bodyPr/>
          <a:lstStyle/>
          <a:p>
            <a:pPr>
              <a:buFontTx/>
              <a:buNone/>
            </a:pPr>
            <a:r>
              <a:rPr lang="en-AU" altLang="en-US" sz="3600"/>
              <a:t>Disadvantages:</a:t>
            </a:r>
          </a:p>
          <a:p>
            <a:r>
              <a:rPr lang="en-AU" altLang="en-US" sz="3200"/>
              <a:t>More time-consuming</a:t>
            </a:r>
          </a:p>
          <a:p>
            <a:r>
              <a:rPr lang="en-AU" altLang="en-US" sz="3200"/>
              <a:t>Disagreement/time problems</a:t>
            </a:r>
          </a:p>
          <a:p>
            <a:r>
              <a:rPr lang="en-AU" altLang="en-US" sz="3200"/>
              <a:t>Open to individual dominance</a:t>
            </a:r>
          </a:p>
          <a:p>
            <a:r>
              <a:rPr lang="en-AU" altLang="en-US" sz="3200"/>
              <a:t>‘Groupthink’ may arise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xmlns="" id="{1B849DCF-E0AC-1086-C220-DA7CA99A8DB7}"/>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5" name="Slide Number Placeholder 4">
            <a:extLst>
              <a:ext uri="{FF2B5EF4-FFF2-40B4-BE49-F238E27FC236}">
                <a16:creationId xmlns:a16="http://schemas.microsoft.com/office/drawing/2014/main" xmlns="" id="{A8052B7F-0B86-C55E-DD30-E12DE6B821F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49DBED6D-4FC2-455C-A448-174A35FDC1BE}" type="slidenum">
              <a:rPr lang="en-AU" altLang="en-US" sz="1800">
                <a:solidFill>
                  <a:schemeClr val="bg1"/>
                </a:solidFill>
                <a:latin typeface="Arial" panose="020B0604020202020204" pitchFamily="34" charset="0"/>
              </a:rPr>
              <a:pPr/>
              <a:t>23</a:t>
            </a:fld>
            <a:endParaRPr lang="en-AU" altLang="en-US" sz="1800">
              <a:solidFill>
                <a:schemeClr val="bg1"/>
              </a:solidFill>
              <a:latin typeface="Arial" panose="020B0604020202020204" pitchFamily="34" charset="0"/>
            </a:endParaRPr>
          </a:p>
        </p:txBody>
      </p:sp>
      <p:sp>
        <p:nvSpPr>
          <p:cNvPr id="24580" name="Rectangle 2">
            <a:extLst>
              <a:ext uri="{FF2B5EF4-FFF2-40B4-BE49-F238E27FC236}">
                <a16:creationId xmlns:a16="http://schemas.microsoft.com/office/drawing/2014/main" xmlns="" id="{DB068450-B50E-DB60-CD84-3756C62A3789}"/>
              </a:ext>
            </a:extLst>
          </p:cNvPr>
          <p:cNvSpPr>
            <a:spLocks noGrp="1" noChangeArrowheads="1"/>
          </p:cNvSpPr>
          <p:nvPr>
            <p:ph type="title"/>
          </p:nvPr>
        </p:nvSpPr>
        <p:spPr/>
        <p:txBody>
          <a:bodyPr/>
          <a:lstStyle/>
          <a:p>
            <a:r>
              <a:rPr lang="en-AU" altLang="en-US" sz="4000"/>
              <a:t>GROUP DECISION MAKING</a:t>
            </a:r>
          </a:p>
        </p:txBody>
      </p:sp>
      <p:sp>
        <p:nvSpPr>
          <p:cNvPr id="24581" name="Rectangle 3">
            <a:extLst>
              <a:ext uri="{FF2B5EF4-FFF2-40B4-BE49-F238E27FC236}">
                <a16:creationId xmlns:a16="http://schemas.microsoft.com/office/drawing/2014/main" xmlns="" id="{3C00A1BB-86F7-8A0B-3876-43756D2E49A8}"/>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20484" name="Rectangle 4">
            <a:extLst>
              <a:ext uri="{FF2B5EF4-FFF2-40B4-BE49-F238E27FC236}">
                <a16:creationId xmlns:a16="http://schemas.microsoft.com/office/drawing/2014/main" xmlns="" id="{B6A897D5-608C-4901-567E-9F4F4D2C19DF}"/>
              </a:ext>
            </a:extLst>
          </p:cNvPr>
          <p:cNvSpPr>
            <a:spLocks noChangeArrowheads="1"/>
          </p:cNvSpPr>
          <p:nvPr/>
        </p:nvSpPr>
        <p:spPr bwMode="auto">
          <a:xfrm>
            <a:off x="1547813" y="1484313"/>
            <a:ext cx="3240087" cy="504825"/>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91176" tIns="45588" rIns="91176" bIns="45588" anchor="ctr"/>
          <a:lstStyle/>
          <a:p>
            <a:pPr algn="ctr" defTabSz="903288">
              <a:defRPr/>
            </a:pPr>
            <a:r>
              <a:rPr lang="en-AU" sz="2800" b="1">
                <a:solidFill>
                  <a:srgbClr val="000000"/>
                </a:solidFill>
                <a:latin typeface="Arial Narrow" pitchFamily="34" charset="0"/>
              </a:rPr>
              <a:t>ADVANTAGES</a:t>
            </a:r>
          </a:p>
        </p:txBody>
      </p:sp>
      <p:sp>
        <p:nvSpPr>
          <p:cNvPr id="20485" name="Rectangle 5">
            <a:extLst>
              <a:ext uri="{FF2B5EF4-FFF2-40B4-BE49-F238E27FC236}">
                <a16:creationId xmlns:a16="http://schemas.microsoft.com/office/drawing/2014/main" xmlns="" id="{95E2E538-D692-A71A-57DA-91C9045D40B9}"/>
              </a:ext>
            </a:extLst>
          </p:cNvPr>
          <p:cNvSpPr>
            <a:spLocks noChangeArrowheads="1"/>
          </p:cNvSpPr>
          <p:nvPr/>
        </p:nvSpPr>
        <p:spPr bwMode="auto">
          <a:xfrm>
            <a:off x="1547813" y="2209800"/>
            <a:ext cx="3240087" cy="571500"/>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More information available</a:t>
            </a:r>
          </a:p>
        </p:txBody>
      </p:sp>
      <p:sp>
        <p:nvSpPr>
          <p:cNvPr id="20486" name="Rectangle 6">
            <a:extLst>
              <a:ext uri="{FF2B5EF4-FFF2-40B4-BE49-F238E27FC236}">
                <a16:creationId xmlns:a16="http://schemas.microsoft.com/office/drawing/2014/main" xmlns="" id="{C7D9DA37-8BD0-0F2E-FFB6-A77D319C940A}"/>
              </a:ext>
            </a:extLst>
          </p:cNvPr>
          <p:cNvSpPr>
            <a:spLocks noChangeArrowheads="1"/>
          </p:cNvSpPr>
          <p:nvPr/>
        </p:nvSpPr>
        <p:spPr bwMode="auto">
          <a:xfrm>
            <a:off x="1547813" y="3138488"/>
            <a:ext cx="3240087" cy="577850"/>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95449" tIns="47013" rIns="95449" bIns="47013" anchor="ctr"/>
          <a:lstStyle/>
          <a:p>
            <a:pPr algn="ctr" defTabSz="935038">
              <a:lnSpc>
                <a:spcPct val="80000"/>
              </a:lnSpc>
              <a:defRPr/>
            </a:pPr>
            <a:r>
              <a:rPr lang="en-AU" sz="2000" b="1">
                <a:solidFill>
                  <a:srgbClr val="000000"/>
                </a:solidFill>
                <a:latin typeface="Arial Narrow" pitchFamily="34" charset="0"/>
              </a:rPr>
              <a:t>More</a:t>
            </a:r>
          </a:p>
          <a:p>
            <a:pPr algn="ctr" defTabSz="935038">
              <a:lnSpc>
                <a:spcPct val="80000"/>
              </a:lnSpc>
              <a:defRPr/>
            </a:pPr>
            <a:r>
              <a:rPr lang="en-AU" sz="2000" b="1">
                <a:solidFill>
                  <a:srgbClr val="000000"/>
                </a:solidFill>
                <a:latin typeface="Arial Narrow" pitchFamily="34" charset="0"/>
              </a:rPr>
              <a:t>alternative solutions</a:t>
            </a:r>
            <a:r>
              <a:rPr lang="en-AU" sz="2600" b="1">
                <a:solidFill>
                  <a:srgbClr val="000000"/>
                </a:solidFill>
              </a:rPr>
              <a:t> </a:t>
            </a:r>
          </a:p>
        </p:txBody>
      </p:sp>
      <p:sp>
        <p:nvSpPr>
          <p:cNvPr id="20487" name="Rectangle 7">
            <a:extLst>
              <a:ext uri="{FF2B5EF4-FFF2-40B4-BE49-F238E27FC236}">
                <a16:creationId xmlns:a16="http://schemas.microsoft.com/office/drawing/2014/main" xmlns="" id="{6108E1A0-E980-8C14-18CE-59FFDBAA9B53}"/>
              </a:ext>
            </a:extLst>
          </p:cNvPr>
          <p:cNvSpPr>
            <a:spLocks noChangeArrowheads="1"/>
          </p:cNvSpPr>
          <p:nvPr/>
        </p:nvSpPr>
        <p:spPr bwMode="auto">
          <a:xfrm>
            <a:off x="1547813" y="4076700"/>
            <a:ext cx="3168650" cy="576263"/>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95449" tIns="47013" rIns="95449" bIns="47013" anchor="ctr"/>
          <a:lstStyle/>
          <a:p>
            <a:pPr algn="ctr" defTabSz="935038">
              <a:lnSpc>
                <a:spcPct val="80000"/>
              </a:lnSpc>
              <a:defRPr/>
            </a:pPr>
            <a:r>
              <a:rPr lang="en-AU" sz="2000" b="1">
                <a:solidFill>
                  <a:srgbClr val="000000"/>
                </a:solidFill>
                <a:latin typeface="Arial Narrow" pitchFamily="34" charset="0"/>
              </a:rPr>
              <a:t>Increases solution </a:t>
            </a:r>
          </a:p>
          <a:p>
            <a:pPr algn="ctr" defTabSz="935038">
              <a:lnSpc>
                <a:spcPct val="80000"/>
              </a:lnSpc>
              <a:defRPr/>
            </a:pPr>
            <a:r>
              <a:rPr lang="en-AU" sz="2000" b="1">
                <a:solidFill>
                  <a:srgbClr val="000000"/>
                </a:solidFill>
                <a:latin typeface="Arial Narrow" pitchFamily="34" charset="0"/>
              </a:rPr>
              <a:t>understanding &amp; acceptance</a:t>
            </a:r>
          </a:p>
        </p:txBody>
      </p:sp>
      <p:sp>
        <p:nvSpPr>
          <p:cNvPr id="20488" name="Rectangle 8">
            <a:extLst>
              <a:ext uri="{FF2B5EF4-FFF2-40B4-BE49-F238E27FC236}">
                <a16:creationId xmlns:a16="http://schemas.microsoft.com/office/drawing/2014/main" xmlns="" id="{D5019E9A-8386-8EB6-627F-6D0D34AC21CB}"/>
              </a:ext>
            </a:extLst>
          </p:cNvPr>
          <p:cNvSpPr>
            <a:spLocks noChangeArrowheads="1"/>
          </p:cNvSpPr>
          <p:nvPr/>
        </p:nvSpPr>
        <p:spPr bwMode="auto">
          <a:xfrm>
            <a:off x="1476375" y="4941888"/>
            <a:ext cx="3240088" cy="647700"/>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Builds member </a:t>
            </a:r>
          </a:p>
          <a:p>
            <a:pPr algn="ctr" defTabSz="935038">
              <a:defRPr/>
            </a:pPr>
            <a:r>
              <a:rPr lang="en-AU" sz="2000" b="1">
                <a:solidFill>
                  <a:srgbClr val="000000"/>
                </a:solidFill>
                <a:latin typeface="Arial Narrow" pitchFamily="34" charset="0"/>
              </a:rPr>
              <a:t>knowledge &amp; skill base</a:t>
            </a:r>
          </a:p>
        </p:txBody>
      </p:sp>
      <p:sp>
        <p:nvSpPr>
          <p:cNvPr id="20489" name="Rectangle 9">
            <a:extLst>
              <a:ext uri="{FF2B5EF4-FFF2-40B4-BE49-F238E27FC236}">
                <a16:creationId xmlns:a16="http://schemas.microsoft.com/office/drawing/2014/main" xmlns="" id="{FE87BB3B-3D3A-7321-752D-E2933B62F4D6}"/>
              </a:ext>
            </a:extLst>
          </p:cNvPr>
          <p:cNvSpPr>
            <a:spLocks noChangeArrowheads="1"/>
          </p:cNvSpPr>
          <p:nvPr/>
        </p:nvSpPr>
        <p:spPr bwMode="auto">
          <a:xfrm>
            <a:off x="5219700" y="1447800"/>
            <a:ext cx="3238500" cy="533400"/>
          </a:xfrm>
          <a:prstGeom prst="rect">
            <a:avLst/>
          </a:prstGeom>
          <a:solidFill>
            <a:srgbClr val="FCF2AA"/>
          </a:solidFill>
          <a:ln w="12700">
            <a:solidFill>
              <a:srgbClr val="000000"/>
            </a:solidFill>
            <a:miter lim="800000"/>
            <a:headEnd/>
            <a:tailEnd/>
          </a:ln>
          <a:effectLst>
            <a:outerShdw dist="89803" dir="2700000" algn="ctr" rotWithShape="0">
              <a:schemeClr val="bg2"/>
            </a:outerShdw>
          </a:effectLst>
        </p:spPr>
        <p:txBody>
          <a:bodyPr wrap="none" lIns="91176" tIns="45588" rIns="91176" bIns="45588" anchor="ctr"/>
          <a:lstStyle/>
          <a:p>
            <a:pPr algn="ctr" defTabSz="903288">
              <a:defRPr/>
            </a:pPr>
            <a:r>
              <a:rPr lang="en-AU" sz="2800" b="1">
                <a:solidFill>
                  <a:srgbClr val="000000"/>
                </a:solidFill>
                <a:latin typeface="Arial Narrow" pitchFamily="34" charset="0"/>
              </a:rPr>
              <a:t>DISADVANTAGES</a:t>
            </a:r>
          </a:p>
        </p:txBody>
      </p:sp>
      <p:sp>
        <p:nvSpPr>
          <p:cNvPr id="20490" name="Rectangle 10">
            <a:extLst>
              <a:ext uri="{FF2B5EF4-FFF2-40B4-BE49-F238E27FC236}">
                <a16:creationId xmlns:a16="http://schemas.microsoft.com/office/drawing/2014/main" xmlns="" id="{5E3E3981-A78F-5DA6-8988-3EE3FCABD94C}"/>
              </a:ext>
            </a:extLst>
          </p:cNvPr>
          <p:cNvSpPr>
            <a:spLocks noChangeArrowheads="1"/>
          </p:cNvSpPr>
          <p:nvPr/>
        </p:nvSpPr>
        <p:spPr bwMode="auto">
          <a:xfrm>
            <a:off x="5219700" y="2192338"/>
            <a:ext cx="3238500" cy="588962"/>
          </a:xfrm>
          <a:prstGeom prst="rect">
            <a:avLst/>
          </a:prstGeom>
          <a:solidFill>
            <a:srgbClr val="FCF2AA"/>
          </a:solidFill>
          <a:ln w="12700">
            <a:solidFill>
              <a:srgbClr val="000000"/>
            </a:solidFill>
            <a:miter lim="800000"/>
            <a:headEnd/>
            <a:tailEnd/>
          </a:ln>
          <a:effectLst>
            <a:outerShdw dist="89803" dir="2700000" algn="ctr" rotWithShape="0">
              <a:srgbClr val="000000"/>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Time-consuming</a:t>
            </a:r>
          </a:p>
        </p:txBody>
      </p:sp>
      <p:sp>
        <p:nvSpPr>
          <p:cNvPr id="20491" name="Rectangle 11">
            <a:extLst>
              <a:ext uri="{FF2B5EF4-FFF2-40B4-BE49-F238E27FC236}">
                <a16:creationId xmlns:a16="http://schemas.microsoft.com/office/drawing/2014/main" xmlns="" id="{2B121E24-AC67-3634-BD81-7BEE47E0737E}"/>
              </a:ext>
            </a:extLst>
          </p:cNvPr>
          <p:cNvSpPr>
            <a:spLocks noChangeArrowheads="1"/>
          </p:cNvSpPr>
          <p:nvPr/>
        </p:nvSpPr>
        <p:spPr bwMode="auto">
          <a:xfrm>
            <a:off x="5219700" y="3132138"/>
            <a:ext cx="3238500" cy="584200"/>
          </a:xfrm>
          <a:prstGeom prst="rect">
            <a:avLst/>
          </a:prstGeom>
          <a:solidFill>
            <a:srgbClr val="FCF2AA"/>
          </a:solidFill>
          <a:ln w="12700">
            <a:solidFill>
              <a:srgbClr val="000000"/>
            </a:solidFill>
            <a:miter lim="800000"/>
            <a:headEnd/>
            <a:tailEnd/>
          </a:ln>
          <a:effectLst>
            <a:outerShdw dist="89803" dir="2700000" algn="ctr" rotWithShape="0">
              <a:srgbClr val="000000"/>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Delays &amp; ill feeling possible</a:t>
            </a:r>
          </a:p>
        </p:txBody>
      </p:sp>
      <p:sp>
        <p:nvSpPr>
          <p:cNvPr id="20492" name="Rectangle 12">
            <a:extLst>
              <a:ext uri="{FF2B5EF4-FFF2-40B4-BE49-F238E27FC236}">
                <a16:creationId xmlns:a16="http://schemas.microsoft.com/office/drawing/2014/main" xmlns="" id="{5E08327D-8362-11F9-FF51-6B7EED157407}"/>
              </a:ext>
            </a:extLst>
          </p:cNvPr>
          <p:cNvSpPr>
            <a:spLocks noChangeArrowheads="1"/>
          </p:cNvSpPr>
          <p:nvPr/>
        </p:nvSpPr>
        <p:spPr bwMode="auto">
          <a:xfrm>
            <a:off x="5219700" y="4076700"/>
            <a:ext cx="3238500" cy="576263"/>
          </a:xfrm>
          <a:prstGeom prst="rect">
            <a:avLst/>
          </a:prstGeom>
          <a:solidFill>
            <a:srgbClr val="FCF2AA"/>
          </a:solidFill>
          <a:ln w="12700">
            <a:solidFill>
              <a:srgbClr val="000000"/>
            </a:solidFill>
            <a:miter lim="800000"/>
            <a:headEnd/>
            <a:tailEnd/>
          </a:ln>
          <a:effectLst>
            <a:outerShdw dist="89803" dir="2700000" algn="ctr" rotWithShape="0">
              <a:srgbClr val="000000"/>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Domination by individuals</a:t>
            </a:r>
          </a:p>
        </p:txBody>
      </p:sp>
      <p:sp>
        <p:nvSpPr>
          <p:cNvPr id="20493" name="Rectangle 13">
            <a:extLst>
              <a:ext uri="{FF2B5EF4-FFF2-40B4-BE49-F238E27FC236}">
                <a16:creationId xmlns:a16="http://schemas.microsoft.com/office/drawing/2014/main" xmlns="" id="{81187864-4FC9-3DC3-30DC-728290723653}"/>
              </a:ext>
            </a:extLst>
          </p:cNvPr>
          <p:cNvSpPr>
            <a:spLocks noChangeArrowheads="1"/>
          </p:cNvSpPr>
          <p:nvPr/>
        </p:nvSpPr>
        <p:spPr bwMode="auto">
          <a:xfrm>
            <a:off x="5219700" y="4941888"/>
            <a:ext cx="3240088" cy="647700"/>
          </a:xfrm>
          <a:prstGeom prst="rect">
            <a:avLst/>
          </a:prstGeom>
          <a:solidFill>
            <a:srgbClr val="FCF2AA"/>
          </a:solidFill>
          <a:ln w="12700">
            <a:solidFill>
              <a:srgbClr val="000000"/>
            </a:solidFill>
            <a:miter lim="800000"/>
            <a:headEnd/>
            <a:tailEnd/>
          </a:ln>
          <a:effectLst>
            <a:outerShdw dist="89803" dir="2700000" algn="ctr" rotWithShape="0">
              <a:srgbClr val="000000"/>
            </a:outerShdw>
          </a:effectLst>
        </p:spPr>
        <p:txBody>
          <a:bodyPr wrap="none" lIns="95449" tIns="47013" rIns="95449" bIns="47013" anchor="ctr"/>
          <a:lstStyle/>
          <a:p>
            <a:pPr algn="ctr" defTabSz="935038">
              <a:defRPr/>
            </a:pPr>
            <a:r>
              <a:rPr lang="en-AU" sz="2000" b="1">
                <a:solidFill>
                  <a:srgbClr val="000000"/>
                </a:solidFill>
                <a:latin typeface="Arial Narrow" pitchFamily="34" charset="0"/>
              </a:rPr>
              <a:t>Risk of groupthink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dissolve">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0485"/>
                                        </p:tgtEl>
                                        <p:attrNameLst>
                                          <p:attrName>style.visibility</p:attrName>
                                        </p:attrNameLst>
                                      </p:cBhvr>
                                      <p:to>
                                        <p:strVal val="visible"/>
                                      </p:to>
                                    </p:set>
                                    <p:animEffect transition="in" filter="dissolve">
                                      <p:cBhvr>
                                        <p:cTn id="12" dur="500"/>
                                        <p:tgtEl>
                                          <p:spTgt spid="204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0486"/>
                                        </p:tgtEl>
                                        <p:attrNameLst>
                                          <p:attrName>style.visibility</p:attrName>
                                        </p:attrNameLst>
                                      </p:cBhvr>
                                      <p:to>
                                        <p:strVal val="visible"/>
                                      </p:to>
                                    </p:set>
                                    <p:animEffect transition="in" filter="dissolve">
                                      <p:cBhvr>
                                        <p:cTn id="17" dur="500"/>
                                        <p:tgtEl>
                                          <p:spTgt spid="204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0487"/>
                                        </p:tgtEl>
                                        <p:attrNameLst>
                                          <p:attrName>style.visibility</p:attrName>
                                        </p:attrNameLst>
                                      </p:cBhvr>
                                      <p:to>
                                        <p:strVal val="visible"/>
                                      </p:to>
                                    </p:set>
                                    <p:animEffect transition="in" filter="dissolve">
                                      <p:cBhvr>
                                        <p:cTn id="22" dur="500"/>
                                        <p:tgtEl>
                                          <p:spTgt spid="20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0488"/>
                                        </p:tgtEl>
                                        <p:attrNameLst>
                                          <p:attrName>style.visibility</p:attrName>
                                        </p:attrNameLst>
                                      </p:cBhvr>
                                      <p:to>
                                        <p:strVal val="visible"/>
                                      </p:to>
                                    </p:set>
                                    <p:animEffect transition="in" filter="dissolve">
                                      <p:cBhvr>
                                        <p:cTn id="27" dur="500"/>
                                        <p:tgtEl>
                                          <p:spTgt spid="204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0489"/>
                                        </p:tgtEl>
                                        <p:attrNameLst>
                                          <p:attrName>style.visibility</p:attrName>
                                        </p:attrNameLst>
                                      </p:cBhvr>
                                      <p:to>
                                        <p:strVal val="visible"/>
                                      </p:to>
                                    </p:set>
                                    <p:animEffect transition="in" filter="dissolve">
                                      <p:cBhvr>
                                        <p:cTn id="32" dur="500"/>
                                        <p:tgtEl>
                                          <p:spTgt spid="204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0490"/>
                                        </p:tgtEl>
                                        <p:attrNameLst>
                                          <p:attrName>style.visibility</p:attrName>
                                        </p:attrNameLst>
                                      </p:cBhvr>
                                      <p:to>
                                        <p:strVal val="visible"/>
                                      </p:to>
                                    </p:set>
                                    <p:animEffect transition="in" filter="dissolve">
                                      <p:cBhvr>
                                        <p:cTn id="37" dur="500"/>
                                        <p:tgtEl>
                                          <p:spTgt spid="204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20491"/>
                                        </p:tgtEl>
                                        <p:attrNameLst>
                                          <p:attrName>style.visibility</p:attrName>
                                        </p:attrNameLst>
                                      </p:cBhvr>
                                      <p:to>
                                        <p:strVal val="visible"/>
                                      </p:to>
                                    </p:set>
                                    <p:animEffect transition="in" filter="dissolve">
                                      <p:cBhvr>
                                        <p:cTn id="42" dur="500"/>
                                        <p:tgtEl>
                                          <p:spTgt spid="2049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20492"/>
                                        </p:tgtEl>
                                        <p:attrNameLst>
                                          <p:attrName>style.visibility</p:attrName>
                                        </p:attrNameLst>
                                      </p:cBhvr>
                                      <p:to>
                                        <p:strVal val="visible"/>
                                      </p:to>
                                    </p:set>
                                    <p:animEffect transition="in" filter="dissolve">
                                      <p:cBhvr>
                                        <p:cTn id="47" dur="500"/>
                                        <p:tgtEl>
                                          <p:spTgt spid="2049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20493"/>
                                        </p:tgtEl>
                                        <p:attrNameLst>
                                          <p:attrName>style.visibility</p:attrName>
                                        </p:attrNameLst>
                                      </p:cBhvr>
                                      <p:to>
                                        <p:strVal val="visible"/>
                                      </p:to>
                                    </p:set>
                                    <p:animEffect transition="in" filter="dissolve">
                                      <p:cBhvr>
                                        <p:cTn id="52" dur="500"/>
                                        <p:tgtEl>
                                          <p:spTgt spid="20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autoUpdateAnimBg="0"/>
      <p:bldP spid="20485" grpId="0" animBg="1" autoUpdateAnimBg="0"/>
      <p:bldP spid="20486" grpId="0" animBg="1" autoUpdateAnimBg="0"/>
      <p:bldP spid="20487" grpId="0" animBg="1" autoUpdateAnimBg="0"/>
      <p:bldP spid="20488" grpId="0" animBg="1" autoUpdateAnimBg="0"/>
      <p:bldP spid="20489" grpId="0" animBg="1" autoUpdateAnimBg="0"/>
      <p:bldP spid="20490" grpId="0" animBg="1" autoUpdateAnimBg="0"/>
      <p:bldP spid="20491" grpId="0" animBg="1" autoUpdateAnimBg="0"/>
      <p:bldP spid="20492" grpId="0" animBg="1" autoUpdateAnimBg="0"/>
      <p:bldP spid="2049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99B35FE5-316C-2DAF-74C0-9FBBD6E12209}"/>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FE8CC214-18E7-9DA8-3F10-C309CD92C4C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17699A2D-AE6E-46C6-8BD0-0C804AAE7729}" type="slidenum">
              <a:rPr lang="en-AU" altLang="en-US" sz="1800">
                <a:solidFill>
                  <a:schemeClr val="bg1"/>
                </a:solidFill>
                <a:latin typeface="Arial" panose="020B0604020202020204" pitchFamily="34" charset="0"/>
              </a:rPr>
              <a:pPr/>
              <a:t>24</a:t>
            </a:fld>
            <a:endParaRPr lang="en-AU" altLang="en-US" sz="1800">
              <a:solidFill>
                <a:schemeClr val="bg1"/>
              </a:solidFill>
              <a:latin typeface="Arial" panose="020B0604020202020204" pitchFamily="34" charset="0"/>
            </a:endParaRPr>
          </a:p>
        </p:txBody>
      </p:sp>
      <p:sp>
        <p:nvSpPr>
          <p:cNvPr id="25604" name="Rectangle 2">
            <a:extLst>
              <a:ext uri="{FF2B5EF4-FFF2-40B4-BE49-F238E27FC236}">
                <a16:creationId xmlns:a16="http://schemas.microsoft.com/office/drawing/2014/main" xmlns="" id="{BEC7E28A-2096-C43E-7D1C-F296F0AA12F6}"/>
              </a:ext>
            </a:extLst>
          </p:cNvPr>
          <p:cNvSpPr>
            <a:spLocks noGrp="1" noChangeArrowheads="1"/>
          </p:cNvSpPr>
          <p:nvPr>
            <p:ph type="title"/>
          </p:nvPr>
        </p:nvSpPr>
        <p:spPr>
          <a:xfrm>
            <a:off x="1447800" y="190500"/>
            <a:ext cx="7467600" cy="1293813"/>
          </a:xfrm>
        </p:spPr>
        <p:txBody>
          <a:bodyPr/>
          <a:lstStyle/>
          <a:p>
            <a:r>
              <a:rPr lang="en-AU" altLang="en-US" sz="4000"/>
              <a:t>ENHANCING GROUP DECISION MAKING</a:t>
            </a:r>
          </a:p>
        </p:txBody>
      </p:sp>
      <p:sp>
        <p:nvSpPr>
          <p:cNvPr id="25605" name="Rectangle 3">
            <a:extLst>
              <a:ext uri="{FF2B5EF4-FFF2-40B4-BE49-F238E27FC236}">
                <a16:creationId xmlns:a16="http://schemas.microsoft.com/office/drawing/2014/main" xmlns="" id="{8544398A-E996-0338-7B2B-1219ADD57987}"/>
              </a:ext>
            </a:extLst>
          </p:cNvPr>
          <p:cNvSpPr>
            <a:spLocks noGrp="1" noChangeArrowheads="1"/>
          </p:cNvSpPr>
          <p:nvPr>
            <p:ph type="body" idx="1"/>
          </p:nvPr>
        </p:nvSpPr>
        <p:spPr>
          <a:xfrm>
            <a:off x="1476375" y="1916113"/>
            <a:ext cx="7416800" cy="3889375"/>
          </a:xfrm>
        </p:spPr>
        <p:txBody>
          <a:bodyPr/>
          <a:lstStyle/>
          <a:p>
            <a:pPr>
              <a:buFontTx/>
              <a:buNone/>
            </a:pPr>
            <a:r>
              <a:rPr lang="en-AU" altLang="en-US" sz="3200"/>
              <a:t>Assignment:</a:t>
            </a:r>
          </a:p>
          <a:p>
            <a:r>
              <a:rPr lang="en-AU" altLang="en-US" sz="3200"/>
              <a:t>Devil’s advocates</a:t>
            </a:r>
          </a:p>
          <a:p>
            <a:r>
              <a:rPr lang="en-AU" altLang="en-US" sz="3200"/>
              <a:t>Dialectical inquiry</a:t>
            </a:r>
          </a:p>
          <a:p>
            <a:r>
              <a:rPr lang="en-AU" altLang="en-US" sz="3200"/>
              <a:t>Groupware</a:t>
            </a:r>
            <a:endParaRPr lang="en-US" altLang="en-US" sz="32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xmlns="" id="{2D1708B4-C677-045F-D572-0F3F50F3EE73}"/>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2" name="Slide Number Placeholder 4">
            <a:extLst>
              <a:ext uri="{FF2B5EF4-FFF2-40B4-BE49-F238E27FC236}">
                <a16:creationId xmlns:a16="http://schemas.microsoft.com/office/drawing/2014/main" xmlns="" id="{BFBCBFF0-9F87-A769-6972-BD464B083588}"/>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F4620525-E57A-4EA6-81EF-6A9EC4EB3793}" type="slidenum">
              <a:rPr lang="en-AU" altLang="en-US" sz="1800">
                <a:solidFill>
                  <a:schemeClr val="bg1"/>
                </a:solidFill>
                <a:latin typeface="Arial" panose="020B0604020202020204" pitchFamily="34" charset="0"/>
              </a:rPr>
              <a:pPr/>
              <a:t>25</a:t>
            </a:fld>
            <a:endParaRPr lang="en-AU" altLang="en-US" sz="1800">
              <a:solidFill>
                <a:schemeClr val="bg1"/>
              </a:solidFill>
              <a:latin typeface="Arial" panose="020B0604020202020204" pitchFamily="34" charset="0"/>
            </a:endParaRPr>
          </a:p>
        </p:txBody>
      </p:sp>
      <p:sp>
        <p:nvSpPr>
          <p:cNvPr id="26628" name="Rectangle 3">
            <a:extLst>
              <a:ext uri="{FF2B5EF4-FFF2-40B4-BE49-F238E27FC236}">
                <a16:creationId xmlns:a16="http://schemas.microsoft.com/office/drawing/2014/main" xmlns="" id="{D08017B6-502D-9FED-4424-6D8F5613580D}"/>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23559" name="Rectangle 7">
            <a:extLst>
              <a:ext uri="{FF2B5EF4-FFF2-40B4-BE49-F238E27FC236}">
                <a16:creationId xmlns:a16="http://schemas.microsoft.com/office/drawing/2014/main" xmlns="" id="{EE6E8AF8-7558-E9A5-0612-45F37A8041E0}"/>
              </a:ext>
            </a:extLst>
          </p:cNvPr>
          <p:cNvSpPr>
            <a:spLocks noChangeArrowheads="1"/>
          </p:cNvSpPr>
          <p:nvPr/>
        </p:nvSpPr>
        <p:spPr bwMode="auto">
          <a:xfrm>
            <a:off x="6227763" y="1371600"/>
            <a:ext cx="2232025" cy="4289425"/>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4800" b="1">
                <a:solidFill>
                  <a:srgbClr val="000000"/>
                </a:solidFill>
                <a:latin typeface="Arial Narrow" pitchFamily="34" charset="0"/>
              </a:rPr>
              <a:t>Better</a:t>
            </a:r>
          </a:p>
          <a:p>
            <a:pPr algn="ctr" defTabSz="820738">
              <a:defRPr/>
            </a:pPr>
            <a:r>
              <a:rPr lang="en-AU" sz="4800" b="1">
                <a:solidFill>
                  <a:srgbClr val="000000"/>
                </a:solidFill>
                <a:latin typeface="Arial Narrow" pitchFamily="34" charset="0"/>
              </a:rPr>
              <a:t>group</a:t>
            </a:r>
          </a:p>
          <a:p>
            <a:pPr algn="ctr" defTabSz="820738">
              <a:defRPr/>
            </a:pPr>
            <a:r>
              <a:rPr lang="en-AU" sz="4800" b="1">
                <a:solidFill>
                  <a:srgbClr val="000000"/>
                </a:solidFill>
                <a:latin typeface="Arial Narrow" pitchFamily="34" charset="0"/>
              </a:rPr>
              <a:t>decision</a:t>
            </a:r>
          </a:p>
          <a:p>
            <a:pPr algn="ctr" defTabSz="820738">
              <a:defRPr/>
            </a:pPr>
            <a:r>
              <a:rPr lang="en-AU" sz="4800" b="1">
                <a:solidFill>
                  <a:srgbClr val="000000"/>
                </a:solidFill>
                <a:latin typeface="Arial Narrow" pitchFamily="34" charset="0"/>
              </a:rPr>
              <a:t>making</a:t>
            </a:r>
            <a:endParaRPr lang="en-AU" sz="2800" b="1">
              <a:solidFill>
                <a:srgbClr val="000000"/>
              </a:solidFill>
              <a:latin typeface="Arial Narrow" pitchFamily="34" charset="0"/>
            </a:endParaRPr>
          </a:p>
        </p:txBody>
      </p:sp>
      <p:sp>
        <p:nvSpPr>
          <p:cNvPr id="23561" name="Rectangle 9">
            <a:extLst>
              <a:ext uri="{FF2B5EF4-FFF2-40B4-BE49-F238E27FC236}">
                <a16:creationId xmlns:a16="http://schemas.microsoft.com/office/drawing/2014/main" xmlns="" id="{9315182D-879D-F873-B5AC-83E2BB205379}"/>
              </a:ext>
            </a:extLst>
          </p:cNvPr>
          <p:cNvSpPr>
            <a:spLocks noChangeArrowheads="1"/>
          </p:cNvSpPr>
          <p:nvPr/>
        </p:nvSpPr>
        <p:spPr bwMode="auto">
          <a:xfrm>
            <a:off x="1547813" y="1484313"/>
            <a:ext cx="2736850" cy="719137"/>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111121" tIns="55560" rIns="111121" bIns="55560" anchor="ctr"/>
          <a:lstStyle/>
          <a:p>
            <a:pPr algn="ctr" defTabSz="1108075">
              <a:defRPr/>
            </a:pPr>
            <a:r>
              <a:rPr lang="en-AU" sz="2800" b="1">
                <a:solidFill>
                  <a:srgbClr val="000000"/>
                </a:solidFill>
                <a:latin typeface="Arial Narrow" pitchFamily="34" charset="0"/>
              </a:rPr>
              <a:t>Devil’s advocates</a:t>
            </a:r>
          </a:p>
        </p:txBody>
      </p:sp>
      <p:sp>
        <p:nvSpPr>
          <p:cNvPr id="23562" name="Rectangle 10">
            <a:extLst>
              <a:ext uri="{FF2B5EF4-FFF2-40B4-BE49-F238E27FC236}">
                <a16:creationId xmlns:a16="http://schemas.microsoft.com/office/drawing/2014/main" xmlns="" id="{E09186B4-96BE-3C00-17A3-1F9BAAF0D4E7}"/>
              </a:ext>
            </a:extLst>
          </p:cNvPr>
          <p:cNvSpPr>
            <a:spLocks noChangeArrowheads="1"/>
          </p:cNvSpPr>
          <p:nvPr/>
        </p:nvSpPr>
        <p:spPr bwMode="auto">
          <a:xfrm>
            <a:off x="1547813" y="4149725"/>
            <a:ext cx="2736850" cy="647700"/>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111121" tIns="55560" rIns="111121" bIns="55560" anchor="ctr"/>
          <a:lstStyle/>
          <a:p>
            <a:pPr algn="ctr" defTabSz="1108075">
              <a:defRPr/>
            </a:pPr>
            <a:r>
              <a:rPr lang="en-AU" sz="2800" b="1">
                <a:solidFill>
                  <a:srgbClr val="000000"/>
                </a:solidFill>
                <a:latin typeface="Arial Narrow" pitchFamily="34" charset="0"/>
              </a:rPr>
              <a:t>Groupware use</a:t>
            </a:r>
          </a:p>
        </p:txBody>
      </p:sp>
      <p:sp>
        <p:nvSpPr>
          <p:cNvPr id="23563" name="Rectangle 11">
            <a:extLst>
              <a:ext uri="{FF2B5EF4-FFF2-40B4-BE49-F238E27FC236}">
                <a16:creationId xmlns:a16="http://schemas.microsoft.com/office/drawing/2014/main" xmlns="" id="{70C1566E-A222-0DE0-5F68-275374A60E06}"/>
              </a:ext>
            </a:extLst>
          </p:cNvPr>
          <p:cNvSpPr>
            <a:spLocks noChangeArrowheads="1"/>
          </p:cNvSpPr>
          <p:nvPr/>
        </p:nvSpPr>
        <p:spPr bwMode="auto">
          <a:xfrm>
            <a:off x="1547813" y="2852738"/>
            <a:ext cx="2736850" cy="647700"/>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111121" tIns="55560" rIns="111121" bIns="55560" anchor="ctr"/>
          <a:lstStyle/>
          <a:p>
            <a:pPr algn="ctr" defTabSz="1108075">
              <a:defRPr/>
            </a:pPr>
            <a:r>
              <a:rPr lang="en-AU" sz="2800" b="1">
                <a:solidFill>
                  <a:srgbClr val="000000"/>
                </a:solidFill>
                <a:latin typeface="Arial Narrow" pitchFamily="34" charset="0"/>
              </a:rPr>
              <a:t>Dialectic inquiry</a:t>
            </a:r>
          </a:p>
        </p:txBody>
      </p:sp>
      <p:sp>
        <p:nvSpPr>
          <p:cNvPr id="23565" name="AutoShape 13">
            <a:extLst>
              <a:ext uri="{FF2B5EF4-FFF2-40B4-BE49-F238E27FC236}">
                <a16:creationId xmlns:a16="http://schemas.microsoft.com/office/drawing/2014/main" xmlns="" id="{A73D4BAD-3249-901D-3FEE-8F9AD14D5DB0}"/>
              </a:ext>
            </a:extLst>
          </p:cNvPr>
          <p:cNvSpPr>
            <a:spLocks noChangeArrowheads="1"/>
          </p:cNvSpPr>
          <p:nvPr/>
        </p:nvSpPr>
        <p:spPr bwMode="auto">
          <a:xfrm>
            <a:off x="4500563" y="1628775"/>
            <a:ext cx="1366837" cy="493713"/>
          </a:xfrm>
          <a:prstGeom prst="rightArrow">
            <a:avLst>
              <a:gd name="adj1" fmla="val 50000"/>
              <a:gd name="adj2" fmla="val 138437"/>
            </a:avLst>
          </a:prstGeom>
          <a:solidFill>
            <a:srgbClr val="974FD3"/>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23566" name="AutoShape 14">
            <a:extLst>
              <a:ext uri="{FF2B5EF4-FFF2-40B4-BE49-F238E27FC236}">
                <a16:creationId xmlns:a16="http://schemas.microsoft.com/office/drawing/2014/main" xmlns="" id="{9CB04A7D-F401-2D01-1889-510A4E05736B}"/>
              </a:ext>
            </a:extLst>
          </p:cNvPr>
          <p:cNvSpPr>
            <a:spLocks noChangeArrowheads="1"/>
          </p:cNvSpPr>
          <p:nvPr/>
        </p:nvSpPr>
        <p:spPr bwMode="auto">
          <a:xfrm>
            <a:off x="4500563" y="2997200"/>
            <a:ext cx="1366837" cy="493713"/>
          </a:xfrm>
          <a:prstGeom prst="rightArrow">
            <a:avLst>
              <a:gd name="adj1" fmla="val 50000"/>
              <a:gd name="adj2" fmla="val 138437"/>
            </a:avLst>
          </a:prstGeom>
          <a:solidFill>
            <a:srgbClr val="974FD3"/>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23567" name="AutoShape 15">
            <a:extLst>
              <a:ext uri="{FF2B5EF4-FFF2-40B4-BE49-F238E27FC236}">
                <a16:creationId xmlns:a16="http://schemas.microsoft.com/office/drawing/2014/main" xmlns="" id="{69D7E716-7ABB-31FC-7C0C-136B0C27B338}"/>
              </a:ext>
            </a:extLst>
          </p:cNvPr>
          <p:cNvSpPr>
            <a:spLocks noChangeArrowheads="1"/>
          </p:cNvSpPr>
          <p:nvPr/>
        </p:nvSpPr>
        <p:spPr bwMode="auto">
          <a:xfrm>
            <a:off x="4500563" y="4292600"/>
            <a:ext cx="1295400" cy="504825"/>
          </a:xfrm>
          <a:prstGeom prst="rightArrow">
            <a:avLst>
              <a:gd name="adj1" fmla="val 50000"/>
              <a:gd name="adj2" fmla="val 128314"/>
            </a:avLst>
          </a:prstGeom>
          <a:solidFill>
            <a:srgbClr val="974FD3"/>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26636" name="Text Box 17">
            <a:extLst>
              <a:ext uri="{FF2B5EF4-FFF2-40B4-BE49-F238E27FC236}">
                <a16:creationId xmlns:a16="http://schemas.microsoft.com/office/drawing/2014/main" xmlns="" id="{F4E2011B-D1E9-3769-6C84-C93FD3D7AA46}"/>
              </a:ext>
            </a:extLst>
          </p:cNvPr>
          <p:cNvSpPr txBox="1">
            <a:spLocks noChangeArrowheads="1"/>
          </p:cNvSpPr>
          <p:nvPr/>
        </p:nvSpPr>
        <p:spPr bwMode="auto">
          <a:xfrm>
            <a:off x="1619250" y="0"/>
            <a:ext cx="75247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kumimoji="1" lang="en-AU" altLang="en-US" sz="4000" b="1">
                <a:solidFill>
                  <a:srgbClr val="A075A1"/>
                </a:solidFill>
                <a:latin typeface="Arial" panose="020B0604020202020204" pitchFamily="34" charset="0"/>
              </a:rPr>
              <a:t>TECHNIQUES TO IMPROVE GROUP DECISIONS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61"/>
                                        </p:tgtEl>
                                        <p:attrNameLst>
                                          <p:attrName>style.visibility</p:attrName>
                                        </p:attrNameLst>
                                      </p:cBhvr>
                                      <p:to>
                                        <p:strVal val="visible"/>
                                      </p:to>
                                    </p:set>
                                    <p:animEffect transition="in" filter="dissolve">
                                      <p:cBhvr>
                                        <p:cTn id="7" dur="500"/>
                                        <p:tgtEl>
                                          <p:spTgt spid="23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3565"/>
                                        </p:tgtEl>
                                        <p:attrNameLst>
                                          <p:attrName>style.visibility</p:attrName>
                                        </p:attrNameLst>
                                      </p:cBhvr>
                                      <p:to>
                                        <p:strVal val="visible"/>
                                      </p:to>
                                    </p:set>
                                    <p:animEffect transition="in" filter="dissolve">
                                      <p:cBhvr>
                                        <p:cTn id="12" dur="500"/>
                                        <p:tgtEl>
                                          <p:spTgt spid="235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3563"/>
                                        </p:tgtEl>
                                        <p:attrNameLst>
                                          <p:attrName>style.visibility</p:attrName>
                                        </p:attrNameLst>
                                      </p:cBhvr>
                                      <p:to>
                                        <p:strVal val="visible"/>
                                      </p:to>
                                    </p:set>
                                    <p:animEffect transition="in" filter="dissolve">
                                      <p:cBhvr>
                                        <p:cTn id="17" dur="500"/>
                                        <p:tgtEl>
                                          <p:spTgt spid="235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23566"/>
                                        </p:tgtEl>
                                        <p:attrNameLst>
                                          <p:attrName>style.visibility</p:attrName>
                                        </p:attrNameLst>
                                      </p:cBhvr>
                                      <p:to>
                                        <p:strVal val="visible"/>
                                      </p:to>
                                    </p:set>
                                    <p:animEffect transition="in" filter="dissolve">
                                      <p:cBhvr>
                                        <p:cTn id="22" dur="500"/>
                                        <p:tgtEl>
                                          <p:spTgt spid="2356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3562"/>
                                        </p:tgtEl>
                                        <p:attrNameLst>
                                          <p:attrName>style.visibility</p:attrName>
                                        </p:attrNameLst>
                                      </p:cBhvr>
                                      <p:to>
                                        <p:strVal val="visible"/>
                                      </p:to>
                                    </p:set>
                                    <p:animEffect transition="in" filter="dissolve">
                                      <p:cBhvr>
                                        <p:cTn id="27" dur="500"/>
                                        <p:tgtEl>
                                          <p:spTgt spid="235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3567"/>
                                        </p:tgtEl>
                                        <p:attrNameLst>
                                          <p:attrName>style.visibility</p:attrName>
                                        </p:attrNameLst>
                                      </p:cBhvr>
                                      <p:to>
                                        <p:strVal val="visible"/>
                                      </p:to>
                                    </p:set>
                                    <p:animEffect transition="in" filter="dissolve">
                                      <p:cBhvr>
                                        <p:cTn id="32" dur="500"/>
                                        <p:tgtEl>
                                          <p:spTgt spid="235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23559"/>
                                        </p:tgtEl>
                                        <p:attrNameLst>
                                          <p:attrName>style.visibility</p:attrName>
                                        </p:attrNameLst>
                                      </p:cBhvr>
                                      <p:to>
                                        <p:strVal val="visible"/>
                                      </p:to>
                                    </p:set>
                                    <p:animEffect transition="in" filter="dissolve">
                                      <p:cBhvr>
                                        <p:cTn id="37" dur="500"/>
                                        <p:tgtEl>
                                          <p:spTgt spid="23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9" grpId="0" animBg="1" autoUpdateAnimBg="0"/>
      <p:bldP spid="23561" grpId="0" animBg="1" autoUpdateAnimBg="0"/>
      <p:bldP spid="23562" grpId="0" animBg="1" autoUpdateAnimBg="0"/>
      <p:bldP spid="23563" grpId="0" animBg="1" autoUpdateAnimBg="0"/>
      <p:bldP spid="23565" grpId="0" animBg="1"/>
      <p:bldP spid="23566" grpId="0" animBg="1"/>
      <p:bldP spid="2356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4B98704-8116-99C9-D4CA-5D7F20246123}"/>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B0DA4647-2FC5-D057-6798-A86189D7C99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58A4D04B-7506-4E58-995F-8BD59BF89381}" type="slidenum">
              <a:rPr lang="en-AU" altLang="en-US" sz="1800">
                <a:solidFill>
                  <a:schemeClr val="bg1"/>
                </a:solidFill>
                <a:latin typeface="Arial" panose="020B0604020202020204" pitchFamily="34" charset="0"/>
              </a:rPr>
              <a:pPr/>
              <a:t>26</a:t>
            </a:fld>
            <a:endParaRPr lang="en-AU" altLang="en-US" sz="1800">
              <a:solidFill>
                <a:schemeClr val="bg1"/>
              </a:solidFill>
              <a:latin typeface="Arial" panose="020B0604020202020204" pitchFamily="34" charset="0"/>
            </a:endParaRPr>
          </a:p>
        </p:txBody>
      </p:sp>
      <p:sp>
        <p:nvSpPr>
          <p:cNvPr id="27652" name="Rectangle 2">
            <a:extLst>
              <a:ext uri="{FF2B5EF4-FFF2-40B4-BE49-F238E27FC236}">
                <a16:creationId xmlns:a16="http://schemas.microsoft.com/office/drawing/2014/main" xmlns="" id="{AAC06958-DEEA-DA20-E2A7-0F6B6291D6D2}"/>
              </a:ext>
            </a:extLst>
          </p:cNvPr>
          <p:cNvSpPr>
            <a:spLocks noGrp="1" noChangeArrowheads="1"/>
          </p:cNvSpPr>
          <p:nvPr>
            <p:ph type="title"/>
          </p:nvPr>
        </p:nvSpPr>
        <p:spPr>
          <a:xfrm>
            <a:off x="1447800" y="190500"/>
            <a:ext cx="7467600" cy="1222375"/>
          </a:xfrm>
        </p:spPr>
        <p:txBody>
          <a:bodyPr/>
          <a:lstStyle/>
          <a:p>
            <a:r>
              <a:rPr lang="en-AU" altLang="en-US" sz="4400"/>
              <a:t>CREATIVITY IN </a:t>
            </a:r>
            <a:br>
              <a:rPr lang="en-AU" altLang="en-US" sz="4400"/>
            </a:br>
            <a:r>
              <a:rPr lang="en-AU" altLang="en-US" sz="4400"/>
              <a:t>DECISION MAKING</a:t>
            </a:r>
          </a:p>
        </p:txBody>
      </p:sp>
      <p:sp>
        <p:nvSpPr>
          <p:cNvPr id="27653" name="Rectangle 3">
            <a:extLst>
              <a:ext uri="{FF2B5EF4-FFF2-40B4-BE49-F238E27FC236}">
                <a16:creationId xmlns:a16="http://schemas.microsoft.com/office/drawing/2014/main" xmlns="" id="{AF19A549-1CC1-130A-B723-D873817B47C3}"/>
              </a:ext>
            </a:extLst>
          </p:cNvPr>
          <p:cNvSpPr>
            <a:spLocks noGrp="1" noChangeArrowheads="1"/>
          </p:cNvSpPr>
          <p:nvPr>
            <p:ph type="body" idx="1"/>
          </p:nvPr>
        </p:nvSpPr>
        <p:spPr>
          <a:xfrm>
            <a:off x="1476375" y="1700213"/>
            <a:ext cx="7416800" cy="4105275"/>
          </a:xfrm>
        </p:spPr>
        <p:txBody>
          <a:bodyPr/>
          <a:lstStyle/>
          <a:p>
            <a:pPr>
              <a:buFontTx/>
              <a:buNone/>
            </a:pPr>
            <a:r>
              <a:rPr lang="en-AU" altLang="en-US"/>
              <a:t>   </a:t>
            </a:r>
            <a:r>
              <a:rPr lang="en-US" altLang="en-US" sz="3600"/>
              <a:t>‘</a:t>
            </a:r>
            <a:r>
              <a:rPr lang="en-AU" altLang="en-US" sz="3600"/>
              <a:t>Creativity is the cognitive process of developing an idea, concept, commodity or discovery viewed as novel by its creator or target audience.</a:t>
            </a:r>
            <a:r>
              <a:rPr lang="en-US" altLang="en-US" sz="3600"/>
              <a:t>’</a:t>
            </a:r>
            <a:endParaRPr lang="en-AU" altLang="en-US" sz="3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51A9168-840C-1B80-8BBD-59EBB7F16C8F}"/>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EB4F2210-CB43-6176-A82D-B1C4E3CCAF1E}"/>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1A2579D9-EB8D-48B7-9FC7-9B740BBB1E3C}" type="slidenum">
              <a:rPr lang="en-AU" altLang="en-US" sz="1800">
                <a:solidFill>
                  <a:schemeClr val="bg1"/>
                </a:solidFill>
                <a:latin typeface="Arial" panose="020B0604020202020204" pitchFamily="34" charset="0"/>
              </a:rPr>
              <a:pPr/>
              <a:t>27</a:t>
            </a:fld>
            <a:endParaRPr lang="en-AU" altLang="en-US" sz="1800">
              <a:solidFill>
                <a:schemeClr val="bg1"/>
              </a:solidFill>
              <a:latin typeface="Arial" panose="020B0604020202020204" pitchFamily="34" charset="0"/>
            </a:endParaRPr>
          </a:p>
        </p:txBody>
      </p:sp>
      <p:sp>
        <p:nvSpPr>
          <p:cNvPr id="28676" name="Rectangle 2">
            <a:extLst>
              <a:ext uri="{FF2B5EF4-FFF2-40B4-BE49-F238E27FC236}">
                <a16:creationId xmlns:a16="http://schemas.microsoft.com/office/drawing/2014/main" xmlns="" id="{3898C316-5D9A-D10D-B64B-6A05E88114B7}"/>
              </a:ext>
            </a:extLst>
          </p:cNvPr>
          <p:cNvSpPr>
            <a:spLocks noGrp="1" noChangeArrowheads="1"/>
          </p:cNvSpPr>
          <p:nvPr>
            <p:ph type="title"/>
          </p:nvPr>
        </p:nvSpPr>
        <p:spPr>
          <a:xfrm>
            <a:off x="1403350" y="404813"/>
            <a:ext cx="7467600" cy="1150937"/>
          </a:xfrm>
        </p:spPr>
        <p:txBody>
          <a:bodyPr/>
          <a:lstStyle/>
          <a:p>
            <a:r>
              <a:rPr lang="en-AU" altLang="en-US" sz="4400"/>
              <a:t>CREATIVITY IN </a:t>
            </a:r>
            <a:br>
              <a:rPr lang="en-AU" altLang="en-US" sz="4400"/>
            </a:br>
            <a:r>
              <a:rPr lang="en-AU" altLang="en-US" sz="4400"/>
              <a:t>DECISION MAKING</a:t>
            </a:r>
          </a:p>
        </p:txBody>
      </p:sp>
      <p:sp>
        <p:nvSpPr>
          <p:cNvPr id="28677" name="Rectangle 3">
            <a:extLst>
              <a:ext uri="{FF2B5EF4-FFF2-40B4-BE49-F238E27FC236}">
                <a16:creationId xmlns:a16="http://schemas.microsoft.com/office/drawing/2014/main" xmlns="" id="{CEE70B00-0868-97C0-FC60-7D7FB64C28FB}"/>
              </a:ext>
            </a:extLst>
          </p:cNvPr>
          <p:cNvSpPr>
            <a:spLocks noGrp="1" noChangeArrowheads="1"/>
          </p:cNvSpPr>
          <p:nvPr>
            <p:ph type="body" idx="1"/>
          </p:nvPr>
        </p:nvSpPr>
        <p:spPr>
          <a:xfrm>
            <a:off x="1447800" y="1752600"/>
            <a:ext cx="7315200" cy="4052888"/>
          </a:xfrm>
        </p:spPr>
        <p:txBody>
          <a:bodyPr/>
          <a:lstStyle/>
          <a:p>
            <a:pPr>
              <a:buFontTx/>
              <a:buNone/>
            </a:pPr>
            <a:r>
              <a:rPr lang="en-AU" altLang="en-US" sz="3600"/>
              <a:t>Creativity requires both:</a:t>
            </a:r>
            <a:r>
              <a:rPr lang="en-AU" altLang="en-US"/>
              <a:t> </a:t>
            </a:r>
          </a:p>
          <a:p>
            <a:r>
              <a:rPr lang="en-AU" altLang="en-US" sz="3200"/>
              <a:t>Convergent thinking</a:t>
            </a:r>
          </a:p>
          <a:p>
            <a:pPr>
              <a:buFontTx/>
              <a:buNone/>
            </a:pPr>
            <a:r>
              <a:rPr lang="en-AU" altLang="en-US" sz="1400"/>
              <a:t>	</a:t>
            </a:r>
            <a:r>
              <a:rPr lang="en-AU" altLang="en-US"/>
              <a:t>Attempting to move logically to a problem solution</a:t>
            </a:r>
            <a:r>
              <a:rPr lang="en-US" altLang="en-US"/>
              <a:t>.</a:t>
            </a:r>
            <a:endParaRPr lang="en-AU" altLang="en-US"/>
          </a:p>
          <a:p>
            <a:r>
              <a:rPr lang="en-AU" altLang="en-US" sz="3200"/>
              <a:t>Divergent thinking</a:t>
            </a:r>
            <a:r>
              <a:rPr lang="en-AU" altLang="en-US"/>
              <a:t> </a:t>
            </a:r>
          </a:p>
          <a:p>
            <a:pPr>
              <a:buFontTx/>
              <a:buNone/>
            </a:pPr>
            <a:r>
              <a:rPr lang="en-AU" altLang="en-US" sz="1400"/>
              <a:t>	</a:t>
            </a:r>
            <a:r>
              <a:rPr lang="en-AU" altLang="en-US"/>
              <a:t>Generating new ways of viewing a problem and seeking novel alternatives</a:t>
            </a:r>
            <a:r>
              <a:rPr lang="en-US" altLang="en-US"/>
              <a:t>.</a:t>
            </a:r>
            <a:r>
              <a:rPr lang="en-AU" altLang="en-US" sz="1600"/>
              <a:t> </a:t>
            </a:r>
            <a:endParaRPr lang="en-US" altLang="en-US" sz="1600"/>
          </a:p>
          <a:p>
            <a:pPr>
              <a:buFontTx/>
              <a:buNone/>
            </a:pPr>
            <a:endParaRPr lang="en-US" altLang="en-US"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2A1A909-E60C-111C-3D25-5E7B0B156109}"/>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BA80112B-B817-3D2E-7742-821D8FE257C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792AFFBF-64DD-4B34-A618-16DDD66678B4}" type="slidenum">
              <a:rPr lang="en-AU" altLang="en-US" sz="1800">
                <a:solidFill>
                  <a:schemeClr val="bg1"/>
                </a:solidFill>
                <a:latin typeface="Arial" panose="020B0604020202020204" pitchFamily="34" charset="0"/>
              </a:rPr>
              <a:pPr/>
              <a:t>28</a:t>
            </a:fld>
            <a:endParaRPr lang="en-AU" altLang="en-US" sz="1800">
              <a:solidFill>
                <a:schemeClr val="bg1"/>
              </a:solidFill>
              <a:latin typeface="Arial" panose="020B0604020202020204" pitchFamily="34" charset="0"/>
            </a:endParaRPr>
          </a:p>
        </p:txBody>
      </p:sp>
      <p:sp>
        <p:nvSpPr>
          <p:cNvPr id="29700" name="Rectangle 2">
            <a:extLst>
              <a:ext uri="{FF2B5EF4-FFF2-40B4-BE49-F238E27FC236}">
                <a16:creationId xmlns:a16="http://schemas.microsoft.com/office/drawing/2014/main" xmlns="" id="{07CF5ED8-2414-F846-309C-B99BB1741029}"/>
              </a:ext>
            </a:extLst>
          </p:cNvPr>
          <p:cNvSpPr>
            <a:spLocks noGrp="1" noChangeArrowheads="1"/>
          </p:cNvSpPr>
          <p:nvPr>
            <p:ph type="title"/>
          </p:nvPr>
        </p:nvSpPr>
        <p:spPr>
          <a:xfrm>
            <a:off x="1447800" y="190500"/>
            <a:ext cx="7467600" cy="1150938"/>
          </a:xfrm>
        </p:spPr>
        <p:txBody>
          <a:bodyPr/>
          <a:lstStyle/>
          <a:p>
            <a:r>
              <a:rPr lang="en-AU" altLang="en-US" sz="4000"/>
              <a:t>CREATIVITY IN DECISION MAKING</a:t>
            </a:r>
          </a:p>
        </p:txBody>
      </p:sp>
      <p:sp>
        <p:nvSpPr>
          <p:cNvPr id="29701" name="Rectangle 3">
            <a:extLst>
              <a:ext uri="{FF2B5EF4-FFF2-40B4-BE49-F238E27FC236}">
                <a16:creationId xmlns:a16="http://schemas.microsoft.com/office/drawing/2014/main" xmlns="" id="{60F49C47-DF16-5D8E-A4B1-498C4237F231}"/>
              </a:ext>
            </a:extLst>
          </p:cNvPr>
          <p:cNvSpPr>
            <a:spLocks noGrp="1" noChangeArrowheads="1"/>
          </p:cNvSpPr>
          <p:nvPr>
            <p:ph type="body" idx="1"/>
          </p:nvPr>
        </p:nvSpPr>
        <p:spPr>
          <a:xfrm>
            <a:off x="1447800" y="1196975"/>
            <a:ext cx="7315200" cy="4679950"/>
          </a:xfrm>
        </p:spPr>
        <p:txBody>
          <a:bodyPr/>
          <a:lstStyle/>
          <a:p>
            <a:pPr>
              <a:lnSpc>
                <a:spcPct val="90000"/>
              </a:lnSpc>
              <a:buFontTx/>
              <a:buNone/>
            </a:pPr>
            <a:r>
              <a:rPr lang="en-AU" altLang="en-US" sz="3600"/>
              <a:t>  Three basic ingredients necessary for creativity:</a:t>
            </a:r>
          </a:p>
          <a:p>
            <a:pPr>
              <a:lnSpc>
                <a:spcPct val="90000"/>
              </a:lnSpc>
            </a:pPr>
            <a:r>
              <a:rPr lang="en-AU" altLang="en-US" sz="3200"/>
              <a:t>Domain-relevant skills</a:t>
            </a:r>
          </a:p>
          <a:p>
            <a:pPr>
              <a:lnSpc>
                <a:spcPct val="90000"/>
              </a:lnSpc>
              <a:buFontTx/>
              <a:buNone/>
            </a:pPr>
            <a:r>
              <a:rPr lang="en-AU" altLang="en-US" sz="1400"/>
              <a:t>	</a:t>
            </a:r>
            <a:r>
              <a:rPr lang="en-AU" altLang="en-US"/>
              <a:t>Expertise in a field relevant to the problem</a:t>
            </a:r>
          </a:p>
          <a:p>
            <a:pPr>
              <a:lnSpc>
                <a:spcPct val="90000"/>
              </a:lnSpc>
            </a:pPr>
            <a:r>
              <a:rPr lang="en-AU" altLang="en-US" sz="3200"/>
              <a:t>Creativity-relevant skills</a:t>
            </a:r>
          </a:p>
          <a:p>
            <a:pPr>
              <a:lnSpc>
                <a:spcPct val="90000"/>
              </a:lnSpc>
              <a:buFontTx/>
              <a:buNone/>
            </a:pPr>
            <a:r>
              <a:rPr lang="en-AU" altLang="en-US" sz="1400"/>
              <a:t>	</a:t>
            </a:r>
            <a:r>
              <a:rPr lang="en-AU" altLang="en-US"/>
              <a:t>Skills in generating novel ideas, approaches, modes of thinking about problems</a:t>
            </a:r>
          </a:p>
          <a:p>
            <a:pPr>
              <a:lnSpc>
                <a:spcPct val="90000"/>
              </a:lnSpc>
            </a:pPr>
            <a:r>
              <a:rPr lang="en-AU" altLang="en-US" sz="3200"/>
              <a:t>Task motivation</a:t>
            </a:r>
          </a:p>
          <a:p>
            <a:pPr>
              <a:lnSpc>
                <a:spcPct val="90000"/>
              </a:lnSpc>
              <a:buFontTx/>
              <a:buNone/>
            </a:pPr>
            <a:r>
              <a:rPr lang="en-AU" altLang="en-US" sz="1400"/>
              <a:t>	</a:t>
            </a:r>
            <a:r>
              <a:rPr lang="en-AU" altLang="en-US"/>
              <a:t>Interest in the task for its own sake, a desire to resolve the problem</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03CC9DC9-DE7D-A310-9FFB-BD3F44C4466D}"/>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0D296119-EA51-D85F-1E03-1ADA4467BEC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AC3AB59B-11D5-4E92-AEA4-6A7AF7247F4D}" type="slidenum">
              <a:rPr lang="en-AU" altLang="en-US" sz="1800">
                <a:solidFill>
                  <a:schemeClr val="bg1"/>
                </a:solidFill>
                <a:latin typeface="Arial" panose="020B0604020202020204" pitchFamily="34" charset="0"/>
              </a:rPr>
              <a:pPr/>
              <a:t>29</a:t>
            </a:fld>
            <a:endParaRPr lang="en-AU" altLang="en-US" sz="1800">
              <a:solidFill>
                <a:schemeClr val="bg1"/>
              </a:solidFill>
              <a:latin typeface="Arial" panose="020B0604020202020204" pitchFamily="34" charset="0"/>
            </a:endParaRPr>
          </a:p>
        </p:txBody>
      </p:sp>
      <p:sp>
        <p:nvSpPr>
          <p:cNvPr id="30724" name="Rectangle 2">
            <a:extLst>
              <a:ext uri="{FF2B5EF4-FFF2-40B4-BE49-F238E27FC236}">
                <a16:creationId xmlns:a16="http://schemas.microsoft.com/office/drawing/2014/main" xmlns="" id="{73B8FBAC-3297-5532-7303-25508DAA31A1}"/>
              </a:ext>
            </a:extLst>
          </p:cNvPr>
          <p:cNvSpPr>
            <a:spLocks noGrp="1" noChangeArrowheads="1"/>
          </p:cNvSpPr>
          <p:nvPr>
            <p:ph type="title"/>
          </p:nvPr>
        </p:nvSpPr>
        <p:spPr/>
        <p:txBody>
          <a:bodyPr/>
          <a:lstStyle/>
          <a:p>
            <a:r>
              <a:rPr lang="en-US" altLang="en-US" sz="4000"/>
              <a:t>STAGES OF CREATIVITY</a:t>
            </a:r>
            <a:endParaRPr lang="en-AU" altLang="en-US" sz="4000"/>
          </a:p>
        </p:txBody>
      </p:sp>
      <p:sp>
        <p:nvSpPr>
          <p:cNvPr id="30725" name="Rectangle 3">
            <a:extLst>
              <a:ext uri="{FF2B5EF4-FFF2-40B4-BE49-F238E27FC236}">
                <a16:creationId xmlns:a16="http://schemas.microsoft.com/office/drawing/2014/main" xmlns="" id="{4204F15C-FF89-7442-4218-0732182AF4CF}"/>
              </a:ext>
            </a:extLst>
          </p:cNvPr>
          <p:cNvSpPr>
            <a:spLocks noGrp="1" noChangeArrowheads="1"/>
          </p:cNvSpPr>
          <p:nvPr>
            <p:ph type="body" idx="1"/>
          </p:nvPr>
        </p:nvSpPr>
        <p:spPr/>
        <p:txBody>
          <a:bodyPr/>
          <a:lstStyle/>
          <a:p>
            <a:r>
              <a:rPr lang="en-US" altLang="en-US" sz="3200"/>
              <a:t>PREPARATION</a:t>
            </a:r>
            <a:endParaRPr lang="en-US" altLang="en-US" sz="2000"/>
          </a:p>
          <a:p>
            <a:pPr>
              <a:buFontTx/>
              <a:buNone/>
            </a:pPr>
            <a:r>
              <a:rPr lang="en-US" altLang="en-US" sz="2000"/>
              <a:t>	Gathering information, defining problem, generating alternatives</a:t>
            </a:r>
          </a:p>
          <a:p>
            <a:r>
              <a:rPr lang="en-US" altLang="en-US" sz="3200"/>
              <a:t>INCUBATION</a:t>
            </a:r>
            <a:endParaRPr lang="en-US" altLang="en-US" sz="2000"/>
          </a:p>
          <a:p>
            <a:pPr>
              <a:buFontTx/>
              <a:buNone/>
            </a:pPr>
            <a:r>
              <a:rPr lang="en-US" altLang="en-US" sz="2000"/>
              <a:t>	Subconscious mental activity, divergent thinking</a:t>
            </a:r>
          </a:p>
          <a:p>
            <a:r>
              <a:rPr lang="en-US" altLang="en-US" sz="3200"/>
              <a:t>ILLUMINATION</a:t>
            </a:r>
            <a:endParaRPr lang="en-US" altLang="en-US" sz="2000"/>
          </a:p>
          <a:p>
            <a:pPr>
              <a:buFontTx/>
              <a:buNone/>
            </a:pPr>
            <a:r>
              <a:rPr lang="en-US" altLang="en-US" sz="2000"/>
              <a:t>	Insights gained, breakthroughs made</a:t>
            </a:r>
          </a:p>
          <a:p>
            <a:r>
              <a:rPr lang="en-US" altLang="en-US" sz="3200"/>
              <a:t>VERIFICATION</a:t>
            </a:r>
          </a:p>
          <a:p>
            <a:pPr>
              <a:buFontTx/>
              <a:buNone/>
            </a:pPr>
            <a:r>
              <a:rPr lang="en-US" altLang="en-US" sz="2000"/>
              <a:t>	Test validity of insight, logical thinking</a:t>
            </a:r>
            <a:endParaRPr lang="en-AU"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A957E787-BA79-0D99-93DD-21EBA3B79DC7}"/>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171975AC-6C8E-90DD-387E-8CB8EEC114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0D478BB4-EC1D-4224-8403-8F1CED8483D5}" type="slidenum">
              <a:rPr lang="en-AU" altLang="en-US" sz="1800">
                <a:solidFill>
                  <a:schemeClr val="bg1"/>
                </a:solidFill>
                <a:latin typeface="Arial" panose="020B0604020202020204" pitchFamily="34" charset="0"/>
              </a:rPr>
              <a:pPr/>
              <a:t>3</a:t>
            </a:fld>
            <a:endParaRPr lang="en-AU" altLang="en-US" sz="1800">
              <a:solidFill>
                <a:schemeClr val="bg1"/>
              </a:solidFill>
              <a:latin typeface="Arial" panose="020B0604020202020204" pitchFamily="34" charset="0"/>
            </a:endParaRPr>
          </a:p>
        </p:txBody>
      </p:sp>
      <p:sp>
        <p:nvSpPr>
          <p:cNvPr id="4100" name="Rectangle 2">
            <a:extLst>
              <a:ext uri="{FF2B5EF4-FFF2-40B4-BE49-F238E27FC236}">
                <a16:creationId xmlns:a16="http://schemas.microsoft.com/office/drawing/2014/main" xmlns="" id="{8622DF25-0D5D-833D-4B8F-58AD3F2F3671}"/>
              </a:ext>
            </a:extLst>
          </p:cNvPr>
          <p:cNvSpPr>
            <a:spLocks noGrp="1" noChangeArrowheads="1"/>
          </p:cNvSpPr>
          <p:nvPr>
            <p:ph type="title"/>
          </p:nvPr>
        </p:nvSpPr>
        <p:spPr/>
        <p:txBody>
          <a:bodyPr/>
          <a:lstStyle/>
          <a:p>
            <a:r>
              <a:rPr lang="en-AU" altLang="en-US" sz="4400"/>
              <a:t>DECISION MAKING</a:t>
            </a:r>
          </a:p>
        </p:txBody>
      </p:sp>
      <p:sp>
        <p:nvSpPr>
          <p:cNvPr id="4101" name="Rectangle 3">
            <a:extLst>
              <a:ext uri="{FF2B5EF4-FFF2-40B4-BE49-F238E27FC236}">
                <a16:creationId xmlns:a16="http://schemas.microsoft.com/office/drawing/2014/main" xmlns="" id="{D1A4E8E8-C0BE-5CBC-47EB-6C861F8F805D}"/>
              </a:ext>
            </a:extLst>
          </p:cNvPr>
          <p:cNvSpPr>
            <a:spLocks noGrp="1" noChangeArrowheads="1"/>
          </p:cNvSpPr>
          <p:nvPr>
            <p:ph type="body" idx="1"/>
          </p:nvPr>
        </p:nvSpPr>
        <p:spPr>
          <a:xfrm>
            <a:off x="1476375" y="1484313"/>
            <a:ext cx="7416800" cy="4321175"/>
          </a:xfrm>
        </p:spPr>
        <p:txBody>
          <a:bodyPr/>
          <a:lstStyle/>
          <a:p>
            <a:pPr>
              <a:buFontTx/>
              <a:buNone/>
            </a:pPr>
            <a:r>
              <a:rPr lang="en-US" altLang="en-US"/>
              <a:t>	</a:t>
            </a:r>
            <a:r>
              <a:rPr lang="en-US" altLang="en-US" sz="4000"/>
              <a:t>The process by which </a:t>
            </a:r>
          </a:p>
          <a:p>
            <a:pPr>
              <a:buFontTx/>
              <a:buNone/>
            </a:pPr>
            <a:r>
              <a:rPr lang="en-US" altLang="en-US" sz="4000"/>
              <a:t>	managers identify problems </a:t>
            </a:r>
          </a:p>
          <a:p>
            <a:pPr>
              <a:buFontTx/>
              <a:buNone/>
            </a:pPr>
            <a:r>
              <a:rPr lang="en-US" altLang="en-US" sz="4000"/>
              <a:t>	and try to resolve them</a:t>
            </a:r>
            <a:endParaRPr lang="en-AU" alt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D9C3BC8-DBEC-BD79-A10E-EFA67833413D}"/>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AF2A6440-99E4-792E-DD29-20E1F5A2F49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E8701E38-EBAE-4BBB-BCBB-CB0A1E0DC532}" type="slidenum">
              <a:rPr lang="en-AU" altLang="en-US" sz="1800">
                <a:solidFill>
                  <a:schemeClr val="bg1"/>
                </a:solidFill>
                <a:latin typeface="Arial" panose="020B0604020202020204" pitchFamily="34" charset="0"/>
              </a:rPr>
              <a:pPr/>
              <a:t>30</a:t>
            </a:fld>
            <a:endParaRPr lang="en-AU" altLang="en-US" sz="1800">
              <a:solidFill>
                <a:schemeClr val="bg1"/>
              </a:solidFill>
              <a:latin typeface="Arial" panose="020B0604020202020204" pitchFamily="34" charset="0"/>
            </a:endParaRPr>
          </a:p>
        </p:txBody>
      </p:sp>
      <p:sp>
        <p:nvSpPr>
          <p:cNvPr id="31748" name="Rectangle 2">
            <a:extLst>
              <a:ext uri="{FF2B5EF4-FFF2-40B4-BE49-F238E27FC236}">
                <a16:creationId xmlns:a16="http://schemas.microsoft.com/office/drawing/2014/main" xmlns="" id="{40DC63DA-7383-44E3-6DFE-2E1D037F4D50}"/>
              </a:ext>
            </a:extLst>
          </p:cNvPr>
          <p:cNvSpPr>
            <a:spLocks noGrp="1" noChangeArrowheads="1"/>
          </p:cNvSpPr>
          <p:nvPr>
            <p:ph type="title"/>
          </p:nvPr>
        </p:nvSpPr>
        <p:spPr>
          <a:xfrm>
            <a:off x="1447800" y="190500"/>
            <a:ext cx="7467600" cy="1222375"/>
          </a:xfrm>
        </p:spPr>
        <p:txBody>
          <a:bodyPr/>
          <a:lstStyle/>
          <a:p>
            <a:r>
              <a:rPr lang="en-AU" altLang="en-US" sz="4400"/>
              <a:t>ENHANCING GROUP CREATIVITY</a:t>
            </a:r>
          </a:p>
        </p:txBody>
      </p:sp>
      <p:sp>
        <p:nvSpPr>
          <p:cNvPr id="31749" name="Rectangle 3">
            <a:extLst>
              <a:ext uri="{FF2B5EF4-FFF2-40B4-BE49-F238E27FC236}">
                <a16:creationId xmlns:a16="http://schemas.microsoft.com/office/drawing/2014/main" xmlns="" id="{99F6CA5F-249B-302C-CDA3-E9441BF40B44}"/>
              </a:ext>
            </a:extLst>
          </p:cNvPr>
          <p:cNvSpPr>
            <a:spLocks noGrp="1" noChangeArrowheads="1"/>
          </p:cNvSpPr>
          <p:nvPr>
            <p:ph type="body" idx="1"/>
          </p:nvPr>
        </p:nvSpPr>
        <p:spPr>
          <a:xfrm>
            <a:off x="1476375" y="1628775"/>
            <a:ext cx="7416800" cy="4176713"/>
          </a:xfrm>
        </p:spPr>
        <p:txBody>
          <a:bodyPr/>
          <a:lstStyle/>
          <a:p>
            <a:r>
              <a:rPr lang="en-AU" altLang="en-US" sz="3600"/>
              <a:t>Brainstorming</a:t>
            </a:r>
          </a:p>
          <a:p>
            <a:pPr>
              <a:buFontTx/>
              <a:buNone/>
            </a:pPr>
            <a:r>
              <a:rPr lang="en-US" altLang="en-US"/>
              <a:t>	Group members generate as many novel ideas as they can on a topic, without evaluation</a:t>
            </a:r>
          </a:p>
          <a:p>
            <a:pPr>
              <a:buFontTx/>
              <a:buNone/>
            </a:pPr>
            <a:endParaRPr lang="en-AU" altLang="en-US" sz="1400"/>
          </a:p>
          <a:p>
            <a:r>
              <a:rPr lang="en-AU" altLang="en-US" sz="3600"/>
              <a:t>Nominal group technique</a:t>
            </a:r>
          </a:p>
          <a:p>
            <a:pPr>
              <a:buFontTx/>
              <a:buNone/>
            </a:pPr>
            <a:r>
              <a:rPr lang="en-US" altLang="en-US"/>
              <a:t>	Enhances creativity and decision making by integrating individual work and group interaction within ground rules</a:t>
            </a:r>
            <a:endParaRPr lang="en-AU" altLang="en-US"/>
          </a:p>
          <a:p>
            <a:pPr>
              <a:buFontTx/>
              <a:buNone/>
            </a:pPr>
            <a:endParaRPr lang="en-US" altLang="en-US" sz="3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3">
            <a:extLst>
              <a:ext uri="{FF2B5EF4-FFF2-40B4-BE49-F238E27FC236}">
                <a16:creationId xmlns:a16="http://schemas.microsoft.com/office/drawing/2014/main" xmlns="" id="{2B4352AE-1E0E-7C92-2B5A-DF3577316403}"/>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0" name="Slide Number Placeholder 4">
            <a:extLst>
              <a:ext uri="{FF2B5EF4-FFF2-40B4-BE49-F238E27FC236}">
                <a16:creationId xmlns:a16="http://schemas.microsoft.com/office/drawing/2014/main" xmlns="" id="{919619A6-738A-87A1-560C-C692FF33CFAF}"/>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AA9BAA86-A60A-4A12-869D-DB3871F0C365}" type="slidenum">
              <a:rPr lang="en-AU" altLang="en-US" sz="1800">
                <a:solidFill>
                  <a:schemeClr val="bg1"/>
                </a:solidFill>
                <a:latin typeface="Arial" panose="020B0604020202020204" pitchFamily="34" charset="0"/>
              </a:rPr>
              <a:pPr/>
              <a:t>31</a:t>
            </a:fld>
            <a:endParaRPr lang="en-AU" altLang="en-US" sz="1800">
              <a:solidFill>
                <a:schemeClr val="bg1"/>
              </a:solidFill>
              <a:latin typeface="Arial" panose="020B0604020202020204" pitchFamily="34" charset="0"/>
            </a:endParaRPr>
          </a:p>
        </p:txBody>
      </p:sp>
      <p:sp>
        <p:nvSpPr>
          <p:cNvPr id="32772" name="Rectangle 3">
            <a:extLst>
              <a:ext uri="{FF2B5EF4-FFF2-40B4-BE49-F238E27FC236}">
                <a16:creationId xmlns:a16="http://schemas.microsoft.com/office/drawing/2014/main" xmlns="" id="{CC320C3C-16C1-099A-8D95-002E65F1FB0D}"/>
              </a:ext>
            </a:extLst>
          </p:cNvPr>
          <p:cNvSpPr>
            <a:spLocks noGrp="1" noChangeArrowheads="1"/>
          </p:cNvSpPr>
          <p:nvPr>
            <p:ph type="body" idx="1"/>
          </p:nvPr>
        </p:nvSpPr>
        <p:spPr/>
        <p:txBody>
          <a:bodyPr/>
          <a:lstStyle/>
          <a:p>
            <a:pPr>
              <a:buFontTx/>
              <a:buNone/>
            </a:pPr>
            <a:r>
              <a:rPr lang="en-AU" altLang="en-US"/>
              <a:t>	</a:t>
            </a:r>
            <a:endParaRPr lang="en-US" altLang="en-US"/>
          </a:p>
        </p:txBody>
      </p:sp>
      <p:sp>
        <p:nvSpPr>
          <p:cNvPr id="31749" name="Rectangle 5">
            <a:extLst>
              <a:ext uri="{FF2B5EF4-FFF2-40B4-BE49-F238E27FC236}">
                <a16:creationId xmlns:a16="http://schemas.microsoft.com/office/drawing/2014/main" xmlns="" id="{7FCD8B04-184F-0DC1-376A-C939E0BD8503}"/>
              </a:ext>
            </a:extLst>
          </p:cNvPr>
          <p:cNvSpPr>
            <a:spLocks noChangeArrowheads="1"/>
          </p:cNvSpPr>
          <p:nvPr/>
        </p:nvSpPr>
        <p:spPr bwMode="auto">
          <a:xfrm>
            <a:off x="2124075" y="1628775"/>
            <a:ext cx="2719388" cy="865188"/>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111121" tIns="55560" rIns="111121" bIns="55560" anchor="ctr"/>
          <a:lstStyle/>
          <a:p>
            <a:pPr algn="ctr" defTabSz="1108075">
              <a:defRPr/>
            </a:pPr>
            <a:r>
              <a:rPr lang="en-AU" sz="2800" b="1">
                <a:solidFill>
                  <a:srgbClr val="000000"/>
                </a:solidFill>
                <a:latin typeface="Arial Narrow" pitchFamily="34" charset="0"/>
              </a:rPr>
              <a:t>Brainstorming</a:t>
            </a:r>
          </a:p>
        </p:txBody>
      </p:sp>
      <p:sp>
        <p:nvSpPr>
          <p:cNvPr id="31750" name="AutoShape 6">
            <a:extLst>
              <a:ext uri="{FF2B5EF4-FFF2-40B4-BE49-F238E27FC236}">
                <a16:creationId xmlns:a16="http://schemas.microsoft.com/office/drawing/2014/main" xmlns="" id="{5C278738-C0EF-8AE8-2414-BDA181B27DC6}"/>
              </a:ext>
            </a:extLst>
          </p:cNvPr>
          <p:cNvSpPr>
            <a:spLocks noChangeArrowheads="1"/>
          </p:cNvSpPr>
          <p:nvPr/>
        </p:nvSpPr>
        <p:spPr bwMode="auto">
          <a:xfrm>
            <a:off x="5003800" y="1628775"/>
            <a:ext cx="866775" cy="866775"/>
          </a:xfrm>
          <a:prstGeom prst="rightArrow">
            <a:avLst>
              <a:gd name="adj1" fmla="val 50000"/>
              <a:gd name="adj2" fmla="val 50005"/>
            </a:avLst>
          </a:prstGeom>
          <a:solidFill>
            <a:srgbClr val="3399FF"/>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31751" name="Rectangle 7">
            <a:extLst>
              <a:ext uri="{FF2B5EF4-FFF2-40B4-BE49-F238E27FC236}">
                <a16:creationId xmlns:a16="http://schemas.microsoft.com/office/drawing/2014/main" xmlns="" id="{DFBEDEE6-22B2-B6AB-42B8-7FD468AC369D}"/>
              </a:ext>
            </a:extLst>
          </p:cNvPr>
          <p:cNvSpPr>
            <a:spLocks noChangeArrowheads="1"/>
          </p:cNvSpPr>
          <p:nvPr/>
        </p:nvSpPr>
        <p:spPr bwMode="auto">
          <a:xfrm>
            <a:off x="6156325" y="1268413"/>
            <a:ext cx="2703513" cy="4392612"/>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81204" tIns="39889" rIns="81204" bIns="39889" anchor="ctr"/>
          <a:lstStyle/>
          <a:p>
            <a:pPr algn="ctr" defTabSz="820738">
              <a:defRPr/>
            </a:pPr>
            <a:r>
              <a:rPr lang="en-AU" sz="4800" b="1">
                <a:solidFill>
                  <a:srgbClr val="000000"/>
                </a:solidFill>
                <a:latin typeface="Arial Narrow" pitchFamily="34" charset="0"/>
              </a:rPr>
              <a:t>Better</a:t>
            </a:r>
          </a:p>
          <a:p>
            <a:pPr algn="ctr" defTabSz="820738">
              <a:defRPr/>
            </a:pPr>
            <a:r>
              <a:rPr lang="en-AU" sz="4800" b="1">
                <a:solidFill>
                  <a:srgbClr val="000000"/>
                </a:solidFill>
                <a:latin typeface="Arial Narrow" pitchFamily="34" charset="0"/>
              </a:rPr>
              <a:t>group</a:t>
            </a:r>
          </a:p>
          <a:p>
            <a:pPr algn="ctr" defTabSz="820738">
              <a:defRPr/>
            </a:pPr>
            <a:r>
              <a:rPr lang="en-AU" sz="4800" b="1">
                <a:solidFill>
                  <a:srgbClr val="000000"/>
                </a:solidFill>
                <a:latin typeface="Arial Narrow" pitchFamily="34" charset="0"/>
              </a:rPr>
              <a:t>creativity</a:t>
            </a:r>
            <a:endParaRPr lang="en-AU" sz="2800" b="1">
              <a:solidFill>
                <a:srgbClr val="000000"/>
              </a:solidFill>
              <a:latin typeface="Arial Narrow" pitchFamily="34" charset="0"/>
            </a:endParaRPr>
          </a:p>
        </p:txBody>
      </p:sp>
      <p:sp>
        <p:nvSpPr>
          <p:cNvPr id="31752" name="Rectangle 8">
            <a:extLst>
              <a:ext uri="{FF2B5EF4-FFF2-40B4-BE49-F238E27FC236}">
                <a16:creationId xmlns:a16="http://schemas.microsoft.com/office/drawing/2014/main" xmlns="" id="{CEFCD122-046E-28D8-D6AA-6B882C270C03}"/>
              </a:ext>
            </a:extLst>
          </p:cNvPr>
          <p:cNvSpPr>
            <a:spLocks noChangeArrowheads="1"/>
          </p:cNvSpPr>
          <p:nvPr/>
        </p:nvSpPr>
        <p:spPr bwMode="auto">
          <a:xfrm>
            <a:off x="2195513" y="4076700"/>
            <a:ext cx="2735262" cy="1008063"/>
          </a:xfrm>
          <a:prstGeom prst="rect">
            <a:avLst/>
          </a:prstGeom>
          <a:solidFill>
            <a:srgbClr val="CCECFF"/>
          </a:solidFill>
          <a:ln w="12700">
            <a:solidFill>
              <a:srgbClr val="000000"/>
            </a:solidFill>
            <a:miter lim="800000"/>
            <a:headEnd/>
            <a:tailEnd/>
          </a:ln>
          <a:effectLst>
            <a:outerShdw dist="89803" dir="2700000" algn="ctr" rotWithShape="0">
              <a:schemeClr val="bg2"/>
            </a:outerShdw>
          </a:effectLst>
        </p:spPr>
        <p:txBody>
          <a:bodyPr wrap="none" lIns="111121" tIns="55560" rIns="111121" bIns="55560" anchor="ctr"/>
          <a:lstStyle/>
          <a:p>
            <a:pPr algn="ctr" defTabSz="1108075">
              <a:defRPr/>
            </a:pPr>
            <a:r>
              <a:rPr lang="en-AU" sz="2800" b="1">
                <a:solidFill>
                  <a:srgbClr val="000000"/>
                </a:solidFill>
                <a:latin typeface="Arial Narrow" pitchFamily="34" charset="0"/>
              </a:rPr>
              <a:t>Nominal group</a:t>
            </a:r>
          </a:p>
          <a:p>
            <a:pPr algn="ctr" defTabSz="1108075">
              <a:defRPr/>
            </a:pPr>
            <a:r>
              <a:rPr lang="en-AU" sz="2800" b="1">
                <a:solidFill>
                  <a:srgbClr val="000000"/>
                </a:solidFill>
                <a:latin typeface="Arial Narrow" pitchFamily="34" charset="0"/>
              </a:rPr>
              <a:t>technique</a:t>
            </a:r>
          </a:p>
        </p:txBody>
      </p:sp>
      <p:sp>
        <p:nvSpPr>
          <p:cNvPr id="31753" name="AutoShape 9">
            <a:extLst>
              <a:ext uri="{FF2B5EF4-FFF2-40B4-BE49-F238E27FC236}">
                <a16:creationId xmlns:a16="http://schemas.microsoft.com/office/drawing/2014/main" xmlns="" id="{D6FB6447-BB7C-7AD3-D162-3D56A7AA5E65}"/>
              </a:ext>
            </a:extLst>
          </p:cNvPr>
          <p:cNvSpPr>
            <a:spLocks noChangeArrowheads="1"/>
          </p:cNvSpPr>
          <p:nvPr/>
        </p:nvSpPr>
        <p:spPr bwMode="auto">
          <a:xfrm>
            <a:off x="5076825" y="4149725"/>
            <a:ext cx="866775" cy="865188"/>
          </a:xfrm>
          <a:prstGeom prst="rightArrow">
            <a:avLst>
              <a:gd name="adj1" fmla="val 50000"/>
              <a:gd name="adj2" fmla="val 50096"/>
            </a:avLst>
          </a:prstGeom>
          <a:solidFill>
            <a:srgbClr val="3399FF"/>
          </a:solidFill>
          <a:ln w="12700">
            <a:solidFill>
              <a:srgbClr val="000000"/>
            </a:solidFill>
            <a:miter lim="800000"/>
            <a:headEnd/>
            <a:tailEnd/>
          </a:ln>
          <a:effectLst>
            <a:outerShdw dist="89803" dir="2700000" algn="ctr" rotWithShape="0">
              <a:schemeClr val="bg2"/>
            </a:outerShdw>
          </a:effectLst>
        </p:spPr>
        <p:txBody>
          <a:bodyPr wrap="none" anchor="ctr"/>
          <a:lstStyle/>
          <a:p>
            <a:pPr>
              <a:defRPr/>
            </a:pPr>
            <a:endParaRPr lang="en-US"/>
          </a:p>
        </p:txBody>
      </p:sp>
      <p:sp>
        <p:nvSpPr>
          <p:cNvPr id="32778" name="Rectangle 14">
            <a:extLst>
              <a:ext uri="{FF2B5EF4-FFF2-40B4-BE49-F238E27FC236}">
                <a16:creationId xmlns:a16="http://schemas.microsoft.com/office/drawing/2014/main" xmlns="" id="{C7F257AE-5391-D25F-3C1C-42D82B72ED02}"/>
              </a:ext>
            </a:extLst>
          </p:cNvPr>
          <p:cNvSpPr>
            <a:spLocks noGrp="1" noChangeArrowheads="1"/>
          </p:cNvSpPr>
          <p:nvPr>
            <p:ph type="title"/>
          </p:nvPr>
        </p:nvSpPr>
        <p:spPr>
          <a:xfrm>
            <a:off x="1447800" y="190500"/>
            <a:ext cx="7467600" cy="1222375"/>
          </a:xfrm>
          <a:noFill/>
        </p:spPr>
        <p:txBody>
          <a:bodyPr/>
          <a:lstStyle/>
          <a:p>
            <a:r>
              <a:rPr lang="en-AU" altLang="en-US"/>
              <a:t>TECHNIQUES TO ENHANCE GROUP CREATIVITY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1749"/>
                                        </p:tgtEl>
                                        <p:attrNameLst>
                                          <p:attrName>style.visibility</p:attrName>
                                        </p:attrNameLst>
                                      </p:cBhvr>
                                      <p:to>
                                        <p:strVal val="visible"/>
                                      </p:to>
                                    </p:set>
                                    <p:animEffect transition="in" filter="dissolve">
                                      <p:cBhvr>
                                        <p:cTn id="7" dur="500"/>
                                        <p:tgtEl>
                                          <p:spTgt spid="317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1750"/>
                                        </p:tgtEl>
                                        <p:attrNameLst>
                                          <p:attrName>style.visibility</p:attrName>
                                        </p:attrNameLst>
                                      </p:cBhvr>
                                      <p:to>
                                        <p:strVal val="visible"/>
                                      </p:to>
                                    </p:set>
                                    <p:animEffect transition="in" filter="dissolve">
                                      <p:cBhvr>
                                        <p:cTn id="12" dur="500"/>
                                        <p:tgtEl>
                                          <p:spTgt spid="317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1752"/>
                                        </p:tgtEl>
                                        <p:attrNameLst>
                                          <p:attrName>style.visibility</p:attrName>
                                        </p:attrNameLst>
                                      </p:cBhvr>
                                      <p:to>
                                        <p:strVal val="visible"/>
                                      </p:to>
                                    </p:set>
                                    <p:animEffect transition="in" filter="dissolve">
                                      <p:cBhvr>
                                        <p:cTn id="17" dur="500"/>
                                        <p:tgtEl>
                                          <p:spTgt spid="3175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1753"/>
                                        </p:tgtEl>
                                        <p:attrNameLst>
                                          <p:attrName>style.visibility</p:attrName>
                                        </p:attrNameLst>
                                      </p:cBhvr>
                                      <p:to>
                                        <p:strVal val="visible"/>
                                      </p:to>
                                    </p:set>
                                    <p:animEffect transition="in" filter="dissolve">
                                      <p:cBhvr>
                                        <p:cTn id="22" dur="500"/>
                                        <p:tgtEl>
                                          <p:spTgt spid="3175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31751"/>
                                        </p:tgtEl>
                                        <p:attrNameLst>
                                          <p:attrName>style.visibility</p:attrName>
                                        </p:attrNameLst>
                                      </p:cBhvr>
                                      <p:to>
                                        <p:strVal val="visible"/>
                                      </p:to>
                                    </p:set>
                                    <p:animEffect transition="in" filter="dissolve">
                                      <p:cBhvr>
                                        <p:cTn id="27"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nimBg="1" autoUpdateAnimBg="0"/>
      <p:bldP spid="31750" grpId="0" animBg="1"/>
      <p:bldP spid="31751" grpId="0" animBg="1" autoUpdateAnimBg="0"/>
      <p:bldP spid="31752" grpId="0" animBg="1" autoUpdateAnimBg="0"/>
      <p:bldP spid="3175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B83C88A5-2D9F-5AFE-A2F2-A6592C4DF975}"/>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1C3D9C4A-DB67-A3A4-6C91-FF0E7AD276EC}"/>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69FC6A23-38DB-478D-BBE9-0424BC1B96E9}" type="slidenum">
              <a:rPr lang="en-AU" altLang="en-US" sz="1800">
                <a:solidFill>
                  <a:schemeClr val="bg1"/>
                </a:solidFill>
                <a:latin typeface="Arial" panose="020B0604020202020204" pitchFamily="34" charset="0"/>
              </a:rPr>
              <a:pPr/>
              <a:t>32</a:t>
            </a:fld>
            <a:endParaRPr lang="en-AU" altLang="en-US" sz="1800">
              <a:solidFill>
                <a:schemeClr val="bg1"/>
              </a:solidFill>
              <a:latin typeface="Arial" panose="020B0604020202020204" pitchFamily="34" charset="0"/>
            </a:endParaRPr>
          </a:p>
        </p:txBody>
      </p:sp>
      <p:sp>
        <p:nvSpPr>
          <p:cNvPr id="33796" name="Rectangle 2">
            <a:extLst>
              <a:ext uri="{FF2B5EF4-FFF2-40B4-BE49-F238E27FC236}">
                <a16:creationId xmlns:a16="http://schemas.microsoft.com/office/drawing/2014/main" xmlns="" id="{D013F42F-068E-00BE-0BB3-3B759E3ABB6B}"/>
              </a:ext>
            </a:extLst>
          </p:cNvPr>
          <p:cNvSpPr>
            <a:spLocks noGrp="1" noChangeArrowheads="1"/>
          </p:cNvSpPr>
          <p:nvPr>
            <p:ph type="title"/>
          </p:nvPr>
        </p:nvSpPr>
        <p:spPr/>
        <p:txBody>
          <a:bodyPr/>
          <a:lstStyle/>
          <a:p>
            <a:r>
              <a:rPr lang="en-AU" altLang="en-US" sz="4800"/>
              <a:t>LECTURE SUMMARY</a:t>
            </a:r>
          </a:p>
        </p:txBody>
      </p:sp>
      <p:sp>
        <p:nvSpPr>
          <p:cNvPr id="33797" name="Rectangle 3">
            <a:extLst>
              <a:ext uri="{FF2B5EF4-FFF2-40B4-BE49-F238E27FC236}">
                <a16:creationId xmlns:a16="http://schemas.microsoft.com/office/drawing/2014/main" xmlns="" id="{6DE6264A-229A-E8C6-B50B-648DE4BEBC6E}"/>
              </a:ext>
            </a:extLst>
          </p:cNvPr>
          <p:cNvSpPr>
            <a:spLocks noGrp="1" noChangeArrowheads="1"/>
          </p:cNvSpPr>
          <p:nvPr>
            <p:ph type="body" idx="1"/>
          </p:nvPr>
        </p:nvSpPr>
        <p:spPr>
          <a:xfrm>
            <a:off x="1447800" y="1916113"/>
            <a:ext cx="7315200" cy="4179887"/>
          </a:xfrm>
        </p:spPr>
        <p:txBody>
          <a:bodyPr/>
          <a:lstStyle/>
          <a:p>
            <a:r>
              <a:rPr lang="en-AU" altLang="en-US" sz="2800"/>
              <a:t>Nature of managerial decision making</a:t>
            </a:r>
          </a:p>
          <a:p>
            <a:pPr>
              <a:buFontTx/>
              <a:buNone/>
            </a:pPr>
            <a:r>
              <a:rPr lang="en-AU" altLang="en-US" sz="1400"/>
              <a:t>	</a:t>
            </a:r>
            <a:r>
              <a:rPr lang="en-AU" altLang="en-US" sz="2000"/>
              <a:t>Problem types, problem situations</a:t>
            </a:r>
            <a:endParaRPr lang="en-US" altLang="en-US" sz="2000"/>
          </a:p>
          <a:p>
            <a:pPr>
              <a:buFontTx/>
              <a:buNone/>
            </a:pPr>
            <a:endParaRPr lang="en-AU" altLang="en-US" sz="2000"/>
          </a:p>
          <a:p>
            <a:r>
              <a:rPr lang="en-AU" altLang="en-US" sz="2800"/>
              <a:t>Managers as decision makers</a:t>
            </a:r>
          </a:p>
          <a:p>
            <a:pPr>
              <a:buFontTx/>
              <a:buNone/>
            </a:pPr>
            <a:r>
              <a:rPr lang="en-AU" altLang="en-US" sz="1400"/>
              <a:t>	</a:t>
            </a:r>
            <a:r>
              <a:rPr lang="en-AU" altLang="en-US" sz="2000"/>
              <a:t>Rational </a:t>
            </a:r>
            <a:r>
              <a:rPr lang="en-US" altLang="en-US" sz="2000"/>
              <a:t>and</a:t>
            </a:r>
            <a:r>
              <a:rPr lang="en-AU" altLang="en-US" sz="2000"/>
              <a:t> non-rational models</a:t>
            </a:r>
            <a:endParaRPr lang="en-US" altLang="en-US" sz="2000"/>
          </a:p>
          <a:p>
            <a:pPr>
              <a:buFontTx/>
              <a:buNone/>
            </a:pPr>
            <a:endParaRPr lang="en-AU" altLang="en-US" sz="2000"/>
          </a:p>
          <a:p>
            <a:r>
              <a:rPr lang="en-AU" altLang="en-US" sz="2800"/>
              <a:t>Effective decision making</a:t>
            </a:r>
          </a:p>
          <a:p>
            <a:pPr>
              <a:buFontTx/>
              <a:buNone/>
            </a:pPr>
            <a:r>
              <a:rPr lang="en-AU" altLang="en-US" sz="2000"/>
              <a:t>	Ideal decision-making process</a:t>
            </a:r>
            <a:endParaRPr lang="en-US" altLang="en-US"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D238897-F99D-F397-D608-994409E7AE8F}"/>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70AB4F2F-54B6-ECE9-ACA6-0B4C2FCCCC82}"/>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BF83812C-9748-4762-9CDD-1B6AB084B70F}" type="slidenum">
              <a:rPr lang="en-AU" altLang="en-US" sz="1800">
                <a:solidFill>
                  <a:schemeClr val="bg1"/>
                </a:solidFill>
                <a:latin typeface="Arial" panose="020B0604020202020204" pitchFamily="34" charset="0"/>
              </a:rPr>
              <a:pPr/>
              <a:t>33</a:t>
            </a:fld>
            <a:endParaRPr lang="en-AU" altLang="en-US" sz="1800">
              <a:solidFill>
                <a:schemeClr val="bg1"/>
              </a:solidFill>
              <a:latin typeface="Arial" panose="020B0604020202020204" pitchFamily="34" charset="0"/>
            </a:endParaRPr>
          </a:p>
        </p:txBody>
      </p:sp>
      <p:sp>
        <p:nvSpPr>
          <p:cNvPr id="34820" name="Rectangle 2">
            <a:extLst>
              <a:ext uri="{FF2B5EF4-FFF2-40B4-BE49-F238E27FC236}">
                <a16:creationId xmlns:a16="http://schemas.microsoft.com/office/drawing/2014/main" xmlns="" id="{06DCB941-2C59-CBE0-2953-97F7BC2BFE65}"/>
              </a:ext>
            </a:extLst>
          </p:cNvPr>
          <p:cNvSpPr>
            <a:spLocks noGrp="1" noChangeArrowheads="1"/>
          </p:cNvSpPr>
          <p:nvPr>
            <p:ph type="title"/>
          </p:nvPr>
        </p:nvSpPr>
        <p:spPr/>
        <p:txBody>
          <a:bodyPr/>
          <a:lstStyle/>
          <a:p>
            <a:r>
              <a:rPr lang="en-AU" altLang="en-US" sz="4800"/>
              <a:t>LECTURE SUMMARY</a:t>
            </a:r>
          </a:p>
        </p:txBody>
      </p:sp>
      <p:sp>
        <p:nvSpPr>
          <p:cNvPr id="34821" name="Rectangle 3">
            <a:extLst>
              <a:ext uri="{FF2B5EF4-FFF2-40B4-BE49-F238E27FC236}">
                <a16:creationId xmlns:a16="http://schemas.microsoft.com/office/drawing/2014/main" xmlns="" id="{98317BAC-5BA2-8477-AF70-23DB4D500E26}"/>
              </a:ext>
            </a:extLst>
          </p:cNvPr>
          <p:cNvSpPr>
            <a:spLocks noGrp="1" noChangeArrowheads="1"/>
          </p:cNvSpPr>
          <p:nvPr>
            <p:ph type="body" idx="1"/>
          </p:nvPr>
        </p:nvSpPr>
        <p:spPr>
          <a:xfrm>
            <a:off x="1447800" y="1447800"/>
            <a:ext cx="7315200" cy="4343400"/>
          </a:xfrm>
        </p:spPr>
        <p:txBody>
          <a:bodyPr/>
          <a:lstStyle/>
          <a:p>
            <a:pPr>
              <a:lnSpc>
                <a:spcPct val="90000"/>
              </a:lnSpc>
            </a:pPr>
            <a:r>
              <a:rPr lang="en-AU" altLang="en-US" sz="2800"/>
              <a:t>Barriers to effective decision making</a:t>
            </a:r>
          </a:p>
          <a:p>
            <a:pPr>
              <a:lnSpc>
                <a:spcPct val="90000"/>
              </a:lnSpc>
              <a:buFontTx/>
              <a:buNone/>
            </a:pPr>
            <a:r>
              <a:rPr lang="en-AU" altLang="en-US" sz="1200"/>
              <a:t>	</a:t>
            </a:r>
            <a:r>
              <a:rPr lang="en-AU" altLang="en-US" sz="2000"/>
              <a:t>Complacency, defensive avoidance, panic,</a:t>
            </a:r>
          </a:p>
          <a:p>
            <a:pPr>
              <a:lnSpc>
                <a:spcPct val="90000"/>
              </a:lnSpc>
              <a:buFontTx/>
              <a:buNone/>
            </a:pPr>
            <a:r>
              <a:rPr lang="en-AU" altLang="en-US" sz="2000"/>
              <a:t>	decision-making bias, decision escalation</a:t>
            </a:r>
            <a:endParaRPr lang="en-US" altLang="en-US" sz="2000"/>
          </a:p>
          <a:p>
            <a:pPr>
              <a:lnSpc>
                <a:spcPct val="90000"/>
              </a:lnSpc>
              <a:buFontTx/>
              <a:buNone/>
            </a:pPr>
            <a:endParaRPr lang="en-US" altLang="en-US" sz="2000"/>
          </a:p>
          <a:p>
            <a:pPr>
              <a:lnSpc>
                <a:spcPct val="90000"/>
              </a:lnSpc>
            </a:pPr>
            <a:r>
              <a:rPr lang="en-AU" altLang="en-US" sz="2800"/>
              <a:t>Group decision making</a:t>
            </a:r>
          </a:p>
          <a:p>
            <a:pPr>
              <a:lnSpc>
                <a:spcPct val="90000"/>
              </a:lnSpc>
              <a:buFontTx/>
              <a:buNone/>
            </a:pPr>
            <a:r>
              <a:rPr lang="en-AU" altLang="en-US" sz="1200"/>
              <a:t>	</a:t>
            </a:r>
            <a:r>
              <a:rPr lang="en-AU" altLang="en-US" sz="2000"/>
              <a:t>Advantages &amp; disadvantages, enhancing group performance</a:t>
            </a:r>
            <a:endParaRPr lang="en-US" altLang="en-US" sz="2000"/>
          </a:p>
          <a:p>
            <a:pPr>
              <a:lnSpc>
                <a:spcPct val="90000"/>
              </a:lnSpc>
              <a:buFontTx/>
              <a:buNone/>
            </a:pPr>
            <a:endParaRPr lang="en-AU" altLang="en-US" sz="2000"/>
          </a:p>
          <a:p>
            <a:pPr>
              <a:lnSpc>
                <a:spcPct val="90000"/>
              </a:lnSpc>
            </a:pPr>
            <a:r>
              <a:rPr lang="en-AU" altLang="en-US" sz="2800"/>
              <a:t>Creativity in decision making</a:t>
            </a:r>
          </a:p>
          <a:p>
            <a:pPr>
              <a:lnSpc>
                <a:spcPct val="90000"/>
              </a:lnSpc>
              <a:buFontTx/>
              <a:buNone/>
            </a:pPr>
            <a:r>
              <a:rPr lang="en-AU" altLang="en-US" sz="1200"/>
              <a:t>	</a:t>
            </a:r>
            <a:r>
              <a:rPr lang="en-AU" altLang="en-US" sz="2000"/>
              <a:t>Divergent </a:t>
            </a:r>
            <a:r>
              <a:rPr lang="en-US" altLang="en-US" sz="2000"/>
              <a:t>and</a:t>
            </a:r>
            <a:r>
              <a:rPr lang="en-AU" altLang="en-US" sz="2000"/>
              <a:t> non-divergent thinking, necessary skills, enhancing group creativity</a:t>
            </a:r>
            <a:endParaRPr lang="en-US"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3CAE7F3D-BE7E-4F75-5B74-0826C8ACEEAA}"/>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D94DA10C-621F-BC2A-5542-9E6920FD41E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4CFE9F7F-06A8-4A7B-BDA2-4248F8C5517C}" type="slidenum">
              <a:rPr lang="en-AU" altLang="en-US" sz="1800">
                <a:solidFill>
                  <a:schemeClr val="bg1"/>
                </a:solidFill>
                <a:latin typeface="Arial" panose="020B0604020202020204" pitchFamily="34" charset="0"/>
              </a:rPr>
              <a:pPr/>
              <a:t>4</a:t>
            </a:fld>
            <a:endParaRPr lang="en-AU" altLang="en-US" sz="1800">
              <a:solidFill>
                <a:schemeClr val="bg1"/>
              </a:solidFill>
              <a:latin typeface="Arial" panose="020B0604020202020204" pitchFamily="34" charset="0"/>
            </a:endParaRPr>
          </a:p>
        </p:txBody>
      </p:sp>
      <p:sp>
        <p:nvSpPr>
          <p:cNvPr id="5124" name="Rectangle 2">
            <a:extLst>
              <a:ext uri="{FF2B5EF4-FFF2-40B4-BE49-F238E27FC236}">
                <a16:creationId xmlns:a16="http://schemas.microsoft.com/office/drawing/2014/main" xmlns="" id="{E7B79EA2-D40D-7F50-95BA-F360BF90FF23}"/>
              </a:ext>
            </a:extLst>
          </p:cNvPr>
          <p:cNvSpPr>
            <a:spLocks noGrp="1" noChangeArrowheads="1"/>
          </p:cNvSpPr>
          <p:nvPr>
            <p:ph type="title"/>
          </p:nvPr>
        </p:nvSpPr>
        <p:spPr>
          <a:xfrm>
            <a:off x="1447800" y="228600"/>
            <a:ext cx="7315200" cy="1295400"/>
          </a:xfrm>
        </p:spPr>
        <p:txBody>
          <a:bodyPr/>
          <a:lstStyle/>
          <a:p>
            <a:r>
              <a:rPr lang="en-AU" altLang="en-US" sz="4000"/>
              <a:t>NATURE OF MANAGERIAL DECISION MAKING</a:t>
            </a:r>
          </a:p>
        </p:txBody>
      </p:sp>
      <p:sp>
        <p:nvSpPr>
          <p:cNvPr id="5125" name="Rectangle 3">
            <a:extLst>
              <a:ext uri="{FF2B5EF4-FFF2-40B4-BE49-F238E27FC236}">
                <a16:creationId xmlns:a16="http://schemas.microsoft.com/office/drawing/2014/main" xmlns="" id="{0C917751-CB96-99E1-4643-160770760198}"/>
              </a:ext>
            </a:extLst>
          </p:cNvPr>
          <p:cNvSpPr>
            <a:spLocks noGrp="1" noChangeArrowheads="1"/>
          </p:cNvSpPr>
          <p:nvPr>
            <p:ph type="body" idx="1"/>
          </p:nvPr>
        </p:nvSpPr>
        <p:spPr>
          <a:xfrm>
            <a:off x="1447800" y="1676400"/>
            <a:ext cx="7315200" cy="4200525"/>
          </a:xfrm>
        </p:spPr>
        <p:txBody>
          <a:bodyPr/>
          <a:lstStyle/>
          <a:p>
            <a:pPr>
              <a:lnSpc>
                <a:spcPct val="90000"/>
              </a:lnSpc>
              <a:buFontTx/>
              <a:buNone/>
            </a:pPr>
            <a:r>
              <a:rPr lang="en-AU" altLang="en-US" sz="3600"/>
              <a:t>Types of problems faced:</a:t>
            </a:r>
          </a:p>
          <a:p>
            <a:pPr>
              <a:lnSpc>
                <a:spcPct val="90000"/>
              </a:lnSpc>
            </a:pPr>
            <a:r>
              <a:rPr lang="en-AU" altLang="en-US" sz="3200"/>
              <a:t>Crisis problems</a:t>
            </a:r>
          </a:p>
          <a:p>
            <a:pPr>
              <a:lnSpc>
                <a:spcPct val="90000"/>
              </a:lnSpc>
              <a:buFontTx/>
              <a:buNone/>
            </a:pPr>
            <a:r>
              <a:rPr lang="en-AU" altLang="en-US" sz="1200"/>
              <a:t>	</a:t>
            </a:r>
            <a:r>
              <a:rPr lang="en-AU" altLang="en-US"/>
              <a:t>Serious: require immediate action</a:t>
            </a:r>
          </a:p>
          <a:p>
            <a:pPr>
              <a:lnSpc>
                <a:spcPct val="90000"/>
              </a:lnSpc>
            </a:pPr>
            <a:r>
              <a:rPr lang="en-AU" altLang="en-US" sz="3200"/>
              <a:t>Non-crisis problems</a:t>
            </a:r>
          </a:p>
          <a:p>
            <a:pPr>
              <a:lnSpc>
                <a:spcPct val="90000"/>
              </a:lnSpc>
              <a:buFontTx/>
              <a:buNone/>
            </a:pPr>
            <a:r>
              <a:rPr lang="en-AU" altLang="en-US" sz="1200"/>
              <a:t>	 </a:t>
            </a:r>
            <a:r>
              <a:rPr lang="en-AU" altLang="en-US"/>
              <a:t>Require resolution but not both immediate </a:t>
            </a:r>
            <a:r>
              <a:rPr lang="en-US" altLang="en-US"/>
              <a:t>and</a:t>
            </a:r>
          </a:p>
          <a:p>
            <a:pPr>
              <a:lnSpc>
                <a:spcPct val="90000"/>
              </a:lnSpc>
              <a:buFontTx/>
              <a:buNone/>
            </a:pPr>
            <a:r>
              <a:rPr lang="en-US" altLang="en-US"/>
              <a:t>	</a:t>
            </a:r>
            <a:r>
              <a:rPr lang="en-AU" altLang="en-US"/>
              <a:t> important</a:t>
            </a:r>
          </a:p>
          <a:p>
            <a:pPr>
              <a:lnSpc>
                <a:spcPct val="90000"/>
              </a:lnSpc>
            </a:pPr>
            <a:r>
              <a:rPr lang="en-AU" altLang="en-US" sz="3200"/>
              <a:t>Opportunity problems</a:t>
            </a:r>
          </a:p>
          <a:p>
            <a:pPr>
              <a:lnSpc>
                <a:spcPct val="90000"/>
              </a:lnSpc>
              <a:buFontTx/>
              <a:buNone/>
            </a:pPr>
            <a:r>
              <a:rPr lang="en-AU" altLang="en-US" sz="2000"/>
              <a:t>	</a:t>
            </a:r>
            <a:r>
              <a:rPr lang="en-AU" altLang="en-US"/>
              <a:t>Opportunity for organisational gain IF appropriate action taken</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xmlns="" id="{0B202080-9207-9D15-6EF1-E577AFFAF977}"/>
              </a:ext>
            </a:extLst>
          </p:cNvPr>
          <p:cNvSpPr>
            <a:spLocks noGrp="1"/>
          </p:cNvSpPr>
          <p:nvPr>
            <p:ph type="title"/>
          </p:nvPr>
        </p:nvSpPr>
        <p:spPr/>
        <p:txBody>
          <a:bodyPr/>
          <a:lstStyle/>
          <a:p>
            <a:r>
              <a:rPr lang="en-US" altLang="en-US"/>
              <a:t>Activity….</a:t>
            </a:r>
          </a:p>
        </p:txBody>
      </p:sp>
      <p:sp>
        <p:nvSpPr>
          <p:cNvPr id="6147" name="Content Placeholder 2">
            <a:extLst>
              <a:ext uri="{FF2B5EF4-FFF2-40B4-BE49-F238E27FC236}">
                <a16:creationId xmlns:a16="http://schemas.microsoft.com/office/drawing/2014/main" xmlns="" id="{87AB0EE7-5173-0204-0086-E0804A7605E4}"/>
              </a:ext>
            </a:extLst>
          </p:cNvPr>
          <p:cNvSpPr>
            <a:spLocks noGrp="1"/>
          </p:cNvSpPr>
          <p:nvPr>
            <p:ph idx="1"/>
          </p:nvPr>
        </p:nvSpPr>
        <p:spPr/>
        <p:txBody>
          <a:bodyPr anchor="ctr"/>
          <a:lstStyle/>
          <a:p>
            <a:pPr algn="ctr">
              <a:buFontTx/>
              <a:buNone/>
            </a:pPr>
            <a:r>
              <a:rPr lang="en-US" altLang="en-US"/>
              <a:t>You are working as marketing manager in (Pepsi and Coke)  you confront with a problem of low Demand of your product in Asian markets. Now you wants to introduce a new kind of beverage?</a:t>
            </a:r>
          </a:p>
          <a:p>
            <a:pPr algn="ctr">
              <a:buFontTx/>
              <a:buNone/>
            </a:pPr>
            <a:r>
              <a:rPr lang="en-US" altLang="en-US"/>
              <a:t>Q: Identify the kind of beverage which induce the demand of customers of Asian markets and apply the decision making steps to introduce new product into the market?</a:t>
            </a:r>
          </a:p>
          <a:p>
            <a:pPr>
              <a:buFontTx/>
              <a:buNone/>
            </a:pPr>
            <a:r>
              <a:rPr lang="en-US" altLang="en-US"/>
              <a:t>  </a:t>
            </a:r>
          </a:p>
        </p:txBody>
      </p:sp>
      <p:sp>
        <p:nvSpPr>
          <p:cNvPr id="4" name="Footer Placeholder 3">
            <a:extLst>
              <a:ext uri="{FF2B5EF4-FFF2-40B4-BE49-F238E27FC236}">
                <a16:creationId xmlns:a16="http://schemas.microsoft.com/office/drawing/2014/main" xmlns="" id="{DA4AE571-EB58-65C3-067F-B778E41F2776}"/>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0E586D1B-4D4E-85DF-3364-84394E976123}"/>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DEEE99B1-85A0-4014-97A6-4774F6542F81}" type="slidenum">
              <a:rPr lang="en-AU" altLang="en-US" sz="1800">
                <a:solidFill>
                  <a:schemeClr val="bg1"/>
                </a:solidFill>
                <a:latin typeface="Arial" panose="020B0604020202020204" pitchFamily="34" charset="0"/>
              </a:rPr>
              <a:pPr/>
              <a:t>5</a:t>
            </a:fld>
            <a:endParaRPr lang="en-AU" altLang="en-US" sz="1800">
              <a:solidFill>
                <a:schemeClr val="bg1"/>
              </a:solidFill>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E701C308-A1B8-CC54-67A5-522A6AC745A3}"/>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2022B69D-5390-6C3C-1278-693F9BC74136}"/>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00C57F6F-D86F-4932-AADF-ABCEE7EE1926}" type="slidenum">
              <a:rPr lang="en-AU" altLang="en-US" sz="1800">
                <a:solidFill>
                  <a:schemeClr val="bg1"/>
                </a:solidFill>
                <a:latin typeface="Arial" panose="020B0604020202020204" pitchFamily="34" charset="0"/>
              </a:rPr>
              <a:pPr/>
              <a:t>6</a:t>
            </a:fld>
            <a:endParaRPr lang="en-AU" altLang="en-US" sz="1800">
              <a:solidFill>
                <a:schemeClr val="bg1"/>
              </a:solidFill>
              <a:latin typeface="Arial" panose="020B0604020202020204" pitchFamily="34" charset="0"/>
            </a:endParaRPr>
          </a:p>
        </p:txBody>
      </p:sp>
      <p:sp>
        <p:nvSpPr>
          <p:cNvPr id="7172" name="Rectangle 2">
            <a:extLst>
              <a:ext uri="{FF2B5EF4-FFF2-40B4-BE49-F238E27FC236}">
                <a16:creationId xmlns:a16="http://schemas.microsoft.com/office/drawing/2014/main" xmlns="" id="{C4EE8AD0-310F-345A-682F-2238046CE7F9}"/>
              </a:ext>
            </a:extLst>
          </p:cNvPr>
          <p:cNvSpPr>
            <a:spLocks noGrp="1" noChangeArrowheads="1"/>
          </p:cNvSpPr>
          <p:nvPr>
            <p:ph type="title"/>
          </p:nvPr>
        </p:nvSpPr>
        <p:spPr>
          <a:xfrm>
            <a:off x="1447800" y="190500"/>
            <a:ext cx="7227888" cy="1366838"/>
          </a:xfrm>
        </p:spPr>
        <p:txBody>
          <a:bodyPr/>
          <a:lstStyle/>
          <a:p>
            <a:r>
              <a:rPr lang="en-AU" altLang="en-US" sz="4000"/>
              <a:t>NATURE OF MANAGERIAL DECISION MAKING</a:t>
            </a:r>
          </a:p>
        </p:txBody>
      </p:sp>
      <p:sp>
        <p:nvSpPr>
          <p:cNvPr id="7173" name="Rectangle 3">
            <a:extLst>
              <a:ext uri="{FF2B5EF4-FFF2-40B4-BE49-F238E27FC236}">
                <a16:creationId xmlns:a16="http://schemas.microsoft.com/office/drawing/2014/main" xmlns="" id="{2A99A246-ECF7-2E7E-5F81-1FA219E208D3}"/>
              </a:ext>
            </a:extLst>
          </p:cNvPr>
          <p:cNvSpPr>
            <a:spLocks noGrp="1" noChangeArrowheads="1"/>
          </p:cNvSpPr>
          <p:nvPr>
            <p:ph type="body" idx="1"/>
          </p:nvPr>
        </p:nvSpPr>
        <p:spPr>
          <a:xfrm>
            <a:off x="1447800" y="1600200"/>
            <a:ext cx="7315200" cy="4276725"/>
          </a:xfrm>
        </p:spPr>
        <p:txBody>
          <a:bodyPr/>
          <a:lstStyle/>
          <a:p>
            <a:pPr>
              <a:lnSpc>
                <a:spcPct val="90000"/>
              </a:lnSpc>
              <a:buFontTx/>
              <a:buNone/>
            </a:pPr>
            <a:r>
              <a:rPr lang="en-AU" altLang="en-US" sz="3600"/>
              <a:t>Decision-making situations:</a:t>
            </a:r>
          </a:p>
          <a:p>
            <a:pPr>
              <a:lnSpc>
                <a:spcPct val="90000"/>
              </a:lnSpc>
              <a:spcBef>
                <a:spcPts val="300"/>
              </a:spcBef>
            </a:pPr>
            <a:r>
              <a:rPr lang="en-AU" altLang="en-US" sz="3200"/>
              <a:t>Programmed decisions</a:t>
            </a:r>
          </a:p>
          <a:p>
            <a:pPr>
              <a:lnSpc>
                <a:spcPct val="90000"/>
              </a:lnSpc>
              <a:spcBef>
                <a:spcPts val="300"/>
              </a:spcBef>
              <a:buFontTx/>
              <a:buNone/>
            </a:pPr>
            <a:r>
              <a:rPr lang="en-AU" altLang="en-US"/>
              <a:t>	Routine, repetitive, well-structured situations by use of pre-determined decision rules</a:t>
            </a:r>
            <a:r>
              <a:rPr lang="en-US" altLang="en-US"/>
              <a:t>.</a:t>
            </a:r>
            <a:endParaRPr lang="en-AU" altLang="en-US"/>
          </a:p>
          <a:p>
            <a:pPr>
              <a:lnSpc>
                <a:spcPct val="90000"/>
              </a:lnSpc>
            </a:pPr>
            <a:r>
              <a:rPr lang="en-AU" altLang="en-US" sz="3200"/>
              <a:t>Non-programmed decision-making</a:t>
            </a:r>
          </a:p>
          <a:p>
            <a:pPr>
              <a:lnSpc>
                <a:spcPct val="90000"/>
              </a:lnSpc>
              <a:spcBef>
                <a:spcPts val="300"/>
              </a:spcBef>
              <a:buFontTx/>
              <a:buNone/>
            </a:pPr>
            <a:r>
              <a:rPr lang="en-AU" altLang="en-US" sz="1400"/>
              <a:t>	</a:t>
            </a:r>
            <a:r>
              <a:rPr lang="en-AU" altLang="en-US"/>
              <a:t>Pre-determined decision rules are impractical due to novel &amp;/or ill-structured situations</a:t>
            </a:r>
            <a:r>
              <a:rPr lang="en-US" altLang="en-US"/>
              <a:t>.</a:t>
            </a:r>
            <a:endParaRPr lang="en-AU" altLang="en-US"/>
          </a:p>
          <a:p>
            <a:pPr>
              <a:lnSpc>
                <a:spcPct val="90000"/>
              </a:lnSpc>
            </a:pPr>
            <a:r>
              <a:rPr lang="en-AU" altLang="en-US" sz="3200"/>
              <a:t>The element of risk</a:t>
            </a:r>
          </a:p>
          <a:p>
            <a:pPr>
              <a:lnSpc>
                <a:spcPct val="90000"/>
              </a:lnSpc>
              <a:spcBef>
                <a:spcPts val="300"/>
              </a:spcBef>
              <a:buFontTx/>
              <a:buNone/>
            </a:pPr>
            <a:r>
              <a:rPr lang="en-AU" altLang="en-US" sz="1400"/>
              <a:t>	</a:t>
            </a:r>
            <a:r>
              <a:rPr lang="en-AU" altLang="en-US"/>
              <a:t>Possibility that a chosen decision could lead to losses rather than intended results</a:t>
            </a:r>
            <a:r>
              <a:rPr lang="en-US" altLang="en-US"/>
              <a:t>.</a:t>
            </a:r>
            <a:endParaRPr lang="en-AU" altLang="en-US"/>
          </a:p>
          <a:p>
            <a:pPr>
              <a:lnSpc>
                <a:spcPct val="90000"/>
              </a:lnSpc>
              <a:buFontTx/>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F42A875F-7C5F-F22B-64ED-D991DBEE7E77}"/>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AAEBEAD1-98EF-788A-48F0-0544A991549B}"/>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7D950CD6-64E9-4F79-BF57-1FE7883E23B9}" type="slidenum">
              <a:rPr lang="en-AU" altLang="en-US" sz="1800">
                <a:solidFill>
                  <a:schemeClr val="bg1"/>
                </a:solidFill>
                <a:latin typeface="Arial" panose="020B0604020202020204" pitchFamily="34" charset="0"/>
              </a:rPr>
              <a:pPr/>
              <a:t>7</a:t>
            </a:fld>
            <a:endParaRPr lang="en-AU" altLang="en-US" sz="1800">
              <a:solidFill>
                <a:schemeClr val="bg1"/>
              </a:solidFill>
              <a:latin typeface="Arial" panose="020B0604020202020204" pitchFamily="34" charset="0"/>
            </a:endParaRPr>
          </a:p>
        </p:txBody>
      </p:sp>
      <p:sp>
        <p:nvSpPr>
          <p:cNvPr id="8196" name="Rectangle 2">
            <a:extLst>
              <a:ext uri="{FF2B5EF4-FFF2-40B4-BE49-F238E27FC236}">
                <a16:creationId xmlns:a16="http://schemas.microsoft.com/office/drawing/2014/main" xmlns="" id="{AB2D6221-8B6A-CB0B-852F-28E230664945}"/>
              </a:ext>
            </a:extLst>
          </p:cNvPr>
          <p:cNvSpPr>
            <a:spLocks noGrp="1" noChangeArrowheads="1"/>
          </p:cNvSpPr>
          <p:nvPr>
            <p:ph type="title"/>
          </p:nvPr>
        </p:nvSpPr>
        <p:spPr>
          <a:xfrm>
            <a:off x="1447800" y="190500"/>
            <a:ext cx="7467600" cy="1077913"/>
          </a:xfrm>
        </p:spPr>
        <p:txBody>
          <a:bodyPr/>
          <a:lstStyle/>
          <a:p>
            <a:r>
              <a:rPr lang="en-AU" altLang="en-US"/>
              <a:t>MANAGERS AS DECISION MAKERS</a:t>
            </a:r>
          </a:p>
        </p:txBody>
      </p:sp>
      <p:sp>
        <p:nvSpPr>
          <p:cNvPr id="8197" name="Rectangle 3">
            <a:extLst>
              <a:ext uri="{FF2B5EF4-FFF2-40B4-BE49-F238E27FC236}">
                <a16:creationId xmlns:a16="http://schemas.microsoft.com/office/drawing/2014/main" xmlns="" id="{88BBAC42-6400-954D-924A-C61D2C39D966}"/>
              </a:ext>
            </a:extLst>
          </p:cNvPr>
          <p:cNvSpPr>
            <a:spLocks noGrp="1" noChangeArrowheads="1"/>
          </p:cNvSpPr>
          <p:nvPr>
            <p:ph type="body" idx="1"/>
          </p:nvPr>
        </p:nvSpPr>
        <p:spPr>
          <a:xfrm>
            <a:off x="1447800" y="1268413"/>
            <a:ext cx="7315200" cy="4608512"/>
          </a:xfrm>
        </p:spPr>
        <p:txBody>
          <a:bodyPr/>
          <a:lstStyle/>
          <a:p>
            <a:pPr>
              <a:lnSpc>
                <a:spcPct val="90000"/>
              </a:lnSpc>
              <a:buFontTx/>
              <a:buNone/>
            </a:pPr>
            <a:r>
              <a:rPr lang="en-AU" altLang="en-US" sz="3200"/>
              <a:t>Models of managerial decision making:</a:t>
            </a:r>
          </a:p>
          <a:p>
            <a:pPr>
              <a:lnSpc>
                <a:spcPct val="90000"/>
              </a:lnSpc>
            </a:pPr>
            <a:r>
              <a:rPr lang="en-AU" altLang="en-US" sz="3200"/>
              <a:t>Rational model</a:t>
            </a:r>
          </a:p>
          <a:p>
            <a:pPr>
              <a:lnSpc>
                <a:spcPct val="90000"/>
              </a:lnSpc>
              <a:buFontTx/>
              <a:buNone/>
            </a:pPr>
            <a:r>
              <a:rPr lang="en-AU" altLang="en-US" sz="1600"/>
              <a:t>	</a:t>
            </a:r>
            <a:r>
              <a:rPr lang="en-AU" altLang="en-US"/>
              <a:t>Model suggesting managers engage in completely rational decision processes, ultimately making optimal decisions, and possess and understand all information relevant to their decisions at the time they make them</a:t>
            </a:r>
            <a:r>
              <a:rPr lang="en-US" altLang="en-US"/>
              <a:t>.</a:t>
            </a:r>
            <a:endParaRPr lang="en-AU" altLang="en-US"/>
          </a:p>
          <a:p>
            <a:pPr>
              <a:lnSpc>
                <a:spcPct val="90000"/>
              </a:lnSpc>
              <a:buFontTx/>
              <a:buNone/>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3">
            <a:extLst>
              <a:ext uri="{FF2B5EF4-FFF2-40B4-BE49-F238E27FC236}">
                <a16:creationId xmlns:a16="http://schemas.microsoft.com/office/drawing/2014/main" xmlns="" id="{6732901A-B4B6-797C-1AA2-FE689FC809C3}"/>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15" name="Slide Number Placeholder 4">
            <a:extLst>
              <a:ext uri="{FF2B5EF4-FFF2-40B4-BE49-F238E27FC236}">
                <a16:creationId xmlns:a16="http://schemas.microsoft.com/office/drawing/2014/main" xmlns="" id="{1A11F618-230C-778E-2284-BD21671C4AB9}"/>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C3059EF5-D02C-4B0C-9E09-BD91C2AD1349}" type="slidenum">
              <a:rPr lang="en-AU" altLang="en-US" sz="1800">
                <a:solidFill>
                  <a:schemeClr val="bg1"/>
                </a:solidFill>
                <a:latin typeface="Arial" panose="020B0604020202020204" pitchFamily="34" charset="0"/>
              </a:rPr>
              <a:pPr/>
              <a:t>8</a:t>
            </a:fld>
            <a:endParaRPr lang="en-AU" altLang="en-US" sz="1800">
              <a:solidFill>
                <a:schemeClr val="bg1"/>
              </a:solidFill>
              <a:latin typeface="Arial" panose="020B0604020202020204" pitchFamily="34" charset="0"/>
            </a:endParaRPr>
          </a:p>
        </p:txBody>
      </p:sp>
      <p:sp>
        <p:nvSpPr>
          <p:cNvPr id="10245" name="Rectangle 5">
            <a:extLst>
              <a:ext uri="{FF2B5EF4-FFF2-40B4-BE49-F238E27FC236}">
                <a16:creationId xmlns:a16="http://schemas.microsoft.com/office/drawing/2014/main" xmlns="" id="{C33615B5-5A10-2108-89A8-D41B78D363ED}"/>
              </a:ext>
            </a:extLst>
          </p:cNvPr>
          <p:cNvSpPr>
            <a:spLocks noChangeArrowheads="1"/>
          </p:cNvSpPr>
          <p:nvPr/>
        </p:nvSpPr>
        <p:spPr bwMode="auto">
          <a:xfrm>
            <a:off x="5508625" y="2819400"/>
            <a:ext cx="3240088" cy="2362200"/>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sz="4400" b="1">
                <a:solidFill>
                  <a:srgbClr val="000000"/>
                </a:solidFill>
                <a:latin typeface="Arial Narrow" pitchFamily="34" charset="0"/>
              </a:rPr>
              <a:t>Rational</a:t>
            </a:r>
          </a:p>
          <a:p>
            <a:pPr algn="ctr" defTabSz="820738">
              <a:defRPr/>
            </a:pPr>
            <a:r>
              <a:rPr lang="en-AU" sz="4400" b="1">
                <a:solidFill>
                  <a:srgbClr val="000000"/>
                </a:solidFill>
                <a:latin typeface="Arial Narrow" pitchFamily="34" charset="0"/>
              </a:rPr>
              <a:t>decision</a:t>
            </a:r>
          </a:p>
          <a:p>
            <a:pPr algn="ctr" defTabSz="820738">
              <a:defRPr/>
            </a:pPr>
            <a:r>
              <a:rPr lang="en-AU" sz="4400" b="1">
                <a:solidFill>
                  <a:srgbClr val="000000"/>
                </a:solidFill>
                <a:latin typeface="Arial Narrow" pitchFamily="34" charset="0"/>
              </a:rPr>
              <a:t>making</a:t>
            </a:r>
            <a:endParaRPr lang="en-AU" sz="1800" b="1">
              <a:solidFill>
                <a:srgbClr val="000000"/>
              </a:solidFill>
              <a:latin typeface="Arial Narrow" pitchFamily="34" charset="0"/>
            </a:endParaRPr>
          </a:p>
        </p:txBody>
      </p:sp>
      <p:sp>
        <p:nvSpPr>
          <p:cNvPr id="10246" name="Rectangle 6">
            <a:extLst>
              <a:ext uri="{FF2B5EF4-FFF2-40B4-BE49-F238E27FC236}">
                <a16:creationId xmlns:a16="http://schemas.microsoft.com/office/drawing/2014/main" xmlns="" id="{DBB94DD2-1652-16FE-006C-FEAEC7344174}"/>
              </a:ext>
            </a:extLst>
          </p:cNvPr>
          <p:cNvSpPr>
            <a:spLocks noChangeArrowheads="1"/>
          </p:cNvSpPr>
          <p:nvPr/>
        </p:nvSpPr>
        <p:spPr bwMode="auto">
          <a:xfrm>
            <a:off x="1403350" y="609600"/>
            <a:ext cx="3529013" cy="990600"/>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An optimal decision </a:t>
            </a:r>
          </a:p>
          <a:p>
            <a:pPr algn="ctr" defTabSz="820738">
              <a:defRPr/>
            </a:pPr>
            <a:r>
              <a:rPr lang="en-AU" b="1">
                <a:solidFill>
                  <a:srgbClr val="000000"/>
                </a:solidFill>
                <a:latin typeface="Arial Narrow" pitchFamily="34" charset="0"/>
              </a:rPr>
              <a:t>is possible</a:t>
            </a:r>
          </a:p>
        </p:txBody>
      </p:sp>
      <p:sp>
        <p:nvSpPr>
          <p:cNvPr id="10247" name="Rectangle 7">
            <a:extLst>
              <a:ext uri="{FF2B5EF4-FFF2-40B4-BE49-F238E27FC236}">
                <a16:creationId xmlns:a16="http://schemas.microsoft.com/office/drawing/2014/main" xmlns="" id="{88F5F554-866E-E5A5-9E82-B3DA315B4801}"/>
              </a:ext>
            </a:extLst>
          </p:cNvPr>
          <p:cNvSpPr>
            <a:spLocks noChangeArrowheads="1"/>
          </p:cNvSpPr>
          <p:nvPr/>
        </p:nvSpPr>
        <p:spPr bwMode="auto">
          <a:xfrm>
            <a:off x="1403350" y="1905000"/>
            <a:ext cx="3529013" cy="947738"/>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All relevant information</a:t>
            </a:r>
          </a:p>
          <a:p>
            <a:pPr algn="ctr" defTabSz="820738">
              <a:defRPr/>
            </a:pPr>
            <a:r>
              <a:rPr lang="en-AU" b="1">
                <a:solidFill>
                  <a:srgbClr val="000000"/>
                </a:solidFill>
                <a:latin typeface="Arial Narrow" pitchFamily="34" charset="0"/>
              </a:rPr>
              <a:t> is available</a:t>
            </a:r>
          </a:p>
        </p:txBody>
      </p:sp>
      <p:sp>
        <p:nvSpPr>
          <p:cNvPr id="10248" name="Rectangle 8">
            <a:extLst>
              <a:ext uri="{FF2B5EF4-FFF2-40B4-BE49-F238E27FC236}">
                <a16:creationId xmlns:a16="http://schemas.microsoft.com/office/drawing/2014/main" xmlns="" id="{63B2D0D6-57CC-BA63-B682-32F7F1FB07FE}"/>
              </a:ext>
            </a:extLst>
          </p:cNvPr>
          <p:cNvSpPr>
            <a:spLocks noChangeArrowheads="1"/>
          </p:cNvSpPr>
          <p:nvPr/>
        </p:nvSpPr>
        <p:spPr bwMode="auto">
          <a:xfrm>
            <a:off x="1403350" y="3048000"/>
            <a:ext cx="3529013" cy="990600"/>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All relevant information is </a:t>
            </a:r>
          </a:p>
          <a:p>
            <a:pPr algn="ctr" defTabSz="820738">
              <a:defRPr/>
            </a:pPr>
            <a:r>
              <a:rPr lang="en-AU" b="1">
                <a:solidFill>
                  <a:srgbClr val="000000"/>
                </a:solidFill>
                <a:latin typeface="Arial Narrow" pitchFamily="34" charset="0"/>
              </a:rPr>
              <a:t>understandable</a:t>
            </a:r>
            <a:endParaRPr lang="en-AU" sz="1800" b="1">
              <a:solidFill>
                <a:srgbClr val="000000"/>
              </a:solidFill>
              <a:latin typeface="Arial Narrow" pitchFamily="34" charset="0"/>
            </a:endParaRPr>
          </a:p>
        </p:txBody>
      </p:sp>
      <p:sp>
        <p:nvSpPr>
          <p:cNvPr id="10249" name="Rectangle 9">
            <a:extLst>
              <a:ext uri="{FF2B5EF4-FFF2-40B4-BE49-F238E27FC236}">
                <a16:creationId xmlns:a16="http://schemas.microsoft.com/office/drawing/2014/main" xmlns="" id="{BA21CBCA-74E8-9104-CCCB-865880B52DAF}"/>
              </a:ext>
            </a:extLst>
          </p:cNvPr>
          <p:cNvSpPr>
            <a:spLocks noChangeArrowheads="1"/>
          </p:cNvSpPr>
          <p:nvPr/>
        </p:nvSpPr>
        <p:spPr bwMode="auto">
          <a:xfrm>
            <a:off x="1403350" y="4292600"/>
            <a:ext cx="3529013" cy="720725"/>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All alternatives are known</a:t>
            </a:r>
          </a:p>
        </p:txBody>
      </p:sp>
      <p:sp>
        <p:nvSpPr>
          <p:cNvPr id="10250" name="Rectangle 10">
            <a:extLst>
              <a:ext uri="{FF2B5EF4-FFF2-40B4-BE49-F238E27FC236}">
                <a16:creationId xmlns:a16="http://schemas.microsoft.com/office/drawing/2014/main" xmlns="" id="{05968819-5FF9-F310-1149-6F2ADE25377F}"/>
              </a:ext>
            </a:extLst>
          </p:cNvPr>
          <p:cNvSpPr>
            <a:spLocks noChangeArrowheads="1"/>
          </p:cNvSpPr>
          <p:nvPr/>
        </p:nvSpPr>
        <p:spPr bwMode="auto">
          <a:xfrm>
            <a:off x="1403350" y="5300663"/>
            <a:ext cx="3529013" cy="504825"/>
          </a:xfrm>
          <a:prstGeom prst="rect">
            <a:avLst/>
          </a:prstGeom>
          <a:solidFill>
            <a:srgbClr val="CCECFF"/>
          </a:solidFill>
          <a:ln w="12700">
            <a:solidFill>
              <a:srgbClr val="000000"/>
            </a:solidFill>
            <a:miter lim="800000"/>
            <a:headEnd/>
            <a:tailEnd/>
          </a:ln>
          <a:effectLst>
            <a:outerShdw dist="89803" dir="2700000" algn="ctr" rotWithShape="0">
              <a:srgbClr val="990000"/>
            </a:outerShdw>
          </a:effectLst>
        </p:spPr>
        <p:txBody>
          <a:bodyPr wrap="none" lIns="81204" tIns="39889" rIns="81204" bIns="39889" anchor="ctr"/>
          <a:lstStyle/>
          <a:p>
            <a:pPr algn="ctr" defTabSz="820738">
              <a:defRPr/>
            </a:pPr>
            <a:r>
              <a:rPr lang="en-AU" b="1">
                <a:solidFill>
                  <a:srgbClr val="000000"/>
                </a:solidFill>
                <a:latin typeface="Arial Narrow" pitchFamily="34" charset="0"/>
              </a:rPr>
              <a:t>All possible outcomes known</a:t>
            </a:r>
            <a:endParaRPr lang="en-AU" sz="1800" b="1">
              <a:solidFill>
                <a:srgbClr val="000000"/>
              </a:solidFill>
              <a:latin typeface="Arial Narrow" pitchFamily="34" charset="0"/>
            </a:endParaRPr>
          </a:p>
        </p:txBody>
      </p:sp>
      <p:sp>
        <p:nvSpPr>
          <p:cNvPr id="9226" name="Line 18">
            <a:extLst>
              <a:ext uri="{FF2B5EF4-FFF2-40B4-BE49-F238E27FC236}">
                <a16:creationId xmlns:a16="http://schemas.microsoft.com/office/drawing/2014/main" xmlns="" id="{DDD63B70-5516-49CB-2A10-EF2B25940FF7}"/>
              </a:ext>
            </a:extLst>
          </p:cNvPr>
          <p:cNvSpPr>
            <a:spLocks noChangeShapeType="1"/>
          </p:cNvSpPr>
          <p:nvPr/>
        </p:nvSpPr>
        <p:spPr bwMode="auto">
          <a:xfrm>
            <a:off x="4932363" y="11255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19">
            <a:extLst>
              <a:ext uri="{FF2B5EF4-FFF2-40B4-BE49-F238E27FC236}">
                <a16:creationId xmlns:a16="http://schemas.microsoft.com/office/drawing/2014/main" xmlns="" id="{7761D768-F3BA-14DB-35CF-F6D31E590C1C}"/>
              </a:ext>
            </a:extLst>
          </p:cNvPr>
          <p:cNvSpPr>
            <a:spLocks noChangeShapeType="1"/>
          </p:cNvSpPr>
          <p:nvPr/>
        </p:nvSpPr>
        <p:spPr bwMode="auto">
          <a:xfrm>
            <a:off x="4932363" y="2492375"/>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20">
            <a:extLst>
              <a:ext uri="{FF2B5EF4-FFF2-40B4-BE49-F238E27FC236}">
                <a16:creationId xmlns:a16="http://schemas.microsoft.com/office/drawing/2014/main" xmlns="" id="{30D524C6-DC59-1C28-F386-F9F71B3AB62F}"/>
              </a:ext>
            </a:extLst>
          </p:cNvPr>
          <p:cNvSpPr>
            <a:spLocks noChangeShapeType="1"/>
          </p:cNvSpPr>
          <p:nvPr/>
        </p:nvSpPr>
        <p:spPr bwMode="auto">
          <a:xfrm>
            <a:off x="4932363" y="4724400"/>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21">
            <a:extLst>
              <a:ext uri="{FF2B5EF4-FFF2-40B4-BE49-F238E27FC236}">
                <a16:creationId xmlns:a16="http://schemas.microsoft.com/office/drawing/2014/main" xmlns="" id="{E75205D5-6829-0CE9-B770-8B25DB0F143E}"/>
              </a:ext>
            </a:extLst>
          </p:cNvPr>
          <p:cNvSpPr>
            <a:spLocks noChangeShapeType="1"/>
          </p:cNvSpPr>
          <p:nvPr/>
        </p:nvSpPr>
        <p:spPr bwMode="auto">
          <a:xfrm>
            <a:off x="4932363" y="558958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Line 22">
            <a:extLst>
              <a:ext uri="{FF2B5EF4-FFF2-40B4-BE49-F238E27FC236}">
                <a16:creationId xmlns:a16="http://schemas.microsoft.com/office/drawing/2014/main" xmlns="" id="{203E8F8D-636D-9248-3EB8-43F0EA0CD605}"/>
              </a:ext>
            </a:extLst>
          </p:cNvPr>
          <p:cNvSpPr>
            <a:spLocks noChangeShapeType="1"/>
          </p:cNvSpPr>
          <p:nvPr/>
        </p:nvSpPr>
        <p:spPr bwMode="auto">
          <a:xfrm>
            <a:off x="5003800" y="3500438"/>
            <a:ext cx="5048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9231" name="Line 23">
            <a:extLst>
              <a:ext uri="{FF2B5EF4-FFF2-40B4-BE49-F238E27FC236}">
                <a16:creationId xmlns:a16="http://schemas.microsoft.com/office/drawing/2014/main" xmlns="" id="{68602C65-FF93-D453-9834-469AE7E6D1B8}"/>
              </a:ext>
            </a:extLst>
          </p:cNvPr>
          <p:cNvSpPr>
            <a:spLocks noChangeShapeType="1"/>
          </p:cNvSpPr>
          <p:nvPr/>
        </p:nvSpPr>
        <p:spPr bwMode="auto">
          <a:xfrm>
            <a:off x="5148263" y="1125538"/>
            <a:ext cx="0" cy="4464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0246"/>
                                        </p:tgtEl>
                                        <p:attrNameLst>
                                          <p:attrName>style.visibility</p:attrName>
                                        </p:attrNameLst>
                                      </p:cBhvr>
                                      <p:to>
                                        <p:strVal val="visible"/>
                                      </p:to>
                                    </p:set>
                                    <p:animEffect transition="in" filter="dissolve">
                                      <p:cBhvr>
                                        <p:cTn id="7" dur="500"/>
                                        <p:tgtEl>
                                          <p:spTgt spid="10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247"/>
                                        </p:tgtEl>
                                        <p:attrNameLst>
                                          <p:attrName>style.visibility</p:attrName>
                                        </p:attrNameLst>
                                      </p:cBhvr>
                                      <p:to>
                                        <p:strVal val="visible"/>
                                      </p:to>
                                    </p:set>
                                    <p:animEffect transition="in" filter="dissolve">
                                      <p:cBhvr>
                                        <p:cTn id="12" dur="500"/>
                                        <p:tgtEl>
                                          <p:spTgt spid="102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0248"/>
                                        </p:tgtEl>
                                        <p:attrNameLst>
                                          <p:attrName>style.visibility</p:attrName>
                                        </p:attrNameLst>
                                      </p:cBhvr>
                                      <p:to>
                                        <p:strVal val="visible"/>
                                      </p:to>
                                    </p:set>
                                    <p:animEffect transition="in" filter="dissolve">
                                      <p:cBhvr>
                                        <p:cTn id="17" dur="500"/>
                                        <p:tgtEl>
                                          <p:spTgt spid="102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10249"/>
                                        </p:tgtEl>
                                        <p:attrNameLst>
                                          <p:attrName>style.visibility</p:attrName>
                                        </p:attrNameLst>
                                      </p:cBhvr>
                                      <p:to>
                                        <p:strVal val="visible"/>
                                      </p:to>
                                    </p:set>
                                    <p:animEffect transition="in" filter="dissolve">
                                      <p:cBhvr>
                                        <p:cTn id="22" dur="500"/>
                                        <p:tgtEl>
                                          <p:spTgt spid="102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dissolve">
                                      <p:cBhvr>
                                        <p:cTn id="27" dur="500"/>
                                        <p:tgtEl>
                                          <p:spTgt spid="102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10245"/>
                                        </p:tgtEl>
                                        <p:attrNameLst>
                                          <p:attrName>style.visibility</p:attrName>
                                        </p:attrNameLst>
                                      </p:cBhvr>
                                      <p:to>
                                        <p:strVal val="visible"/>
                                      </p:to>
                                    </p:set>
                                    <p:animEffect transition="in" filter="dissolve">
                                      <p:cBhvr>
                                        <p:cTn id="32"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5" grpId="0" animBg="1" autoUpdateAnimBg="0"/>
      <p:bldP spid="10246" grpId="0" animBg="1" autoUpdateAnimBg="0"/>
      <p:bldP spid="10247" grpId="0" animBg="1" autoUpdateAnimBg="0"/>
      <p:bldP spid="10248" grpId="0" animBg="1" autoUpdateAnimBg="0"/>
      <p:bldP spid="10249" grpId="0" animBg="1" autoUpdateAnimBg="0"/>
      <p:bldP spid="10250"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xmlns="" id="{DBA152AE-5DB0-3D1A-464D-067FF56DE4F5}"/>
              </a:ext>
            </a:extLst>
          </p:cNvPr>
          <p:cNvSpPr>
            <a:spLocks noGrp="1"/>
          </p:cNvSpPr>
          <p:nvPr>
            <p:ph type="ftr" sz="quarter" idx="10"/>
          </p:nvPr>
        </p:nvSpPr>
        <p:spPr/>
        <p:txBody>
          <a:bodyPr/>
          <a:lstStyle/>
          <a:p>
            <a:pPr>
              <a:defRPr/>
            </a:pPr>
            <a:r>
              <a:rPr lang="en-AU"/>
              <a:t>Copyright </a:t>
            </a:r>
            <a:r>
              <a:rPr lang="en-AU">
                <a:sym typeface="Symbol" pitchFamily="18" charset="2"/>
              </a:rPr>
              <a:t> 2005 McGraw-Hill Australia Pty Ltd </a:t>
            </a:r>
            <a:br>
              <a:rPr lang="en-AU">
                <a:sym typeface="Symbol" pitchFamily="18" charset="2"/>
              </a:rPr>
            </a:br>
            <a:r>
              <a:rPr lang="en-AU">
                <a:sym typeface="Symbol" pitchFamily="18" charset="2"/>
              </a:rPr>
              <a:t>PPTs t/a </a:t>
            </a:r>
            <a:r>
              <a:rPr lang="en-AU" i="1">
                <a:sym typeface="Symbol" pitchFamily="18" charset="2"/>
              </a:rPr>
              <a:t>Management: A Pacific Rim Focus 4e</a:t>
            </a:r>
            <a:r>
              <a:rPr lang="en-AU">
                <a:sym typeface="Symbol" pitchFamily="18" charset="2"/>
              </a:rPr>
              <a:t> by Bartol, Tein, Matthews, Martin</a:t>
            </a:r>
          </a:p>
        </p:txBody>
      </p:sp>
      <p:sp>
        <p:nvSpPr>
          <p:cNvPr id="5" name="Slide Number Placeholder 4">
            <a:extLst>
              <a:ext uri="{FF2B5EF4-FFF2-40B4-BE49-F238E27FC236}">
                <a16:creationId xmlns:a16="http://schemas.microsoft.com/office/drawing/2014/main" xmlns="" id="{1A29D3FC-0E9F-CC26-DABC-74FB41486E5D}"/>
              </a:ext>
            </a:extLst>
          </p:cNvPr>
          <p:cNvSpPr>
            <a:spLocks noGrp="1"/>
          </p:cNvSpPr>
          <p:nvPr>
            <p:ph type="sldNum" sz="quarter" idx="11"/>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AU" altLang="en-US" sz="1800">
                <a:solidFill>
                  <a:schemeClr val="bg1"/>
                </a:solidFill>
                <a:latin typeface="Arial" panose="020B0604020202020204" pitchFamily="34" charset="0"/>
              </a:rPr>
              <a:t>5–</a:t>
            </a:r>
            <a:fld id="{6BDEBD2C-3F3F-41B8-866A-8C4921A84BB3}" type="slidenum">
              <a:rPr lang="en-AU" altLang="en-US" sz="1800">
                <a:solidFill>
                  <a:schemeClr val="bg1"/>
                </a:solidFill>
                <a:latin typeface="Arial" panose="020B0604020202020204" pitchFamily="34" charset="0"/>
              </a:rPr>
              <a:pPr/>
              <a:t>9</a:t>
            </a:fld>
            <a:endParaRPr lang="en-AU" altLang="en-US" sz="1800">
              <a:solidFill>
                <a:schemeClr val="bg1"/>
              </a:solidFill>
              <a:latin typeface="Arial" panose="020B0604020202020204" pitchFamily="34" charset="0"/>
            </a:endParaRPr>
          </a:p>
        </p:txBody>
      </p:sp>
      <p:sp>
        <p:nvSpPr>
          <p:cNvPr id="10244" name="Rectangle 2">
            <a:extLst>
              <a:ext uri="{FF2B5EF4-FFF2-40B4-BE49-F238E27FC236}">
                <a16:creationId xmlns:a16="http://schemas.microsoft.com/office/drawing/2014/main" xmlns="" id="{11702B9E-BAF3-4628-C249-6D2D5BE9A211}"/>
              </a:ext>
            </a:extLst>
          </p:cNvPr>
          <p:cNvSpPr>
            <a:spLocks noGrp="1" noChangeArrowheads="1"/>
          </p:cNvSpPr>
          <p:nvPr>
            <p:ph type="title"/>
          </p:nvPr>
        </p:nvSpPr>
        <p:spPr>
          <a:xfrm>
            <a:off x="1447800" y="190500"/>
            <a:ext cx="7467600" cy="862013"/>
          </a:xfrm>
        </p:spPr>
        <p:txBody>
          <a:bodyPr/>
          <a:lstStyle/>
          <a:p>
            <a:r>
              <a:rPr lang="en-AU" altLang="en-US" sz="4400"/>
              <a:t>NON-RATIONAL MODELS</a:t>
            </a:r>
            <a:endParaRPr lang="en-US" altLang="en-US" sz="4400"/>
          </a:p>
        </p:txBody>
      </p:sp>
      <p:sp>
        <p:nvSpPr>
          <p:cNvPr id="10245" name="Rectangle 3">
            <a:extLst>
              <a:ext uri="{FF2B5EF4-FFF2-40B4-BE49-F238E27FC236}">
                <a16:creationId xmlns:a16="http://schemas.microsoft.com/office/drawing/2014/main" xmlns="" id="{E0C81F35-0051-F664-0D99-5D762E1C5F2E}"/>
              </a:ext>
            </a:extLst>
          </p:cNvPr>
          <p:cNvSpPr>
            <a:spLocks noGrp="1" noChangeArrowheads="1"/>
          </p:cNvSpPr>
          <p:nvPr>
            <p:ph type="body" idx="1"/>
          </p:nvPr>
        </p:nvSpPr>
        <p:spPr>
          <a:xfrm>
            <a:off x="1447800" y="1295400"/>
            <a:ext cx="7315200" cy="4581525"/>
          </a:xfrm>
        </p:spPr>
        <p:txBody>
          <a:bodyPr/>
          <a:lstStyle/>
          <a:p>
            <a:pPr>
              <a:lnSpc>
                <a:spcPct val="90000"/>
              </a:lnSpc>
            </a:pPr>
            <a:r>
              <a:rPr lang="en-AU" altLang="en-US" sz="2800"/>
              <a:t>Non-rational models</a:t>
            </a:r>
          </a:p>
          <a:p>
            <a:pPr>
              <a:lnSpc>
                <a:spcPct val="90000"/>
              </a:lnSpc>
              <a:buFontTx/>
              <a:buNone/>
            </a:pPr>
            <a:r>
              <a:rPr lang="en-AU" altLang="en-US"/>
              <a:t>	Models suggesting information gathering and processing limitations make it difficult for managers to make optimal decisions</a:t>
            </a:r>
            <a:r>
              <a:rPr lang="en-US" altLang="en-US"/>
              <a:t>.</a:t>
            </a:r>
            <a:endParaRPr lang="en-AU" altLang="en-US"/>
          </a:p>
          <a:p>
            <a:pPr lvl="1">
              <a:lnSpc>
                <a:spcPct val="90000"/>
              </a:lnSpc>
            </a:pPr>
            <a:r>
              <a:rPr lang="en-AU" altLang="en-US" sz="2800"/>
              <a:t>Satisficing model</a:t>
            </a:r>
          </a:p>
          <a:p>
            <a:pPr lvl="1">
              <a:lnSpc>
                <a:spcPct val="90000"/>
              </a:lnSpc>
              <a:buFontTx/>
              <a:buNone/>
            </a:pPr>
            <a:r>
              <a:rPr lang="en-AU" altLang="en-US" sz="900"/>
              <a:t>	</a:t>
            </a:r>
            <a:r>
              <a:rPr lang="en-AU" altLang="en-US" sz="1600"/>
              <a:t>Managers seek alternatives only until they find one which looks satisfactory, rather than seeking an optimal decision</a:t>
            </a:r>
            <a:r>
              <a:rPr lang="en-US" altLang="en-US" sz="1600"/>
              <a:t>.</a:t>
            </a:r>
            <a:endParaRPr lang="en-AU" altLang="en-US" sz="1600"/>
          </a:p>
          <a:p>
            <a:pPr lvl="1">
              <a:lnSpc>
                <a:spcPct val="90000"/>
              </a:lnSpc>
            </a:pPr>
            <a:r>
              <a:rPr lang="en-AU" altLang="en-US" sz="2800"/>
              <a:t>Incremental model</a:t>
            </a:r>
          </a:p>
          <a:p>
            <a:pPr lvl="1">
              <a:lnSpc>
                <a:spcPct val="90000"/>
              </a:lnSpc>
              <a:buFontTx/>
              <a:buNone/>
            </a:pPr>
            <a:r>
              <a:rPr lang="en-AU" altLang="en-US" sz="800"/>
              <a:t>	</a:t>
            </a:r>
            <a:r>
              <a:rPr lang="en-AU" altLang="en-US" sz="1600"/>
              <a:t>Managers make the smallest response possible to reduce the problem to at least a tolerable level</a:t>
            </a:r>
            <a:r>
              <a:rPr lang="en-US" altLang="en-US" sz="1600"/>
              <a:t>.</a:t>
            </a:r>
            <a:endParaRPr lang="en-AU" altLang="en-US" sz="1600"/>
          </a:p>
          <a:p>
            <a:pPr lvl="1">
              <a:lnSpc>
                <a:spcPct val="90000"/>
              </a:lnSpc>
            </a:pPr>
            <a:r>
              <a:rPr lang="en-AU" altLang="en-US" sz="2800"/>
              <a:t>Rubbish bin model</a:t>
            </a:r>
          </a:p>
          <a:p>
            <a:pPr lvl="1">
              <a:lnSpc>
                <a:spcPct val="90000"/>
              </a:lnSpc>
              <a:buFontTx/>
              <a:buNone/>
            </a:pPr>
            <a:r>
              <a:rPr lang="en-AU" altLang="en-US" sz="800"/>
              <a:t>	</a:t>
            </a:r>
            <a:r>
              <a:rPr lang="en-AU" altLang="en-US" sz="1600"/>
              <a:t>Managers behave in virtually a random way in making non-programmed decisions</a:t>
            </a:r>
            <a:r>
              <a:rPr lang="en-US" altLang="en-US" sz="1600"/>
              <a:t>.</a:t>
            </a:r>
          </a:p>
        </p:txBody>
      </p:sp>
    </p:spTree>
  </p:cSld>
  <p:clrMapOvr>
    <a:masterClrMapping/>
  </p:clrMapOvr>
</p:sld>
</file>

<file path=ppt/theme/theme1.xml><?xml version="1.0" encoding="utf-8"?>
<a:theme xmlns:a="http://schemas.openxmlformats.org/drawingml/2006/main" name="Bartol_4e">
  <a:themeElements>
    <a:clrScheme name="Bartol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fontScheme name="Bartol_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artol_4e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Bartol_4e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Bartol_4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rtol_4e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Bartol_4e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Bartol_4e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Bartol_4e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Template_4e</Template>
  <TotalTime>1727</TotalTime>
  <Words>1378</Words>
  <Application>Microsoft Office PowerPoint</Application>
  <PresentationFormat>On-screen Show (4:3)</PresentationFormat>
  <Paragraphs>395</Paragraphs>
  <Slides>33</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Narrow</vt:lpstr>
      <vt:lpstr>Symbol</vt:lpstr>
      <vt:lpstr>Times New Roman</vt:lpstr>
      <vt:lpstr>Webdings</vt:lpstr>
      <vt:lpstr>Bartol_4e</vt:lpstr>
      <vt:lpstr>   CHAPTER 5  MANAGERIAL DECISION MAKING </vt:lpstr>
      <vt:lpstr>LECTURE OUTLINE</vt:lpstr>
      <vt:lpstr>DECISION MAKING</vt:lpstr>
      <vt:lpstr>NATURE OF MANAGERIAL DECISION MAKING</vt:lpstr>
      <vt:lpstr>Activity….</vt:lpstr>
      <vt:lpstr>NATURE OF MANAGERIAL DECISION MAKING</vt:lpstr>
      <vt:lpstr>MANAGERS AS DECISION MAKERS</vt:lpstr>
      <vt:lpstr>PowerPoint Presentation</vt:lpstr>
      <vt:lpstr>NON-RATIONAL MODELS</vt:lpstr>
      <vt:lpstr>PowerPoint Presentation</vt:lpstr>
      <vt:lpstr>EFFECTIVE DECISION MAKING</vt:lpstr>
      <vt:lpstr>STEPS IN DECISION MAKING</vt:lpstr>
      <vt:lpstr>BARRIERS TO EFFECTIVE DECISION MAKING</vt:lpstr>
      <vt:lpstr>PowerPoint Presentation</vt:lpstr>
      <vt:lpstr>DECISION-MAKING BIAS</vt:lpstr>
      <vt:lpstr>PowerPoint Presentation</vt:lpstr>
      <vt:lpstr>DECISION-MAKING BIAS</vt:lpstr>
      <vt:lpstr>DECISION ESCALATION</vt:lpstr>
      <vt:lpstr>DECISION ESCALATION</vt:lpstr>
      <vt:lpstr>DECISION ESCALATION</vt:lpstr>
      <vt:lpstr>GROUP DECISION MAKING</vt:lpstr>
      <vt:lpstr>GROUP DECISION MAKING</vt:lpstr>
      <vt:lpstr>GROUP DECISION MAKING</vt:lpstr>
      <vt:lpstr>ENHANCING GROUP DECISION MAKING</vt:lpstr>
      <vt:lpstr>PowerPoint Presentation</vt:lpstr>
      <vt:lpstr>CREATIVITY IN  DECISION MAKING</vt:lpstr>
      <vt:lpstr>CREATIVITY IN  DECISION MAKING</vt:lpstr>
      <vt:lpstr>CREATIVITY IN DECISION MAKING</vt:lpstr>
      <vt:lpstr>STAGES OF CREATIVITY</vt:lpstr>
      <vt:lpstr>ENHANCING GROUP CREATIVITY</vt:lpstr>
      <vt:lpstr>TECHNIQUES TO ENHANCE GROUP CREATIVITY</vt:lpstr>
      <vt:lpstr>LECTURE SUMMARY</vt:lpstr>
      <vt:lpstr>LECTURE SUMMARY</vt:lpstr>
    </vt:vector>
  </TitlesOfParts>
  <Company>McGraw-Hill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McGraw-Hill</dc:creator>
  <cp:lastModifiedBy>Mr Sagar Kumar</cp:lastModifiedBy>
  <cp:revision>71</cp:revision>
  <dcterms:created xsi:type="dcterms:W3CDTF">2002-07-12T04:51:43Z</dcterms:created>
  <dcterms:modified xsi:type="dcterms:W3CDTF">2023-10-08T19:36:21Z</dcterms:modified>
</cp:coreProperties>
</file>