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312" r:id="rId7"/>
    <p:sldId id="261" r:id="rId8"/>
    <p:sldId id="313" r:id="rId9"/>
    <p:sldId id="314" r:id="rId10"/>
    <p:sldId id="316" r:id="rId11"/>
    <p:sldId id="317" r:id="rId12"/>
    <p:sldId id="315" r:id="rId13"/>
    <p:sldId id="318" r:id="rId14"/>
    <p:sldId id="320" r:id="rId15"/>
    <p:sldId id="319" r:id="rId16"/>
    <p:sldId id="321" r:id="rId17"/>
    <p:sldId id="322" r:id="rId18"/>
    <p:sldId id="323" r:id="rId19"/>
    <p:sldId id="324" r:id="rId20"/>
    <p:sldId id="325" r:id="rId21"/>
    <p:sldId id="327" r:id="rId22"/>
    <p:sldId id="328" r:id="rId23"/>
    <p:sldId id="329" r:id="rId24"/>
    <p:sldId id="330" r:id="rId25"/>
    <p:sldId id="332" r:id="rId26"/>
    <p:sldId id="331" r:id="rId27"/>
    <p:sldId id="333" r:id="rId28"/>
    <p:sldId id="334" r:id="rId29"/>
    <p:sldId id="335" r:id="rId30"/>
    <p:sldId id="342" r:id="rId31"/>
    <p:sldId id="336" r:id="rId32"/>
    <p:sldId id="343" r:id="rId33"/>
    <p:sldId id="337" r:id="rId34"/>
    <p:sldId id="344" r:id="rId35"/>
    <p:sldId id="338" r:id="rId36"/>
    <p:sldId id="341" r:id="rId37"/>
    <p:sldId id="339" r:id="rId38"/>
    <p:sldId id="340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9B83D3-E998-42FE-BF00-BBE78A2C5CBE}">
  <a:tblStyle styleId="{C79B83D3-E998-42FE-BF00-BBE78A2C5C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>
        <p:guide pos="5311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4772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933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464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6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976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44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98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129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91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853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35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01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92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894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6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74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937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44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075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574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630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457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63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673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64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06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469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963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896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463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2561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5007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401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227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76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728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4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490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9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5" r:id="rId7"/>
    <p:sldLayoutId id="2147483681" r:id="rId8"/>
    <p:sldLayoutId id="214748368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22258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CHAPTER # 01:</a:t>
            </a:r>
            <a:r>
              <a:rPr lang="en" sz="4100" dirty="0" smtClean="0"/>
              <a:t> </a:t>
            </a:r>
            <a:br>
              <a:rPr lang="en" sz="4100" dirty="0" smtClean="0"/>
            </a:br>
            <a:r>
              <a:rPr lang="en" sz="4100" dirty="0" smtClean="0">
                <a:solidFill>
                  <a:schemeClr val="lt2"/>
                </a:solidFill>
              </a:rPr>
              <a:t/>
            </a:r>
            <a:br>
              <a:rPr lang="en" sz="4100" dirty="0" smtClean="0">
                <a:solidFill>
                  <a:schemeClr val="lt2"/>
                </a:solidFill>
              </a:rPr>
            </a:br>
            <a:r>
              <a:rPr lang="en" sz="4100" dirty="0" smtClean="0">
                <a:solidFill>
                  <a:schemeClr val="lt2"/>
                </a:solidFill>
              </a:rPr>
              <a:t>OPERRATING SYSTEM</a:t>
            </a:r>
            <a:br>
              <a:rPr lang="en" sz="4100" dirty="0" smtClean="0">
                <a:solidFill>
                  <a:schemeClr val="lt2"/>
                </a:solidFill>
              </a:rPr>
            </a:br>
            <a:r>
              <a:rPr lang="en" sz="4100" dirty="0" smtClean="0">
                <a:solidFill>
                  <a:schemeClr val="lt2"/>
                </a:solidFill>
              </a:rPr>
              <a:t>- INTRODUCTION</a:t>
            </a:r>
            <a:endParaRPr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BSCS-IV</a:t>
            </a:r>
            <a:endParaRPr sz="2800" b="1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50669" y="262588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COMPUTER SYSTEM ARCHITECTURE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86295" y="1140031"/>
            <a:ext cx="5735783" cy="366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IN" sz="1800" dirty="0" smtClean="0"/>
              <a:t>The computer system may be organized in a number of different ways, which we can categorize roughly according to the number of general-purpose processors used.</a:t>
            </a:r>
          </a:p>
          <a:p>
            <a:pPr algn="just"/>
            <a:endParaRPr lang="en-IN" altLang="en-US" sz="1800" dirty="0" smtClean="0"/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altLang="en-US" sz="2400" dirty="0" smtClean="0"/>
              <a:t>Single Processor Systems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altLang="en-US" sz="2400" dirty="0" smtClean="0"/>
              <a:t>Multiprocessor Systems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IN" altLang="en-US" sz="2400" dirty="0" smtClean="0"/>
              <a:t>Clustered Systems</a:t>
            </a:r>
          </a:p>
          <a:p>
            <a:pPr algn="just">
              <a:buFont typeface="Wingdings" pitchFamily="2" charset="2"/>
              <a:buChar char="Ø"/>
            </a:pPr>
            <a:endParaRPr lang="en-IN" altLang="en-US" sz="1800" dirty="0" smtClean="0"/>
          </a:p>
          <a:p>
            <a:pPr algn="just">
              <a:buFont typeface="Wingdings" pitchFamily="2" charset="2"/>
              <a:buChar char="Ø"/>
            </a:pPr>
            <a:endParaRPr lang="en-IN" altLang="en-US" sz="1800" dirty="0" smtClean="0"/>
          </a:p>
          <a:p>
            <a:pPr algn="just">
              <a:buFont typeface="Wingdings" pitchFamily="2" charset="2"/>
              <a:buChar char="Ø"/>
            </a:pPr>
            <a:endParaRPr lang="en-US" altLang="en-US" sz="1800" dirty="0" smtClean="0"/>
          </a:p>
          <a:p>
            <a:pPr algn="l">
              <a:buFont typeface="Wingdings" pitchFamily="2" charset="2"/>
              <a:buChar char="Ø"/>
            </a:pP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58112" y="1008015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22812" y="940365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50669" y="262588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SINGLE PROCESSOR SYSTEMS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86295" y="1140031"/>
            <a:ext cx="5735783" cy="366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Most systems use a single processor.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range from PDAs to mainframes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one main CPU capable of executing a general-purpose instruction set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they are managed by the operating system, in that the operating system sends them information about their next task and monitors their status. </a:t>
            </a:r>
          </a:p>
          <a:p>
            <a:pPr algn="just">
              <a:buFont typeface="Wingdings" pitchFamily="2" charset="2"/>
              <a:buChar char="Ø"/>
            </a:pPr>
            <a:endParaRPr lang="en-IN" altLang="en-US" sz="1800" dirty="0" smtClean="0"/>
          </a:p>
          <a:p>
            <a:pPr algn="just">
              <a:buFont typeface="Wingdings" pitchFamily="2" charset="2"/>
              <a:buChar char="Ø"/>
            </a:pPr>
            <a:r>
              <a:rPr lang="en-IN" sz="1800" b="1" dirty="0" smtClean="0"/>
              <a:t>Only one process can be executed at a time and then the process is selected from the ready queue. Most general purpose computers contain the single processor systems as they are commonly in use.</a:t>
            </a:r>
            <a:endParaRPr lang="en-IN" altLang="en-US" sz="1800" b="1" dirty="0" smtClean="0"/>
          </a:p>
          <a:p>
            <a:pPr algn="just">
              <a:buFont typeface="Wingdings" pitchFamily="2" charset="2"/>
              <a:buChar char="Ø"/>
            </a:pPr>
            <a:endParaRPr lang="en-IN" altLang="en-US" sz="1800" dirty="0" smtClean="0"/>
          </a:p>
          <a:p>
            <a:pPr algn="just">
              <a:buFont typeface="Wingdings" pitchFamily="2" charset="2"/>
              <a:buChar char="Ø"/>
            </a:pPr>
            <a:endParaRPr lang="en-US" altLang="en-US" sz="1800" dirty="0" smtClean="0"/>
          </a:p>
          <a:p>
            <a:pPr algn="l">
              <a:buFont typeface="Wingdings" pitchFamily="2" charset="2"/>
              <a:buChar char="Ø"/>
            </a:pP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58112" y="1008015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22812" y="940365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416967"/>
            <a:ext cx="5913912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SINGLE PROCESSOR SYSTEMS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69987" y="1162394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34687" y="1094744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2050" name="Picture 2" descr="C:\Users\Samreen Detho\Pictures\architecture.jpg"/>
          <p:cNvPicPr>
            <a:picLocks noChangeAspect="1" noChangeArrowheads="1"/>
          </p:cNvPicPr>
          <p:nvPr/>
        </p:nvPicPr>
        <p:blipFill>
          <a:blip r:embed="rId3"/>
          <a:srcRect l="12422" t="37561" r="4969" b="5791"/>
          <a:stretch>
            <a:fillRect/>
          </a:stretch>
        </p:blipFill>
        <p:spPr bwMode="auto">
          <a:xfrm>
            <a:off x="1520042" y="1425039"/>
            <a:ext cx="6115792" cy="34319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50669" y="262588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MULTIPROCESSOR SYSTEMS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86295" y="1140031"/>
            <a:ext cx="5735783" cy="366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Also known as parallel systems or tightly coupled systems.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Such systems have two or more processors in close communication, sharing the computer bus and sometimes the clock, memory, and peripheral devices.</a:t>
            </a:r>
          </a:p>
          <a:p>
            <a:pPr algn="just">
              <a:buFont typeface="Wingdings" pitchFamily="2" charset="2"/>
              <a:buChar char="Ø"/>
            </a:pPr>
            <a:r>
              <a:rPr lang="en-IN" altLang="en-US" sz="1800" dirty="0" smtClean="0"/>
              <a:t>ADVANTAGES:</a:t>
            </a:r>
          </a:p>
          <a:p>
            <a:pPr algn="just"/>
            <a:r>
              <a:rPr lang="en-IN" altLang="en-US" sz="1800" dirty="0" smtClean="0"/>
              <a:t>   </a:t>
            </a:r>
            <a:r>
              <a:rPr lang="en-IN" sz="1800" b="1" dirty="0" smtClean="0"/>
              <a:t>1. Increased throughput</a:t>
            </a:r>
          </a:p>
          <a:p>
            <a:pPr algn="just"/>
            <a:r>
              <a:rPr lang="en-IN" altLang="en-US" sz="1800" dirty="0" smtClean="0"/>
              <a:t>      - M</a:t>
            </a:r>
            <a:r>
              <a:rPr lang="en-IN" sz="1800" dirty="0" smtClean="0"/>
              <a:t>ore work done in less time.</a:t>
            </a:r>
          </a:p>
          <a:p>
            <a:pPr algn="just"/>
            <a:r>
              <a:rPr lang="en-IN" altLang="en-US" sz="1800" dirty="0" smtClean="0"/>
              <a:t>   </a:t>
            </a:r>
            <a:r>
              <a:rPr lang="en-IN" sz="1800" b="1" dirty="0" smtClean="0"/>
              <a:t>2. The economy of scale</a:t>
            </a:r>
          </a:p>
          <a:p>
            <a:pPr algn="just"/>
            <a:r>
              <a:rPr lang="en-IN" altLang="en-US" sz="1800" dirty="0" smtClean="0"/>
              <a:t>      - </a:t>
            </a:r>
            <a:r>
              <a:rPr lang="en-IN" sz="1800" dirty="0" smtClean="0"/>
              <a:t>Multiprocessor systems can cost less.</a:t>
            </a:r>
            <a:endParaRPr lang="en-IN" altLang="en-US" sz="1800" dirty="0" smtClean="0"/>
          </a:p>
          <a:p>
            <a:pPr algn="just"/>
            <a:r>
              <a:rPr lang="en-IN" altLang="en-US" sz="1800" dirty="0" smtClean="0"/>
              <a:t>   </a:t>
            </a:r>
            <a:r>
              <a:rPr lang="en-IN" sz="1800" b="1" dirty="0" smtClean="0"/>
              <a:t>3. Increased reliability</a:t>
            </a:r>
          </a:p>
          <a:p>
            <a:pPr algn="just"/>
            <a:r>
              <a:rPr lang="en-IN" altLang="en-US" sz="1800" dirty="0" smtClean="0"/>
              <a:t>      - F</a:t>
            </a:r>
            <a:r>
              <a:rPr lang="en-IN" sz="1800" dirty="0" smtClean="0"/>
              <a:t>ailure of one processor will not halt the system, only slow it down.</a:t>
            </a:r>
            <a:endParaRPr lang="en-IN" altLang="en-US" sz="1800" dirty="0" smtClean="0"/>
          </a:p>
          <a:p>
            <a:pPr algn="just">
              <a:buFont typeface="Wingdings" pitchFamily="2" charset="2"/>
              <a:buChar char="Ø"/>
            </a:pPr>
            <a:endParaRPr lang="en-US" altLang="en-US" sz="1800" dirty="0" smtClean="0"/>
          </a:p>
          <a:p>
            <a:pPr algn="l">
              <a:buFont typeface="Wingdings" pitchFamily="2" charset="2"/>
              <a:buChar char="Ø"/>
            </a:pP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58112" y="1008015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22812" y="940365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50669" y="262588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MULTIPROCESSOR SYSTEMS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58112" y="1008015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22812" y="940365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3074" name="Picture 2" descr="C:\Users\Samreen Detho\Pictures\multiprocess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797" y="1282534"/>
            <a:ext cx="5771408" cy="35625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50669" y="262588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CLUSTERED SYSTEMS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86295" y="1270660"/>
            <a:ext cx="5735783" cy="3538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Another type of multiple-CPU system is the clustered system.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Like multiprocessor systems, clustered systems gather together multiple CPUs to accomplish computational work.</a:t>
            </a:r>
          </a:p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Clustered systems differ from multiprocessor systems, however, in that they are composed of two or more individual systems coupled together. </a:t>
            </a:r>
            <a:endParaRPr lang="en-US" altLang="en-US" sz="1800" dirty="0" smtClean="0"/>
          </a:p>
          <a:p>
            <a:pPr algn="l">
              <a:buFont typeface="Wingdings" pitchFamily="2" charset="2"/>
              <a:buChar char="Ø"/>
            </a:pP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58112" y="1008015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22812" y="940365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50669" y="262588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CLUSTERED SYSTEMS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58112" y="1008015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22812" y="940365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4098" name="Picture 2" descr="C:\Users\Samreen Detho\Pictures\Clustered-300x25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7558" y="1338263"/>
            <a:ext cx="4928260" cy="3423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484414" y="2469152"/>
            <a:ext cx="6044541" cy="998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OPERATING SYSTEM OPERATIONS</a:t>
            </a: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939112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7" y="3842586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73988" y="3878213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493738" y="396961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50669" y="262588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OPERATING SYSTEM OPERATIONS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58112" y="1008015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22812" y="940365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10" name="Oval 9"/>
          <p:cNvSpPr/>
          <p:nvPr/>
        </p:nvSpPr>
        <p:spPr>
          <a:xfrm>
            <a:off x="3562597" y="3372592"/>
            <a:ext cx="2458192" cy="161504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OPERATING SYSTEM OPERATION</a:t>
            </a:r>
            <a:endParaRPr lang="en-IN" sz="1600" b="1" dirty="0"/>
          </a:p>
        </p:txBody>
      </p:sp>
      <p:sp>
        <p:nvSpPr>
          <p:cNvPr id="11" name="Oval 10"/>
          <p:cNvSpPr/>
          <p:nvPr/>
        </p:nvSpPr>
        <p:spPr>
          <a:xfrm>
            <a:off x="4797631" y="2268186"/>
            <a:ext cx="2173185" cy="8312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SECURITY &amp; PROTECTION</a:t>
            </a:r>
            <a:endParaRPr lang="en-IN" sz="1600" b="1" dirty="0"/>
          </a:p>
        </p:txBody>
      </p:sp>
      <p:sp>
        <p:nvSpPr>
          <p:cNvPr id="12" name="Oval 11"/>
          <p:cNvSpPr/>
          <p:nvPr/>
        </p:nvSpPr>
        <p:spPr>
          <a:xfrm>
            <a:off x="1021278" y="1209304"/>
            <a:ext cx="2266208" cy="8312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RESOURCE ALLOCATION</a:t>
            </a:r>
            <a:endParaRPr lang="en-IN" sz="1600" b="1" dirty="0"/>
          </a:p>
        </p:txBody>
      </p:sp>
      <p:sp>
        <p:nvSpPr>
          <p:cNvPr id="13" name="Oval 12"/>
          <p:cNvSpPr/>
          <p:nvPr/>
        </p:nvSpPr>
        <p:spPr>
          <a:xfrm>
            <a:off x="2466109" y="2323605"/>
            <a:ext cx="2113808" cy="8312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COMMUNICATION</a:t>
            </a:r>
            <a:endParaRPr lang="en-IN" sz="1600" b="1" dirty="0"/>
          </a:p>
        </p:txBody>
      </p:sp>
      <p:sp>
        <p:nvSpPr>
          <p:cNvPr id="14" name="Oval 13"/>
          <p:cNvSpPr/>
          <p:nvPr/>
        </p:nvSpPr>
        <p:spPr>
          <a:xfrm>
            <a:off x="3348840" y="1193470"/>
            <a:ext cx="2375066" cy="8312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MEMORY MANAGEMENT</a:t>
            </a:r>
            <a:endParaRPr lang="en-IN" sz="1600" b="1" dirty="0"/>
          </a:p>
        </p:txBody>
      </p:sp>
      <p:sp>
        <p:nvSpPr>
          <p:cNvPr id="15" name="Oval 14"/>
          <p:cNvSpPr/>
          <p:nvPr/>
        </p:nvSpPr>
        <p:spPr>
          <a:xfrm>
            <a:off x="5771407" y="1167740"/>
            <a:ext cx="2363189" cy="8312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FILE MANAGEMENT</a:t>
            </a:r>
            <a:endParaRPr lang="en-IN" sz="1600" b="1" dirty="0"/>
          </a:p>
        </p:txBody>
      </p:sp>
      <p:cxnSp>
        <p:nvCxnSpPr>
          <p:cNvPr id="17" name="Straight Arrow Connector 16"/>
          <p:cNvCxnSpPr>
            <a:stCxn id="10" idx="3"/>
            <a:endCxn id="12" idx="2"/>
          </p:cNvCxnSpPr>
          <p:nvPr/>
        </p:nvCxnSpPr>
        <p:spPr>
          <a:xfrm rot="5400000" flipH="1">
            <a:off x="908846" y="1737374"/>
            <a:ext cx="3126177" cy="2901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1"/>
            <a:endCxn id="13" idx="4"/>
          </p:cNvCxnSpPr>
          <p:nvPr/>
        </p:nvCxnSpPr>
        <p:spPr>
          <a:xfrm rot="16200000" flipV="1">
            <a:off x="3495686" y="3182205"/>
            <a:ext cx="454232" cy="399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7"/>
            <a:endCxn id="11" idx="4"/>
          </p:cNvCxnSpPr>
          <p:nvPr/>
        </p:nvCxnSpPr>
        <p:spPr>
          <a:xfrm rot="5400000" flipH="1" flipV="1">
            <a:off x="5517684" y="3242571"/>
            <a:ext cx="509651" cy="22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6"/>
            <a:endCxn id="15" idx="6"/>
          </p:cNvCxnSpPr>
          <p:nvPr/>
        </p:nvCxnSpPr>
        <p:spPr>
          <a:xfrm flipV="1">
            <a:off x="6020789" y="1583377"/>
            <a:ext cx="2113807" cy="259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4034642" y="2674917"/>
            <a:ext cx="1353787" cy="41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1484414" y="2469152"/>
            <a:ext cx="6044541" cy="998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RESOURCE MANAGEMENT</a:t>
            </a: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939112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7" y="3842586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73988" y="3878213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493738" y="396961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/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713225" y="1318161"/>
            <a:ext cx="7717500" cy="3250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-IN" sz="2400" dirty="0" smtClean="0"/>
              <a:t> What Operating Systems Do</a:t>
            </a:r>
          </a:p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-IN" sz="2400" dirty="0" smtClean="0"/>
              <a:t> Computer-System Organization </a:t>
            </a:r>
          </a:p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-IN" sz="2400" dirty="0" smtClean="0"/>
              <a:t> Computer-System Architecture</a:t>
            </a:r>
          </a:p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-IN" sz="2400" dirty="0" smtClean="0"/>
              <a:t> Operating-System Operations</a:t>
            </a:r>
          </a:p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-IN" sz="2400" dirty="0" smtClean="0"/>
              <a:t> Resource Management</a:t>
            </a:r>
          </a:p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-IN" sz="2400" dirty="0" smtClean="0"/>
              <a:t> Security and Protection</a:t>
            </a:r>
          </a:p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-IN" sz="2400" dirty="0" smtClean="0"/>
              <a:t> Virtualization</a:t>
            </a:r>
          </a:p>
          <a:p>
            <a:pPr marL="0" lvl="0" indent="0">
              <a:lnSpc>
                <a:spcPct val="100000"/>
              </a:lnSpc>
              <a:buClr>
                <a:schemeClr val="hlink"/>
              </a:buClr>
              <a:buSzPts val="1100"/>
              <a:buFont typeface="Wingdings" pitchFamily="2" charset="2"/>
              <a:buChar char="Ø"/>
            </a:pPr>
            <a:r>
              <a:rPr lang="en-IN" sz="2400" dirty="0" smtClean="0"/>
              <a:t> Computing Environments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50669" y="262588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RESOURCE MANAGEMENT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413164" y="1270660"/>
            <a:ext cx="6270171" cy="3538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1800" dirty="0" smtClean="0"/>
              <a:t>PROCESSOR</a:t>
            </a:r>
          </a:p>
          <a:p>
            <a:pPr algn="just"/>
            <a:r>
              <a:rPr lang="en-IN" altLang="en-US" sz="1800" dirty="0" smtClean="0"/>
              <a:t>   - Next program to be executed?</a:t>
            </a:r>
          </a:p>
          <a:p>
            <a:pPr algn="just"/>
            <a:r>
              <a:rPr lang="en-IN" altLang="en-US" sz="1800" dirty="0" smtClean="0"/>
              <a:t>   - Time to be given to each process?</a:t>
            </a:r>
          </a:p>
          <a:p>
            <a:pPr algn="just"/>
            <a:endParaRPr lang="en-IN" altLang="en-US" sz="1800" dirty="0" smtClean="0"/>
          </a:p>
          <a:p>
            <a:pPr algn="just">
              <a:buFont typeface="Wingdings" pitchFamily="2" charset="2"/>
              <a:buChar char="Ø"/>
            </a:pPr>
            <a:r>
              <a:rPr lang="en-IN" altLang="en-US" sz="1800" dirty="0" smtClean="0"/>
              <a:t>MEMORY</a:t>
            </a:r>
          </a:p>
          <a:p>
            <a:pPr algn="just"/>
            <a:r>
              <a:rPr lang="en-IN" altLang="en-US" sz="1800" dirty="0" smtClean="0"/>
              <a:t>   - Efficient use of memory to run as many processes as possible.</a:t>
            </a:r>
          </a:p>
          <a:p>
            <a:pPr algn="just"/>
            <a:endParaRPr lang="en-IN" altLang="en-US" sz="1800" dirty="0" smtClean="0"/>
          </a:p>
          <a:p>
            <a:pPr algn="just">
              <a:buFont typeface="Wingdings" pitchFamily="2" charset="2"/>
              <a:buChar char="Ø"/>
            </a:pPr>
            <a:r>
              <a:rPr lang="en-IN" altLang="en-US" sz="1800" dirty="0" smtClean="0"/>
              <a:t>I/O DEVICES</a:t>
            </a:r>
          </a:p>
          <a:p>
            <a:pPr algn="just"/>
            <a:r>
              <a:rPr lang="en-IN" altLang="en-US" sz="1800" dirty="0" smtClean="0"/>
              <a:t>   - Which device should used particular I/O device?</a:t>
            </a:r>
            <a:endParaRPr lang="en-US" altLang="en-US" sz="1800" dirty="0" smtClean="0"/>
          </a:p>
          <a:p>
            <a:pPr algn="l">
              <a:buFont typeface="Wingdings" pitchFamily="2" charset="2"/>
              <a:buChar char="Ø"/>
            </a:pP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58112" y="1008015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22812" y="940365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700644" y="2682907"/>
            <a:ext cx="7980218" cy="998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1"/>
                </a:solidFill>
              </a:rPr>
              <a:t>SECURITY AND PROTECTION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939112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7" y="3842586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73988" y="3878213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493738" y="396961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RESOURCE MANAGEMENT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950026"/>
            <a:ext cx="6365174" cy="3859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3366FF"/>
                </a:solidFill>
              </a:rPr>
              <a:t>Protection </a:t>
            </a:r>
            <a:r>
              <a:rPr lang="en-US" altLang="en-US" dirty="0" smtClean="0"/>
              <a:t>– Any mechanism for controlling access of processes or users to resources defined by the OS.</a:t>
            </a:r>
            <a:endParaRPr lang="en-US" altLang="en-US" sz="800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b="1" dirty="0" smtClean="0">
                <a:solidFill>
                  <a:srgbClr val="3366FF"/>
                </a:solidFill>
              </a:rPr>
              <a:t>Security </a:t>
            </a:r>
            <a:r>
              <a:rPr lang="en-US" altLang="en-US" dirty="0" smtClean="0"/>
              <a:t>– Defense of the system against internal and external attacks.</a:t>
            </a:r>
          </a:p>
          <a:p>
            <a:pPr algn="just">
              <a:lnSpc>
                <a:spcPct val="90000"/>
              </a:lnSpc>
            </a:pPr>
            <a:r>
              <a:rPr lang="en-US" altLang="en-US" dirty="0" smtClean="0"/>
              <a:t>   - Denial-of-service, worms, viruses, identity theft, theft of service</a:t>
            </a:r>
            <a:endParaRPr lang="en-US" altLang="en-US" sz="800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dirty="0" smtClean="0"/>
              <a:t>Systems generally first distinguish among users, to determine who can do what: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User identities (</a:t>
            </a:r>
            <a:r>
              <a:rPr lang="en-US" altLang="en-US" b="1" dirty="0" smtClean="0">
                <a:solidFill>
                  <a:srgbClr val="3366FF"/>
                </a:solidFill>
              </a:rPr>
              <a:t>user IDs</a:t>
            </a:r>
            <a:r>
              <a:rPr lang="en-US" altLang="en-US" dirty="0" smtClean="0"/>
              <a:t>, security IDs) include name and associated number, one per user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User ID then associated with all files, processes of that user to determine access control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 smtClean="0"/>
              <a:t>Group identifier (</a:t>
            </a:r>
            <a:r>
              <a:rPr lang="en-US" altLang="en-US" b="1" dirty="0" smtClean="0">
                <a:solidFill>
                  <a:srgbClr val="3366FF"/>
                </a:solidFill>
              </a:rPr>
              <a:t>group ID</a:t>
            </a:r>
            <a:r>
              <a:rPr lang="en-US" altLang="en-US" dirty="0" smtClean="0"/>
              <a:t>) allows set of users to be defined and controls managed, then also associated with each process, file</a:t>
            </a:r>
          </a:p>
          <a:p>
            <a:pPr lvl="1" algn="just"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Privilege escalation </a:t>
            </a:r>
            <a:r>
              <a:rPr lang="en-US" altLang="en-US" dirty="0" smtClean="0"/>
              <a:t>allows user to change to effective ID with more rights</a:t>
            </a:r>
          </a:p>
          <a:p>
            <a:pPr algn="l">
              <a:buFont typeface="Wingdings" pitchFamily="2" charset="2"/>
              <a:buChar char="Ø"/>
            </a:pP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700644" y="2682907"/>
            <a:ext cx="7980218" cy="998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1"/>
                </a:solidFill>
              </a:rPr>
              <a:t>VIRTUALIZATION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939112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7" y="3842586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73988" y="3878213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493738" y="3969614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VIRTUALIZATION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1080654"/>
            <a:ext cx="6365174" cy="3728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IN" sz="1800" dirty="0" smtClean="0"/>
              <a:t>Virtualization is </a:t>
            </a:r>
            <a:r>
              <a:rPr lang="en-IN" sz="1800" b="1" dirty="0" smtClean="0"/>
              <a:t>technology that lets you create useful IT services using resources that are traditionally bound to hardware</a:t>
            </a:r>
            <a:r>
              <a:rPr lang="en-IN" sz="1800" dirty="0" smtClean="0"/>
              <a:t>. It allows you to use a physical machine's full capacity by distributing its capabilities among many users or environments.</a:t>
            </a:r>
          </a:p>
          <a:p>
            <a:pPr algn="just">
              <a:lnSpc>
                <a:spcPct val="90000"/>
              </a:lnSpc>
            </a:pPr>
            <a:endParaRPr lang="en-IN" sz="1800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IN" altLang="en-US" sz="1800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IN" sz="1800" dirty="0" smtClean="0"/>
              <a:t>Virtualization </a:t>
            </a:r>
            <a:r>
              <a:rPr lang="en-IN" sz="1800" b="1" dirty="0" smtClean="0"/>
              <a:t>enables the hardware resources of a single computer—processors, memory, storage and more—to be divided into multiple virtual computers, called virtual machines (VMs)</a:t>
            </a:r>
            <a:endParaRPr lang="en-US" altLang="en-US" sz="1800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VIRTUALIZATION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1080654"/>
            <a:ext cx="6365174" cy="3728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6147" name="Picture 3" descr="C:\Users\Samreen Detho\Pictures\hypervis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2535" y="1056904"/>
            <a:ext cx="6460177" cy="3859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VIRTUALIZATION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1330036"/>
            <a:ext cx="6365174" cy="3479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IN" sz="2000" dirty="0" smtClean="0"/>
              <a:t>A hypervisor, also known as a virtual machine monitor or VMM, is </a:t>
            </a:r>
            <a:r>
              <a:rPr lang="en-IN" sz="2000" b="1" dirty="0" smtClean="0"/>
              <a:t>software that creates and runs virtual machines (VMs)</a:t>
            </a:r>
            <a:r>
              <a:rPr lang="en-IN" sz="2000" dirty="0" smtClean="0"/>
              <a:t>. </a:t>
            </a:r>
          </a:p>
          <a:p>
            <a:pPr algn="just">
              <a:lnSpc>
                <a:spcPct val="90000"/>
              </a:lnSpc>
            </a:pPr>
            <a:endParaRPr lang="en-IN" sz="2000" dirty="0" smtClean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IN" sz="2000" dirty="0" smtClean="0"/>
              <a:t>A hypervisor allows one host computer to support multiple guest VMs by virtually sharing its resources, such as memory and processing.</a:t>
            </a:r>
            <a:endParaRPr lang="en-US" altLang="en-US" sz="2000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COMPUTING ENVIRONMETS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294412" y="1068779"/>
            <a:ext cx="6365174" cy="3479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TRADITIONAL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CLUSTER COMPUTING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AUGMENTED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CLIENT-SERVER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DISTRIBUTD SYSTEM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PEER-TO-PEER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CLOUD COMPUTING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/>
              <a:t>REAL-TIME EMBEDDED SYSTEM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endParaRPr lang="en-US" altLang="en-US" sz="2000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TRADITIONAL COMPUTING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1330036"/>
            <a:ext cx="6365174" cy="3479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b="1" dirty="0" smtClean="0"/>
              <a:t>In this technique there will be a particular operating system that is going to perform all tasks to that particular computer system</a:t>
            </a:r>
            <a:r>
              <a:rPr lang="en-IN" sz="2000" dirty="0" smtClean="0"/>
              <a:t>. It is like one task is performed by the CPU at a given time and the CPU utilizes the memory that is used only for one task.</a:t>
            </a:r>
            <a:endParaRPr lang="en-US" altLang="en-US" sz="2000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CLUSTER COMPUTING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1330036"/>
            <a:ext cx="6365174" cy="3479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In a computer system, a cluster is </a:t>
            </a:r>
            <a:r>
              <a:rPr lang="en-IN" sz="2000" b="1" dirty="0" smtClean="0"/>
              <a:t>a group of homogeneous servers and other resources that act like a single system and enable high availability, load balancing and parallel processing</a:t>
            </a:r>
            <a:r>
              <a:rPr lang="en-IN" sz="2000" dirty="0" smtClean="0"/>
              <a:t>. These systems can range from a two-node system of two personal computers (PCs) to a supercomputer that has a cluster architecture</a:t>
            </a:r>
            <a:endParaRPr lang="en-US" altLang="en-US" sz="2000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4000" dirty="0" smtClean="0"/>
              <a:t>OPERATING SYSTEM</a:t>
            </a:r>
            <a:r>
              <a:rPr lang="en" sz="3600" dirty="0" smtClean="0">
                <a:solidFill>
                  <a:schemeClr val="lt2"/>
                </a:solidFill>
              </a:rPr>
              <a:t>!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RESOURCE ALLOCATOR, CONTROLLER and INTERMEDIATORY LAYER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CLUSTER COMPUTING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9218" name="Picture 2" descr="C:\Users\Samreen Detho\Pictures\clust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4038" y="1038225"/>
            <a:ext cx="5495925" cy="38306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CLIENT-SERVER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1330036"/>
            <a:ext cx="6365174" cy="3479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 smtClean="0"/>
              <a:t>The client-server architecture refers to </a:t>
            </a:r>
            <a:r>
              <a:rPr lang="en-IN" sz="2000" b="1" dirty="0" smtClean="0"/>
              <a:t>a system that hosts, delivers, and manages most of the resources and services that the client requests</a:t>
            </a:r>
            <a:r>
              <a:rPr lang="en-IN" sz="2000" dirty="0" smtClean="0"/>
              <a:t>. In this model, all requests and services are delivered over a network, and it is also referred to as the networking computing model or client server network.</a:t>
            </a:r>
            <a:endParaRPr lang="en-US" altLang="en-US" sz="2000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CLIENT-SERVER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10" name="Rectangle 9"/>
          <p:cNvSpPr/>
          <p:nvPr/>
        </p:nvSpPr>
        <p:spPr>
          <a:xfrm>
            <a:off x="1543792" y="1092530"/>
            <a:ext cx="6068292" cy="385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43" name="Picture 3" descr="C:\Users\Samreen Detho\Pictures\client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5055" y="1244682"/>
            <a:ext cx="5355770" cy="358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DISTRIBUTED COMPUTING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1330036"/>
            <a:ext cx="6365174" cy="3479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algn="just">
              <a:buFont typeface="Wingdings" pitchFamily="2" charset="2"/>
              <a:buChar char="Ø"/>
            </a:pPr>
            <a:r>
              <a:rPr lang="en-US" altLang="en-US" sz="2000" dirty="0" smtClean="0"/>
              <a:t>Collection of separate, possibly heterogeneous, systems networked together.</a:t>
            </a:r>
          </a:p>
          <a:p>
            <a:pPr marL="457200" lvl="1" algn="just">
              <a:buFont typeface="Wingdings" pitchFamily="2" charset="2"/>
              <a:buChar char="Ø"/>
            </a:pPr>
            <a:endParaRPr lang="en-US" altLang="en-US" sz="2000" dirty="0" smtClean="0"/>
          </a:p>
          <a:p>
            <a:pPr marL="457200" lvl="1" algn="just">
              <a:buFont typeface="Wingdings" pitchFamily="2" charset="2"/>
              <a:buChar char="Ø"/>
            </a:pPr>
            <a:r>
              <a:rPr lang="en-IN" sz="2000" dirty="0" smtClean="0"/>
              <a:t>Distributed computing is </a:t>
            </a:r>
            <a:r>
              <a:rPr lang="en-IN" sz="2000" b="1" dirty="0" smtClean="0"/>
              <a:t>the method of making multiple computers work together to solve a common problem</a:t>
            </a:r>
            <a:r>
              <a:rPr lang="en-IN" sz="2000" dirty="0" smtClean="0"/>
              <a:t>. It makes a computer network appear as a powerful single computer that provides large-scale resources to deal with complex challenges</a:t>
            </a:r>
            <a:r>
              <a:rPr lang="en-IN" dirty="0" smtClean="0"/>
              <a:t>.</a:t>
            </a: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DISTRIBUTED COMPUTING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1266" name="Picture 2" descr="C:\Users\Samreen Detho\Pictures\distribut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0048" y="1058388"/>
            <a:ext cx="5723906" cy="38698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PEER-TO-PEER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1330036"/>
            <a:ext cx="6365174" cy="3479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algn="just">
              <a:buFont typeface="Wingdings" pitchFamily="2" charset="2"/>
              <a:buChar char="Ø"/>
            </a:pPr>
            <a:r>
              <a:rPr lang="en-IN" sz="2000" dirty="0" smtClean="0"/>
              <a:t>A peer-to-peer (P2P) architecture </a:t>
            </a:r>
            <a:r>
              <a:rPr lang="en-IN" sz="2000" b="1" dirty="0" smtClean="0"/>
              <a:t>consists of a decentralized network of peers - nodes that are both clients and servers</a:t>
            </a:r>
            <a:r>
              <a:rPr lang="en-IN" sz="2000" dirty="0" smtClean="0"/>
              <a:t>. P2P networks distribute the workload between peers, and all peers contribute and consume resources within the network without the need for a centralized server.</a:t>
            </a: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PEER-TO-PEER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8194" name="Picture 2" descr="C:\Users\Samreen Detho\Pictures\p2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9738" y="926275"/>
            <a:ext cx="5724525" cy="3936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CLOUD COMPUTING</a:t>
            </a:r>
            <a:endParaRPr sz="28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318162" y="1330036"/>
            <a:ext cx="6365174" cy="3479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algn="just">
              <a:buFont typeface="Wingdings" pitchFamily="2" charset="2"/>
              <a:buChar char="Ø"/>
            </a:pPr>
            <a:r>
              <a:rPr lang="en-IN" sz="2000" dirty="0" smtClean="0"/>
              <a:t>Cloud computing is the delivery of computing services—including servers, storage, databases, networking, software, analytics, and intelligence—over the Interne.</a:t>
            </a:r>
          </a:p>
          <a:p>
            <a:pPr marL="457200" lvl="1" algn="just"/>
            <a:endParaRPr lang="en-IN" sz="2000" dirty="0" smtClean="0"/>
          </a:p>
          <a:p>
            <a:pPr marL="457200" lvl="1" algn="just">
              <a:buFont typeface="Wingdings" pitchFamily="2" charset="2"/>
              <a:buChar char="Ø"/>
            </a:pPr>
            <a:r>
              <a:rPr lang="en-IN" altLang="en-US" sz="2000" dirty="0" smtClean="0"/>
              <a:t>Software as a Service (SAAS)</a:t>
            </a:r>
          </a:p>
          <a:p>
            <a:pPr marL="457200" lvl="1" algn="just">
              <a:buFont typeface="Wingdings" pitchFamily="2" charset="2"/>
              <a:buChar char="Ø"/>
            </a:pPr>
            <a:r>
              <a:rPr lang="en-IN" altLang="en-US" sz="2000" dirty="0" smtClean="0"/>
              <a:t>Platform as a Service (PAAS)</a:t>
            </a:r>
          </a:p>
          <a:p>
            <a:pPr marL="457200" lvl="1" algn="just">
              <a:buFont typeface="Wingdings" pitchFamily="2" charset="2"/>
              <a:buChar char="Ø"/>
            </a:pPr>
            <a:r>
              <a:rPr lang="en-IN" altLang="en-US" sz="2000" dirty="0" smtClean="0"/>
              <a:t>Infrastructure as Service (IAAS)</a:t>
            </a: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155711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800" dirty="0" smtClean="0"/>
              <a:t>CLOUD COMPUTING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34361" y="81800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299061" y="75035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7170" name="Picture 2" descr="C:\Users\Samreen Detho\Pictures\clou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2550" y="1045029"/>
            <a:ext cx="5533901" cy="37526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998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OPERATING SYSTEMS DO</a:t>
            </a:r>
            <a:r>
              <a:rPr lang="e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505614" y="3559102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70313" y="3486327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73988" y="3486327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493738" y="3589603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OPERATING SYSTEMS DO</a:t>
            </a:r>
            <a:r>
              <a:rPr lang="e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  <a:endParaRPr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USABILITY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Interface between User and Hardware.</a:t>
            </a:r>
            <a:endParaRPr sz="180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7"/>
            <a:ext cx="2933372" cy="31684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COMMUNICATION</a:t>
            </a:r>
            <a:endParaRPr sz="2400"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4" y="3063178"/>
            <a:ext cx="3312925" cy="36582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PROGRAM EXECUTION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EFFICIENCY</a:t>
            </a:r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883847" y="3344137"/>
            <a:ext cx="2996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18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Make the computer system convenient to use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97291" y="2049727"/>
            <a:ext cx="3346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18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the computer hardware in an efficient manner.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7291" y="3360718"/>
            <a:ext cx="33467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1800" dirty="0" smtClean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Execute user programs and make solving user problems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565069"/>
            <a:ext cx="4730400" cy="831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COMPUTER SYSTEM ORGANIZATION</a:t>
            </a:r>
            <a:endParaRPr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81863" y="3855985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78319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81882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505614" y="3886486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38794" y="595097"/>
            <a:ext cx="5913912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COMPUTER SYSTEM ORGANIZATION</a:t>
            </a:r>
            <a:endParaRPr sz="280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1328649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1260999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pic>
        <p:nvPicPr>
          <p:cNvPr id="1026" name="Picture 2" descr="C:\Users\Samreen Detho\Pictures\organization-stru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8805" y="1638796"/>
            <a:ext cx="5153891" cy="3230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650669" y="262588"/>
            <a:ext cx="5854535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600" dirty="0" smtClean="0"/>
              <a:t>COMPUTER SYSTEM ORGANIZATION</a:t>
            </a:r>
            <a:endParaRPr sz="26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175657" y="1140031"/>
            <a:ext cx="6899564" cy="366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altLang="en-US" sz="1800" dirty="0" smtClean="0"/>
              <a:t>Computer system can be divided into four components:</a:t>
            </a:r>
          </a:p>
          <a:p>
            <a:pPr algn="l">
              <a:buFont typeface="Wingdings" pitchFamily="2" charset="2"/>
              <a:buChar char="Ø"/>
            </a:pPr>
            <a:r>
              <a:rPr lang="en-US" altLang="en-US" sz="1800" b="1" dirty="0" smtClean="0"/>
              <a:t>Hardware </a:t>
            </a:r>
            <a:r>
              <a:rPr lang="en-US" altLang="en-US" sz="1800" dirty="0" smtClean="0"/>
              <a:t>– Provides basic computing resources</a:t>
            </a:r>
          </a:p>
          <a:p>
            <a:pPr marL="457200" lvl="2" algn="l"/>
            <a:r>
              <a:rPr lang="en-US" altLang="en-US" sz="1800" dirty="0" smtClean="0"/>
              <a:t>   - CPU, memory, I/O devices</a:t>
            </a:r>
          </a:p>
          <a:p>
            <a:pPr marL="457200" lvl="2" algn="l"/>
            <a:endParaRPr lang="en-US" altLang="en-US" sz="1800" dirty="0" smtClean="0"/>
          </a:p>
          <a:p>
            <a:pPr marL="457200" lvl="2" algn="l">
              <a:buFont typeface="Wingdings" pitchFamily="2" charset="2"/>
              <a:buChar char="Ø"/>
            </a:pPr>
            <a:r>
              <a:rPr lang="en-US" altLang="en-US" sz="1800" b="1" dirty="0" smtClean="0"/>
              <a:t>Operating system </a:t>
            </a:r>
            <a:r>
              <a:rPr lang="en-US" altLang="en-US" sz="1800" dirty="0" smtClean="0"/>
              <a:t>- Controls and coordinates use of hardware among various applications and users</a:t>
            </a:r>
          </a:p>
          <a:p>
            <a:pPr marL="457200" lvl="2" algn="l">
              <a:buFont typeface="Wingdings" pitchFamily="2" charset="2"/>
              <a:buChar char="Ø"/>
            </a:pPr>
            <a:endParaRPr lang="en-US" altLang="en-US" sz="1800" dirty="0" smtClean="0"/>
          </a:p>
          <a:p>
            <a:pPr marL="457200" lvl="2" algn="l">
              <a:buFont typeface="Wingdings" pitchFamily="2" charset="2"/>
              <a:buChar char="Ø"/>
            </a:pPr>
            <a:r>
              <a:rPr lang="en-US" altLang="en-US" sz="1800" b="1" dirty="0" smtClean="0"/>
              <a:t>Application programs </a:t>
            </a:r>
            <a:r>
              <a:rPr lang="en-US" altLang="en-US" sz="1800" dirty="0" smtClean="0"/>
              <a:t>– Define the ways in which the system resources are used to solve the computing problems of the users</a:t>
            </a:r>
          </a:p>
          <a:p>
            <a:pPr marL="457200" lvl="2" algn="l"/>
            <a:r>
              <a:rPr lang="en-US" altLang="en-US" sz="1800" dirty="0" smtClean="0"/>
              <a:t>   - Word processors, compilers, web browsers, database systems, video games</a:t>
            </a:r>
          </a:p>
          <a:p>
            <a:pPr marL="457200" lvl="2" algn="l"/>
            <a:endParaRPr lang="en-US" altLang="en-US" sz="1800" dirty="0" smtClean="0"/>
          </a:p>
          <a:p>
            <a:pPr marL="457200" lvl="2" algn="l">
              <a:buFont typeface="Wingdings" pitchFamily="2" charset="2"/>
              <a:buChar char="Ø"/>
            </a:pPr>
            <a:r>
              <a:rPr lang="en-US" altLang="en-US" sz="1800" b="1" dirty="0" smtClean="0"/>
              <a:t>Users</a:t>
            </a:r>
            <a:r>
              <a:rPr lang="en-US" altLang="en-US" sz="1800" dirty="0" smtClean="0"/>
              <a:t> - People, machines, other computers</a:t>
            </a:r>
          </a:p>
          <a:p>
            <a:pPr algn="l"/>
            <a:endParaRPr lang="en-US" altLang="en-US" dirty="0" smtClean="0"/>
          </a:p>
          <a:p>
            <a:pPr algn="l">
              <a:buFont typeface="Wingdings" pitchFamily="2" charset="2"/>
              <a:buChar char="Ø"/>
            </a:pPr>
            <a:endParaRPr lang="en-US" altLang="en-US" dirty="0" smtClean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58112" y="1008015"/>
            <a:ext cx="4170450" cy="158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" name="Google Shape;2714;p45"/>
          <p:cNvGrpSpPr/>
          <p:nvPr/>
        </p:nvGrpSpPr>
        <p:grpSpPr>
          <a:xfrm>
            <a:off x="2322812" y="940365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565069"/>
            <a:ext cx="4730400" cy="831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000" dirty="0" smtClean="0"/>
              <a:t>COMPUTER SYSTEM ARCHITECTURE</a:t>
            </a:r>
            <a:endParaRPr sz="400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81863" y="3855985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78319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81882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/>
          <p:nvPr/>
        </p:nvCxnSpPr>
        <p:spPr>
          <a:xfrm>
            <a:off x="2505614" y="3886486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689</Words>
  <Application>Microsoft Office PowerPoint</Application>
  <PresentationFormat>On-screen Show (16:9)</PresentationFormat>
  <Paragraphs>153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Play</vt:lpstr>
      <vt:lpstr>Source Sans Pro</vt:lpstr>
      <vt:lpstr>Wingdings</vt:lpstr>
      <vt:lpstr>Computer Science &amp; Mathematics Major For College: Computer Science &amp; Programming by Slidesgo</vt:lpstr>
      <vt:lpstr>CHAPTER # 01:   OPERRATING SYSTEM - INTRODUCTION</vt:lpstr>
      <vt:lpstr>CONTENTS</vt:lpstr>
      <vt:lpstr>OPERATING SYSTEM!</vt:lpstr>
      <vt:lpstr>WHAT OPERATING SYSTEMS DO!</vt:lpstr>
      <vt:lpstr>WHAT OPERATING SYSTEMS DO!</vt:lpstr>
      <vt:lpstr>COMPUTER SYSTEM ORGANIZATION</vt:lpstr>
      <vt:lpstr>COMPUTER SYSTEM ORGANIZATION</vt:lpstr>
      <vt:lpstr>COMPUTER SYSTEM ORGANIZATION</vt:lpstr>
      <vt:lpstr>COMPUTER SYSTEM ARCHITECTURE</vt:lpstr>
      <vt:lpstr>COMPUTER SYSTEM ARCHITECTURE</vt:lpstr>
      <vt:lpstr>SINGLE PROCESSOR SYSTEMS</vt:lpstr>
      <vt:lpstr>SINGLE PROCESSOR SYSTEMS</vt:lpstr>
      <vt:lpstr>MULTIPROCESSOR SYSTEMS</vt:lpstr>
      <vt:lpstr>MULTIPROCESSOR SYSTEMS</vt:lpstr>
      <vt:lpstr>CLUSTERED SYSTEMS</vt:lpstr>
      <vt:lpstr>CLUSTERED SYSTEMS</vt:lpstr>
      <vt:lpstr>OPERATING SYSTEM OPERATIONS</vt:lpstr>
      <vt:lpstr>OPERATING SYSTEM OPERATIONS</vt:lpstr>
      <vt:lpstr>RESOURCE MANAGEMENT</vt:lpstr>
      <vt:lpstr>RESOURCE MANAGEMENT</vt:lpstr>
      <vt:lpstr>SECURITY AND PROTECTION</vt:lpstr>
      <vt:lpstr>RESOURCE MANAGEMENT</vt:lpstr>
      <vt:lpstr>VIRTUALIZATION</vt:lpstr>
      <vt:lpstr>VIRTUALIZATION</vt:lpstr>
      <vt:lpstr>VIRTUALIZATION</vt:lpstr>
      <vt:lpstr>VIRTUALIZATION</vt:lpstr>
      <vt:lpstr>COMPUTING ENVIRONMETS</vt:lpstr>
      <vt:lpstr>TRADITIONAL COMPUTING</vt:lpstr>
      <vt:lpstr>CLUSTER COMPUTING</vt:lpstr>
      <vt:lpstr>CLUSTER COMPUTING</vt:lpstr>
      <vt:lpstr>CLIENT-SERVER</vt:lpstr>
      <vt:lpstr>CLIENT-SERVER</vt:lpstr>
      <vt:lpstr>DISTRIBUTED COMPUTING</vt:lpstr>
      <vt:lpstr>DISTRIBUTED COMPUTING</vt:lpstr>
      <vt:lpstr>PEER-TO-PEER</vt:lpstr>
      <vt:lpstr>PEER-TO-PEER</vt:lpstr>
      <vt:lpstr>CLOUD COMPUTING</vt:lpstr>
      <vt:lpstr>CLOUD COMPUTING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01: INTRODUCTION TO OPERRATING SYSTEM</dc:title>
  <cp:lastModifiedBy>Microsoft account</cp:lastModifiedBy>
  <cp:revision>131</cp:revision>
  <dcterms:modified xsi:type="dcterms:W3CDTF">2023-03-11T15:52:35Z</dcterms:modified>
</cp:coreProperties>
</file>