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E34-A6B3-4BF4-BAB5-5603EFD7C0BE}"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D6460-9F37-460C-BF35-7C6810A962B4}" type="slidenum">
              <a:rPr lang="en-US" smtClean="0"/>
              <a:t>‹#›</a:t>
            </a:fld>
            <a:endParaRPr lang="en-US"/>
          </a:p>
        </p:txBody>
      </p:sp>
    </p:spTree>
    <p:extLst>
      <p:ext uri="{BB962C8B-B14F-4D97-AF65-F5344CB8AC3E}">
        <p14:creationId xmlns:p14="http://schemas.microsoft.com/office/powerpoint/2010/main" val="240431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ABE17E-CDA8-4049-8752-AF68C016A336}"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2099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82BDF60-C7E7-4FF2-A28A-38E70F838558}"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5446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CE5CEB-91A3-4BBB-9515-68B1F30A8DEE}"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2059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56598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3FFADD-20FF-48B4-B299-D61AC6C78B35}"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7523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A9FE43-7469-4A3D-8262-161B58EB3D51}"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55279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8776EC-3B7A-40A5-B83C-0F50C6EE11F1}"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821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7920B8-DB22-4401-9450-E34E53A39C33}"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571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9BC4036-989F-4C9B-B670-A2A486236B7D}"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2241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B58BAE9-F0A3-4A6D-91E1-31C73565541B}"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4184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7877F7-EED7-434D-B6FB-9879558368C9}"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2570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7EF49A-6DE4-4A3D-8723-4EB2FC757E7C}"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8667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7F0901-EA01-4687-ABD0-3D5B8E437CB9}"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1023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7AA2CA-81FB-4761-AF0E-4EBBAC6D5890}"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586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0EBF46-A79E-4B29-BBB5-C8082CE9B188}"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666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2CAAA42-E937-46CF-98AB-8495FAF581D4}"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02716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0512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FC7C4B-A415-4429-BCF0-4BE72C2C0135}"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9258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283874-7652-4D58-93D4-59A08BC1E990}"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94501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546C01-243F-4EC9-BF02-B4EEB0B1BD6F}"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22512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FBAF84-0509-43DC-92F8-D4121E0D8D78}"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891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31F4D5-A902-496E-8F7D-30A9AC011203}"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7719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24BD57-3999-4B9F-A12F-59024913A84D}"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84717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11413C-4D3A-4026-B510-BD9D85568E0C}"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78919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11781F-1C8A-4FA2-B026-BB968B7694E1}"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4549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DC3078-34E0-4BAE-A750-2B43094F864A}"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37145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C44CFC-6504-4374-A653-6E62BE5A149C}"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8087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E3CC8C-882F-4217-85A0-9D04CC37CC8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5270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44513F-60CE-4AC5-97CB-1D329034C5C8}"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63575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B83838-0417-4724-905F-9F8AFC112D56}"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05417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1F5214-CED7-47CC-8CE5-B5E2E77F6B5C}"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02593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763EFC-6694-4C46-B334-6194BFD331A8}"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265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C66980-A07B-4C4F-8822-D0A21066448D}"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917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27EFBD-001F-4878-81CD-1C738F9FFDC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2717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7E5261-554D-4840-9BD8-23FE8A268B56}"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2572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8BA403-C75F-4D68-8566-09A5B9CF8174}"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41752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F422BC-8EE2-4EDD-9B92-5C1111126FB0}"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11548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8C9E48-D5D8-431E-8169-D66187209742}"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31873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4BC82E-9E67-4981-A389-52097E046322}"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96669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88834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9580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B982BA-370B-4203-92DA-7C2DAFB31FA0}"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53613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41CE4A-3D02-4B51-AB59-2A5E66F7DFEA}"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16934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0284BC-F219-456C-A89D-DA994674B9C2}"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22196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3094F3-873D-4129-8257-079036149525}"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73645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1999F4-035B-4420-9E3E-CB989F50617B}"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878992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A29B49-3CD1-43A7-910A-CFF1CF5E4194}"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6133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F09695-D27D-4330-AAA3-CC00E5237B96}"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4700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1512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A959DD-C3D4-4E2A-8E28-D045C99A6125}"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8349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8660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E4635-C4BB-4033-AC12-15E916F3623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330005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E4635-C4BB-4033-AC12-15E916F3623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17444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E4635-C4BB-4033-AC12-15E916F3623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4020519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grpSp>
      <p:sp>
        <p:nvSpPr>
          <p:cNvPr id="7" name="Text Box 7"/>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4" y="6613526"/>
            <a:ext cx="33489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smtClean="0">
                <a:solidFill>
                  <a:srgbClr val="336699"/>
                </a:solidFill>
                <a:latin typeface="Helvetica" pitchFamily="-84" charset="0"/>
              </a:rPr>
              <a:t>Operating System Concepts Essentials – 2</a:t>
            </a:r>
            <a:r>
              <a:rPr lang="en-US" altLang="en-US" sz="1000" b="1" baseline="30000" dirty="0" smtClean="0">
                <a:solidFill>
                  <a:srgbClr val="336699"/>
                </a:solidFill>
                <a:latin typeface="Helvetica" pitchFamily="-84" charset="0"/>
              </a:rPr>
              <a:t>nd</a:t>
            </a:r>
            <a:r>
              <a:rPr lang="en-US" altLang="en-US" sz="1000" b="1" dirty="0"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8870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E4635-C4BB-4033-AC12-15E916F3623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23545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E4635-C4BB-4033-AC12-15E916F3623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373235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9E4635-C4BB-4033-AC12-15E916F3623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18215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9E4635-C4BB-4033-AC12-15E916F3623B}"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358106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E4635-C4BB-4033-AC12-15E916F3623B}"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33342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E4635-C4BB-4033-AC12-15E916F3623B}"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166998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E4635-C4BB-4033-AC12-15E916F3623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252209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E4635-C4BB-4033-AC12-15E916F3623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6E1E-FF55-40DB-9056-F3FD6824635E}" type="slidenum">
              <a:rPr lang="en-US" smtClean="0"/>
              <a:t>‹#›</a:t>
            </a:fld>
            <a:endParaRPr lang="en-US"/>
          </a:p>
        </p:txBody>
      </p:sp>
    </p:spTree>
    <p:extLst>
      <p:ext uri="{BB962C8B-B14F-4D97-AF65-F5344CB8AC3E}">
        <p14:creationId xmlns:p14="http://schemas.microsoft.com/office/powerpoint/2010/main" val="360676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E4635-C4BB-4033-AC12-15E916F3623B}" type="datetimeFigureOut">
              <a:rPr lang="en-US" smtClean="0"/>
              <a:t>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96E1E-FF55-40DB-9056-F3FD6824635E}" type="slidenum">
              <a:rPr lang="en-US" smtClean="0"/>
              <a:t>‹#›</a:t>
            </a:fld>
            <a:endParaRPr lang="en-US"/>
          </a:p>
        </p:txBody>
      </p:sp>
    </p:spTree>
    <p:extLst>
      <p:ext uri="{BB962C8B-B14F-4D97-AF65-F5344CB8AC3E}">
        <p14:creationId xmlns:p14="http://schemas.microsoft.com/office/powerpoint/2010/main" val="426204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895475" y="1900238"/>
            <a:ext cx="8458200" cy="1143000"/>
          </a:xfrm>
          <a:noFill/>
        </p:spPr>
        <p:txBody>
          <a:bodyPr>
            <a:normAutofit fontScale="90000"/>
          </a:bodyPr>
          <a:lstStyle/>
          <a:p>
            <a:pPr eaLnBrk="1" hangingPunct="1"/>
            <a:r>
              <a:rPr lang="en-US" altLang="en-US" smtClean="0"/>
              <a:t>Chapter 2:  Operating-System Structures</a:t>
            </a:r>
          </a:p>
        </p:txBody>
      </p:sp>
    </p:spTree>
    <p:extLst>
      <p:ext uri="{BB962C8B-B14F-4D97-AF65-F5344CB8AC3E}">
        <p14:creationId xmlns:p14="http://schemas.microsoft.com/office/powerpoint/2010/main" val="1455499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60638" y="168276"/>
            <a:ext cx="8229600" cy="576263"/>
          </a:xfrm>
        </p:spPr>
        <p:txBody>
          <a:bodyPr/>
          <a:lstStyle/>
          <a:p>
            <a:pPr eaLnBrk="1" hangingPunct="1"/>
            <a:r>
              <a:rPr lang="en-US" altLang="en-US" sz="3000"/>
              <a:t>User Operating System Interface - GUI</a:t>
            </a:r>
          </a:p>
        </p:txBody>
      </p:sp>
      <p:sp>
        <p:nvSpPr>
          <p:cNvPr id="12291" name="Rectangle 3"/>
          <p:cNvSpPr>
            <a:spLocks noGrp="1" noChangeArrowheads="1"/>
          </p:cNvSpPr>
          <p:nvPr>
            <p:ph type="body" idx="1"/>
          </p:nvPr>
        </p:nvSpPr>
        <p:spPr>
          <a:xfrm>
            <a:off x="2362200" y="1154114"/>
            <a:ext cx="7327900" cy="4530725"/>
          </a:xfrm>
        </p:spPr>
        <p:txBody>
          <a:bodyPr>
            <a:normAutofit fontScale="92500" lnSpcReduction="20000"/>
          </a:bodyPr>
          <a:lstStyle/>
          <a:p>
            <a:r>
              <a:rPr lang="en-US" altLang="en-US" smtClean="0"/>
              <a:t>User-friendly </a:t>
            </a:r>
            <a:r>
              <a:rPr lang="en-US" altLang="en-US" b="1" smtClean="0">
                <a:solidFill>
                  <a:srgbClr val="3366FF"/>
                </a:solidFill>
              </a:rPr>
              <a:t>desktop</a:t>
            </a:r>
            <a:r>
              <a:rPr lang="en-US" altLang="en-US" smtClean="0"/>
              <a:t> metaphor interface</a:t>
            </a:r>
          </a:p>
          <a:p>
            <a:pPr lvl="1"/>
            <a:r>
              <a:rPr lang="en-US" altLang="en-US" smtClean="0"/>
              <a:t>Usually mouse, keyboard, and monitor</a:t>
            </a:r>
          </a:p>
          <a:p>
            <a:pPr lvl="1"/>
            <a:r>
              <a:rPr lang="en-US" altLang="en-US" b="1" smtClean="0">
                <a:solidFill>
                  <a:srgbClr val="3366FF"/>
                </a:solidFill>
              </a:rPr>
              <a:t>Icons</a:t>
            </a:r>
            <a:r>
              <a:rPr lang="en-US" altLang="en-US" smtClean="0"/>
              <a:t> represent files, programs, actions, etc</a:t>
            </a:r>
          </a:p>
          <a:p>
            <a:pPr lvl="1"/>
            <a:r>
              <a:rPr lang="en-US" altLang="en-US" smtClean="0"/>
              <a:t>Various mouse buttons over objects in the interface cause various actions (provide information, options, execute function, open directory (known as a </a:t>
            </a:r>
            <a:r>
              <a:rPr lang="en-US" altLang="en-US" b="1" smtClean="0">
                <a:solidFill>
                  <a:srgbClr val="3366FF"/>
                </a:solidFill>
              </a:rPr>
              <a:t>folder</a:t>
            </a:r>
            <a:r>
              <a:rPr lang="en-US" altLang="en-US" smtClean="0"/>
              <a:t>)</a:t>
            </a:r>
          </a:p>
          <a:p>
            <a:pPr lvl="1"/>
            <a:r>
              <a:rPr lang="en-US" altLang="en-US" smtClean="0"/>
              <a:t>Invented at Xerox PARC</a:t>
            </a:r>
          </a:p>
          <a:p>
            <a:r>
              <a:rPr lang="en-US" altLang="en-US" smtClean="0"/>
              <a:t>Many systems now include both CLI and GUI interfaces</a:t>
            </a:r>
          </a:p>
          <a:p>
            <a:pPr lvl="1"/>
            <a:r>
              <a:rPr lang="en-US" altLang="en-US" smtClean="0"/>
              <a:t>Microsoft Windows is GUI with CLI </a:t>
            </a:r>
            <a:r>
              <a:rPr lang="ja-JP" altLang="en-US" smtClean="0"/>
              <a:t>“</a:t>
            </a:r>
            <a:r>
              <a:rPr lang="en-US" altLang="ja-JP" smtClean="0"/>
              <a:t>command</a:t>
            </a:r>
            <a:r>
              <a:rPr lang="ja-JP" altLang="en-US" smtClean="0"/>
              <a:t>”</a:t>
            </a:r>
            <a:r>
              <a:rPr lang="en-US" altLang="ja-JP" smtClean="0"/>
              <a:t> shell</a:t>
            </a:r>
          </a:p>
          <a:p>
            <a:pPr lvl="1"/>
            <a:r>
              <a:rPr lang="en-US" altLang="en-US" smtClean="0"/>
              <a:t>Apple Mac OS X is </a:t>
            </a:r>
            <a:r>
              <a:rPr lang="ja-JP" altLang="en-US" smtClean="0"/>
              <a:t>“</a:t>
            </a:r>
            <a:r>
              <a:rPr lang="en-US" altLang="ja-JP" smtClean="0"/>
              <a:t>Aqua</a:t>
            </a:r>
            <a:r>
              <a:rPr lang="ja-JP" altLang="en-US" smtClean="0"/>
              <a:t>”</a:t>
            </a:r>
            <a:r>
              <a:rPr lang="en-US" altLang="ja-JP" smtClean="0"/>
              <a:t> GUI interface with UNIX kernel underneath and shells available</a:t>
            </a:r>
          </a:p>
          <a:p>
            <a:pPr lvl="1"/>
            <a:r>
              <a:rPr lang="en-US" altLang="en-US" smtClean="0"/>
              <a:t>Unix and Linux have CLI with optional GUI interfaces (CDE, KDE, GNOME)</a:t>
            </a:r>
          </a:p>
          <a:p>
            <a:pPr lvl="1"/>
            <a:endParaRPr lang="en-US" altLang="en-US" smtClean="0"/>
          </a:p>
        </p:txBody>
      </p:sp>
    </p:spTree>
    <p:extLst>
      <p:ext uri="{BB962C8B-B14F-4D97-AF65-F5344CB8AC3E}">
        <p14:creationId xmlns:p14="http://schemas.microsoft.com/office/powerpoint/2010/main" val="153336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46325" y="182563"/>
            <a:ext cx="8229600" cy="576262"/>
          </a:xfrm>
        </p:spPr>
        <p:txBody>
          <a:bodyPr/>
          <a:lstStyle/>
          <a:p>
            <a:pPr eaLnBrk="1" hangingPunct="1"/>
            <a:r>
              <a:rPr lang="en-US" altLang="en-US" sz="3000"/>
              <a:t>Touchscreen Interfaces</a:t>
            </a:r>
          </a:p>
        </p:txBody>
      </p:sp>
      <p:sp>
        <p:nvSpPr>
          <p:cNvPr id="11267" name="Rectangle 3"/>
          <p:cNvSpPr>
            <a:spLocks noGrp="1" noChangeArrowheads="1"/>
          </p:cNvSpPr>
          <p:nvPr>
            <p:ph type="body" idx="1"/>
          </p:nvPr>
        </p:nvSpPr>
        <p:spPr>
          <a:xfrm>
            <a:off x="2330450" y="1233489"/>
            <a:ext cx="4121150" cy="4530725"/>
          </a:xfrm>
        </p:spPr>
        <p:txBody>
          <a:bodyPr/>
          <a:lstStyle/>
          <a:p>
            <a:pPr>
              <a:buFont typeface="Monotype Sorts" charset="0"/>
              <a:buChar char="n"/>
              <a:defRPr/>
            </a:pPr>
            <a:r>
              <a:rPr lang="en-US" dirty="0" smtClean="0">
                <a:ea typeface="ＭＳ Ｐゴシック" charset="-128"/>
              </a:rPr>
              <a:t>Touchscreen devices require new interfaces</a:t>
            </a:r>
          </a:p>
          <a:p>
            <a:pPr lvl="1">
              <a:buFont typeface="Monotype Sorts" charset="0"/>
              <a:buChar char="l"/>
              <a:defRPr/>
            </a:pPr>
            <a:r>
              <a:rPr lang="en-US" sz="1600" dirty="0">
                <a:ea typeface="ＭＳ Ｐゴシック" charset="-128"/>
              </a:rPr>
              <a:t>Mouse not possible or not desired</a:t>
            </a:r>
          </a:p>
          <a:p>
            <a:pPr lvl="1">
              <a:buFont typeface="Monotype Sorts" charset="0"/>
              <a:buChar char="l"/>
              <a:defRPr/>
            </a:pPr>
            <a:r>
              <a:rPr lang="en-US" sz="1600" dirty="0">
                <a:ea typeface="ＭＳ Ｐゴシック" charset="-128"/>
              </a:rPr>
              <a:t>Actions and selection based on gestures</a:t>
            </a:r>
          </a:p>
          <a:p>
            <a:pPr lvl="1">
              <a:buFont typeface="Monotype Sorts" charset="0"/>
              <a:buChar char="l"/>
              <a:defRPr/>
            </a:pPr>
            <a:r>
              <a:rPr lang="en-US" sz="1600" dirty="0">
                <a:ea typeface="ＭＳ Ｐゴシック" charset="-128"/>
              </a:rPr>
              <a:t>Virtual keyboard for text entry</a:t>
            </a:r>
          </a:p>
          <a:p>
            <a:pPr>
              <a:buFont typeface="Monotype Sorts" charset="0"/>
              <a:buChar char="l"/>
              <a:defRPr/>
            </a:pPr>
            <a:r>
              <a:rPr lang="en-US" sz="1600" dirty="0">
                <a:ea typeface="ＭＳ Ｐゴシック" charset="-128"/>
              </a:rPr>
              <a:t>Voice commands.</a:t>
            </a:r>
          </a:p>
          <a:p>
            <a:pPr marL="0" inden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pic>
        <p:nvPicPr>
          <p:cNvPr id="13316" name="Picture 3" descr="ipad.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9713" y="1343026"/>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165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98438"/>
            <a:ext cx="8229600" cy="576262"/>
          </a:xfrm>
        </p:spPr>
        <p:txBody>
          <a:bodyPr>
            <a:normAutofit fontScale="90000"/>
          </a:bodyPr>
          <a:lstStyle/>
          <a:p>
            <a:pPr eaLnBrk="1" hangingPunct="1"/>
            <a:r>
              <a:rPr lang="en-US" altLang="en-US" smtClean="0"/>
              <a:t>The Mac OS X GUI</a:t>
            </a:r>
          </a:p>
        </p:txBody>
      </p:sp>
      <p:pic>
        <p:nvPicPr>
          <p:cNvPr id="1433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9" y="1274764"/>
            <a:ext cx="6410325"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8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155576"/>
            <a:ext cx="8229600" cy="576263"/>
          </a:xfrm>
        </p:spPr>
        <p:txBody>
          <a:bodyPr>
            <a:normAutofit fontScale="90000"/>
          </a:bodyPr>
          <a:lstStyle/>
          <a:p>
            <a:pPr eaLnBrk="1" hangingPunct="1"/>
            <a:r>
              <a:rPr lang="en-US" altLang="en-US" smtClean="0"/>
              <a:t>System Calls</a:t>
            </a:r>
          </a:p>
        </p:txBody>
      </p:sp>
      <p:sp>
        <p:nvSpPr>
          <p:cNvPr id="15363" name="Rectangle 3"/>
          <p:cNvSpPr>
            <a:spLocks noGrp="1" noChangeArrowheads="1"/>
          </p:cNvSpPr>
          <p:nvPr>
            <p:ph type="body" idx="1"/>
          </p:nvPr>
        </p:nvSpPr>
        <p:spPr>
          <a:xfrm>
            <a:off x="2473326" y="1106488"/>
            <a:ext cx="6429375" cy="2646362"/>
          </a:xfrm>
        </p:spPr>
        <p:txBody>
          <a:bodyPr>
            <a:normAutofit fontScale="70000" lnSpcReduction="20000"/>
          </a:bodyPr>
          <a:lstStyle/>
          <a:p>
            <a:pPr>
              <a:lnSpc>
                <a:spcPct val="90000"/>
              </a:lnSpc>
            </a:pPr>
            <a:r>
              <a:rPr lang="en-US" altLang="en-US" smtClean="0"/>
              <a:t>Programming interface to the services provided by the OS</a:t>
            </a:r>
            <a:endParaRPr lang="en-US" altLang="en-US" sz="800"/>
          </a:p>
          <a:p>
            <a:pPr>
              <a:lnSpc>
                <a:spcPct val="90000"/>
              </a:lnSpc>
            </a:pPr>
            <a:r>
              <a:rPr lang="en-US" altLang="en-US" smtClean="0"/>
              <a:t>Typically written in a high-level language (C or C++)</a:t>
            </a:r>
            <a:endParaRPr lang="en-US" altLang="en-US" sz="800"/>
          </a:p>
          <a:p>
            <a:pPr>
              <a:lnSpc>
                <a:spcPct val="90000"/>
              </a:lnSpc>
            </a:pPr>
            <a:r>
              <a:rPr lang="en-US" altLang="en-US" smtClean="0"/>
              <a:t>Mostly accessed by programs via a high-level </a:t>
            </a:r>
            <a:r>
              <a:rPr lang="en-US" altLang="en-US" b="1" smtClean="0">
                <a:solidFill>
                  <a:srgbClr val="3366FF"/>
                </a:solidFill>
              </a:rPr>
              <a:t>Application Programming Interface </a:t>
            </a:r>
            <a:r>
              <a:rPr lang="en-US" altLang="en-US" b="1" smtClean="0">
                <a:solidFill>
                  <a:srgbClr val="000000"/>
                </a:solidFill>
              </a:rPr>
              <a:t>(</a:t>
            </a:r>
            <a:r>
              <a:rPr lang="en-US" altLang="en-US" b="1" smtClean="0">
                <a:solidFill>
                  <a:srgbClr val="3366FF"/>
                </a:solidFill>
              </a:rPr>
              <a:t>API</a:t>
            </a:r>
            <a:r>
              <a:rPr lang="en-US" altLang="en-US" b="1" smtClean="0">
                <a:solidFill>
                  <a:srgbClr val="000000"/>
                </a:solidFill>
              </a:rPr>
              <a:t>)</a:t>
            </a:r>
            <a:r>
              <a:rPr lang="en-US" altLang="en-US" smtClean="0">
                <a:solidFill>
                  <a:srgbClr val="3366FF"/>
                </a:solidFill>
              </a:rPr>
              <a:t> </a:t>
            </a:r>
            <a:r>
              <a:rPr lang="en-US" altLang="en-US" smtClean="0"/>
              <a:t>rather than direct system call use</a:t>
            </a:r>
            <a:endParaRPr lang="en-US" altLang="en-US" sz="800"/>
          </a:p>
          <a:p>
            <a:pPr>
              <a:lnSpc>
                <a:spcPct val="90000"/>
              </a:lnSpc>
            </a:pPr>
            <a:r>
              <a:rPr lang="en-US" altLang="en-US" smtClean="0"/>
              <a:t>Three most common APIs are Win32 API for Windows, POSIX API for POSIX-based systems (including virtually all versions of UNIX, Linux, and Mac OS X), and Java API for the Java virtual machine (JVM)</a:t>
            </a:r>
          </a:p>
        </p:txBody>
      </p:sp>
      <p:sp>
        <p:nvSpPr>
          <p:cNvPr id="15364" name="Rectangle 4"/>
          <p:cNvSpPr>
            <a:spLocks noChangeArrowheads="1"/>
          </p:cNvSpPr>
          <p:nvPr/>
        </p:nvSpPr>
        <p:spPr bwMode="auto">
          <a:xfrm>
            <a:off x="2517775" y="3859213"/>
            <a:ext cx="6889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 typeface="Monotype Sorts" pitchFamily="-84" charset="2"/>
              <a:buNone/>
            </a:pPr>
            <a:r>
              <a:rPr kumimoji="0" lang="en-US" altLang="en-US">
                <a:latin typeface="Verdana" panose="020B0604030504040204" pitchFamily="34" charset="0"/>
              </a:rPr>
              <a:t>Note that the system-call names used throughout this text are generic</a:t>
            </a:r>
          </a:p>
        </p:txBody>
      </p:sp>
    </p:spTree>
    <p:extLst>
      <p:ext uri="{BB962C8B-B14F-4D97-AF65-F5344CB8AC3E}">
        <p14:creationId xmlns:p14="http://schemas.microsoft.com/office/powerpoint/2010/main" val="203240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214313"/>
            <a:ext cx="8229600" cy="576262"/>
          </a:xfrm>
        </p:spPr>
        <p:txBody>
          <a:bodyPr>
            <a:normAutofit fontScale="90000"/>
          </a:bodyPr>
          <a:lstStyle/>
          <a:p>
            <a:pPr eaLnBrk="1" hangingPunct="1"/>
            <a:r>
              <a:rPr lang="en-US" altLang="en-US" smtClean="0"/>
              <a:t>Example of System Calls</a:t>
            </a:r>
          </a:p>
        </p:txBody>
      </p:sp>
      <p:sp>
        <p:nvSpPr>
          <p:cNvPr id="16387" name="Rectangle 5"/>
          <p:cNvSpPr>
            <a:spLocks noGrp="1" noChangeArrowheads="1"/>
          </p:cNvSpPr>
          <p:nvPr>
            <p:ph type="body" idx="1"/>
          </p:nvPr>
        </p:nvSpPr>
        <p:spPr/>
        <p:txBody>
          <a:bodyPr/>
          <a:lstStyle/>
          <a:p>
            <a:r>
              <a:rPr lang="en-US" altLang="en-US" smtClean="0"/>
              <a:t>System call sequence to copy the contents of one file to another file</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1965326"/>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8882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3027363" y="2012951"/>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78145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4739" y="1066801"/>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3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97075" y="198438"/>
            <a:ext cx="8229600" cy="576262"/>
          </a:xfrm>
        </p:spPr>
        <p:txBody>
          <a:bodyPr>
            <a:normAutofit fontScale="90000"/>
          </a:bodyPr>
          <a:lstStyle/>
          <a:p>
            <a:pPr eaLnBrk="1" hangingPunct="1"/>
            <a:r>
              <a:rPr lang="en-US" altLang="en-US" smtClean="0"/>
              <a:t>System Call Implementation</a:t>
            </a:r>
          </a:p>
        </p:txBody>
      </p:sp>
      <p:sp>
        <p:nvSpPr>
          <p:cNvPr id="18435" name="Rectangle 3"/>
          <p:cNvSpPr>
            <a:spLocks noGrp="1" noChangeArrowheads="1"/>
          </p:cNvSpPr>
          <p:nvPr>
            <p:ph type="body" idx="1"/>
          </p:nvPr>
        </p:nvSpPr>
        <p:spPr>
          <a:xfrm>
            <a:off x="2330451" y="1233489"/>
            <a:ext cx="7250113" cy="4530725"/>
          </a:xfrm>
        </p:spPr>
        <p:txBody>
          <a:bodyPr>
            <a:normAutofit fontScale="92500" lnSpcReduction="20000"/>
          </a:bodyPr>
          <a:lstStyle/>
          <a:p>
            <a:r>
              <a:rPr lang="en-US" altLang="en-US" smtClean="0"/>
              <a:t>Typically, a number associated with each system call</a:t>
            </a:r>
          </a:p>
          <a:p>
            <a:pPr lvl="1"/>
            <a:r>
              <a:rPr lang="en-US" altLang="en-US" b="1" smtClean="0">
                <a:solidFill>
                  <a:srgbClr val="3366FF"/>
                </a:solidFill>
              </a:rPr>
              <a:t>System-call interface </a:t>
            </a:r>
            <a:r>
              <a:rPr lang="en-US" altLang="en-US" smtClean="0"/>
              <a:t>maintains a table indexed according to these numbers</a:t>
            </a:r>
            <a:endParaRPr lang="en-US" altLang="en-US" sz="800"/>
          </a:p>
          <a:p>
            <a:r>
              <a:rPr lang="en-US" altLang="en-US" smtClean="0"/>
              <a:t>The system call interface invokes  the intended system call in OS kernel and returns status of the system call and any return values</a:t>
            </a:r>
            <a:endParaRPr lang="en-US" altLang="en-US" sz="800"/>
          </a:p>
          <a:p>
            <a:r>
              <a:rPr lang="en-US" altLang="en-US" smtClean="0"/>
              <a:t>The caller need know nothing about how the system call is implemented</a:t>
            </a:r>
          </a:p>
          <a:p>
            <a:pPr lvl="1"/>
            <a:r>
              <a:rPr lang="en-US" altLang="en-US" smtClean="0"/>
              <a:t>Just needs to obey API and understand what OS will do as a result call</a:t>
            </a:r>
          </a:p>
          <a:p>
            <a:pPr lvl="1"/>
            <a:r>
              <a:rPr lang="en-US" altLang="en-US" smtClean="0"/>
              <a:t>Most details of  OS interface hidden from programmer by API  </a:t>
            </a:r>
          </a:p>
          <a:p>
            <a:pPr lvl="2"/>
            <a:r>
              <a:rPr lang="en-US" altLang="en-US" smtClean="0"/>
              <a:t>Managed by run-time support library (set of functions built into libraries included with compiler)</a:t>
            </a:r>
          </a:p>
        </p:txBody>
      </p:sp>
    </p:spTree>
    <p:extLst>
      <p:ext uri="{BB962C8B-B14F-4D97-AF65-F5344CB8AC3E}">
        <p14:creationId xmlns:p14="http://schemas.microsoft.com/office/powerpoint/2010/main" val="360421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44750" y="182563"/>
            <a:ext cx="8229600" cy="576262"/>
          </a:xfrm>
        </p:spPr>
        <p:txBody>
          <a:bodyPr>
            <a:normAutofit fontScale="90000"/>
          </a:bodyPr>
          <a:lstStyle/>
          <a:p>
            <a:pPr eaLnBrk="1" hangingPunct="1"/>
            <a:r>
              <a:rPr lang="en-US" altLang="en-US" smtClean="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6"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416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6664" y="198438"/>
            <a:ext cx="7704137" cy="576262"/>
          </a:xfrm>
        </p:spPr>
        <p:txBody>
          <a:bodyPr>
            <a:normAutofit fontScale="90000"/>
          </a:bodyPr>
          <a:lstStyle/>
          <a:p>
            <a:pPr eaLnBrk="1" hangingPunct="1"/>
            <a:r>
              <a:rPr lang="en-US" altLang="en-US" smtClean="0"/>
              <a:t>System Call Parameter Passing</a:t>
            </a:r>
          </a:p>
        </p:txBody>
      </p:sp>
      <p:sp>
        <p:nvSpPr>
          <p:cNvPr id="20483" name="Rectangle 3"/>
          <p:cNvSpPr>
            <a:spLocks noGrp="1" noChangeArrowheads="1"/>
          </p:cNvSpPr>
          <p:nvPr>
            <p:ph type="body" idx="1"/>
          </p:nvPr>
        </p:nvSpPr>
        <p:spPr>
          <a:xfrm>
            <a:off x="2330450" y="1233489"/>
            <a:ext cx="7297738" cy="4530725"/>
          </a:xfrm>
        </p:spPr>
        <p:txBody>
          <a:bodyPr>
            <a:normAutofit fontScale="92500" lnSpcReduction="20000"/>
          </a:bodyPr>
          <a:lstStyle/>
          <a:p>
            <a:pPr>
              <a:lnSpc>
                <a:spcPct val="90000"/>
              </a:lnSpc>
            </a:pPr>
            <a:r>
              <a:rPr lang="en-US" altLang="en-US" smtClean="0"/>
              <a:t>Often, more information is required than simply identity of desired system call</a:t>
            </a:r>
          </a:p>
          <a:p>
            <a:pPr lvl="1">
              <a:lnSpc>
                <a:spcPct val="90000"/>
              </a:lnSpc>
            </a:pPr>
            <a:r>
              <a:rPr lang="en-US" altLang="en-US" smtClean="0"/>
              <a:t>Exact type and amount of information vary according to OS and call</a:t>
            </a:r>
            <a:endParaRPr lang="en-US" altLang="en-US" sz="900"/>
          </a:p>
          <a:p>
            <a:pPr>
              <a:lnSpc>
                <a:spcPct val="90000"/>
              </a:lnSpc>
            </a:pPr>
            <a:r>
              <a:rPr lang="en-US" altLang="en-US" smtClean="0"/>
              <a:t>Three general methods used to pass parameters to the OS</a:t>
            </a:r>
          </a:p>
          <a:p>
            <a:pPr lvl="1">
              <a:lnSpc>
                <a:spcPct val="90000"/>
              </a:lnSpc>
            </a:pPr>
            <a:r>
              <a:rPr lang="en-US" altLang="en-US" smtClean="0"/>
              <a:t>Simplest:  pass the parameters in registers</a:t>
            </a:r>
          </a:p>
          <a:p>
            <a:pPr lvl="2">
              <a:lnSpc>
                <a:spcPct val="90000"/>
              </a:lnSpc>
            </a:pPr>
            <a:r>
              <a:rPr lang="en-US" altLang="en-US" smtClean="0"/>
              <a:t> In some cases, may be more parameters than registers</a:t>
            </a:r>
          </a:p>
          <a:p>
            <a:pPr lvl="1">
              <a:lnSpc>
                <a:spcPct val="90000"/>
              </a:lnSpc>
            </a:pPr>
            <a:r>
              <a:rPr lang="en-US" altLang="en-US" smtClean="0"/>
              <a:t>Parameters stored in a block</a:t>
            </a:r>
            <a:r>
              <a:rPr lang="en-US" altLang="en-US" i="1" smtClean="0"/>
              <a:t>, </a:t>
            </a:r>
            <a:r>
              <a:rPr lang="en-US" altLang="en-US" smtClean="0"/>
              <a:t>or table, in memory, and address of block passed as a parameter in a register </a:t>
            </a:r>
          </a:p>
          <a:p>
            <a:pPr lvl="2">
              <a:lnSpc>
                <a:spcPct val="90000"/>
              </a:lnSpc>
            </a:pPr>
            <a:r>
              <a:rPr lang="en-US" altLang="en-US" smtClean="0"/>
              <a:t>This approach taken by Linux and Solaris</a:t>
            </a:r>
          </a:p>
          <a:p>
            <a:pPr lvl="1">
              <a:lnSpc>
                <a:spcPct val="90000"/>
              </a:lnSpc>
            </a:pPr>
            <a:r>
              <a:rPr lang="en-US" altLang="en-US" smtClean="0"/>
              <a:t>Parameters placed, or </a:t>
            </a:r>
            <a:r>
              <a:rPr lang="en-US" altLang="en-US" b="1" smtClean="0">
                <a:solidFill>
                  <a:srgbClr val="3366FF"/>
                </a:solidFill>
              </a:rPr>
              <a:t>pushed</a:t>
            </a:r>
            <a:r>
              <a:rPr lang="en-US" altLang="en-US" i="1" smtClean="0"/>
              <a:t>, </a:t>
            </a:r>
            <a:r>
              <a:rPr lang="en-US" altLang="en-US" smtClean="0"/>
              <a:t>onto the </a:t>
            </a:r>
            <a:r>
              <a:rPr lang="en-US" altLang="en-US" b="1" smtClean="0">
                <a:solidFill>
                  <a:srgbClr val="3366FF"/>
                </a:solidFill>
              </a:rPr>
              <a:t>stack</a:t>
            </a:r>
            <a:r>
              <a:rPr lang="en-US" altLang="en-US" i="1" smtClean="0"/>
              <a:t> </a:t>
            </a:r>
            <a:r>
              <a:rPr lang="en-US" altLang="en-US" smtClean="0"/>
              <a:t>by the program and </a:t>
            </a:r>
            <a:r>
              <a:rPr lang="en-US" altLang="en-US" b="1" smtClean="0">
                <a:solidFill>
                  <a:srgbClr val="3366FF"/>
                </a:solidFill>
              </a:rPr>
              <a:t>popped</a:t>
            </a:r>
            <a:r>
              <a:rPr lang="en-US" altLang="en-US" i="1" smtClean="0"/>
              <a:t> </a:t>
            </a:r>
            <a:r>
              <a:rPr lang="en-US" altLang="en-US" smtClean="0"/>
              <a:t>off the stack by the operating system</a:t>
            </a:r>
          </a:p>
          <a:p>
            <a:pPr lvl="1">
              <a:lnSpc>
                <a:spcPct val="90000"/>
              </a:lnSpc>
            </a:pPr>
            <a:r>
              <a:rPr lang="en-US" altLang="en-US" smtClean="0"/>
              <a:t>Block and stack methods do not limit the number or length of parameters being passed</a:t>
            </a:r>
          </a:p>
          <a:p>
            <a:pPr lvl="1">
              <a:lnSpc>
                <a:spcPct val="90000"/>
              </a:lnSpc>
            </a:pPr>
            <a:endParaRPr lang="en-US" altLang="en-US" smtClean="0"/>
          </a:p>
        </p:txBody>
      </p:sp>
    </p:spTree>
    <p:extLst>
      <p:ext uri="{BB962C8B-B14F-4D97-AF65-F5344CB8AC3E}">
        <p14:creationId xmlns:p14="http://schemas.microsoft.com/office/powerpoint/2010/main" val="94219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Parameter 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339" y="1865314"/>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714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387600" y="127001"/>
            <a:ext cx="8553450" cy="576263"/>
          </a:xfrm>
        </p:spPr>
        <p:txBody>
          <a:bodyPr/>
          <a:lstStyle/>
          <a:p>
            <a:pPr eaLnBrk="1" hangingPunct="1"/>
            <a:r>
              <a:rPr lang="en-US" altLang="en-US" sz="3000"/>
              <a:t>Chapter 2:  Operating-System Structures</a:t>
            </a:r>
          </a:p>
        </p:txBody>
      </p:sp>
      <p:sp>
        <p:nvSpPr>
          <p:cNvPr id="4099" name="Rectangle 3"/>
          <p:cNvSpPr>
            <a:spLocks noGrp="1" noChangeArrowheads="1"/>
          </p:cNvSpPr>
          <p:nvPr>
            <p:ph type="body" idx="1"/>
          </p:nvPr>
        </p:nvSpPr>
        <p:spPr>
          <a:xfrm>
            <a:off x="2378075" y="1138239"/>
            <a:ext cx="8229600" cy="4530725"/>
          </a:xfrm>
        </p:spPr>
        <p:txBody>
          <a:bodyPr>
            <a:normAutofit fontScale="92500" lnSpcReduction="10000"/>
          </a:bodyPr>
          <a:lstStyle/>
          <a:p>
            <a:r>
              <a:rPr lang="en-US" altLang="en-US" smtClean="0"/>
              <a:t>Operating System Services</a:t>
            </a:r>
          </a:p>
          <a:p>
            <a:r>
              <a:rPr lang="en-US" altLang="en-US" smtClean="0"/>
              <a:t>User Operating System Interface</a:t>
            </a:r>
          </a:p>
          <a:p>
            <a:r>
              <a:rPr lang="en-US" altLang="en-US" smtClean="0"/>
              <a:t>System Calls</a:t>
            </a:r>
          </a:p>
          <a:p>
            <a:r>
              <a:rPr lang="en-US" altLang="en-US" smtClean="0"/>
              <a:t>Types of System Calls</a:t>
            </a:r>
          </a:p>
          <a:p>
            <a:r>
              <a:rPr lang="en-US" altLang="en-US" smtClean="0"/>
              <a:t>System Programs</a:t>
            </a:r>
          </a:p>
          <a:p>
            <a:r>
              <a:rPr lang="en-US" altLang="en-US" smtClean="0"/>
              <a:t>Operating System Design and Implementation</a:t>
            </a:r>
          </a:p>
          <a:p>
            <a:r>
              <a:rPr lang="en-US" altLang="en-US" smtClean="0"/>
              <a:t>Operating System Structure</a:t>
            </a:r>
          </a:p>
          <a:p>
            <a:r>
              <a:rPr lang="en-US" altLang="en-US" smtClean="0"/>
              <a:t>Operating System Debugging</a:t>
            </a:r>
          </a:p>
          <a:p>
            <a:r>
              <a:rPr lang="en-US" altLang="en-US" smtClean="0"/>
              <a:t>Operating System Generation</a:t>
            </a:r>
          </a:p>
          <a:p>
            <a:r>
              <a:rPr lang="en-US" altLang="en-US" smtClean="0"/>
              <a:t>System Boot</a:t>
            </a:r>
          </a:p>
        </p:txBody>
      </p:sp>
    </p:spTree>
    <p:extLst>
      <p:ext uri="{BB962C8B-B14F-4D97-AF65-F5344CB8AC3E}">
        <p14:creationId xmlns:p14="http://schemas.microsoft.com/office/powerpoint/2010/main" val="6520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97075" y="214313"/>
            <a:ext cx="8229600" cy="576262"/>
          </a:xfrm>
        </p:spPr>
        <p:txBody>
          <a:bodyPr>
            <a:normAutofit fontScale="90000"/>
          </a:bodyPr>
          <a:lstStyle/>
          <a:p>
            <a:pPr eaLnBrk="1" hangingPunct="1"/>
            <a:r>
              <a:rPr lang="en-US" altLang="en-US" smtClean="0"/>
              <a:t>Types of System Calls</a:t>
            </a:r>
          </a:p>
        </p:txBody>
      </p:sp>
      <p:sp>
        <p:nvSpPr>
          <p:cNvPr id="22531" name="Rectangle 4"/>
          <p:cNvSpPr>
            <a:spLocks noGrp="1" noChangeArrowheads="1"/>
          </p:cNvSpPr>
          <p:nvPr>
            <p:ph type="body" idx="1"/>
          </p:nvPr>
        </p:nvSpPr>
        <p:spPr>
          <a:xfrm>
            <a:off x="2378075" y="1138239"/>
            <a:ext cx="8229600" cy="4530725"/>
          </a:xfrm>
        </p:spPr>
        <p:txBody>
          <a:bodyPr>
            <a:normAutofit lnSpcReduction="10000"/>
          </a:bodyPr>
          <a:lstStyle/>
          <a:p>
            <a:r>
              <a:rPr lang="en-US" altLang="en-US" smtClean="0"/>
              <a:t>Process control</a:t>
            </a:r>
          </a:p>
          <a:p>
            <a:pPr lvl="1"/>
            <a:r>
              <a:rPr lang="en-US" altLang="en-US" smtClean="0"/>
              <a:t>create process, terminate process</a:t>
            </a:r>
          </a:p>
          <a:p>
            <a:pPr lvl="1"/>
            <a:r>
              <a:rPr lang="en-US" altLang="en-US" smtClean="0"/>
              <a:t>end, abort</a:t>
            </a:r>
          </a:p>
          <a:p>
            <a:pPr lvl="1"/>
            <a:r>
              <a:rPr lang="en-US" altLang="en-US" smtClean="0"/>
              <a:t>load, execute</a:t>
            </a:r>
          </a:p>
          <a:p>
            <a:pPr lvl="1"/>
            <a:r>
              <a:rPr lang="en-US" altLang="en-US" smtClean="0"/>
              <a:t>get process attributes, set process attributes</a:t>
            </a:r>
          </a:p>
          <a:p>
            <a:pPr lvl="1"/>
            <a:r>
              <a:rPr lang="en-US" altLang="en-US" smtClean="0"/>
              <a:t>wait for time</a:t>
            </a:r>
          </a:p>
          <a:p>
            <a:pPr lvl="1"/>
            <a:r>
              <a:rPr lang="en-US" altLang="en-US" smtClean="0"/>
              <a:t>wait event, signal event</a:t>
            </a:r>
          </a:p>
          <a:p>
            <a:pPr lvl="1"/>
            <a:r>
              <a:rPr lang="en-US" altLang="en-US" smtClean="0"/>
              <a:t>allocate and free memory</a:t>
            </a:r>
          </a:p>
          <a:p>
            <a:pPr lvl="1"/>
            <a:r>
              <a:rPr lang="en-US" altLang="en-US" smtClean="0"/>
              <a:t>Dump memory if error</a:t>
            </a:r>
          </a:p>
          <a:p>
            <a:pPr lvl="1"/>
            <a:r>
              <a:rPr lang="en-US" altLang="en-US" b="1" smtClean="0">
                <a:solidFill>
                  <a:srgbClr val="3366FF"/>
                </a:solidFill>
              </a:rPr>
              <a:t>Debugger</a:t>
            </a:r>
            <a:r>
              <a:rPr lang="en-US" altLang="en-US" smtClean="0"/>
              <a:t> for determining </a:t>
            </a:r>
            <a:r>
              <a:rPr lang="en-US" altLang="en-US" b="1" smtClean="0">
                <a:solidFill>
                  <a:srgbClr val="3366FF"/>
                </a:solidFill>
              </a:rPr>
              <a:t>bugs, single step </a:t>
            </a:r>
            <a:r>
              <a:rPr lang="en-US" altLang="en-US" smtClean="0"/>
              <a:t>execution</a:t>
            </a:r>
          </a:p>
          <a:p>
            <a:pPr lvl="1"/>
            <a:r>
              <a:rPr lang="en-US" altLang="en-US" b="1" smtClean="0">
                <a:solidFill>
                  <a:srgbClr val="3366FF"/>
                </a:solidFill>
              </a:rPr>
              <a:t>Locks</a:t>
            </a:r>
            <a:r>
              <a:rPr lang="en-US" altLang="en-US" smtClean="0"/>
              <a:t> for managing access to shared data between processes</a:t>
            </a:r>
          </a:p>
        </p:txBody>
      </p:sp>
    </p:spTree>
    <p:extLst>
      <p:ext uri="{BB962C8B-B14F-4D97-AF65-F5344CB8AC3E}">
        <p14:creationId xmlns:p14="http://schemas.microsoft.com/office/powerpoint/2010/main" val="286679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Types of System Calls</a:t>
            </a:r>
          </a:p>
        </p:txBody>
      </p:sp>
      <p:sp>
        <p:nvSpPr>
          <p:cNvPr id="23555" name="Rectangle 4"/>
          <p:cNvSpPr>
            <a:spLocks noGrp="1" noChangeArrowheads="1"/>
          </p:cNvSpPr>
          <p:nvPr>
            <p:ph type="body" idx="1"/>
          </p:nvPr>
        </p:nvSpPr>
        <p:spPr/>
        <p:txBody>
          <a:bodyPr/>
          <a:lstStyle/>
          <a:p>
            <a:r>
              <a:rPr lang="en-US" altLang="en-US" smtClean="0"/>
              <a:t>File management</a:t>
            </a:r>
          </a:p>
          <a:p>
            <a:pPr lvl="1"/>
            <a:r>
              <a:rPr lang="en-US" altLang="en-US" smtClean="0"/>
              <a:t>create file, delete file</a:t>
            </a:r>
          </a:p>
          <a:p>
            <a:pPr lvl="1"/>
            <a:r>
              <a:rPr lang="en-US" altLang="en-US" smtClean="0"/>
              <a:t>open, close file</a:t>
            </a:r>
          </a:p>
          <a:p>
            <a:pPr lvl="1"/>
            <a:r>
              <a:rPr lang="en-US" altLang="en-US" smtClean="0"/>
              <a:t>read, write, reposition</a:t>
            </a:r>
          </a:p>
          <a:p>
            <a:pPr lvl="1"/>
            <a:r>
              <a:rPr lang="en-US" altLang="en-US" smtClean="0"/>
              <a:t>get and set file attributes</a:t>
            </a:r>
          </a:p>
          <a:p>
            <a:r>
              <a:rPr lang="en-US" altLang="en-US" smtClean="0"/>
              <a:t>Device management</a:t>
            </a:r>
          </a:p>
          <a:p>
            <a:pPr lvl="1"/>
            <a:r>
              <a:rPr lang="en-US" altLang="en-US" smtClean="0"/>
              <a:t>request device, release device</a:t>
            </a:r>
          </a:p>
          <a:p>
            <a:pPr lvl="1"/>
            <a:r>
              <a:rPr lang="en-US" altLang="en-US" smtClean="0"/>
              <a:t>read, write, reposition</a:t>
            </a:r>
          </a:p>
          <a:p>
            <a:pPr lvl="1"/>
            <a:r>
              <a:rPr lang="en-US" altLang="en-US" smtClean="0"/>
              <a:t>get device attributes, set device attributes</a:t>
            </a:r>
          </a:p>
          <a:p>
            <a:pPr lvl="1"/>
            <a:r>
              <a:rPr lang="en-US" altLang="en-US" smtClean="0"/>
              <a:t>logically attach or detach devices</a:t>
            </a:r>
          </a:p>
          <a:p>
            <a:pPr lvl="1"/>
            <a:endParaRPr lang="en-US" altLang="en-US" smtClean="0"/>
          </a:p>
        </p:txBody>
      </p:sp>
    </p:spTree>
    <p:extLst>
      <p:ext uri="{BB962C8B-B14F-4D97-AF65-F5344CB8AC3E}">
        <p14:creationId xmlns:p14="http://schemas.microsoft.com/office/powerpoint/2010/main" val="248440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60575" y="198438"/>
            <a:ext cx="8229600" cy="576262"/>
          </a:xfrm>
        </p:spPr>
        <p:txBody>
          <a:bodyPr>
            <a:normAutofit fontScale="90000"/>
          </a:bodyPr>
          <a:lstStyle/>
          <a:p>
            <a:pPr eaLnBrk="1" hangingPunct="1"/>
            <a:r>
              <a:rPr lang="en-US" altLang="en-US" smtClean="0"/>
              <a:t>Types of System Calls (Cont.)</a:t>
            </a:r>
          </a:p>
        </p:txBody>
      </p:sp>
      <p:sp>
        <p:nvSpPr>
          <p:cNvPr id="24579" name="Rectangle 4"/>
          <p:cNvSpPr>
            <a:spLocks noGrp="1" noChangeArrowheads="1"/>
          </p:cNvSpPr>
          <p:nvPr>
            <p:ph type="body" idx="1"/>
          </p:nvPr>
        </p:nvSpPr>
        <p:spPr>
          <a:xfrm>
            <a:off x="2330450" y="1233489"/>
            <a:ext cx="7234238" cy="4530725"/>
          </a:xfrm>
        </p:spPr>
        <p:txBody>
          <a:bodyPr>
            <a:normAutofit fontScale="92500" lnSpcReduction="10000"/>
          </a:bodyPr>
          <a:lstStyle/>
          <a:p>
            <a:r>
              <a:rPr lang="en-US" altLang="en-US" smtClean="0"/>
              <a:t>Information maintenance</a:t>
            </a:r>
          </a:p>
          <a:p>
            <a:pPr lvl="1"/>
            <a:r>
              <a:rPr lang="en-US" altLang="en-US" smtClean="0"/>
              <a:t>get time or date, set time or date</a:t>
            </a:r>
          </a:p>
          <a:p>
            <a:pPr lvl="1"/>
            <a:r>
              <a:rPr lang="en-US" altLang="en-US" smtClean="0"/>
              <a:t>get system data, set system data</a:t>
            </a:r>
          </a:p>
          <a:p>
            <a:pPr lvl="1"/>
            <a:r>
              <a:rPr lang="en-US" altLang="en-US" smtClean="0"/>
              <a:t>get and set process, file, or device attributes</a:t>
            </a:r>
          </a:p>
          <a:p>
            <a:r>
              <a:rPr lang="en-US" altLang="en-US" smtClean="0"/>
              <a:t>Communications</a:t>
            </a:r>
          </a:p>
          <a:p>
            <a:pPr lvl="1"/>
            <a:r>
              <a:rPr lang="en-US" altLang="en-US" smtClean="0"/>
              <a:t>create, delete communication connection</a:t>
            </a:r>
          </a:p>
          <a:p>
            <a:pPr lvl="1"/>
            <a:r>
              <a:rPr lang="en-US" altLang="en-US" smtClean="0"/>
              <a:t>send, receive messages if </a:t>
            </a:r>
            <a:r>
              <a:rPr lang="en-US" altLang="en-US" b="1" smtClean="0">
                <a:solidFill>
                  <a:srgbClr val="3366FF"/>
                </a:solidFill>
              </a:rPr>
              <a:t>message passing model </a:t>
            </a:r>
            <a:r>
              <a:rPr lang="en-US" altLang="en-US" smtClean="0"/>
              <a:t>to </a:t>
            </a:r>
            <a:r>
              <a:rPr lang="en-US" altLang="en-US" b="1" smtClean="0">
                <a:solidFill>
                  <a:srgbClr val="3366FF"/>
                </a:solidFill>
              </a:rPr>
              <a:t>host name</a:t>
            </a:r>
            <a:r>
              <a:rPr lang="en-US" altLang="en-US" smtClean="0"/>
              <a:t> or </a:t>
            </a:r>
            <a:r>
              <a:rPr lang="en-US" altLang="en-US" b="1" smtClean="0">
                <a:solidFill>
                  <a:srgbClr val="3366FF"/>
                </a:solidFill>
              </a:rPr>
              <a:t>process name</a:t>
            </a:r>
          </a:p>
          <a:p>
            <a:pPr lvl="2"/>
            <a:r>
              <a:rPr lang="en-US" altLang="en-US" smtClean="0"/>
              <a:t>From</a:t>
            </a:r>
            <a:r>
              <a:rPr lang="en-US" altLang="en-US" b="1" smtClean="0">
                <a:solidFill>
                  <a:srgbClr val="3366FF"/>
                </a:solidFill>
              </a:rPr>
              <a:t> client </a:t>
            </a:r>
            <a:r>
              <a:rPr lang="en-US" altLang="en-US" smtClean="0"/>
              <a:t>to</a:t>
            </a:r>
            <a:r>
              <a:rPr lang="en-US" altLang="en-US" b="1" smtClean="0">
                <a:solidFill>
                  <a:srgbClr val="3366FF"/>
                </a:solidFill>
              </a:rPr>
              <a:t> server</a:t>
            </a:r>
          </a:p>
          <a:p>
            <a:pPr lvl="1"/>
            <a:r>
              <a:rPr lang="en-US" altLang="en-US" b="1" smtClean="0">
                <a:solidFill>
                  <a:srgbClr val="3366FF"/>
                </a:solidFill>
              </a:rPr>
              <a:t>Shared-memory model </a:t>
            </a:r>
            <a:r>
              <a:rPr lang="en-US" altLang="en-US" smtClean="0"/>
              <a:t>create and gain access to memory regions</a:t>
            </a:r>
          </a:p>
          <a:p>
            <a:pPr lvl="1"/>
            <a:r>
              <a:rPr lang="en-US" altLang="en-US" smtClean="0"/>
              <a:t>transfer status information</a:t>
            </a:r>
          </a:p>
          <a:p>
            <a:pPr lvl="1"/>
            <a:r>
              <a:rPr lang="en-US" altLang="en-US" smtClean="0"/>
              <a:t>attach and detach remote devices</a:t>
            </a:r>
          </a:p>
        </p:txBody>
      </p:sp>
    </p:spTree>
    <p:extLst>
      <p:ext uri="{BB962C8B-B14F-4D97-AF65-F5344CB8AC3E}">
        <p14:creationId xmlns:p14="http://schemas.microsoft.com/office/powerpoint/2010/main" val="1152363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28825" y="198438"/>
            <a:ext cx="8229600" cy="576262"/>
          </a:xfrm>
        </p:spPr>
        <p:txBody>
          <a:bodyPr>
            <a:normAutofit fontScale="90000"/>
          </a:bodyPr>
          <a:lstStyle/>
          <a:p>
            <a:pPr eaLnBrk="1" hangingPunct="1"/>
            <a:r>
              <a:rPr lang="en-US" altLang="en-US" smtClean="0"/>
              <a:t>Types of System Calls (Cont.)</a:t>
            </a:r>
          </a:p>
        </p:txBody>
      </p:sp>
      <p:sp>
        <p:nvSpPr>
          <p:cNvPr id="25603" name="Rectangle 4"/>
          <p:cNvSpPr>
            <a:spLocks noGrp="1" noChangeArrowheads="1"/>
          </p:cNvSpPr>
          <p:nvPr>
            <p:ph type="body" idx="1"/>
          </p:nvPr>
        </p:nvSpPr>
        <p:spPr/>
        <p:txBody>
          <a:bodyPr/>
          <a:lstStyle/>
          <a:p>
            <a:r>
              <a:rPr lang="en-US" altLang="en-US" smtClean="0"/>
              <a:t>Protection</a:t>
            </a:r>
          </a:p>
          <a:p>
            <a:pPr lvl="1"/>
            <a:r>
              <a:rPr lang="en-US" altLang="en-US" smtClean="0"/>
              <a:t>Control access to resources</a:t>
            </a:r>
          </a:p>
          <a:p>
            <a:pPr lvl="1"/>
            <a:r>
              <a:rPr lang="en-US" altLang="en-US" smtClean="0"/>
              <a:t>Get and set permissions</a:t>
            </a:r>
          </a:p>
          <a:p>
            <a:pPr lvl="1"/>
            <a:r>
              <a:rPr lang="en-US" altLang="en-US" smtClean="0"/>
              <a:t>Allow and deny user access</a:t>
            </a:r>
          </a:p>
          <a:p>
            <a:pPr lvl="1"/>
            <a:endParaRPr lang="en-US" altLang="en-US" smtClean="0"/>
          </a:p>
        </p:txBody>
      </p:sp>
    </p:spTree>
    <p:extLst>
      <p:ext uri="{BB962C8B-B14F-4D97-AF65-F5344CB8AC3E}">
        <p14:creationId xmlns:p14="http://schemas.microsoft.com/office/powerpoint/2010/main" val="232944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03514" y="106363"/>
            <a:ext cx="7648575" cy="576262"/>
          </a:xfrm>
        </p:spPr>
        <p:txBody>
          <a:bodyPr/>
          <a:lstStyle/>
          <a:p>
            <a:pPr eaLnBrk="1" hangingPunct="1"/>
            <a:r>
              <a:rPr lang="en-US" altLang="en-US" sz="2400"/>
              <a:t>Examples of Windows and  Unix System Calls</a:t>
            </a:r>
          </a:p>
        </p:txBody>
      </p:sp>
      <p:pic>
        <p:nvPicPr>
          <p:cNvPr id="26627"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1203326"/>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698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184151"/>
            <a:ext cx="8229600" cy="576263"/>
          </a:xfrm>
        </p:spPr>
        <p:txBody>
          <a:bodyPr>
            <a:normAutofit fontScale="90000"/>
          </a:bodyPr>
          <a:lstStyle/>
          <a:p>
            <a:pPr eaLnBrk="1" hangingPunct="1"/>
            <a:r>
              <a:rPr lang="en-US" altLang="en-US" smtClean="0"/>
              <a:t>Standard C Library Example</a:t>
            </a:r>
          </a:p>
        </p:txBody>
      </p:sp>
      <p:sp>
        <p:nvSpPr>
          <p:cNvPr id="27651" name="Rectangle 3"/>
          <p:cNvSpPr>
            <a:spLocks noGrp="1" noChangeArrowheads="1"/>
          </p:cNvSpPr>
          <p:nvPr>
            <p:ph type="body" idx="1"/>
          </p:nvPr>
        </p:nvSpPr>
        <p:spPr>
          <a:xfrm>
            <a:off x="2292351" y="1173163"/>
            <a:ext cx="7642225" cy="5078412"/>
          </a:xfrm>
        </p:spPr>
        <p:txBody>
          <a:bodyPr/>
          <a:lstStyle/>
          <a:p>
            <a:r>
              <a:rPr lang="en-US" altLang="en-US" smtClean="0"/>
              <a:t>C program invoking printf() library call, which calls write() system call</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0489"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30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141288"/>
            <a:ext cx="8229600" cy="576262"/>
          </a:xfrm>
        </p:spPr>
        <p:txBody>
          <a:bodyPr>
            <a:normAutofit fontScale="90000"/>
          </a:bodyPr>
          <a:lstStyle/>
          <a:p>
            <a:r>
              <a:rPr lang="en-US" altLang="en-US" smtClean="0"/>
              <a:t>Example: MS-DOS</a:t>
            </a:r>
          </a:p>
        </p:txBody>
      </p:sp>
      <p:sp>
        <p:nvSpPr>
          <p:cNvPr id="28675" name="Content Placeholder 2"/>
          <p:cNvSpPr>
            <a:spLocks noGrp="1"/>
          </p:cNvSpPr>
          <p:nvPr>
            <p:ph idx="1"/>
          </p:nvPr>
        </p:nvSpPr>
        <p:spPr>
          <a:xfrm>
            <a:off x="2330450" y="1233489"/>
            <a:ext cx="3525838" cy="4594225"/>
          </a:xfrm>
        </p:spPr>
        <p:txBody>
          <a:bodyPr>
            <a:normAutofit fontScale="92500" lnSpcReduction="10000"/>
          </a:bodyPr>
          <a:lstStyle/>
          <a:p>
            <a:r>
              <a:rPr lang="en-US" altLang="en-US" smtClean="0"/>
              <a:t>Single-tasking</a:t>
            </a:r>
          </a:p>
          <a:p>
            <a:r>
              <a:rPr lang="en-US" altLang="en-US" smtClean="0"/>
              <a:t>Shell invoked when system booted</a:t>
            </a:r>
          </a:p>
          <a:p>
            <a:r>
              <a:rPr lang="en-US" altLang="en-US" smtClean="0"/>
              <a:t>Simple method to run program</a:t>
            </a:r>
          </a:p>
          <a:p>
            <a:pPr lvl="1"/>
            <a:r>
              <a:rPr lang="en-US" altLang="en-US" smtClean="0"/>
              <a:t>No process created</a:t>
            </a:r>
          </a:p>
          <a:p>
            <a:r>
              <a:rPr lang="en-US" altLang="en-US" smtClean="0"/>
              <a:t>Single memory space</a:t>
            </a:r>
          </a:p>
          <a:p>
            <a:r>
              <a:rPr lang="en-US" altLang="en-US" smtClean="0"/>
              <a:t>Loads program into memory, overwriting all but the kernel</a:t>
            </a:r>
          </a:p>
          <a:p>
            <a:r>
              <a:rPr lang="en-US" altLang="en-US" smtClean="0"/>
              <a:t>Program exit -&gt; shell reloaded</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1704976"/>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5921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Font typeface="Monotype Sorts" pitchFamily="-84" charset="2"/>
              <a:buNone/>
            </a:pPr>
            <a:r>
              <a:rPr lang="en-US" altLang="en-US"/>
              <a:t>At system startup          running a program</a:t>
            </a:r>
          </a:p>
          <a:p>
            <a:pPr>
              <a:spcBef>
                <a:spcPct val="50000"/>
              </a:spcBef>
              <a:buFont typeface="Monotype Sorts" pitchFamily="-84" charset="2"/>
              <a:buNone/>
            </a:pPr>
            <a:endParaRPr lang="en-US" altLang="en-US"/>
          </a:p>
        </p:txBody>
      </p:sp>
    </p:spTree>
    <p:extLst>
      <p:ext uri="{BB962C8B-B14F-4D97-AF65-F5344CB8AC3E}">
        <p14:creationId xmlns:p14="http://schemas.microsoft.com/office/powerpoint/2010/main" val="64868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141288"/>
            <a:ext cx="8229600" cy="576262"/>
          </a:xfrm>
        </p:spPr>
        <p:txBody>
          <a:bodyPr>
            <a:normAutofit fontScale="90000"/>
          </a:bodyPr>
          <a:lstStyle/>
          <a:p>
            <a:r>
              <a:rPr lang="en-US" altLang="en-US" smtClean="0"/>
              <a:t>Example: FreeBSD</a:t>
            </a:r>
          </a:p>
        </p:txBody>
      </p:sp>
      <p:sp>
        <p:nvSpPr>
          <p:cNvPr id="29699" name="Content Placeholder 2"/>
          <p:cNvSpPr>
            <a:spLocks noGrp="1"/>
          </p:cNvSpPr>
          <p:nvPr>
            <p:ph idx="1"/>
          </p:nvPr>
        </p:nvSpPr>
        <p:spPr>
          <a:xfrm>
            <a:off x="2393950" y="1044576"/>
            <a:ext cx="4781550" cy="4530725"/>
          </a:xfrm>
        </p:spPr>
        <p:txBody>
          <a:bodyPr>
            <a:normAutofit fontScale="92500" lnSpcReduction="20000"/>
          </a:bodyPr>
          <a:lstStyle/>
          <a:p>
            <a:r>
              <a:rPr lang="en-US" altLang="en-US" smtClean="0"/>
              <a:t>Unix variant</a:t>
            </a:r>
          </a:p>
          <a:p>
            <a:r>
              <a:rPr lang="en-US" altLang="en-US" smtClean="0"/>
              <a:t>Multitasking</a:t>
            </a:r>
          </a:p>
          <a:p>
            <a:r>
              <a:rPr lang="en-US" altLang="en-US" smtClean="0"/>
              <a:t>User login -&gt; invoke user</a:t>
            </a:r>
            <a:r>
              <a:rPr lang="ja-JP" altLang="en-US" smtClean="0"/>
              <a:t>’</a:t>
            </a:r>
            <a:r>
              <a:rPr lang="en-US" altLang="ja-JP" smtClean="0"/>
              <a:t>s choice of shell</a:t>
            </a:r>
          </a:p>
          <a:p>
            <a:r>
              <a:rPr lang="en-US" altLang="en-US" smtClean="0"/>
              <a:t>Shell executes fork() system call to create process</a:t>
            </a:r>
          </a:p>
          <a:p>
            <a:pPr lvl="1"/>
            <a:r>
              <a:rPr lang="en-US" altLang="en-US" smtClean="0"/>
              <a:t>Executes exec() to load program into process</a:t>
            </a:r>
          </a:p>
          <a:p>
            <a:pPr lvl="1"/>
            <a:r>
              <a:rPr lang="en-US" altLang="en-US" smtClean="0"/>
              <a:t>Shell waits for process to terminate or continues with user commands</a:t>
            </a:r>
          </a:p>
          <a:p>
            <a:r>
              <a:rPr lang="en-US" altLang="en-US" smtClean="0"/>
              <a:t>Process exits with:</a:t>
            </a:r>
          </a:p>
          <a:p>
            <a:pPr lvl="1"/>
            <a:r>
              <a:rPr lang="en-US" altLang="en-US" smtClean="0"/>
              <a:t> code = 0 – no error </a:t>
            </a:r>
          </a:p>
          <a:p>
            <a:pPr lvl="1"/>
            <a:r>
              <a:rPr lang="en-US" altLang="en-US" smtClean="0"/>
              <a:t> code &gt; 0 – error code</a:t>
            </a:r>
          </a:p>
          <a:p>
            <a:endParaRPr lang="en-US" altLang="en-US" smtClean="0"/>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7670800" y="1163639"/>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98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152401"/>
            <a:ext cx="8229600" cy="576263"/>
          </a:xfrm>
        </p:spPr>
        <p:txBody>
          <a:bodyPr>
            <a:normAutofit fontScale="90000"/>
          </a:bodyPr>
          <a:lstStyle/>
          <a:p>
            <a:pPr eaLnBrk="1" hangingPunct="1"/>
            <a:r>
              <a:rPr lang="en-US" altLang="en-US" smtClean="0"/>
              <a:t>System Programs</a:t>
            </a:r>
          </a:p>
        </p:txBody>
      </p:sp>
      <p:sp>
        <p:nvSpPr>
          <p:cNvPr id="30723" name="Rectangle 3"/>
          <p:cNvSpPr>
            <a:spLocks noGrp="1" noChangeArrowheads="1"/>
          </p:cNvSpPr>
          <p:nvPr>
            <p:ph type="body" idx="1"/>
          </p:nvPr>
        </p:nvSpPr>
        <p:spPr>
          <a:xfrm>
            <a:off x="2405063" y="1122364"/>
            <a:ext cx="7326312" cy="4683125"/>
          </a:xfrm>
        </p:spPr>
        <p:txBody>
          <a:bodyPr>
            <a:normAutofit fontScale="92500" lnSpcReduction="20000"/>
          </a:bodyPr>
          <a:lstStyle/>
          <a:p>
            <a:r>
              <a:rPr lang="en-US" altLang="en-US" smtClean="0"/>
              <a:t>System programs provide a convenient environment for program development and execution.  They can be divided into:</a:t>
            </a:r>
          </a:p>
          <a:p>
            <a:pPr lvl="1"/>
            <a:r>
              <a:rPr lang="en-US" altLang="en-US" smtClean="0"/>
              <a:t>File manipulation </a:t>
            </a:r>
          </a:p>
          <a:p>
            <a:pPr lvl="1"/>
            <a:r>
              <a:rPr lang="en-US" altLang="en-US" smtClean="0"/>
              <a:t>Status information sometimes stored in a File modification</a:t>
            </a:r>
          </a:p>
          <a:p>
            <a:pPr lvl="1"/>
            <a:r>
              <a:rPr lang="en-US" altLang="en-US" smtClean="0"/>
              <a:t>Programming language support</a:t>
            </a:r>
          </a:p>
          <a:p>
            <a:pPr lvl="1"/>
            <a:r>
              <a:rPr lang="en-US" altLang="en-US" smtClean="0"/>
              <a:t>Program loading and execution</a:t>
            </a:r>
          </a:p>
          <a:p>
            <a:pPr lvl="1"/>
            <a:r>
              <a:rPr lang="en-US" altLang="en-US" smtClean="0"/>
              <a:t>Communications</a:t>
            </a:r>
          </a:p>
          <a:p>
            <a:pPr lvl="1"/>
            <a:r>
              <a:rPr lang="en-US" altLang="en-US" smtClean="0"/>
              <a:t>Background services</a:t>
            </a:r>
          </a:p>
          <a:p>
            <a:pPr lvl="1"/>
            <a:r>
              <a:rPr lang="en-US" altLang="en-US" smtClean="0"/>
              <a:t>Application programs</a:t>
            </a:r>
          </a:p>
          <a:p>
            <a:r>
              <a:rPr lang="en-US" altLang="en-US" smtClean="0"/>
              <a:t>Most users</a:t>
            </a:r>
            <a:r>
              <a:rPr lang="ja-JP" altLang="en-US" smtClean="0"/>
              <a:t>’</a:t>
            </a:r>
            <a:r>
              <a:rPr lang="en-US" altLang="ja-JP" smtClean="0"/>
              <a:t> view of the operation system is defined by system programs, not the actual system calls</a:t>
            </a:r>
            <a:endParaRPr lang="en-US" altLang="en-US" smtClean="0"/>
          </a:p>
        </p:txBody>
      </p:sp>
    </p:spTree>
    <p:extLst>
      <p:ext uri="{BB962C8B-B14F-4D97-AF65-F5344CB8AC3E}">
        <p14:creationId xmlns:p14="http://schemas.microsoft.com/office/powerpoint/2010/main" val="424062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System Programs</a:t>
            </a:r>
          </a:p>
        </p:txBody>
      </p:sp>
      <p:sp>
        <p:nvSpPr>
          <p:cNvPr id="31747" name="Rectangle 3"/>
          <p:cNvSpPr>
            <a:spLocks noGrp="1" noChangeArrowheads="1"/>
          </p:cNvSpPr>
          <p:nvPr>
            <p:ph type="body" idx="1"/>
          </p:nvPr>
        </p:nvSpPr>
        <p:spPr>
          <a:xfrm>
            <a:off x="2330450" y="1092201"/>
            <a:ext cx="7359650" cy="5027613"/>
          </a:xfrm>
          <a:noFill/>
        </p:spPr>
        <p:txBody>
          <a:bodyPr>
            <a:normAutofit fontScale="92500" lnSpcReduction="20000"/>
          </a:bodyPr>
          <a:lstStyle/>
          <a:p>
            <a:pPr>
              <a:lnSpc>
                <a:spcPct val="90000"/>
              </a:lnSpc>
            </a:pPr>
            <a:r>
              <a:rPr lang="en-US" altLang="en-US" smtClean="0"/>
              <a:t>Provide a convenient environment for program development and execution</a:t>
            </a:r>
          </a:p>
          <a:p>
            <a:pPr lvl="1">
              <a:lnSpc>
                <a:spcPct val="90000"/>
              </a:lnSpc>
            </a:pPr>
            <a:r>
              <a:rPr lang="en-US" altLang="en-US" smtClean="0"/>
              <a:t>Some of them are simply user interfaces to system calls; others are considerably more complex</a:t>
            </a:r>
          </a:p>
          <a:p>
            <a:pPr lvl="1">
              <a:lnSpc>
                <a:spcPct val="90000"/>
              </a:lnSpc>
            </a:pPr>
            <a:endParaRPr lang="en-US" altLang="en-US" sz="800"/>
          </a:p>
          <a:p>
            <a:pPr>
              <a:lnSpc>
                <a:spcPct val="90000"/>
              </a:lnSpc>
            </a:pPr>
            <a:r>
              <a:rPr lang="en-US" altLang="en-US" b="1" smtClean="0"/>
              <a:t>File management </a:t>
            </a:r>
            <a:r>
              <a:rPr lang="en-US" altLang="en-US" smtClean="0"/>
              <a:t>- Create, delete, copy, rename, print, dump, list, and generally manipulate files and directories</a:t>
            </a:r>
          </a:p>
          <a:p>
            <a:pPr>
              <a:lnSpc>
                <a:spcPct val="90000"/>
              </a:lnSpc>
            </a:pPr>
            <a:endParaRPr lang="en-US" altLang="en-US" sz="800"/>
          </a:p>
          <a:p>
            <a:pPr>
              <a:lnSpc>
                <a:spcPct val="90000"/>
              </a:lnSpc>
            </a:pPr>
            <a:r>
              <a:rPr lang="en-US" altLang="en-US" b="1" smtClean="0"/>
              <a:t>Status information</a:t>
            </a:r>
          </a:p>
          <a:p>
            <a:pPr lvl="1">
              <a:lnSpc>
                <a:spcPct val="90000"/>
              </a:lnSpc>
            </a:pPr>
            <a:r>
              <a:rPr lang="en-US" altLang="en-US" smtClean="0"/>
              <a:t>Some ask the system for info - date, time, amount of available memory, disk space, number of users</a:t>
            </a:r>
          </a:p>
          <a:p>
            <a:pPr lvl="1">
              <a:lnSpc>
                <a:spcPct val="90000"/>
              </a:lnSpc>
            </a:pPr>
            <a:r>
              <a:rPr lang="en-US" altLang="en-US" smtClean="0"/>
              <a:t>Others provide detailed performance, logging, and debugging information</a:t>
            </a:r>
          </a:p>
          <a:p>
            <a:pPr lvl="1">
              <a:lnSpc>
                <a:spcPct val="90000"/>
              </a:lnSpc>
            </a:pPr>
            <a:r>
              <a:rPr lang="en-US" altLang="en-US" smtClean="0"/>
              <a:t>Typically, these programs format and print the output to the terminal or other output devices</a:t>
            </a:r>
          </a:p>
          <a:p>
            <a:pPr lvl="1">
              <a:lnSpc>
                <a:spcPct val="90000"/>
              </a:lnSpc>
            </a:pPr>
            <a:r>
              <a:rPr lang="en-US" altLang="en-US" smtClean="0"/>
              <a:t>Some systems implement  a </a:t>
            </a:r>
            <a:r>
              <a:rPr lang="en-US" altLang="en-US" b="1" smtClean="0">
                <a:solidFill>
                  <a:srgbClr val="3366FF"/>
                </a:solidFill>
              </a:rPr>
              <a:t>registry</a:t>
            </a:r>
            <a:r>
              <a:rPr lang="en-US" altLang="en-US" smtClean="0"/>
              <a:t> - used to store and retrieve configuration information</a:t>
            </a:r>
          </a:p>
          <a:p>
            <a:pPr>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1831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Objectives</a:t>
            </a:r>
          </a:p>
        </p:txBody>
      </p:sp>
      <p:sp>
        <p:nvSpPr>
          <p:cNvPr id="5123" name="Rectangle 3"/>
          <p:cNvSpPr>
            <a:spLocks noGrp="1" noChangeArrowheads="1"/>
          </p:cNvSpPr>
          <p:nvPr>
            <p:ph type="body" idx="1"/>
          </p:nvPr>
        </p:nvSpPr>
        <p:spPr>
          <a:xfrm>
            <a:off x="2330451" y="1233489"/>
            <a:ext cx="6761163" cy="4530725"/>
          </a:xfrm>
        </p:spPr>
        <p:txBody>
          <a:bodyPr/>
          <a:lstStyle/>
          <a:p>
            <a:r>
              <a:rPr lang="en-US" altLang="en-US" smtClean="0"/>
              <a:t>To describe the services an operating system provides to users, processes, and other systems</a:t>
            </a:r>
          </a:p>
          <a:p>
            <a:r>
              <a:rPr lang="en-US" altLang="en-US" smtClean="0"/>
              <a:t>To discuss the various ways of structuring an operating system</a:t>
            </a:r>
          </a:p>
          <a:p>
            <a:r>
              <a:rPr lang="en-US" altLang="en-US" smtClean="0"/>
              <a:t>To explain how operating systems are installed and customized and how they boot</a:t>
            </a:r>
          </a:p>
        </p:txBody>
      </p:sp>
    </p:spTree>
    <p:extLst>
      <p:ext uri="{BB962C8B-B14F-4D97-AF65-F5344CB8AC3E}">
        <p14:creationId xmlns:p14="http://schemas.microsoft.com/office/powerpoint/2010/main" val="4085469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43176" y="198438"/>
            <a:ext cx="7667625" cy="576262"/>
          </a:xfrm>
        </p:spPr>
        <p:txBody>
          <a:bodyPr>
            <a:normAutofit fontScale="90000"/>
          </a:bodyPr>
          <a:lstStyle/>
          <a:p>
            <a:pPr eaLnBrk="1" hangingPunct="1"/>
            <a:r>
              <a:rPr lang="en-US" altLang="en-US" smtClean="0"/>
              <a:t>System Programs (Cont.)</a:t>
            </a:r>
          </a:p>
        </p:txBody>
      </p:sp>
      <p:sp>
        <p:nvSpPr>
          <p:cNvPr id="32771" name="Rectangle 3"/>
          <p:cNvSpPr>
            <a:spLocks noGrp="1" noChangeArrowheads="1"/>
          </p:cNvSpPr>
          <p:nvPr>
            <p:ph type="body" idx="1"/>
          </p:nvPr>
        </p:nvSpPr>
        <p:spPr>
          <a:xfrm>
            <a:off x="2378075" y="1122363"/>
            <a:ext cx="7138988" cy="5187950"/>
          </a:xfrm>
        </p:spPr>
        <p:txBody>
          <a:bodyPr>
            <a:normAutofit fontScale="85000" lnSpcReduction="20000"/>
          </a:bodyPr>
          <a:lstStyle/>
          <a:p>
            <a:pPr>
              <a:lnSpc>
                <a:spcPct val="90000"/>
              </a:lnSpc>
            </a:pPr>
            <a:r>
              <a:rPr lang="en-US" altLang="en-US" b="1" smtClean="0"/>
              <a:t>File modification</a:t>
            </a:r>
          </a:p>
          <a:p>
            <a:pPr lvl="1">
              <a:lnSpc>
                <a:spcPct val="90000"/>
              </a:lnSpc>
            </a:pPr>
            <a:r>
              <a:rPr lang="en-US" altLang="en-US" smtClean="0"/>
              <a:t>Text editors to create and modify files</a:t>
            </a:r>
          </a:p>
          <a:p>
            <a:pPr lvl="1">
              <a:lnSpc>
                <a:spcPct val="90000"/>
              </a:lnSpc>
            </a:pPr>
            <a:r>
              <a:rPr lang="en-US" altLang="en-US" smtClean="0"/>
              <a:t>Special commands to search contents of files or perform transformations of the text</a:t>
            </a:r>
            <a:endParaRPr lang="en-US" altLang="en-US" sz="800"/>
          </a:p>
          <a:p>
            <a:pPr>
              <a:lnSpc>
                <a:spcPct val="90000"/>
              </a:lnSpc>
            </a:pPr>
            <a:r>
              <a:rPr lang="en-US" altLang="en-US" b="1" smtClean="0"/>
              <a:t>Programming-language support </a:t>
            </a:r>
            <a:r>
              <a:rPr lang="en-US" altLang="en-US" smtClean="0"/>
              <a:t>- Compilers, assemblers, debuggers and interpreters sometimes provided</a:t>
            </a:r>
            <a:endParaRPr lang="en-US" altLang="en-US" sz="800"/>
          </a:p>
          <a:p>
            <a:pPr>
              <a:lnSpc>
                <a:spcPct val="90000"/>
              </a:lnSpc>
            </a:pPr>
            <a:r>
              <a:rPr lang="en-US" altLang="en-US" b="1" smtClean="0"/>
              <a:t>Program loading and execution</a:t>
            </a:r>
            <a:r>
              <a:rPr lang="en-US" altLang="en-US" smtClean="0"/>
              <a:t>- Absolute loaders, relocatable loaders, linkage editors, and overlay-loaders, debugging systems for higher-level and machine language</a:t>
            </a:r>
            <a:endParaRPr lang="en-US" altLang="en-US" sz="800"/>
          </a:p>
          <a:p>
            <a:pPr>
              <a:lnSpc>
                <a:spcPct val="90000"/>
              </a:lnSpc>
            </a:pPr>
            <a:r>
              <a:rPr lang="en-US" altLang="en-US" b="1" smtClean="0"/>
              <a:t>Communications</a:t>
            </a:r>
            <a:r>
              <a:rPr lang="en-US" altLang="en-US" smtClean="0"/>
              <a:t> - Provide the mechanism for creating virtual connections among processes, users, and computer systems</a:t>
            </a:r>
          </a:p>
          <a:p>
            <a:pPr lvl="1">
              <a:lnSpc>
                <a:spcPct val="90000"/>
              </a:lnSpc>
            </a:pPr>
            <a:r>
              <a:rPr lang="en-US" altLang="en-US" smtClean="0"/>
              <a:t>Allow users to send messages to one another</a:t>
            </a:r>
            <a:r>
              <a:rPr lang="ja-JP" altLang="en-US" smtClean="0"/>
              <a:t>’</a:t>
            </a:r>
            <a:r>
              <a:rPr lang="en-US" altLang="ja-JP" smtClean="0"/>
              <a:t>s screens, browse web pages, send electronic-mail messages, log in remotely, transfer files from one machine to another</a:t>
            </a:r>
          </a:p>
          <a:p>
            <a:pPr>
              <a:lnSpc>
                <a:spcPct val="90000"/>
              </a:lnSpc>
            </a:pPr>
            <a:endParaRPr lang="en-US" altLang="en-US" smtClean="0"/>
          </a:p>
        </p:txBody>
      </p:sp>
    </p:spTree>
    <p:extLst>
      <p:ext uri="{BB962C8B-B14F-4D97-AF65-F5344CB8AC3E}">
        <p14:creationId xmlns:p14="http://schemas.microsoft.com/office/powerpoint/2010/main" val="4158946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43176" y="198438"/>
            <a:ext cx="7667625" cy="576262"/>
          </a:xfrm>
        </p:spPr>
        <p:txBody>
          <a:bodyPr>
            <a:normAutofit fontScale="90000"/>
          </a:bodyPr>
          <a:lstStyle/>
          <a:p>
            <a:pPr eaLnBrk="1" hangingPunct="1"/>
            <a:r>
              <a:rPr lang="en-US" altLang="en-US" smtClean="0"/>
              <a:t>System Programs (Cont.)</a:t>
            </a:r>
          </a:p>
        </p:txBody>
      </p:sp>
      <p:sp>
        <p:nvSpPr>
          <p:cNvPr id="33795" name="Rectangle 3"/>
          <p:cNvSpPr>
            <a:spLocks noGrp="1" noChangeArrowheads="1"/>
          </p:cNvSpPr>
          <p:nvPr>
            <p:ph type="body" idx="1"/>
          </p:nvPr>
        </p:nvSpPr>
        <p:spPr>
          <a:xfrm>
            <a:off x="2330451" y="1108075"/>
            <a:ext cx="7675563" cy="5187950"/>
          </a:xfrm>
        </p:spPr>
        <p:txBody>
          <a:bodyPr>
            <a:normAutofit lnSpcReduction="10000"/>
          </a:bodyPr>
          <a:lstStyle/>
          <a:p>
            <a:pPr>
              <a:lnSpc>
                <a:spcPct val="90000"/>
              </a:lnSpc>
            </a:pPr>
            <a:r>
              <a:rPr lang="en-US" altLang="en-US" b="1" smtClean="0"/>
              <a:t>Background Services</a:t>
            </a:r>
          </a:p>
          <a:p>
            <a:pPr lvl="1">
              <a:lnSpc>
                <a:spcPct val="90000"/>
              </a:lnSpc>
            </a:pPr>
            <a:r>
              <a:rPr lang="en-US" altLang="en-US" smtClean="0"/>
              <a:t>Launch at boot time</a:t>
            </a:r>
          </a:p>
          <a:p>
            <a:pPr lvl="2">
              <a:lnSpc>
                <a:spcPct val="90000"/>
              </a:lnSpc>
            </a:pPr>
            <a:r>
              <a:rPr lang="en-US" altLang="en-US" smtClean="0"/>
              <a:t>Some for system startup, then terminate</a:t>
            </a:r>
          </a:p>
          <a:p>
            <a:pPr lvl="2">
              <a:lnSpc>
                <a:spcPct val="90000"/>
              </a:lnSpc>
            </a:pPr>
            <a:r>
              <a:rPr lang="en-US" altLang="en-US" smtClean="0"/>
              <a:t>Some from system boot to shutdown</a:t>
            </a:r>
          </a:p>
          <a:p>
            <a:pPr lvl="1">
              <a:lnSpc>
                <a:spcPct val="90000"/>
              </a:lnSpc>
            </a:pPr>
            <a:r>
              <a:rPr lang="en-US" altLang="en-US" smtClean="0"/>
              <a:t>Provide facilities like disk checking, process scheduling, error logging, printing</a:t>
            </a:r>
          </a:p>
          <a:p>
            <a:pPr lvl="1">
              <a:lnSpc>
                <a:spcPct val="90000"/>
              </a:lnSpc>
            </a:pPr>
            <a:r>
              <a:rPr lang="en-US" altLang="en-US" smtClean="0"/>
              <a:t>Run in user context not kernel context</a:t>
            </a:r>
          </a:p>
          <a:p>
            <a:pPr lvl="1">
              <a:lnSpc>
                <a:spcPct val="90000"/>
              </a:lnSpc>
            </a:pPr>
            <a:r>
              <a:rPr lang="en-US" altLang="en-US" smtClean="0"/>
              <a:t>Known as </a:t>
            </a:r>
            <a:r>
              <a:rPr lang="en-US" altLang="en-US" b="1" smtClean="0">
                <a:solidFill>
                  <a:srgbClr val="3366FF"/>
                </a:solidFill>
              </a:rPr>
              <a:t>services</a:t>
            </a:r>
            <a:r>
              <a:rPr lang="en-US" altLang="en-US" smtClean="0"/>
              <a:t>, </a:t>
            </a:r>
            <a:r>
              <a:rPr lang="en-US" altLang="en-US" b="1" smtClean="0">
                <a:solidFill>
                  <a:srgbClr val="3366FF"/>
                </a:solidFill>
              </a:rPr>
              <a:t>subsystems</a:t>
            </a:r>
            <a:r>
              <a:rPr lang="en-US" altLang="en-US" smtClean="0"/>
              <a:t>, </a:t>
            </a:r>
            <a:r>
              <a:rPr lang="en-US" altLang="en-US" b="1" smtClean="0">
                <a:solidFill>
                  <a:srgbClr val="3366FF"/>
                </a:solidFill>
              </a:rPr>
              <a:t>daemons</a:t>
            </a:r>
            <a:r>
              <a:rPr lang="en-US" altLang="en-US" smtClean="0"/>
              <a:t> </a:t>
            </a:r>
            <a:endParaRPr lang="en-US" altLang="en-US" b="1" smtClean="0"/>
          </a:p>
          <a:p>
            <a:pPr lvl="1">
              <a:lnSpc>
                <a:spcPct val="90000"/>
              </a:lnSpc>
              <a:buFont typeface="Monotype Sorts" pitchFamily="-84" charset="2"/>
              <a:buNone/>
            </a:pPr>
            <a:endParaRPr lang="en-US" altLang="en-US" sz="800"/>
          </a:p>
          <a:p>
            <a:pPr>
              <a:lnSpc>
                <a:spcPct val="90000"/>
              </a:lnSpc>
            </a:pPr>
            <a:r>
              <a:rPr lang="en-US" altLang="en-US" b="1" smtClean="0"/>
              <a:t>Application programs</a:t>
            </a:r>
          </a:p>
          <a:p>
            <a:pPr lvl="1">
              <a:lnSpc>
                <a:spcPct val="90000"/>
              </a:lnSpc>
            </a:pPr>
            <a:r>
              <a:rPr lang="en-US" altLang="en-US" smtClean="0"/>
              <a:t>Don’t pertain to system</a:t>
            </a:r>
          </a:p>
          <a:p>
            <a:pPr lvl="1">
              <a:lnSpc>
                <a:spcPct val="90000"/>
              </a:lnSpc>
            </a:pPr>
            <a:r>
              <a:rPr lang="en-US" altLang="en-US" smtClean="0"/>
              <a:t>Run by users</a:t>
            </a:r>
          </a:p>
          <a:p>
            <a:pPr lvl="1">
              <a:lnSpc>
                <a:spcPct val="90000"/>
              </a:lnSpc>
            </a:pPr>
            <a:r>
              <a:rPr lang="en-US" altLang="en-US" smtClean="0"/>
              <a:t>Not typically considered part of OS</a:t>
            </a:r>
          </a:p>
          <a:p>
            <a:pPr lvl="1">
              <a:lnSpc>
                <a:spcPct val="90000"/>
              </a:lnSpc>
            </a:pPr>
            <a:r>
              <a:rPr lang="en-US" altLang="en-US" smtClean="0"/>
              <a:t>Launched by command line, mouse click, finger poke</a:t>
            </a:r>
          </a:p>
        </p:txBody>
      </p:sp>
    </p:spTree>
    <p:extLst>
      <p:ext uri="{BB962C8B-B14F-4D97-AF65-F5344CB8AC3E}">
        <p14:creationId xmlns:p14="http://schemas.microsoft.com/office/powerpoint/2010/main" val="45818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2603501" y="65088"/>
            <a:ext cx="7712075" cy="576262"/>
          </a:xfrm>
        </p:spPr>
        <p:txBody>
          <a:bodyPr/>
          <a:lstStyle/>
          <a:p>
            <a:pPr eaLnBrk="1" hangingPunct="1"/>
            <a:r>
              <a:rPr lang="en-US" altLang="en-US" sz="2400"/>
              <a:t>Operating System Design and Implementation</a:t>
            </a:r>
          </a:p>
        </p:txBody>
      </p:sp>
      <p:sp>
        <p:nvSpPr>
          <p:cNvPr id="34819" name="Rectangle 1027"/>
          <p:cNvSpPr>
            <a:spLocks noGrp="1" noChangeArrowheads="1"/>
          </p:cNvSpPr>
          <p:nvPr>
            <p:ph idx="1"/>
          </p:nvPr>
        </p:nvSpPr>
        <p:spPr>
          <a:xfrm>
            <a:off x="2362201" y="1108076"/>
            <a:ext cx="7375525" cy="5006975"/>
          </a:xfrm>
        </p:spPr>
        <p:txBody>
          <a:bodyPr>
            <a:normAutofit fontScale="92500" lnSpcReduction="20000"/>
          </a:bodyPr>
          <a:lstStyle/>
          <a:p>
            <a:r>
              <a:rPr lang="en-US" altLang="en-US" smtClean="0"/>
              <a:t>Design and Implementation of OS not </a:t>
            </a:r>
            <a:r>
              <a:rPr lang="ja-JP" altLang="en-US" smtClean="0"/>
              <a:t>“</a:t>
            </a:r>
            <a:r>
              <a:rPr lang="en-US" altLang="ja-JP" smtClean="0"/>
              <a:t>solvable</a:t>
            </a:r>
            <a:r>
              <a:rPr lang="ja-JP" altLang="en-US" smtClean="0"/>
              <a:t>”</a:t>
            </a:r>
            <a:r>
              <a:rPr lang="en-US" altLang="ja-JP" smtClean="0"/>
              <a:t>, but some approaches have proven successful</a:t>
            </a:r>
          </a:p>
          <a:p>
            <a:endParaRPr lang="en-US" altLang="en-US" sz="800"/>
          </a:p>
          <a:p>
            <a:r>
              <a:rPr lang="en-US" altLang="en-US" smtClean="0"/>
              <a:t>Internal structure of different Operating Systems  can vary widely</a:t>
            </a:r>
          </a:p>
          <a:p>
            <a:endParaRPr lang="en-US" altLang="en-US" sz="800"/>
          </a:p>
          <a:p>
            <a:r>
              <a:rPr lang="en-US" altLang="en-US" smtClean="0"/>
              <a:t>Start the design by defining goals and specifications </a:t>
            </a:r>
          </a:p>
          <a:p>
            <a:endParaRPr lang="en-US" altLang="en-US" sz="800"/>
          </a:p>
          <a:p>
            <a:r>
              <a:rPr lang="en-US" altLang="en-US" smtClean="0"/>
              <a:t>Affected by choice of hardware, type of system</a:t>
            </a:r>
          </a:p>
          <a:p>
            <a:endParaRPr lang="en-US" altLang="en-US" sz="800"/>
          </a:p>
          <a:p>
            <a:r>
              <a:rPr lang="en-US" altLang="en-US" b="1" smtClean="0">
                <a:solidFill>
                  <a:srgbClr val="3366FF"/>
                </a:solidFill>
              </a:rPr>
              <a:t>User </a:t>
            </a:r>
            <a:r>
              <a:rPr lang="en-US" altLang="en-US" smtClean="0"/>
              <a:t>goals and </a:t>
            </a:r>
            <a:r>
              <a:rPr lang="en-US" altLang="en-US" b="1" smtClean="0">
                <a:solidFill>
                  <a:srgbClr val="3366FF"/>
                </a:solidFill>
              </a:rPr>
              <a:t>System </a:t>
            </a:r>
            <a:r>
              <a:rPr lang="en-US" altLang="en-US" smtClean="0"/>
              <a:t>goals</a:t>
            </a:r>
          </a:p>
          <a:p>
            <a:pPr lvl="1"/>
            <a:r>
              <a:rPr lang="en-US" altLang="en-US" smtClean="0"/>
              <a:t>User goals – operating system should be convenient to use, easy to learn, reliable, safe, and fast</a:t>
            </a:r>
          </a:p>
          <a:p>
            <a:pPr lvl="1"/>
            <a:r>
              <a:rPr lang="en-US" altLang="en-US" smtClean="0"/>
              <a:t>System goals – operating system should be easy to design, implement, and maintain, as well as flexible, reliable, error-free, and efficient</a:t>
            </a:r>
          </a:p>
        </p:txBody>
      </p:sp>
    </p:spTree>
    <p:extLst>
      <p:ext uri="{BB962C8B-B14F-4D97-AF65-F5344CB8AC3E}">
        <p14:creationId xmlns:p14="http://schemas.microsoft.com/office/powerpoint/2010/main" val="3477486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93975" y="106363"/>
            <a:ext cx="8229600" cy="576262"/>
          </a:xfrm>
        </p:spPr>
        <p:txBody>
          <a:bodyPr/>
          <a:lstStyle/>
          <a:p>
            <a:pPr eaLnBrk="1" hangingPunct="1"/>
            <a:r>
              <a:rPr lang="en-US" altLang="en-US" sz="2400"/>
              <a:t>Operating System Design and Implementation (Cont.)</a:t>
            </a:r>
          </a:p>
        </p:txBody>
      </p:sp>
      <p:sp>
        <p:nvSpPr>
          <p:cNvPr id="35843" name="Rectangle 3"/>
          <p:cNvSpPr>
            <a:spLocks noGrp="1" noChangeArrowheads="1"/>
          </p:cNvSpPr>
          <p:nvPr>
            <p:ph type="body" idx="1"/>
          </p:nvPr>
        </p:nvSpPr>
        <p:spPr>
          <a:xfrm>
            <a:off x="2441575" y="1076326"/>
            <a:ext cx="6965950" cy="4530725"/>
          </a:xfrm>
        </p:spPr>
        <p:txBody>
          <a:bodyPr>
            <a:normAutofit lnSpcReduction="10000"/>
          </a:bodyPr>
          <a:lstStyle/>
          <a:p>
            <a:r>
              <a:rPr lang="en-US" altLang="en-US" smtClean="0"/>
              <a:t>Important principle to separate</a:t>
            </a:r>
          </a:p>
          <a:p>
            <a:pPr>
              <a:buFont typeface="Monotype Sorts" pitchFamily="-84" charset="2"/>
              <a:buNone/>
            </a:pPr>
            <a:r>
              <a:rPr lang="en-US" altLang="en-US" b="1" smtClean="0"/>
              <a:t>	</a:t>
            </a:r>
            <a:r>
              <a:rPr lang="en-US" altLang="en-US" b="1" smtClean="0">
                <a:solidFill>
                  <a:srgbClr val="3366FF"/>
                </a:solidFill>
              </a:rPr>
              <a:t>Policy</a:t>
            </a:r>
            <a:r>
              <a:rPr lang="en-US" altLang="en-US" b="1" smtClean="0"/>
              <a:t>:   </a:t>
            </a:r>
            <a:r>
              <a:rPr lang="en-US" altLang="en-US" b="1" i="1" smtClean="0"/>
              <a:t>What</a:t>
            </a:r>
            <a:r>
              <a:rPr lang="en-US" altLang="en-US" smtClean="0"/>
              <a:t> will be done?</a:t>
            </a:r>
            <a:r>
              <a:rPr lang="en-US" altLang="en-US" b="1" smtClean="0"/>
              <a:t> </a:t>
            </a:r>
            <a:br>
              <a:rPr lang="en-US" altLang="en-US" b="1" smtClean="0"/>
            </a:br>
            <a:r>
              <a:rPr lang="en-US" altLang="en-US" b="1" smtClean="0">
                <a:solidFill>
                  <a:srgbClr val="3366FF"/>
                </a:solidFill>
              </a:rPr>
              <a:t>Mechanism</a:t>
            </a:r>
            <a:r>
              <a:rPr lang="en-US" altLang="en-US" b="1" smtClean="0"/>
              <a:t>:  </a:t>
            </a:r>
            <a:r>
              <a:rPr lang="en-US" altLang="en-US" b="1" i="1" smtClean="0"/>
              <a:t>How</a:t>
            </a:r>
            <a:r>
              <a:rPr lang="en-US" altLang="en-US" smtClean="0"/>
              <a:t> to do it?</a:t>
            </a:r>
          </a:p>
          <a:p>
            <a:r>
              <a:rPr lang="en-US" altLang="en-US" smtClean="0"/>
              <a:t>Mechanisms determine how to do something, policies decide what will be done</a:t>
            </a:r>
          </a:p>
          <a:p>
            <a:r>
              <a:rPr lang="en-US" altLang="en-US" smtClean="0"/>
              <a:t>The separation of policy from mechanism is a very important principle, it allows maximum flexibility if policy decisions are to be changed later (example – timer)</a:t>
            </a:r>
          </a:p>
          <a:p>
            <a:r>
              <a:rPr lang="en-US" altLang="en-US" smtClean="0"/>
              <a:t>Specifying and designing an OS is highly creative task of </a:t>
            </a:r>
            <a:r>
              <a:rPr lang="en-US" altLang="en-US" b="1" smtClean="0">
                <a:solidFill>
                  <a:srgbClr val="3366FF"/>
                </a:solidFill>
              </a:rPr>
              <a:t>software engineering</a:t>
            </a:r>
          </a:p>
          <a:p>
            <a:pPr>
              <a:buFont typeface="Monotype Sorts" pitchFamily="-84" charset="2"/>
              <a:buNone/>
            </a:pPr>
            <a:endParaRPr lang="en-US" altLang="en-US" smtClean="0"/>
          </a:p>
          <a:p>
            <a:pPr>
              <a:buFont typeface="Monotype Sorts" pitchFamily="-84" charset="2"/>
              <a:buNone/>
            </a:pPr>
            <a:endParaRPr lang="en-US" altLang="en-US" smtClean="0"/>
          </a:p>
        </p:txBody>
      </p:sp>
    </p:spTree>
    <p:extLst>
      <p:ext uri="{BB962C8B-B14F-4D97-AF65-F5344CB8AC3E}">
        <p14:creationId xmlns:p14="http://schemas.microsoft.com/office/powerpoint/2010/main" val="636595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362200" y="171451"/>
            <a:ext cx="8229600" cy="576263"/>
          </a:xfrm>
        </p:spPr>
        <p:txBody>
          <a:bodyPr/>
          <a:lstStyle/>
          <a:p>
            <a:pPr eaLnBrk="1" hangingPunct="1"/>
            <a:r>
              <a:rPr lang="en-US" altLang="en-US" sz="2800"/>
              <a:t>Implementation</a:t>
            </a:r>
          </a:p>
        </p:txBody>
      </p:sp>
      <p:sp>
        <p:nvSpPr>
          <p:cNvPr id="36867" name="Rectangle 3"/>
          <p:cNvSpPr>
            <a:spLocks noGrp="1" noChangeArrowheads="1"/>
          </p:cNvSpPr>
          <p:nvPr>
            <p:ph type="body" idx="1"/>
          </p:nvPr>
        </p:nvSpPr>
        <p:spPr>
          <a:xfrm>
            <a:off x="2378076" y="1092201"/>
            <a:ext cx="7713663" cy="4530725"/>
          </a:xfrm>
        </p:spPr>
        <p:txBody>
          <a:bodyPr>
            <a:normAutofit fontScale="92500" lnSpcReduction="20000"/>
          </a:bodyPr>
          <a:lstStyle/>
          <a:p>
            <a:r>
              <a:rPr lang="en-US" altLang="en-US" smtClean="0"/>
              <a:t>Much variation</a:t>
            </a:r>
          </a:p>
          <a:p>
            <a:pPr lvl="1"/>
            <a:r>
              <a:rPr lang="en-US" altLang="en-US" smtClean="0"/>
              <a:t>Early OSes in assembly language</a:t>
            </a:r>
          </a:p>
          <a:p>
            <a:pPr lvl="1"/>
            <a:r>
              <a:rPr lang="en-US" altLang="en-US" smtClean="0"/>
              <a:t>Then system programming languages like Algol, PL/1</a:t>
            </a:r>
          </a:p>
          <a:p>
            <a:pPr lvl="1"/>
            <a:r>
              <a:rPr lang="en-US" altLang="en-US" smtClean="0"/>
              <a:t>Now C, C++</a:t>
            </a:r>
          </a:p>
          <a:p>
            <a:r>
              <a:rPr lang="en-US" altLang="en-US" smtClean="0"/>
              <a:t>Actually usually a mix of languages</a:t>
            </a:r>
          </a:p>
          <a:p>
            <a:pPr lvl="1"/>
            <a:r>
              <a:rPr lang="en-US" altLang="en-US" smtClean="0"/>
              <a:t>Lowest levels in assembly</a:t>
            </a:r>
          </a:p>
          <a:p>
            <a:pPr lvl="1"/>
            <a:r>
              <a:rPr lang="en-US" altLang="en-US" smtClean="0"/>
              <a:t>Main body in C</a:t>
            </a:r>
          </a:p>
          <a:p>
            <a:pPr lvl="1"/>
            <a:r>
              <a:rPr lang="en-US" altLang="en-US" smtClean="0"/>
              <a:t>Systems programs in C, C++, scripting languages like PERL, Python, shell scripts</a:t>
            </a:r>
          </a:p>
          <a:p>
            <a:r>
              <a:rPr lang="en-US" altLang="en-US" smtClean="0"/>
              <a:t>More high-level language easier to</a:t>
            </a:r>
            <a:r>
              <a:rPr lang="en-US" altLang="en-US" b="1" smtClean="0">
                <a:solidFill>
                  <a:srgbClr val="3366FF"/>
                </a:solidFill>
              </a:rPr>
              <a:t> port </a:t>
            </a:r>
            <a:r>
              <a:rPr lang="en-US" altLang="en-US" smtClean="0"/>
              <a:t>to other hardware</a:t>
            </a:r>
          </a:p>
          <a:p>
            <a:pPr lvl="1"/>
            <a:r>
              <a:rPr lang="en-US" altLang="en-US" smtClean="0"/>
              <a:t>But slower</a:t>
            </a:r>
          </a:p>
          <a:p>
            <a:r>
              <a:rPr lang="en-US" altLang="en-US" b="1" smtClean="0">
                <a:solidFill>
                  <a:srgbClr val="3366FF"/>
                </a:solidFill>
              </a:rPr>
              <a:t>Emulation</a:t>
            </a:r>
            <a:r>
              <a:rPr lang="en-US" altLang="en-US" smtClean="0"/>
              <a:t> can allow an OS to run on non-native hardware</a:t>
            </a:r>
          </a:p>
          <a:p>
            <a:pPr>
              <a:buFont typeface="Monotype Sorts" pitchFamily="-84" charset="2"/>
              <a:buNone/>
            </a:pPr>
            <a:endParaRPr lang="en-US" altLang="en-US" smtClean="0"/>
          </a:p>
          <a:p>
            <a:pPr>
              <a:buFont typeface="Monotype Sorts" pitchFamily="-84" charset="2"/>
              <a:buNone/>
            </a:pPr>
            <a:endParaRPr lang="en-US" altLang="en-US" smtClean="0"/>
          </a:p>
        </p:txBody>
      </p:sp>
    </p:spTree>
    <p:extLst>
      <p:ext uri="{BB962C8B-B14F-4D97-AF65-F5344CB8AC3E}">
        <p14:creationId xmlns:p14="http://schemas.microsoft.com/office/powerpoint/2010/main" val="3969438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81200" y="182563"/>
            <a:ext cx="8229600" cy="576262"/>
          </a:xfrm>
        </p:spPr>
        <p:txBody>
          <a:bodyPr>
            <a:normAutofit fontScale="90000"/>
          </a:bodyPr>
          <a:lstStyle/>
          <a:p>
            <a:r>
              <a:rPr lang="en-US" altLang="en-US" smtClean="0"/>
              <a:t>Operating System Structure</a:t>
            </a:r>
          </a:p>
        </p:txBody>
      </p:sp>
      <p:sp>
        <p:nvSpPr>
          <p:cNvPr id="37891" name="Content Placeholder 2"/>
          <p:cNvSpPr>
            <a:spLocks noGrp="1"/>
          </p:cNvSpPr>
          <p:nvPr>
            <p:ph idx="1"/>
          </p:nvPr>
        </p:nvSpPr>
        <p:spPr>
          <a:xfrm>
            <a:off x="2330451" y="1092201"/>
            <a:ext cx="6918325" cy="4530725"/>
          </a:xfrm>
        </p:spPr>
        <p:txBody>
          <a:bodyPr/>
          <a:lstStyle/>
          <a:p>
            <a:r>
              <a:rPr lang="en-US" altLang="en-US" smtClean="0"/>
              <a:t>General-purpose OS is very large program</a:t>
            </a:r>
          </a:p>
          <a:p>
            <a:r>
              <a:rPr lang="en-US" altLang="en-US" smtClean="0"/>
              <a:t>Various ways to structure ones</a:t>
            </a:r>
          </a:p>
          <a:p>
            <a:pPr lvl="1"/>
            <a:r>
              <a:rPr lang="en-US" altLang="en-US" smtClean="0"/>
              <a:t>Simple structure – MS-DOS</a:t>
            </a:r>
          </a:p>
          <a:p>
            <a:pPr lvl="1"/>
            <a:r>
              <a:rPr lang="en-US" altLang="en-US" smtClean="0"/>
              <a:t>More complex -- UNIX</a:t>
            </a:r>
          </a:p>
          <a:p>
            <a:pPr lvl="1"/>
            <a:r>
              <a:rPr lang="en-US" altLang="en-US" smtClean="0"/>
              <a:t>Layered – an abstrcation</a:t>
            </a:r>
          </a:p>
          <a:p>
            <a:pPr lvl="1"/>
            <a:r>
              <a:rPr lang="en-US" altLang="en-US" smtClean="0"/>
              <a:t>Microkernel -Mach</a:t>
            </a:r>
          </a:p>
          <a:p>
            <a:endParaRPr lang="en-US" altLang="en-US" smtClean="0"/>
          </a:p>
        </p:txBody>
      </p:sp>
    </p:spTree>
    <p:extLst>
      <p:ext uri="{BB962C8B-B14F-4D97-AF65-F5344CB8AC3E}">
        <p14:creationId xmlns:p14="http://schemas.microsoft.com/office/powerpoint/2010/main" val="1458398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Simple Structure  -- MS-DOS</a:t>
            </a:r>
            <a:endParaRPr lang="en-US" altLang="en-US" sz="2400"/>
          </a:p>
        </p:txBody>
      </p:sp>
      <p:sp>
        <p:nvSpPr>
          <p:cNvPr id="38915" name="Rectangle 3"/>
          <p:cNvSpPr>
            <a:spLocks noGrp="1" noChangeArrowheads="1"/>
          </p:cNvSpPr>
          <p:nvPr>
            <p:ph type="body" idx="1"/>
          </p:nvPr>
        </p:nvSpPr>
        <p:spPr>
          <a:xfrm>
            <a:off x="2330451" y="1233489"/>
            <a:ext cx="3960813" cy="4530725"/>
          </a:xfrm>
        </p:spPr>
        <p:txBody>
          <a:bodyPr/>
          <a:lstStyle/>
          <a:p>
            <a:r>
              <a:rPr lang="en-US" altLang="en-US" smtClean="0"/>
              <a:t>MS-DOS – written to provide the most functionality in the least space</a:t>
            </a:r>
          </a:p>
          <a:p>
            <a:pPr lvl="1"/>
            <a:r>
              <a:rPr lang="en-US" altLang="en-US" smtClean="0"/>
              <a:t>Not divided into modules</a:t>
            </a:r>
          </a:p>
          <a:p>
            <a:pPr lvl="1"/>
            <a:r>
              <a:rPr lang="en-US" altLang="en-US" smtClean="0"/>
              <a:t>Although MS-DOS has some structure, its interfaces and levels of functionality are not well separated</a:t>
            </a:r>
          </a:p>
        </p:txBody>
      </p:sp>
      <p:pic>
        <p:nvPicPr>
          <p:cNvPr id="38916" name="Picture 6"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1712913"/>
            <a:ext cx="3570288"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71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14663" y="255588"/>
            <a:ext cx="6773862" cy="457200"/>
          </a:xfrm>
        </p:spPr>
        <p:txBody>
          <a:bodyPr>
            <a:normAutofit fontScale="90000"/>
          </a:bodyPr>
          <a:lstStyle/>
          <a:p>
            <a:pPr eaLnBrk="1" hangingPunct="1"/>
            <a:r>
              <a:rPr lang="en-US" altLang="en-US" smtClean="0"/>
              <a:t>Non Simple Structure  -- UNIX</a:t>
            </a:r>
            <a:endParaRPr lang="en-US" altLang="en-US" sz="2400"/>
          </a:p>
        </p:txBody>
      </p:sp>
      <p:sp>
        <p:nvSpPr>
          <p:cNvPr id="39939" name="Rectangle 3"/>
          <p:cNvSpPr>
            <a:spLocks noGrp="1" noChangeArrowheads="1"/>
          </p:cNvSpPr>
          <p:nvPr>
            <p:ph type="body" idx="1"/>
          </p:nvPr>
        </p:nvSpPr>
        <p:spPr>
          <a:xfrm>
            <a:off x="2222501" y="1155701"/>
            <a:ext cx="6932613" cy="4073525"/>
          </a:xfrm>
        </p:spPr>
        <p:txBody>
          <a:bodyPr/>
          <a:lstStyle/>
          <a:p>
            <a:pPr>
              <a:buFont typeface="Monotype Sorts" pitchFamily="-84" charset="2"/>
              <a:buNone/>
            </a:pPr>
            <a:r>
              <a:rPr lang="en-US" altLang="en-US" smtClean="0"/>
              <a:t>      UNIX – limited by hardware functionality, the original UNIX operating system had limited structuring.  The UNIX OS consists of two separable parts</a:t>
            </a:r>
          </a:p>
          <a:p>
            <a:pPr lvl="1"/>
            <a:r>
              <a:rPr lang="en-US" altLang="en-US" smtClean="0"/>
              <a:t>Systems programs</a:t>
            </a:r>
          </a:p>
          <a:p>
            <a:pPr lvl="1"/>
            <a:r>
              <a:rPr lang="en-US" altLang="en-US" smtClean="0"/>
              <a:t>The kernel</a:t>
            </a:r>
          </a:p>
          <a:p>
            <a:pPr lvl="2"/>
            <a:r>
              <a:rPr lang="en-US" altLang="en-US" smtClean="0"/>
              <a:t>Consists of everything below the system-call interface and above the physical hardware</a:t>
            </a:r>
          </a:p>
          <a:p>
            <a:pPr lvl="2"/>
            <a:r>
              <a:rPr lang="en-US" altLang="en-US" smtClean="0"/>
              <a:t>Provides the file system, CPU scheduling, memory management, and other operating-system functions; a large number of functions for one level</a:t>
            </a:r>
          </a:p>
        </p:txBody>
      </p:sp>
    </p:spTree>
    <p:extLst>
      <p:ext uri="{BB962C8B-B14F-4D97-AF65-F5344CB8AC3E}">
        <p14:creationId xmlns:p14="http://schemas.microsoft.com/office/powerpoint/2010/main" val="587009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87600" y="150813"/>
            <a:ext cx="8229600" cy="576262"/>
          </a:xfrm>
        </p:spPr>
        <p:txBody>
          <a:bodyPr>
            <a:normAutofit fontScale="90000"/>
          </a:bodyPr>
          <a:lstStyle/>
          <a:p>
            <a:pPr eaLnBrk="1" hangingPunct="1"/>
            <a:r>
              <a:rPr lang="en-US" altLang="en-US" smtClean="0"/>
              <a:t>Traditional UNIX System Structure</a:t>
            </a:r>
          </a:p>
        </p:txBody>
      </p:sp>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1635126"/>
            <a:ext cx="6923088"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Box 1"/>
          <p:cNvSpPr txBox="1">
            <a:spLocks noChangeArrowheads="1"/>
          </p:cNvSpPr>
          <p:nvPr/>
        </p:nvSpPr>
        <p:spPr bwMode="auto">
          <a:xfrm>
            <a:off x="2749551" y="1096964"/>
            <a:ext cx="698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Beyond simple but not fully layered</a:t>
            </a:r>
          </a:p>
        </p:txBody>
      </p:sp>
    </p:spTree>
    <p:extLst>
      <p:ext uri="{BB962C8B-B14F-4D97-AF65-F5344CB8AC3E}">
        <p14:creationId xmlns:p14="http://schemas.microsoft.com/office/powerpoint/2010/main" val="245960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Layered Approach</a:t>
            </a:r>
          </a:p>
        </p:txBody>
      </p:sp>
      <p:sp>
        <p:nvSpPr>
          <p:cNvPr id="41987" name="Rectangle 3"/>
          <p:cNvSpPr>
            <a:spLocks noGrp="1" noChangeArrowheads="1"/>
          </p:cNvSpPr>
          <p:nvPr>
            <p:ph type="body" idx="1"/>
          </p:nvPr>
        </p:nvSpPr>
        <p:spPr>
          <a:xfrm>
            <a:off x="2330451" y="1233489"/>
            <a:ext cx="3749675" cy="4530725"/>
          </a:xfrm>
        </p:spPr>
        <p:txBody>
          <a:bodyPr>
            <a:normAutofit fontScale="92500" lnSpcReduction="20000"/>
          </a:bodyPr>
          <a:lstStyle/>
          <a:p>
            <a:r>
              <a:rPr lang="en-US" altLang="en-US" smtClean="0"/>
              <a:t>The operating system is divided into a number of layers (levels), each built on top of lower layers.  The bottom layer (layer 0), is the hardware; the highest (layer N) is the user interface.</a:t>
            </a:r>
          </a:p>
          <a:p>
            <a:r>
              <a:rPr lang="en-US" altLang="en-US" smtClean="0"/>
              <a:t>With modularity, layers are selected such that each uses functions (operations) and services of only lower-level layers</a:t>
            </a:r>
          </a:p>
        </p:txBody>
      </p:sp>
      <p:pic>
        <p:nvPicPr>
          <p:cNvPr id="4198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326" y="1393826"/>
            <a:ext cx="36290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91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74926" y="198438"/>
            <a:ext cx="7635875" cy="576262"/>
          </a:xfrm>
        </p:spPr>
        <p:txBody>
          <a:bodyPr>
            <a:normAutofit fontScale="90000"/>
          </a:bodyPr>
          <a:lstStyle/>
          <a:p>
            <a:pPr eaLnBrk="1" hangingPunct="1"/>
            <a:r>
              <a:rPr lang="en-US" altLang="en-US" smtClean="0"/>
              <a:t>Operating System Services</a:t>
            </a:r>
          </a:p>
        </p:txBody>
      </p:sp>
      <p:sp>
        <p:nvSpPr>
          <p:cNvPr id="6147" name="Rectangle 3"/>
          <p:cNvSpPr>
            <a:spLocks noGrp="1" noChangeArrowheads="1"/>
          </p:cNvSpPr>
          <p:nvPr>
            <p:ph type="body" idx="1"/>
          </p:nvPr>
        </p:nvSpPr>
        <p:spPr>
          <a:xfrm>
            <a:off x="2370138" y="1143000"/>
            <a:ext cx="6862762" cy="4865688"/>
          </a:xfrm>
          <a:noFill/>
        </p:spPr>
        <p:txBody>
          <a:bodyPr/>
          <a:lstStyle/>
          <a:p>
            <a:r>
              <a:rPr lang="en-US" altLang="en-US" sz="1600"/>
              <a:t>Operating systems provide an environment for execution of programs and services to programs and users</a:t>
            </a:r>
          </a:p>
          <a:p>
            <a:r>
              <a:rPr lang="en-US" altLang="en-US" sz="1600"/>
              <a:t>One set of operating-system services provides functions that are helpful to the user:</a:t>
            </a:r>
          </a:p>
          <a:p>
            <a:pPr lvl="1"/>
            <a:r>
              <a:rPr lang="en-US" altLang="en-US" sz="1600" b="1"/>
              <a:t>User interface </a:t>
            </a:r>
            <a:r>
              <a:rPr lang="en-US" altLang="en-US" sz="1600"/>
              <a:t>- Almost all operating systems have a user interface (</a:t>
            </a:r>
            <a:r>
              <a:rPr lang="en-US" altLang="en-US" sz="1600" b="1">
                <a:solidFill>
                  <a:srgbClr val="3366FF"/>
                </a:solidFill>
              </a:rPr>
              <a:t>UI</a:t>
            </a:r>
            <a:r>
              <a:rPr lang="en-US" altLang="en-US" sz="1600"/>
              <a:t>).</a:t>
            </a:r>
          </a:p>
          <a:p>
            <a:pPr lvl="2"/>
            <a:r>
              <a:rPr lang="en-US" altLang="en-US" sz="1600"/>
              <a:t>Varies between </a:t>
            </a:r>
            <a:r>
              <a:rPr lang="en-US" altLang="en-US" sz="1600" b="1">
                <a:solidFill>
                  <a:srgbClr val="3366FF"/>
                </a:solidFill>
              </a:rPr>
              <a:t>Command-Line </a:t>
            </a:r>
            <a:r>
              <a:rPr lang="en-US" altLang="en-US" sz="1600" b="1"/>
              <a:t>(</a:t>
            </a:r>
            <a:r>
              <a:rPr lang="en-US" altLang="en-US" sz="1600" b="1">
                <a:solidFill>
                  <a:srgbClr val="3366FF"/>
                </a:solidFill>
              </a:rPr>
              <a:t>CLI</a:t>
            </a:r>
            <a:r>
              <a:rPr lang="en-US" altLang="en-US" sz="1600" b="1">
                <a:solidFill>
                  <a:srgbClr val="000000"/>
                </a:solidFill>
              </a:rPr>
              <a:t>)</a:t>
            </a:r>
            <a:r>
              <a:rPr lang="en-US" altLang="en-US" sz="1600">
                <a:solidFill>
                  <a:srgbClr val="000000"/>
                </a:solidFill>
              </a:rPr>
              <a:t>, </a:t>
            </a:r>
            <a:r>
              <a:rPr lang="en-US" altLang="en-US" sz="1600" b="1">
                <a:solidFill>
                  <a:srgbClr val="3366FF"/>
                </a:solidFill>
              </a:rPr>
              <a:t>Graphics User Interface </a:t>
            </a:r>
            <a:r>
              <a:rPr lang="en-US" altLang="en-US" sz="1600" b="1">
                <a:solidFill>
                  <a:srgbClr val="000000"/>
                </a:solidFill>
              </a:rPr>
              <a:t>(</a:t>
            </a:r>
            <a:r>
              <a:rPr lang="en-US" altLang="en-US" sz="1600" b="1">
                <a:solidFill>
                  <a:srgbClr val="3366FF"/>
                </a:solidFill>
              </a:rPr>
              <a:t>GUI</a:t>
            </a:r>
            <a:r>
              <a:rPr lang="en-US" altLang="en-US" sz="1600" b="1">
                <a:solidFill>
                  <a:srgbClr val="000000"/>
                </a:solidFill>
              </a:rPr>
              <a:t>)</a:t>
            </a:r>
            <a:r>
              <a:rPr lang="en-US" altLang="en-US" sz="1600">
                <a:solidFill>
                  <a:srgbClr val="000000"/>
                </a:solidFill>
              </a:rPr>
              <a:t>,</a:t>
            </a:r>
            <a:r>
              <a:rPr lang="en-US" altLang="en-US" sz="1600" b="1">
                <a:solidFill>
                  <a:srgbClr val="3366FF"/>
                </a:solidFill>
              </a:rPr>
              <a:t>   Batch</a:t>
            </a:r>
          </a:p>
          <a:p>
            <a:pPr lvl="1"/>
            <a:r>
              <a:rPr lang="en-US" altLang="en-US" sz="1600" b="1"/>
              <a:t>Program execution </a:t>
            </a:r>
            <a:r>
              <a:rPr lang="en-US" altLang="en-US" sz="1600"/>
              <a:t>- The system must be able to load a program into memory and to run that program, end execution, either normally or abnormally (indicating error)</a:t>
            </a:r>
          </a:p>
          <a:p>
            <a:pPr lvl="1"/>
            <a:r>
              <a:rPr lang="en-US" altLang="en-US" sz="1600" b="1"/>
              <a:t>I/O operations </a:t>
            </a:r>
            <a:r>
              <a:rPr lang="en-US" altLang="en-US" sz="1600"/>
              <a:t>-  A running program may require I/O, which may involve a file or an I/O device</a:t>
            </a:r>
          </a:p>
        </p:txBody>
      </p:sp>
    </p:spTree>
    <p:extLst>
      <p:ext uri="{BB962C8B-B14F-4D97-AF65-F5344CB8AC3E}">
        <p14:creationId xmlns:p14="http://schemas.microsoft.com/office/powerpoint/2010/main" val="771843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1238" y="198438"/>
            <a:ext cx="8229600" cy="576262"/>
          </a:xfrm>
        </p:spPr>
        <p:txBody>
          <a:bodyPr>
            <a:normAutofit fontScale="90000"/>
          </a:bodyPr>
          <a:lstStyle/>
          <a:p>
            <a:pPr eaLnBrk="1" hangingPunct="1"/>
            <a:r>
              <a:rPr lang="en-US" altLang="en-US" smtClean="0"/>
              <a:t>Microkernel System Structure </a:t>
            </a:r>
            <a:endParaRPr lang="en-US" altLang="en-US" sz="2400"/>
          </a:p>
        </p:txBody>
      </p:sp>
      <p:sp>
        <p:nvSpPr>
          <p:cNvPr id="43011" name="Rectangle 3"/>
          <p:cNvSpPr>
            <a:spLocks noGrp="1" noChangeArrowheads="1"/>
          </p:cNvSpPr>
          <p:nvPr>
            <p:ph idx="1"/>
          </p:nvPr>
        </p:nvSpPr>
        <p:spPr>
          <a:xfrm>
            <a:off x="2378075" y="1108075"/>
            <a:ext cx="6934200" cy="4921250"/>
          </a:xfrm>
        </p:spPr>
        <p:txBody>
          <a:bodyPr>
            <a:normAutofit fontScale="92500" lnSpcReduction="20000"/>
          </a:bodyPr>
          <a:lstStyle/>
          <a:p>
            <a:r>
              <a:rPr lang="en-US" altLang="en-US" smtClean="0"/>
              <a:t>Moves as much from the kernel into user space</a:t>
            </a:r>
          </a:p>
          <a:p>
            <a:r>
              <a:rPr lang="en-US" altLang="en-US" b="1" smtClean="0">
                <a:solidFill>
                  <a:srgbClr val="3366FF"/>
                </a:solidFill>
              </a:rPr>
              <a:t>Mach </a:t>
            </a:r>
            <a:r>
              <a:rPr lang="en-US" altLang="en-US" smtClean="0"/>
              <a:t>example of </a:t>
            </a:r>
            <a:r>
              <a:rPr lang="en-US" altLang="en-US" b="1" smtClean="0">
                <a:solidFill>
                  <a:srgbClr val="3366FF"/>
                </a:solidFill>
              </a:rPr>
              <a:t>microkernel</a:t>
            </a:r>
          </a:p>
          <a:p>
            <a:pPr lvl="1"/>
            <a:r>
              <a:rPr lang="en-US" altLang="en-US" smtClean="0"/>
              <a:t>Mac OS X kernel (</a:t>
            </a:r>
            <a:r>
              <a:rPr lang="en-US" altLang="en-US" b="1" smtClean="0">
                <a:solidFill>
                  <a:srgbClr val="3366FF"/>
                </a:solidFill>
              </a:rPr>
              <a:t>Darwin</a:t>
            </a:r>
            <a:r>
              <a:rPr lang="en-US" altLang="en-US" smtClean="0"/>
              <a:t>) partly based on Mach</a:t>
            </a:r>
            <a:endParaRPr lang="en-US" altLang="en-US" sz="800"/>
          </a:p>
          <a:p>
            <a:r>
              <a:rPr lang="en-US" altLang="en-US" smtClean="0"/>
              <a:t>Communication takes place between user modules using </a:t>
            </a:r>
            <a:r>
              <a:rPr lang="en-US" altLang="en-US" b="1" smtClean="0">
                <a:solidFill>
                  <a:srgbClr val="3366FF"/>
                </a:solidFill>
              </a:rPr>
              <a:t>message passing</a:t>
            </a:r>
            <a:endParaRPr lang="en-US" altLang="en-US" sz="800"/>
          </a:p>
          <a:p>
            <a:r>
              <a:rPr lang="en-US" altLang="en-US" smtClean="0"/>
              <a:t>Benefits:</a:t>
            </a:r>
          </a:p>
          <a:p>
            <a:pPr lvl="1"/>
            <a:r>
              <a:rPr lang="en-US" altLang="en-US" smtClean="0"/>
              <a:t>Easier to extend a microkernel</a:t>
            </a:r>
          </a:p>
          <a:p>
            <a:pPr lvl="1"/>
            <a:r>
              <a:rPr lang="en-US" altLang="en-US" smtClean="0"/>
              <a:t>Easier to port the operating system to new architectures</a:t>
            </a:r>
          </a:p>
          <a:p>
            <a:pPr lvl="1"/>
            <a:r>
              <a:rPr lang="en-US" altLang="en-US" smtClean="0"/>
              <a:t>More reliable (less code is running in kernel mode)</a:t>
            </a:r>
          </a:p>
          <a:p>
            <a:pPr lvl="1"/>
            <a:r>
              <a:rPr lang="en-US" altLang="en-US" smtClean="0"/>
              <a:t>More secure</a:t>
            </a:r>
            <a:endParaRPr lang="en-US" altLang="en-US" sz="800"/>
          </a:p>
          <a:p>
            <a:r>
              <a:rPr lang="en-US" altLang="en-US" smtClean="0"/>
              <a:t>Detriments:</a:t>
            </a:r>
          </a:p>
          <a:p>
            <a:pPr lvl="1"/>
            <a:r>
              <a:rPr lang="en-US" altLang="en-US" smtClean="0"/>
              <a:t>Performance overhead of user space to kernel space communication</a:t>
            </a:r>
          </a:p>
        </p:txBody>
      </p:sp>
    </p:spTree>
    <p:extLst>
      <p:ext uri="{BB962C8B-B14F-4D97-AF65-F5344CB8AC3E}">
        <p14:creationId xmlns:p14="http://schemas.microsoft.com/office/powerpoint/2010/main" val="418320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28825" y="214313"/>
            <a:ext cx="8229600" cy="576262"/>
          </a:xfrm>
        </p:spPr>
        <p:txBody>
          <a:bodyPr>
            <a:normAutofit fontScale="90000"/>
          </a:bodyPr>
          <a:lstStyle/>
          <a:p>
            <a:pPr eaLnBrk="1" hangingPunct="1"/>
            <a:r>
              <a:rPr lang="en-US" altLang="en-US" smtClean="0"/>
              <a:t>Microkernel System Structure </a:t>
            </a:r>
            <a:endParaRPr lang="en-US" altLang="en-US" sz="2400"/>
          </a:p>
        </p:txBody>
      </p:sp>
      <p:pic>
        <p:nvPicPr>
          <p:cNvPr id="44035" name="Picture 2" descr="2_14.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282700"/>
            <a:ext cx="7427912"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662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Modules</a:t>
            </a:r>
          </a:p>
        </p:txBody>
      </p:sp>
      <p:sp>
        <p:nvSpPr>
          <p:cNvPr id="45059" name="Rectangle 3"/>
          <p:cNvSpPr>
            <a:spLocks noGrp="1" noChangeArrowheads="1"/>
          </p:cNvSpPr>
          <p:nvPr>
            <p:ph type="body" idx="1"/>
          </p:nvPr>
        </p:nvSpPr>
        <p:spPr>
          <a:xfrm>
            <a:off x="2330450" y="1233489"/>
            <a:ext cx="6997700" cy="4530725"/>
          </a:xfrm>
        </p:spPr>
        <p:txBody>
          <a:bodyPr/>
          <a:lstStyle/>
          <a:p>
            <a:r>
              <a:rPr lang="en-US" altLang="en-US" smtClean="0"/>
              <a:t>Many modern operating systems implement </a:t>
            </a:r>
            <a:r>
              <a:rPr lang="en-US" altLang="en-US" b="1" smtClean="0">
                <a:solidFill>
                  <a:srgbClr val="3366FF"/>
                </a:solidFill>
              </a:rPr>
              <a:t>loadable</a:t>
            </a:r>
            <a:r>
              <a:rPr lang="en-US" altLang="en-US" smtClean="0"/>
              <a:t> </a:t>
            </a:r>
            <a:r>
              <a:rPr lang="en-US" altLang="en-US" b="1" smtClean="0">
                <a:solidFill>
                  <a:srgbClr val="3366FF"/>
                </a:solidFill>
              </a:rPr>
              <a:t>kernel modules</a:t>
            </a:r>
          </a:p>
          <a:p>
            <a:pPr lvl="1"/>
            <a:r>
              <a:rPr lang="en-US" altLang="en-US" smtClean="0"/>
              <a:t>Uses object-oriented approach</a:t>
            </a:r>
          </a:p>
          <a:p>
            <a:pPr lvl="1"/>
            <a:r>
              <a:rPr lang="en-US" altLang="en-US" smtClean="0"/>
              <a:t>Each core component is separate</a:t>
            </a:r>
          </a:p>
          <a:p>
            <a:pPr lvl="1"/>
            <a:r>
              <a:rPr lang="en-US" altLang="en-US" smtClean="0"/>
              <a:t>Each talks to the others over known interfaces</a:t>
            </a:r>
          </a:p>
          <a:p>
            <a:pPr lvl="1"/>
            <a:r>
              <a:rPr lang="en-US" altLang="en-US" smtClean="0"/>
              <a:t>Each is loadable as needed within the kernel</a:t>
            </a:r>
          </a:p>
          <a:p>
            <a:r>
              <a:rPr lang="en-US" altLang="en-US" smtClean="0"/>
              <a:t>Overall, similar to layers but with more flexible</a:t>
            </a:r>
          </a:p>
          <a:p>
            <a:pPr lvl="1"/>
            <a:r>
              <a:rPr lang="en-US" altLang="en-US" smtClean="0"/>
              <a:t>Linux, Solaris, etc</a:t>
            </a:r>
          </a:p>
        </p:txBody>
      </p:sp>
    </p:spTree>
    <p:extLst>
      <p:ext uri="{BB962C8B-B14F-4D97-AF65-F5344CB8AC3E}">
        <p14:creationId xmlns:p14="http://schemas.microsoft.com/office/powerpoint/2010/main" val="2225498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Solaris Modular Approach</a:t>
            </a:r>
          </a:p>
        </p:txBody>
      </p:sp>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6" y="1301750"/>
            <a:ext cx="69564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917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Hybrid Systems</a:t>
            </a:r>
          </a:p>
        </p:txBody>
      </p:sp>
      <p:sp>
        <p:nvSpPr>
          <p:cNvPr id="47107" name="Rectangle 3"/>
          <p:cNvSpPr>
            <a:spLocks noGrp="1" noChangeArrowheads="1"/>
          </p:cNvSpPr>
          <p:nvPr>
            <p:ph type="body" idx="1"/>
          </p:nvPr>
        </p:nvSpPr>
        <p:spPr>
          <a:xfrm>
            <a:off x="2330450" y="1233489"/>
            <a:ext cx="7265988" cy="4530725"/>
          </a:xfrm>
        </p:spPr>
        <p:txBody>
          <a:bodyPr>
            <a:normAutofit fontScale="92500" lnSpcReduction="10000"/>
          </a:bodyPr>
          <a:lstStyle/>
          <a:p>
            <a:r>
              <a:rPr lang="en-US" altLang="en-US" smtClean="0"/>
              <a:t>Most modern operating systems are actually not one pure model</a:t>
            </a:r>
          </a:p>
          <a:p>
            <a:pPr lvl="1"/>
            <a:r>
              <a:rPr lang="en-US" altLang="en-US" smtClean="0"/>
              <a:t>Hybrid combines multiple approaches to address performance, security, usability needs</a:t>
            </a:r>
          </a:p>
          <a:p>
            <a:pPr lvl="1"/>
            <a:r>
              <a:rPr lang="en-US" altLang="en-US" smtClean="0"/>
              <a:t>Linux and Solaris kernels in kernel address space, so monolithic, plus modular for dynamic loading of functionality</a:t>
            </a:r>
          </a:p>
          <a:p>
            <a:pPr lvl="1"/>
            <a:r>
              <a:rPr lang="en-US" altLang="en-US" smtClean="0"/>
              <a:t>Windows mostly monolithic, plus microkernel for different subsystem </a:t>
            </a:r>
            <a:r>
              <a:rPr lang="en-US" altLang="en-US" b="1" i="1" smtClean="0"/>
              <a:t>personalities</a:t>
            </a:r>
          </a:p>
          <a:p>
            <a:r>
              <a:rPr lang="en-US" altLang="en-US" smtClean="0"/>
              <a:t>Apple Mac OS X hybrid, layered, </a:t>
            </a:r>
            <a:r>
              <a:rPr lang="en-US" altLang="en-US" b="1" smtClean="0">
                <a:solidFill>
                  <a:srgbClr val="3366FF"/>
                </a:solidFill>
              </a:rPr>
              <a:t>Aqua</a:t>
            </a:r>
            <a:r>
              <a:rPr lang="en-US" altLang="en-US" smtClean="0"/>
              <a:t> UI plus </a:t>
            </a:r>
            <a:r>
              <a:rPr lang="en-US" altLang="en-US" b="1" smtClean="0">
                <a:solidFill>
                  <a:srgbClr val="3366FF"/>
                </a:solidFill>
              </a:rPr>
              <a:t>Cocoa</a:t>
            </a:r>
            <a:r>
              <a:rPr lang="en-US" altLang="en-US" smtClean="0"/>
              <a:t> programming environment</a:t>
            </a:r>
          </a:p>
          <a:p>
            <a:pPr lvl="1"/>
            <a:r>
              <a:rPr lang="en-US" altLang="en-US" smtClean="0"/>
              <a:t>Below is kernel consisting of Mach microkernel and BSD Unix parts, plus I/O kit and dynamically loadable modules (called </a:t>
            </a:r>
            <a:r>
              <a:rPr lang="en-US" altLang="en-US" b="1" smtClean="0">
                <a:solidFill>
                  <a:srgbClr val="3366FF"/>
                </a:solidFill>
              </a:rPr>
              <a:t>kernel extensions</a:t>
            </a:r>
            <a:r>
              <a:rPr lang="en-US" altLang="en-US" smtClean="0"/>
              <a:t>)</a:t>
            </a:r>
          </a:p>
        </p:txBody>
      </p:sp>
    </p:spTree>
    <p:extLst>
      <p:ext uri="{BB962C8B-B14F-4D97-AF65-F5344CB8AC3E}">
        <p14:creationId xmlns:p14="http://schemas.microsoft.com/office/powerpoint/2010/main" val="1529507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Mac OS X Structure</a:t>
            </a:r>
          </a:p>
        </p:txBody>
      </p:sp>
      <p:pic>
        <p:nvPicPr>
          <p:cNvPr id="48131" name="Content Placeholder 3" descr="2_16.pdf"/>
          <p:cNvPicPr>
            <a:picLocks noGrp="1" noChangeAspect="1"/>
          </p:cNvPicPr>
          <p:nvPr>
            <p:ph idx="1"/>
          </p:nvPr>
        </p:nvPicPr>
        <p:blipFill>
          <a:blip r:embed="rId2" cstate="print">
            <a:extLst>
              <a:ext uri="{28A0092B-C50C-407E-A947-70E740481C1C}">
                <a14:useLocalDpi xmlns:a14="http://schemas.microsoft.com/office/drawing/2010/main" val="0"/>
              </a:ext>
            </a:extLst>
          </a:blip>
          <a:srcRect l="554" r="554"/>
          <a:stretch>
            <a:fillRect/>
          </a:stretch>
        </p:blipFill>
        <p:spPr>
          <a:xfrm>
            <a:off x="2452688" y="1458914"/>
            <a:ext cx="7410450" cy="4079875"/>
          </a:xfrm>
        </p:spPr>
      </p:pic>
    </p:spTree>
    <p:extLst>
      <p:ext uri="{BB962C8B-B14F-4D97-AF65-F5344CB8AC3E}">
        <p14:creationId xmlns:p14="http://schemas.microsoft.com/office/powerpoint/2010/main" val="597028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smtClean="0"/>
              <a:t>iOS</a:t>
            </a:r>
          </a:p>
        </p:txBody>
      </p:sp>
      <p:sp>
        <p:nvSpPr>
          <p:cNvPr id="49155" name="Rectangle 3"/>
          <p:cNvSpPr>
            <a:spLocks noGrp="1" noChangeArrowheads="1"/>
          </p:cNvSpPr>
          <p:nvPr>
            <p:ph type="body" idx="1"/>
          </p:nvPr>
        </p:nvSpPr>
        <p:spPr>
          <a:xfrm>
            <a:off x="2330451" y="1233489"/>
            <a:ext cx="5484813" cy="4530725"/>
          </a:xfrm>
        </p:spPr>
        <p:txBody>
          <a:bodyPr>
            <a:normAutofit fontScale="92500" lnSpcReduction="10000"/>
          </a:bodyPr>
          <a:lstStyle/>
          <a:p>
            <a:r>
              <a:rPr lang="en-US" altLang="en-US" smtClean="0"/>
              <a:t>Apple mobile OS for </a:t>
            </a:r>
            <a:r>
              <a:rPr lang="en-US" altLang="en-US" b="1" i="1" smtClean="0"/>
              <a:t>iPhone</a:t>
            </a:r>
            <a:r>
              <a:rPr lang="en-US" altLang="en-US" smtClean="0"/>
              <a:t>, </a:t>
            </a:r>
            <a:r>
              <a:rPr lang="en-US" altLang="en-US" b="1" i="1" smtClean="0"/>
              <a:t>iPad</a:t>
            </a:r>
            <a:endParaRPr lang="en-US" altLang="en-US" smtClean="0"/>
          </a:p>
          <a:p>
            <a:pPr lvl="1"/>
            <a:r>
              <a:rPr lang="en-US" altLang="en-US" smtClean="0"/>
              <a:t>Structured on Mac OS X, added functionality</a:t>
            </a:r>
          </a:p>
          <a:p>
            <a:pPr lvl="1"/>
            <a:r>
              <a:rPr lang="en-US" altLang="en-US" smtClean="0"/>
              <a:t>Does not run OS X applications natively</a:t>
            </a:r>
          </a:p>
          <a:p>
            <a:pPr lvl="2"/>
            <a:r>
              <a:rPr lang="en-US" altLang="en-US" smtClean="0"/>
              <a:t>Also runs on different CPU architecture (ARM vs. Intel)</a:t>
            </a:r>
          </a:p>
          <a:p>
            <a:pPr lvl="1"/>
            <a:r>
              <a:rPr lang="en-US" altLang="en-US" b="1" smtClean="0">
                <a:solidFill>
                  <a:srgbClr val="3366FF"/>
                </a:solidFill>
              </a:rPr>
              <a:t>Cocoa Touch </a:t>
            </a:r>
            <a:r>
              <a:rPr lang="en-US" altLang="en-US" smtClean="0"/>
              <a:t>Objective-C API for developing apps</a:t>
            </a:r>
          </a:p>
          <a:p>
            <a:pPr lvl="1"/>
            <a:r>
              <a:rPr lang="en-US" altLang="en-US" b="1" smtClean="0">
                <a:solidFill>
                  <a:srgbClr val="3366FF"/>
                </a:solidFill>
              </a:rPr>
              <a:t>Media services </a:t>
            </a:r>
            <a:r>
              <a:rPr lang="en-US" altLang="en-US" smtClean="0"/>
              <a:t>layer for graphics, audio, video</a:t>
            </a:r>
          </a:p>
          <a:p>
            <a:pPr lvl="1"/>
            <a:r>
              <a:rPr lang="en-US" altLang="en-US" b="1" smtClean="0">
                <a:solidFill>
                  <a:srgbClr val="3366FF"/>
                </a:solidFill>
              </a:rPr>
              <a:t>Core services </a:t>
            </a:r>
            <a:r>
              <a:rPr lang="en-US" altLang="en-US" smtClean="0"/>
              <a:t>provides cloud computing, databases</a:t>
            </a:r>
          </a:p>
          <a:p>
            <a:pPr lvl="1"/>
            <a:r>
              <a:rPr lang="en-US" altLang="en-US" smtClean="0"/>
              <a:t>Core operating system, based on Mac OS X kernel</a:t>
            </a:r>
          </a:p>
        </p:txBody>
      </p:sp>
      <p:pic>
        <p:nvPicPr>
          <p:cNvPr id="49156" name="Picture 1" descr="2_1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5314" y="2430463"/>
            <a:ext cx="195262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729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152401"/>
            <a:ext cx="8229600" cy="576263"/>
          </a:xfrm>
        </p:spPr>
        <p:txBody>
          <a:bodyPr>
            <a:normAutofit fontScale="90000"/>
          </a:bodyPr>
          <a:lstStyle/>
          <a:p>
            <a:pPr eaLnBrk="1" hangingPunct="1"/>
            <a:r>
              <a:rPr lang="en-US" altLang="en-US" smtClean="0"/>
              <a:t>Android</a:t>
            </a:r>
          </a:p>
        </p:txBody>
      </p:sp>
      <p:sp>
        <p:nvSpPr>
          <p:cNvPr id="50179" name="Rectangle 3"/>
          <p:cNvSpPr>
            <a:spLocks noGrp="1" noChangeArrowheads="1"/>
          </p:cNvSpPr>
          <p:nvPr>
            <p:ph type="body" idx="1"/>
          </p:nvPr>
        </p:nvSpPr>
        <p:spPr>
          <a:xfrm>
            <a:off x="2362201" y="1044576"/>
            <a:ext cx="7250113" cy="4530725"/>
          </a:xfrm>
        </p:spPr>
        <p:txBody>
          <a:bodyPr>
            <a:normAutofit fontScale="85000" lnSpcReduction="10000"/>
          </a:bodyPr>
          <a:lstStyle/>
          <a:p>
            <a:r>
              <a:rPr lang="en-US" altLang="en-US" smtClean="0"/>
              <a:t>Developed by Open Handset Alliance (mostly Google)</a:t>
            </a:r>
          </a:p>
          <a:p>
            <a:pPr lvl="1"/>
            <a:r>
              <a:rPr lang="en-US" altLang="en-US" smtClean="0"/>
              <a:t>Open Source</a:t>
            </a:r>
          </a:p>
          <a:p>
            <a:r>
              <a:rPr lang="en-US" altLang="en-US" smtClean="0"/>
              <a:t>Similar stack to IOS</a:t>
            </a:r>
          </a:p>
          <a:p>
            <a:r>
              <a:rPr lang="en-US" altLang="en-US" smtClean="0"/>
              <a:t>Based on Linux kernel but modified</a:t>
            </a:r>
          </a:p>
          <a:p>
            <a:pPr lvl="1"/>
            <a:r>
              <a:rPr lang="en-US" altLang="en-US" smtClean="0"/>
              <a:t>Provides process, memory, device-driver management</a:t>
            </a:r>
          </a:p>
          <a:p>
            <a:pPr lvl="1"/>
            <a:r>
              <a:rPr lang="en-US" altLang="en-US" smtClean="0"/>
              <a:t>Adds power management </a:t>
            </a:r>
          </a:p>
          <a:p>
            <a:r>
              <a:rPr lang="en-US" altLang="en-US" smtClean="0"/>
              <a:t>Runtime environment includes core set of libraries and Dalvik virtual machine</a:t>
            </a:r>
          </a:p>
          <a:p>
            <a:pPr lvl="1"/>
            <a:r>
              <a:rPr lang="en-US" altLang="en-US" smtClean="0"/>
              <a:t>Apps developed in Java plus Android API</a:t>
            </a:r>
          </a:p>
          <a:p>
            <a:pPr lvl="2"/>
            <a:r>
              <a:rPr lang="en-US" altLang="en-US" smtClean="0"/>
              <a:t>Java class files compiled to Java bytecode then translated to executable than runs in Dalvik VM</a:t>
            </a:r>
          </a:p>
          <a:p>
            <a:r>
              <a:rPr lang="en-US" altLang="en-US" smtClean="0"/>
              <a:t>Libraries include frameworks for web browser (webkit), database (SQLite), multimedia, smaller libc</a:t>
            </a:r>
          </a:p>
        </p:txBody>
      </p:sp>
    </p:spTree>
    <p:extLst>
      <p:ext uri="{BB962C8B-B14F-4D97-AF65-F5344CB8AC3E}">
        <p14:creationId xmlns:p14="http://schemas.microsoft.com/office/powerpoint/2010/main" val="2240550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81200" y="214313"/>
            <a:ext cx="8229600" cy="576262"/>
          </a:xfrm>
        </p:spPr>
        <p:txBody>
          <a:bodyPr>
            <a:normAutofit fontScale="90000"/>
          </a:bodyPr>
          <a:lstStyle/>
          <a:p>
            <a:pPr eaLnBrk="1" hangingPunct="1"/>
            <a:r>
              <a:rPr lang="en-US" altLang="en-US" smtClean="0"/>
              <a:t>Android Architecture</a:t>
            </a:r>
          </a:p>
        </p:txBody>
      </p:sp>
      <p:pic>
        <p:nvPicPr>
          <p:cNvPr id="51203" name="Content Placeholder 2" descr="2_18.pdf"/>
          <p:cNvPicPr>
            <a:picLocks noGrp="1" noChangeAspect="1"/>
          </p:cNvPicPr>
          <p:nvPr>
            <p:ph idx="1"/>
          </p:nvPr>
        </p:nvPicPr>
        <p:blipFill>
          <a:blip r:embed="rId3" cstate="print">
            <a:extLst>
              <a:ext uri="{28A0092B-C50C-407E-A947-70E740481C1C}">
                <a14:useLocalDpi xmlns:a14="http://schemas.microsoft.com/office/drawing/2010/main" val="0"/>
              </a:ext>
            </a:extLst>
          </a:blip>
          <a:srcRect t="15273" b="15273"/>
          <a:stretch>
            <a:fillRect/>
          </a:stretch>
        </p:blipFill>
        <p:spPr>
          <a:xfrm>
            <a:off x="2706689" y="1181100"/>
            <a:ext cx="7254875" cy="3995738"/>
          </a:xfrm>
        </p:spPr>
      </p:pic>
    </p:spTree>
    <p:extLst>
      <p:ext uri="{BB962C8B-B14F-4D97-AF65-F5344CB8AC3E}">
        <p14:creationId xmlns:p14="http://schemas.microsoft.com/office/powerpoint/2010/main" val="3627181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614614" y="198438"/>
            <a:ext cx="7596187" cy="576262"/>
          </a:xfrm>
        </p:spPr>
        <p:txBody>
          <a:bodyPr>
            <a:normAutofit fontScale="90000"/>
          </a:bodyPr>
          <a:lstStyle/>
          <a:p>
            <a:pPr eaLnBrk="1" hangingPunct="1"/>
            <a:r>
              <a:rPr lang="en-US" altLang="en-US" smtClean="0"/>
              <a:t>Operating-System Debugging</a:t>
            </a:r>
          </a:p>
        </p:txBody>
      </p:sp>
      <p:sp>
        <p:nvSpPr>
          <p:cNvPr id="52227" name="Content Placeholder 2"/>
          <p:cNvSpPr>
            <a:spLocks noGrp="1"/>
          </p:cNvSpPr>
          <p:nvPr>
            <p:ph idx="1"/>
          </p:nvPr>
        </p:nvSpPr>
        <p:spPr>
          <a:xfrm>
            <a:off x="2330450" y="1233489"/>
            <a:ext cx="7753350" cy="4910137"/>
          </a:xfrm>
        </p:spPr>
        <p:txBody>
          <a:bodyPr>
            <a:normAutofit fontScale="85000" lnSpcReduction="20000"/>
          </a:bodyPr>
          <a:lstStyle/>
          <a:p>
            <a:r>
              <a:rPr lang="en-US" altLang="en-US" b="1" smtClean="0">
                <a:solidFill>
                  <a:srgbClr val="3366FF"/>
                </a:solidFill>
              </a:rPr>
              <a:t>Debugging</a:t>
            </a:r>
            <a:r>
              <a:rPr lang="en-US" altLang="en-US" smtClean="0">
                <a:solidFill>
                  <a:srgbClr val="3366FF"/>
                </a:solidFill>
              </a:rPr>
              <a:t> </a:t>
            </a:r>
            <a:r>
              <a:rPr lang="en-US" altLang="en-US" smtClean="0"/>
              <a:t>is finding and fixing errors, or </a:t>
            </a:r>
            <a:r>
              <a:rPr lang="en-US" altLang="en-US" b="1" smtClean="0">
                <a:solidFill>
                  <a:srgbClr val="3366FF"/>
                </a:solidFill>
              </a:rPr>
              <a:t>bugs</a:t>
            </a:r>
          </a:p>
          <a:p>
            <a:r>
              <a:rPr lang="en-US" altLang="en-US" smtClean="0"/>
              <a:t>OS generate </a:t>
            </a:r>
            <a:r>
              <a:rPr lang="en-US" altLang="en-US" b="1" smtClean="0">
                <a:solidFill>
                  <a:srgbClr val="3366FF"/>
                </a:solidFill>
              </a:rPr>
              <a:t>log files</a:t>
            </a:r>
            <a:r>
              <a:rPr lang="en-US" altLang="en-US" smtClean="0">
                <a:solidFill>
                  <a:srgbClr val="3366FF"/>
                </a:solidFill>
              </a:rPr>
              <a:t> </a:t>
            </a:r>
            <a:r>
              <a:rPr lang="en-US" altLang="en-US" smtClean="0">
                <a:solidFill>
                  <a:srgbClr val="000000"/>
                </a:solidFill>
              </a:rPr>
              <a:t>containing error information</a:t>
            </a:r>
          </a:p>
          <a:p>
            <a:r>
              <a:rPr lang="en-US" altLang="en-US" smtClean="0">
                <a:solidFill>
                  <a:srgbClr val="000000"/>
                </a:solidFill>
              </a:rPr>
              <a:t>Failure of an application can generate </a:t>
            </a:r>
            <a:r>
              <a:rPr lang="en-US" altLang="en-US" b="1" smtClean="0">
                <a:solidFill>
                  <a:srgbClr val="3366FF"/>
                </a:solidFill>
              </a:rPr>
              <a:t>core dump</a:t>
            </a:r>
            <a:r>
              <a:rPr lang="en-US" altLang="en-US" smtClean="0">
                <a:solidFill>
                  <a:srgbClr val="3366FF"/>
                </a:solidFill>
              </a:rPr>
              <a:t> </a:t>
            </a:r>
            <a:r>
              <a:rPr lang="en-US" altLang="en-US" smtClean="0">
                <a:solidFill>
                  <a:srgbClr val="000000"/>
                </a:solidFill>
              </a:rPr>
              <a:t>file capturing memory of the process</a:t>
            </a:r>
          </a:p>
          <a:p>
            <a:r>
              <a:rPr lang="en-US" altLang="en-US" smtClean="0">
                <a:solidFill>
                  <a:srgbClr val="000000"/>
                </a:solidFill>
              </a:rPr>
              <a:t>Operating system failure can generate </a:t>
            </a:r>
            <a:r>
              <a:rPr lang="en-US" altLang="en-US" b="1" smtClean="0">
                <a:solidFill>
                  <a:srgbClr val="3366FF"/>
                </a:solidFill>
              </a:rPr>
              <a:t>crash dump</a:t>
            </a:r>
            <a:r>
              <a:rPr lang="en-US" altLang="en-US" smtClean="0">
                <a:solidFill>
                  <a:srgbClr val="3366FF"/>
                </a:solidFill>
              </a:rPr>
              <a:t> </a:t>
            </a:r>
            <a:r>
              <a:rPr lang="en-US" altLang="en-US" smtClean="0">
                <a:solidFill>
                  <a:srgbClr val="000000"/>
                </a:solidFill>
              </a:rPr>
              <a:t>file containing kernel memory</a:t>
            </a:r>
          </a:p>
          <a:p>
            <a:r>
              <a:rPr lang="en-US" altLang="en-US" smtClean="0">
                <a:solidFill>
                  <a:srgbClr val="000000"/>
                </a:solidFill>
              </a:rPr>
              <a:t>Beyond crashes, performance tuning can optimize system performance</a:t>
            </a:r>
          </a:p>
          <a:p>
            <a:pPr lvl="1"/>
            <a:r>
              <a:rPr lang="en-US" altLang="en-US" smtClean="0">
                <a:solidFill>
                  <a:srgbClr val="000000"/>
                </a:solidFill>
              </a:rPr>
              <a:t>Sometimes using </a:t>
            </a:r>
            <a:r>
              <a:rPr lang="en-US" altLang="en-US" b="1" i="1" smtClean="0">
                <a:solidFill>
                  <a:srgbClr val="000000"/>
                </a:solidFill>
              </a:rPr>
              <a:t>trace listings</a:t>
            </a:r>
            <a:r>
              <a:rPr lang="en-US" altLang="en-US" smtClean="0">
                <a:solidFill>
                  <a:srgbClr val="000000"/>
                </a:solidFill>
              </a:rPr>
              <a:t> of activities, recorded for analysis</a:t>
            </a:r>
          </a:p>
          <a:p>
            <a:pPr lvl="1"/>
            <a:r>
              <a:rPr lang="en-US" altLang="en-US" b="1" smtClean="0">
                <a:solidFill>
                  <a:srgbClr val="3366FF"/>
                </a:solidFill>
              </a:rPr>
              <a:t>Profiling</a:t>
            </a:r>
            <a:r>
              <a:rPr lang="en-US" altLang="en-US" smtClean="0">
                <a:solidFill>
                  <a:srgbClr val="000000"/>
                </a:solidFill>
              </a:rPr>
              <a:t> is periodic sampling of instruction pointer to look for statistical trends</a:t>
            </a:r>
          </a:p>
          <a:p>
            <a:pPr>
              <a:buFont typeface="Monotype Sorts" pitchFamily="-84" charset="2"/>
              <a:buNone/>
            </a:pPr>
            <a:r>
              <a:rPr lang="en-US" altLang="en-US" smtClean="0">
                <a:solidFill>
                  <a:srgbClr val="000000"/>
                </a:solidFill>
              </a:rPr>
              <a:t>Kernighan</a:t>
            </a:r>
            <a:r>
              <a:rPr lang="ja-JP" altLang="en-US" smtClean="0">
                <a:solidFill>
                  <a:srgbClr val="000000"/>
                </a:solidFill>
              </a:rPr>
              <a:t>’</a:t>
            </a:r>
            <a:r>
              <a:rPr lang="en-US" altLang="ja-JP" smtClean="0">
                <a:solidFill>
                  <a:srgbClr val="000000"/>
                </a:solidFill>
              </a:rPr>
              <a:t>s Law: </a:t>
            </a:r>
            <a:r>
              <a:rPr lang="ja-JP" altLang="en-US" smtClean="0"/>
              <a:t>“</a:t>
            </a:r>
            <a:r>
              <a:rPr lang="en-US" altLang="ja-JP" smtClean="0"/>
              <a:t>Debugging is twice as hard as writing the code in the first place. Therefore, if you write the code as cleverly as possible, you are, by definition, not smart enough to debug it.</a:t>
            </a:r>
            <a:r>
              <a:rPr lang="ja-JP" altLang="en-US" smtClean="0"/>
              <a:t>”</a:t>
            </a:r>
            <a:endParaRPr lang="en-US" altLang="en-US" smtClean="0"/>
          </a:p>
        </p:txBody>
      </p:sp>
    </p:spTree>
    <p:extLst>
      <p:ext uri="{BB962C8B-B14F-4D97-AF65-F5344CB8AC3E}">
        <p14:creationId xmlns:p14="http://schemas.microsoft.com/office/powerpoint/2010/main" val="339440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70150" y="182563"/>
            <a:ext cx="7869238" cy="576262"/>
          </a:xfrm>
        </p:spPr>
        <p:txBody>
          <a:bodyPr>
            <a:normAutofit fontScale="90000"/>
          </a:bodyPr>
          <a:lstStyle/>
          <a:p>
            <a:pPr eaLnBrk="1" hangingPunct="1"/>
            <a:r>
              <a:rPr lang="en-US" altLang="en-US" smtClean="0"/>
              <a:t>Operating System Services (Cont.)</a:t>
            </a:r>
          </a:p>
        </p:txBody>
      </p:sp>
      <p:sp>
        <p:nvSpPr>
          <p:cNvPr id="7171" name="Rectangle 3"/>
          <p:cNvSpPr>
            <a:spLocks noGrp="1" noChangeArrowheads="1"/>
          </p:cNvSpPr>
          <p:nvPr>
            <p:ph type="body" idx="1"/>
          </p:nvPr>
        </p:nvSpPr>
        <p:spPr>
          <a:xfrm>
            <a:off x="2306638" y="892175"/>
            <a:ext cx="7542212" cy="5729288"/>
          </a:xfrm>
          <a:noFill/>
        </p:spPr>
        <p:txBody>
          <a:bodyPr/>
          <a:lstStyle/>
          <a:p>
            <a:pPr lvl="1"/>
            <a:endParaRPr lang="en-US" altLang="en-US" sz="1600" b="1"/>
          </a:p>
          <a:p>
            <a:r>
              <a:rPr lang="en-US" altLang="en-US" sz="1600"/>
              <a:t>One set of operating-system services provides functions that are helpful to the user (Cont.):</a:t>
            </a:r>
            <a:endParaRPr lang="en-US" altLang="en-US" sz="1600" b="1"/>
          </a:p>
          <a:p>
            <a:pPr lvl="1"/>
            <a:r>
              <a:rPr lang="en-US" altLang="en-US" sz="1600" b="1"/>
              <a:t>File-system manipulation </a:t>
            </a:r>
            <a:r>
              <a:rPr lang="en-US" altLang="en-US" sz="1600"/>
              <a:t>-  The file system is of particular interest. Programs need to read and write files and directories, create and delete them, search them, list file Information, permission management.</a:t>
            </a:r>
            <a:endParaRPr lang="en-US" altLang="en-US" sz="1600" b="1"/>
          </a:p>
          <a:p>
            <a:pPr lvl="1"/>
            <a:r>
              <a:rPr lang="en-US" altLang="en-US" sz="1600" b="1"/>
              <a:t>Communications</a:t>
            </a:r>
            <a:r>
              <a:rPr lang="en-US" altLang="en-US" sz="1600"/>
              <a:t> – Processes may exchange information, on the same computer or between computers over a network</a:t>
            </a:r>
          </a:p>
          <a:p>
            <a:pPr lvl="2"/>
            <a:r>
              <a:rPr lang="en-US" altLang="en-US" sz="1600"/>
              <a:t>Communications may be via shared memory or through message passing (packets moved by the OS)</a:t>
            </a:r>
          </a:p>
          <a:p>
            <a:pPr lvl="1"/>
            <a:r>
              <a:rPr lang="en-US" altLang="en-US" sz="1600" b="1"/>
              <a:t>Error detection </a:t>
            </a:r>
            <a:r>
              <a:rPr lang="en-US" altLang="en-US" sz="1600"/>
              <a:t>– OS needs to be constantly aware of possible errors</a:t>
            </a:r>
          </a:p>
          <a:p>
            <a:pPr lvl="2"/>
            <a:r>
              <a:rPr lang="en-US" altLang="en-US" sz="1600"/>
              <a:t>May occur in the CPU and memory hardware, in I/O devices, in user program</a:t>
            </a:r>
          </a:p>
          <a:p>
            <a:pPr lvl="2"/>
            <a:r>
              <a:rPr lang="en-US" altLang="en-US" sz="1600"/>
              <a:t>For each type of error, OS should take the appropriate action to ensure correct and consistent computing</a:t>
            </a:r>
          </a:p>
          <a:p>
            <a:pPr lvl="2"/>
            <a:r>
              <a:rPr lang="en-US" altLang="en-US" sz="1600"/>
              <a:t>Debugging facilities can greatly enhance the user</a:t>
            </a:r>
            <a:r>
              <a:rPr lang="ja-JP" altLang="en-US" sz="1600"/>
              <a:t>’</a:t>
            </a:r>
            <a:r>
              <a:rPr lang="en-US" altLang="ja-JP" sz="1600"/>
              <a:t>s and programmer</a:t>
            </a:r>
            <a:r>
              <a:rPr lang="ja-JP" altLang="en-US" sz="1600"/>
              <a:t>’</a:t>
            </a:r>
            <a:r>
              <a:rPr lang="en-US" altLang="ja-JP" sz="1600"/>
              <a:t>s abilities to efficiently use the system</a:t>
            </a:r>
            <a:endParaRPr lang="en-US" altLang="en-US" sz="1600"/>
          </a:p>
        </p:txBody>
      </p:sp>
    </p:spTree>
    <p:extLst>
      <p:ext uri="{BB962C8B-B14F-4D97-AF65-F5344CB8AC3E}">
        <p14:creationId xmlns:p14="http://schemas.microsoft.com/office/powerpoint/2010/main" val="10358619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614614" y="136526"/>
            <a:ext cx="7596187" cy="576263"/>
          </a:xfrm>
        </p:spPr>
        <p:txBody>
          <a:bodyPr>
            <a:normAutofit fontScale="90000"/>
          </a:bodyPr>
          <a:lstStyle/>
          <a:p>
            <a:pPr eaLnBrk="1" hangingPunct="1"/>
            <a:r>
              <a:rPr lang="en-US" altLang="en-US" smtClean="0"/>
              <a:t>Performance Tuning</a:t>
            </a:r>
          </a:p>
        </p:txBody>
      </p:sp>
      <p:sp>
        <p:nvSpPr>
          <p:cNvPr id="53251" name="Content Placeholder 2"/>
          <p:cNvSpPr>
            <a:spLocks noGrp="1"/>
          </p:cNvSpPr>
          <p:nvPr>
            <p:ph idx="1"/>
          </p:nvPr>
        </p:nvSpPr>
        <p:spPr>
          <a:xfrm>
            <a:off x="2330451" y="1233489"/>
            <a:ext cx="3395663" cy="4910137"/>
          </a:xfrm>
        </p:spPr>
        <p:txBody>
          <a:bodyPr>
            <a:normAutofit lnSpcReduction="10000"/>
          </a:bodyPr>
          <a:lstStyle/>
          <a:p>
            <a:r>
              <a:rPr lang="en-US" altLang="en-US" smtClean="0"/>
              <a:t>Improve performance by removing bottlenecks</a:t>
            </a:r>
          </a:p>
          <a:p>
            <a:r>
              <a:rPr lang="en-US" altLang="en-US" smtClean="0"/>
              <a:t>OS must provide means of computing and displaying measures of system behavior</a:t>
            </a:r>
            <a:endParaRPr lang="en-US" altLang="en-US" smtClean="0">
              <a:solidFill>
                <a:srgbClr val="000000"/>
              </a:solidFill>
            </a:endParaRPr>
          </a:p>
          <a:p>
            <a:r>
              <a:rPr lang="en-US" altLang="en-US" smtClean="0">
                <a:solidFill>
                  <a:srgbClr val="000000"/>
                </a:solidFill>
              </a:rPr>
              <a:t>For example, “top” program or Windows Task Manager</a:t>
            </a:r>
            <a:endParaRPr lang="en-US" altLang="en-US" smtClean="0"/>
          </a:p>
        </p:txBody>
      </p:sp>
      <p:pic>
        <p:nvPicPr>
          <p:cNvPr id="53252" name="Picture 1" descr="2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2063" y="1273176"/>
            <a:ext cx="373221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82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324100" y="136526"/>
            <a:ext cx="8229600" cy="576263"/>
          </a:xfrm>
        </p:spPr>
        <p:txBody>
          <a:bodyPr/>
          <a:lstStyle/>
          <a:p>
            <a:pPr eaLnBrk="1" hangingPunct="1"/>
            <a:r>
              <a:rPr lang="en-US" altLang="en-US" sz="3000"/>
              <a:t>DTrace</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l="19221" t="1375" r="19221" b="2376"/>
          <a:stretch>
            <a:fillRect/>
          </a:stretch>
        </p:blipFill>
        <p:spPr bwMode="auto">
          <a:xfrm>
            <a:off x="5878514" y="1014413"/>
            <a:ext cx="4294187" cy="5033962"/>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4276" name="Content Placeholder 2"/>
          <p:cNvSpPr txBox="1">
            <a:spLocks/>
          </p:cNvSpPr>
          <p:nvPr/>
        </p:nvSpPr>
        <p:spPr bwMode="auto">
          <a:xfrm>
            <a:off x="2330450" y="1233489"/>
            <a:ext cx="340995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342900" indent="-34290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a:solidFill>
                  <a:srgbClr val="000000"/>
                </a:solidFill>
              </a:rPr>
              <a:t>DTrace tool in Solaris, FreeBSD, Mac OS X allows live instrumentation on production systems</a:t>
            </a:r>
          </a:p>
          <a:p>
            <a:pPr lvl="1">
              <a:buClr>
                <a:srgbClr val="993300"/>
              </a:buClr>
              <a:buSzPct val="90000"/>
              <a:buFont typeface="Monotype Sorts" pitchFamily="-84" charset="2"/>
              <a:buChar char="n"/>
            </a:pPr>
            <a:r>
              <a:rPr lang="en-US" altLang="en-US" b="1">
                <a:solidFill>
                  <a:srgbClr val="3366FF"/>
                </a:solidFill>
              </a:rPr>
              <a:t>Probes </a:t>
            </a:r>
            <a:r>
              <a:rPr lang="en-US" altLang="en-US">
                <a:solidFill>
                  <a:srgbClr val="000000"/>
                </a:solidFill>
              </a:rPr>
              <a:t>fire when code is executed within a </a:t>
            </a:r>
            <a:r>
              <a:rPr lang="en-US" altLang="en-US" b="1">
                <a:solidFill>
                  <a:srgbClr val="3366FF"/>
                </a:solidFill>
              </a:rPr>
              <a:t>provider</a:t>
            </a:r>
            <a:r>
              <a:rPr lang="en-US" altLang="en-US">
                <a:solidFill>
                  <a:srgbClr val="000000"/>
                </a:solidFill>
              </a:rPr>
              <a:t>, capturing state data and sending it to </a:t>
            </a:r>
            <a:r>
              <a:rPr lang="en-US" altLang="en-US" b="1">
                <a:solidFill>
                  <a:srgbClr val="3366FF"/>
                </a:solidFill>
              </a:rPr>
              <a:t>consumers</a:t>
            </a:r>
            <a:r>
              <a:rPr lang="en-US" altLang="en-US">
                <a:solidFill>
                  <a:srgbClr val="000000"/>
                </a:solidFill>
              </a:rPr>
              <a:t> of those probes </a:t>
            </a:r>
            <a:br>
              <a:rPr lang="en-US" altLang="en-US">
                <a:solidFill>
                  <a:srgbClr val="000000"/>
                </a:solidFill>
              </a:rPr>
            </a:br>
            <a:endParaRPr lang="en-US" altLang="en-US">
              <a:solidFill>
                <a:srgbClr val="000000"/>
              </a:solidFill>
            </a:endParaRPr>
          </a:p>
          <a:p>
            <a:r>
              <a:rPr lang="en-US" altLang="en-US">
                <a:solidFill>
                  <a:srgbClr val="000000"/>
                </a:solidFill>
              </a:rPr>
              <a:t>Example of following XEventsQueued system call move from libc library to kernel and back</a:t>
            </a:r>
          </a:p>
        </p:txBody>
      </p:sp>
    </p:spTree>
    <p:extLst>
      <p:ext uri="{BB962C8B-B14F-4D97-AF65-F5344CB8AC3E}">
        <p14:creationId xmlns:p14="http://schemas.microsoft.com/office/powerpoint/2010/main" val="8104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324100" y="136526"/>
            <a:ext cx="8229600" cy="576263"/>
          </a:xfrm>
        </p:spPr>
        <p:txBody>
          <a:bodyPr/>
          <a:lstStyle/>
          <a:p>
            <a:pPr eaLnBrk="1" hangingPunct="1"/>
            <a:r>
              <a:rPr lang="en-US" altLang="en-US" sz="3000"/>
              <a:t>Dtrace (Cont.)</a:t>
            </a:r>
          </a:p>
        </p:txBody>
      </p:sp>
      <p:sp>
        <p:nvSpPr>
          <p:cNvPr id="55299" name="Content Placeholder 2"/>
          <p:cNvSpPr txBox="1">
            <a:spLocks/>
          </p:cNvSpPr>
          <p:nvPr/>
        </p:nvSpPr>
        <p:spPr bwMode="auto">
          <a:xfrm>
            <a:off x="2330450" y="1233489"/>
            <a:ext cx="340995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a:solidFill>
                  <a:srgbClr val="000000"/>
                </a:solidFill>
              </a:rPr>
              <a:t>DTrace code to record amount of time each process with UserID 101 is in running mode (on CPU) in nanoseconds</a:t>
            </a:r>
          </a:p>
        </p:txBody>
      </p:sp>
      <p:pic>
        <p:nvPicPr>
          <p:cNvPr id="55300" name="Picture 1" descr="Screen Shot 2012-12-01 at 2.40.3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3026" y="1512889"/>
            <a:ext cx="4049713"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2" descr="Screen Shot 2012-12-01 at 2.40.46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0450" y="3040064"/>
            <a:ext cx="4745038"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086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632076" y="166688"/>
            <a:ext cx="7578725" cy="576262"/>
          </a:xfrm>
        </p:spPr>
        <p:txBody>
          <a:bodyPr>
            <a:normAutofit fontScale="90000"/>
          </a:bodyPr>
          <a:lstStyle/>
          <a:p>
            <a:pPr eaLnBrk="1" hangingPunct="1"/>
            <a:r>
              <a:rPr lang="en-US" altLang="en-US" smtClean="0"/>
              <a:t>Operating System Generation</a:t>
            </a:r>
          </a:p>
        </p:txBody>
      </p:sp>
      <p:sp>
        <p:nvSpPr>
          <p:cNvPr id="55299" name="Rectangle 3"/>
          <p:cNvSpPr>
            <a:spLocks noGrp="1" noChangeArrowheads="1"/>
          </p:cNvSpPr>
          <p:nvPr>
            <p:ph type="body" idx="1"/>
          </p:nvPr>
        </p:nvSpPr>
        <p:spPr>
          <a:xfrm>
            <a:off x="2330451" y="1233489"/>
            <a:ext cx="6854825" cy="4530725"/>
          </a:xfrm>
        </p:spPr>
        <p:txBody>
          <a:bodyPr/>
          <a:lstStyle/>
          <a:p>
            <a:pPr>
              <a:buFont typeface="Monotype Sorts" charset="0"/>
              <a:buChar char="n"/>
              <a:defRPr/>
            </a:pPr>
            <a:r>
              <a:rPr lang="en-US" dirty="0">
                <a:ea typeface="ＭＳ Ｐゴシック" charset="0"/>
                <a:cs typeface="ＭＳ Ｐゴシック" charset="0"/>
              </a:rPr>
              <a:t>Operating systems are designed to run on any of a class of machines; the system must be configured for each specific computer </a:t>
            </a:r>
            <a:r>
              <a:rPr lang="en-US" dirty="0" smtClean="0">
                <a:ea typeface="ＭＳ Ｐゴシック" charset="0"/>
                <a:cs typeface="ＭＳ Ｐゴシック" charset="0"/>
              </a:rPr>
              <a:t>site</a:t>
            </a:r>
            <a:endParaRPr lang="en-US" dirty="0">
              <a:ea typeface="ＭＳ Ｐゴシック" charset="0"/>
              <a:cs typeface="ＭＳ Ｐゴシック" charset="0"/>
            </a:endParaRPr>
          </a:p>
          <a:p>
            <a:pPr>
              <a:buFont typeface="Monotype Sorts" charset="0"/>
              <a:buChar char="n"/>
              <a:defRPr/>
            </a:pPr>
            <a:r>
              <a:rPr lang="en-US" b="1" kern="1200" dirty="0">
                <a:solidFill>
                  <a:srgbClr val="3366FF"/>
                </a:solidFill>
                <a:ea typeface="ＭＳ Ｐゴシック" charset="-128"/>
                <a:cs typeface="ＭＳ Ｐゴシック" charset="0"/>
              </a:rPr>
              <a:t>SYSGEN</a:t>
            </a:r>
            <a:r>
              <a:rPr lang="en-US" dirty="0">
                <a:ea typeface="ＭＳ Ｐゴシック" charset="0"/>
                <a:cs typeface="ＭＳ Ｐゴシック" charset="0"/>
              </a:rPr>
              <a:t> program obtains information concerning the specific configuration of the hardware </a:t>
            </a:r>
            <a:r>
              <a:rPr lang="en-US" dirty="0" smtClean="0">
                <a:ea typeface="ＭＳ Ｐゴシック" charset="0"/>
                <a:cs typeface="ＭＳ Ｐゴシック" charset="0"/>
              </a:rPr>
              <a:t>system</a:t>
            </a:r>
          </a:p>
          <a:p>
            <a:pPr lvl="1">
              <a:buFont typeface="Monotype Sorts" charset="0"/>
              <a:buChar char="l"/>
              <a:defRPr/>
            </a:pPr>
            <a:r>
              <a:rPr lang="en-US" dirty="0" smtClean="0">
                <a:ea typeface="ＭＳ Ｐゴシック" charset="0"/>
                <a:cs typeface="ＭＳ Ｐゴシック" charset="0"/>
              </a:rPr>
              <a:t>Used to build system-specific compiled kernel or system-tuned</a:t>
            </a:r>
          </a:p>
          <a:p>
            <a:pPr lvl="1">
              <a:buFont typeface="Monotype Sorts" charset="0"/>
              <a:buChar char="l"/>
              <a:defRPr/>
            </a:pPr>
            <a:r>
              <a:rPr lang="en-US" dirty="0" smtClean="0">
                <a:ea typeface="ＭＳ Ｐゴシック" charset="0"/>
                <a:cs typeface="ＭＳ Ｐゴシック" charset="0"/>
              </a:rPr>
              <a:t>Can general more efficient code than one general kernel</a:t>
            </a: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None/>
              <a:defRPr/>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615370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smtClean="0"/>
              <a:t>System Boot</a:t>
            </a:r>
          </a:p>
        </p:txBody>
      </p:sp>
      <p:sp>
        <p:nvSpPr>
          <p:cNvPr id="57347" name="Rectangle 3"/>
          <p:cNvSpPr>
            <a:spLocks noGrp="1" noChangeArrowheads="1"/>
          </p:cNvSpPr>
          <p:nvPr>
            <p:ph type="body" idx="1"/>
          </p:nvPr>
        </p:nvSpPr>
        <p:spPr>
          <a:xfrm>
            <a:off x="2409826" y="1154114"/>
            <a:ext cx="7407275" cy="4530725"/>
          </a:xfrm>
        </p:spPr>
        <p:txBody>
          <a:bodyPr>
            <a:normAutofit fontScale="92500" lnSpcReduction="20000"/>
          </a:bodyPr>
          <a:lstStyle/>
          <a:p>
            <a:r>
              <a:rPr lang="en-US" altLang="en-US" smtClean="0"/>
              <a:t>When power initialized on system, execution starts at a fixed memory location</a:t>
            </a:r>
          </a:p>
          <a:p>
            <a:pPr lvl="1"/>
            <a:r>
              <a:rPr lang="en-US" altLang="en-US" smtClean="0"/>
              <a:t>Firmware ROM used to hold initial boot code</a:t>
            </a:r>
          </a:p>
          <a:p>
            <a:r>
              <a:rPr lang="en-US" altLang="en-US" smtClean="0"/>
              <a:t>Operating system must be made available to hardware so hardware can start it</a:t>
            </a:r>
          </a:p>
          <a:p>
            <a:pPr lvl="1"/>
            <a:r>
              <a:rPr lang="en-US" altLang="en-US" smtClean="0"/>
              <a:t>Small piece of code – </a:t>
            </a:r>
            <a:r>
              <a:rPr lang="en-US" altLang="en-US" b="1" smtClean="0">
                <a:solidFill>
                  <a:srgbClr val="3366FF"/>
                </a:solidFill>
              </a:rPr>
              <a:t>bootstrap loader</a:t>
            </a:r>
            <a:r>
              <a:rPr lang="en-US" altLang="en-US" smtClean="0"/>
              <a:t>, stored in </a:t>
            </a:r>
            <a:r>
              <a:rPr lang="en-US" altLang="en-US" b="1" smtClean="0">
                <a:solidFill>
                  <a:srgbClr val="3366FF"/>
                </a:solidFill>
              </a:rPr>
              <a:t>ROM</a:t>
            </a:r>
            <a:r>
              <a:rPr lang="en-US" altLang="en-US" smtClean="0"/>
              <a:t> or </a:t>
            </a:r>
            <a:r>
              <a:rPr lang="en-US" altLang="en-US" b="1" smtClean="0">
                <a:solidFill>
                  <a:srgbClr val="3366FF"/>
                </a:solidFill>
              </a:rPr>
              <a:t>EEPROM</a:t>
            </a:r>
            <a:r>
              <a:rPr lang="en-US" altLang="en-US" smtClean="0"/>
              <a:t> locates the kernel, loads it into memory, and starts it</a:t>
            </a:r>
          </a:p>
          <a:p>
            <a:pPr lvl="1"/>
            <a:r>
              <a:rPr lang="en-US" altLang="en-US" smtClean="0"/>
              <a:t>Sometimes two-step process where </a:t>
            </a:r>
            <a:r>
              <a:rPr lang="en-US" altLang="en-US" b="1" smtClean="0">
                <a:solidFill>
                  <a:srgbClr val="3366FF"/>
                </a:solidFill>
              </a:rPr>
              <a:t>boot block </a:t>
            </a:r>
            <a:r>
              <a:rPr lang="en-US" altLang="en-US" smtClean="0"/>
              <a:t>at fixed location loaded by ROM code, which loads bootstrap loader from disk</a:t>
            </a:r>
          </a:p>
          <a:p>
            <a:r>
              <a:rPr lang="en-US" altLang="en-US" smtClean="0"/>
              <a:t>Common bootstrap loader, </a:t>
            </a:r>
            <a:r>
              <a:rPr lang="en-US" altLang="en-US" b="1" smtClean="0">
                <a:solidFill>
                  <a:srgbClr val="3366FF"/>
                </a:solidFill>
              </a:rPr>
              <a:t>GRUB</a:t>
            </a:r>
            <a:r>
              <a:rPr lang="en-US" altLang="en-US" smtClean="0"/>
              <a:t>, allows selection of kernel from multiple disks, versions, kernel options</a:t>
            </a:r>
          </a:p>
          <a:p>
            <a:r>
              <a:rPr lang="en-US" altLang="en-US" smtClean="0"/>
              <a:t>Kernel loads and system is then </a:t>
            </a:r>
            <a:r>
              <a:rPr lang="en-US" altLang="en-US" b="1" smtClean="0">
                <a:solidFill>
                  <a:srgbClr val="3366FF"/>
                </a:solidFill>
              </a:rPr>
              <a:t>running</a:t>
            </a:r>
          </a:p>
        </p:txBody>
      </p:sp>
    </p:spTree>
    <p:extLst>
      <p:ext uri="{BB962C8B-B14F-4D97-AF65-F5344CB8AC3E}">
        <p14:creationId xmlns:p14="http://schemas.microsoft.com/office/powerpoint/2010/main" val="3668463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eaLnBrk="1" hangingPunct="1"/>
            <a:r>
              <a:rPr lang="en-US" altLang="en-US" smtClean="0"/>
              <a:t>End of Chapter 2</a:t>
            </a:r>
          </a:p>
        </p:txBody>
      </p:sp>
    </p:spTree>
    <p:extLst>
      <p:ext uri="{BB962C8B-B14F-4D97-AF65-F5344CB8AC3E}">
        <p14:creationId xmlns:p14="http://schemas.microsoft.com/office/powerpoint/2010/main" val="15109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27300" y="182563"/>
            <a:ext cx="7812088" cy="576262"/>
          </a:xfrm>
        </p:spPr>
        <p:txBody>
          <a:bodyPr>
            <a:normAutofit fontScale="90000"/>
          </a:bodyPr>
          <a:lstStyle/>
          <a:p>
            <a:pPr eaLnBrk="1" hangingPunct="1"/>
            <a:r>
              <a:rPr lang="en-US" altLang="en-US" smtClean="0"/>
              <a:t>Operating System Services (Cont.)</a:t>
            </a:r>
          </a:p>
        </p:txBody>
      </p:sp>
      <p:sp>
        <p:nvSpPr>
          <p:cNvPr id="8195" name="Rectangle 3"/>
          <p:cNvSpPr>
            <a:spLocks noGrp="1" noChangeArrowheads="1"/>
          </p:cNvSpPr>
          <p:nvPr>
            <p:ph type="body" idx="1"/>
          </p:nvPr>
        </p:nvSpPr>
        <p:spPr>
          <a:xfrm>
            <a:off x="2266950" y="1168401"/>
            <a:ext cx="7404100" cy="4905375"/>
          </a:xfrm>
        </p:spPr>
        <p:txBody>
          <a:bodyPr/>
          <a:lstStyle/>
          <a:p>
            <a:pPr>
              <a:lnSpc>
                <a:spcPct val="90000"/>
              </a:lnSpc>
            </a:pPr>
            <a:r>
              <a:rPr lang="en-US" altLang="en-US" sz="1600"/>
              <a:t>Another set of OS functions exists for ensuring the efficient operation of the system itself via resource sharing</a:t>
            </a:r>
          </a:p>
          <a:p>
            <a:pPr lvl="1">
              <a:lnSpc>
                <a:spcPct val="90000"/>
              </a:lnSpc>
            </a:pPr>
            <a:r>
              <a:rPr lang="en-US" altLang="en-US" sz="1600" b="1"/>
              <a:t>Resource allocation - </a:t>
            </a:r>
            <a:r>
              <a:rPr lang="en-US" altLang="en-US" sz="1600"/>
              <a:t>When  multiple users or multiple jobs running concurrently, resources must be allocated to each of them</a:t>
            </a:r>
          </a:p>
          <a:p>
            <a:pPr lvl="2">
              <a:lnSpc>
                <a:spcPct val="90000"/>
              </a:lnSpc>
            </a:pPr>
            <a:r>
              <a:rPr lang="en-US" altLang="en-US" sz="1600"/>
              <a:t>Many types of resources -   CPU cycles, main memory, file storage, I/O devices.</a:t>
            </a:r>
          </a:p>
          <a:p>
            <a:pPr lvl="1">
              <a:lnSpc>
                <a:spcPct val="90000"/>
              </a:lnSpc>
            </a:pPr>
            <a:r>
              <a:rPr lang="en-US" altLang="en-US" sz="1600" b="1"/>
              <a:t>Accounting -</a:t>
            </a:r>
            <a:r>
              <a:rPr lang="en-US" altLang="en-US" sz="1600"/>
              <a:t> To keep track of which users use how much and what kinds of computer resources</a:t>
            </a:r>
          </a:p>
          <a:p>
            <a:pPr lvl="1">
              <a:lnSpc>
                <a:spcPct val="90000"/>
              </a:lnSpc>
            </a:pPr>
            <a:r>
              <a:rPr lang="en-US" altLang="en-US" sz="1600" b="1"/>
              <a:t>Protection and security - </a:t>
            </a:r>
            <a:r>
              <a:rPr lang="en-US" altLang="en-US" sz="1600"/>
              <a:t>The owners of information stored in a multiuser or networked computer system may want to control use of that information, concurrent processes should not interfere with each other</a:t>
            </a:r>
          </a:p>
          <a:p>
            <a:pPr lvl="2">
              <a:lnSpc>
                <a:spcPct val="90000"/>
              </a:lnSpc>
            </a:pPr>
            <a:r>
              <a:rPr lang="en-US" altLang="en-US" sz="1600" b="1"/>
              <a:t>Protection</a:t>
            </a:r>
            <a:r>
              <a:rPr lang="en-US" altLang="en-US" sz="1600"/>
              <a:t> involves ensuring that all access to system resources is controlled</a:t>
            </a:r>
          </a:p>
          <a:p>
            <a:pPr lvl="2">
              <a:lnSpc>
                <a:spcPct val="90000"/>
              </a:lnSpc>
            </a:pPr>
            <a:r>
              <a:rPr lang="en-US" altLang="en-US" sz="1600" b="1"/>
              <a:t>Security</a:t>
            </a:r>
            <a:r>
              <a:rPr lang="en-US" altLang="en-US" sz="1600"/>
              <a:t> of the system from outsiders requires user authentication, extends to defending external I/O devices from invalid access attempts</a:t>
            </a:r>
          </a:p>
          <a:p>
            <a:pPr>
              <a:lnSpc>
                <a:spcPct val="90000"/>
              </a:lnSpc>
              <a:buFont typeface="Monotype Sorts" pitchFamily="-84" charset="2"/>
              <a:buNone/>
            </a:pPr>
            <a:endParaRPr lang="en-US" altLang="en-US" sz="1600"/>
          </a:p>
        </p:txBody>
      </p:sp>
    </p:spTree>
    <p:extLst>
      <p:ext uri="{BB962C8B-B14F-4D97-AF65-F5344CB8AC3E}">
        <p14:creationId xmlns:p14="http://schemas.microsoft.com/office/powerpoint/2010/main" val="2834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516188" y="141288"/>
            <a:ext cx="8229600" cy="576262"/>
          </a:xfrm>
        </p:spPr>
        <p:txBody>
          <a:bodyPr>
            <a:normAutofit fontScale="90000"/>
          </a:bodyPr>
          <a:lstStyle/>
          <a:p>
            <a:pPr eaLnBrk="1" hangingPunct="1"/>
            <a:r>
              <a:rPr lang="en-US" alt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6" y="1601789"/>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25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32063" y="146051"/>
            <a:ext cx="8229600" cy="576263"/>
          </a:xfrm>
        </p:spPr>
        <p:txBody>
          <a:bodyPr/>
          <a:lstStyle/>
          <a:p>
            <a:pPr eaLnBrk="1" hangingPunct="1"/>
            <a:r>
              <a:rPr lang="en-US" altLang="en-US" sz="2800"/>
              <a:t>User Operating System Interface - CLI</a:t>
            </a:r>
          </a:p>
        </p:txBody>
      </p:sp>
      <p:sp>
        <p:nvSpPr>
          <p:cNvPr id="10243" name="Rectangle 3"/>
          <p:cNvSpPr>
            <a:spLocks noGrp="1" noChangeArrowheads="1"/>
          </p:cNvSpPr>
          <p:nvPr>
            <p:ph type="body" idx="1"/>
          </p:nvPr>
        </p:nvSpPr>
        <p:spPr>
          <a:xfrm>
            <a:off x="2286001" y="1223963"/>
            <a:ext cx="7121525" cy="4483100"/>
          </a:xfrm>
        </p:spPr>
        <p:txBody>
          <a:bodyPr/>
          <a:lstStyle/>
          <a:p>
            <a:pPr>
              <a:buFont typeface="Monotype Sorts" pitchFamily="-84" charset="2"/>
              <a:buNone/>
            </a:pPr>
            <a:r>
              <a:rPr lang="en-US" altLang="en-US" smtClean="0"/>
              <a:t>CLI or </a:t>
            </a:r>
            <a:r>
              <a:rPr lang="en-US" altLang="en-US" b="1" smtClean="0">
                <a:solidFill>
                  <a:srgbClr val="3366FF"/>
                </a:solidFill>
              </a:rPr>
              <a:t>command interpreter</a:t>
            </a:r>
            <a:r>
              <a:rPr lang="en-US" altLang="en-US" smtClean="0">
                <a:solidFill>
                  <a:srgbClr val="3366FF"/>
                </a:solidFill>
              </a:rPr>
              <a:t> </a:t>
            </a:r>
            <a:r>
              <a:rPr lang="en-US" altLang="en-US" smtClean="0"/>
              <a:t>allows direct command entry</a:t>
            </a:r>
          </a:p>
          <a:p>
            <a:pPr lvl="1"/>
            <a:r>
              <a:rPr lang="en-US" altLang="en-US" smtClean="0"/>
              <a:t>Sometimes implemented in kernel, sometimes by systems program</a:t>
            </a:r>
          </a:p>
          <a:p>
            <a:pPr lvl="1"/>
            <a:r>
              <a:rPr lang="en-US" altLang="en-US" smtClean="0"/>
              <a:t>Sometimes multiple flavors implemented – </a:t>
            </a:r>
            <a:r>
              <a:rPr lang="en-US" altLang="en-US" b="1" smtClean="0">
                <a:solidFill>
                  <a:srgbClr val="3366FF"/>
                </a:solidFill>
              </a:rPr>
              <a:t>shells</a:t>
            </a:r>
          </a:p>
          <a:p>
            <a:pPr lvl="1"/>
            <a:r>
              <a:rPr lang="en-US" altLang="en-US" smtClean="0"/>
              <a:t>Primarily fetches a command from user and executes it</a:t>
            </a:r>
          </a:p>
          <a:p>
            <a:pPr lvl="1"/>
            <a:r>
              <a:rPr lang="en-US" altLang="en-US" smtClean="0"/>
              <a:t>Sometimes commands built-in, sometimes just names of programs</a:t>
            </a:r>
          </a:p>
          <a:p>
            <a:pPr lvl="2"/>
            <a:r>
              <a:rPr lang="en-US" altLang="en-US" smtClean="0"/>
              <a:t>If the latter, adding new features doesn’</a:t>
            </a:r>
            <a:r>
              <a:rPr lang="en-US" altLang="ja-JP" smtClean="0"/>
              <a:t>t require shell modification</a:t>
            </a:r>
            <a:endParaRPr lang="en-US" altLang="en-US" smtClean="0"/>
          </a:p>
        </p:txBody>
      </p:sp>
    </p:spTree>
    <p:extLst>
      <p:ext uri="{BB962C8B-B14F-4D97-AF65-F5344CB8AC3E}">
        <p14:creationId xmlns:p14="http://schemas.microsoft.com/office/powerpoint/2010/main" val="110478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643188" y="182563"/>
            <a:ext cx="8229600" cy="576262"/>
          </a:xfrm>
        </p:spPr>
        <p:txBody>
          <a:bodyPr>
            <a:normAutofit fontScale="90000"/>
          </a:bodyPr>
          <a:lstStyle/>
          <a:p>
            <a:pPr eaLnBrk="1" hangingPunct="1"/>
            <a:r>
              <a:rPr lang="en-US" altLang="en-US" smtClean="0"/>
              <a:t>Bourne Shell Command Interpreter</a:t>
            </a:r>
          </a:p>
        </p:txBody>
      </p:sp>
      <p:pic>
        <p:nvPicPr>
          <p:cNvPr id="11267" name="Picture 1" descr="fig2.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019175"/>
            <a:ext cx="637222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65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2932</Words>
  <Application>Microsoft Office PowerPoint</Application>
  <PresentationFormat>Widescreen</PresentationFormat>
  <Paragraphs>382</Paragraphs>
  <Slides>55</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ＭＳ Ｐゴシック</vt:lpstr>
      <vt:lpstr>ＭＳ Ｐゴシック</vt:lpstr>
      <vt:lpstr>Arial</vt:lpstr>
      <vt:lpstr>Calibri</vt:lpstr>
      <vt:lpstr>Calibri Light</vt:lpstr>
      <vt:lpstr>Helvetica</vt:lpstr>
      <vt:lpstr>Monotype Sorts</vt:lpstr>
      <vt:lpstr>Times New Roman</vt:lpstr>
      <vt:lpstr>Verdana</vt:lpstr>
      <vt:lpstr>Office Theme</vt:lpstr>
      <vt:lpstr>Chapter 2:  Operating-System Structures</vt:lpstr>
      <vt:lpstr>Chapter 2:  Operating-System Structures</vt:lpstr>
      <vt:lpstr>Objectives</vt:lpstr>
      <vt:lpstr>Operating System Services</vt:lpstr>
      <vt:lpstr>Operating System Services (Cont.)</vt:lpstr>
      <vt:lpstr>Operating System Services (Cont.)</vt:lpstr>
      <vt:lpstr>A View of Operating System Services</vt:lpstr>
      <vt:lpstr>User Operating System Interface - CLI</vt:lpstr>
      <vt:lpstr>Bourne Shell Command Interpreter</vt:lpstr>
      <vt:lpstr>User Operating System Interface - GUI</vt:lpstr>
      <vt:lpstr>Touchscreen Interfaces</vt:lpstr>
      <vt:lpstr>The Mac OS X GUI</vt:lpstr>
      <vt:lpstr>System Calls</vt:lpstr>
      <vt:lpstr>Example of System Calls</vt:lpstr>
      <vt:lpstr>Example of Standard API</vt:lpstr>
      <vt:lpstr>System Call Implementation</vt:lpstr>
      <vt:lpstr>API – System Call – OS Relationship</vt:lpstr>
      <vt:lpstr>System Call Parameter Passing</vt:lpstr>
      <vt:lpstr>Parameter Passing via Table</vt:lpstr>
      <vt:lpstr>Types of System Calls</vt:lpstr>
      <vt:lpstr>Types of System Calls</vt:lpstr>
      <vt:lpstr>Types of System Calls (Cont.)</vt:lpstr>
      <vt:lpstr>Types of System Calls (Cont.)</vt:lpstr>
      <vt:lpstr>Examples of Windows and  Unix System Calls</vt:lpstr>
      <vt:lpstr>Standard C Library Example</vt:lpstr>
      <vt:lpstr>Example: MS-DOS</vt:lpstr>
      <vt:lpstr>Example: FreeBSD</vt:lpstr>
      <vt:lpstr>System Programs</vt:lpstr>
      <vt:lpstr>System Programs</vt:lpstr>
      <vt:lpstr>System Programs (Cont.)</vt:lpstr>
      <vt:lpstr>System Programs (Cont.)</vt:lpstr>
      <vt:lpstr>Operating System Design and Implementation</vt:lpstr>
      <vt:lpstr>Operating System Design and Implementation (Cont.)</vt:lpstr>
      <vt:lpstr>Implementation</vt:lpstr>
      <vt:lpstr>Operating System Structure</vt:lpstr>
      <vt:lpstr>Simple Structure  -- MS-DOS</vt:lpstr>
      <vt:lpstr>Non Simple Structure  -- UNIX</vt:lpstr>
      <vt:lpstr>Traditional UNIX System Structure</vt:lpstr>
      <vt:lpstr>Layered Approach</vt:lpstr>
      <vt:lpstr>Microkernel System Structure </vt:lpstr>
      <vt:lpstr>Microkernel System Structure </vt:lpstr>
      <vt:lpstr>Modules</vt:lpstr>
      <vt:lpstr>Solaris Modular Approach</vt:lpstr>
      <vt:lpstr>Hybrid Systems</vt:lpstr>
      <vt:lpstr>Mac OS X Structure</vt:lpstr>
      <vt:lpstr>iOS</vt:lpstr>
      <vt:lpstr>Android</vt:lpstr>
      <vt:lpstr>Android Architecture</vt:lpstr>
      <vt:lpstr>Operating-System Debugging</vt:lpstr>
      <vt:lpstr>Performance Tuning</vt:lpstr>
      <vt:lpstr>DTrace</vt:lpstr>
      <vt:lpstr>Dtrace (Cont.)</vt:lpstr>
      <vt:lpstr>Operating System Generation</vt:lpstr>
      <vt:lpstr>System Boot</vt:lpstr>
      <vt:lpstr>End of Chapter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2023-02-04T15:59:51Z</dcterms:created>
  <dcterms:modified xsi:type="dcterms:W3CDTF">2023-02-04T18:19:22Z</dcterms:modified>
</cp:coreProperties>
</file>