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42" r:id="rId2"/>
    <p:sldId id="343" r:id="rId3"/>
    <p:sldId id="345" r:id="rId4"/>
    <p:sldId id="346" r:id="rId5"/>
    <p:sldId id="351" r:id="rId6"/>
    <p:sldId id="347" r:id="rId7"/>
    <p:sldId id="352" r:id="rId8"/>
    <p:sldId id="353" r:id="rId9"/>
    <p:sldId id="354" r:id="rId10"/>
    <p:sldId id="355" r:id="rId11"/>
    <p:sldId id="349" r:id="rId12"/>
    <p:sldId id="350" r:id="rId13"/>
    <p:sldId id="356" r:id="rId14"/>
    <p:sldId id="357" r:id="rId15"/>
    <p:sldId id="358" r:id="rId16"/>
    <p:sldId id="3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1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1D0F3-DEAF-48BB-AF2A-81F9B6EB32B8}" type="datetimeFigureOut">
              <a:rPr lang="en-GB" smtClean="0"/>
              <a:t>09/12/2022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224176-581C-45BE-B39F-A480DF3E9239}" type="slidenum">
              <a:rPr lang="en-GB" smtClean="0"/>
              <a:t>‹#›</a:t>
            </a:fld>
            <a:endParaRPr lang="en-GB"/>
          </a:p>
        </p:txBody>
      </p:sp>
    </p:spTree>
    <p:extLst>
      <p:ext uri="{BB962C8B-B14F-4D97-AF65-F5344CB8AC3E}">
        <p14:creationId xmlns:p14="http://schemas.microsoft.com/office/powerpoint/2010/main" val="240471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166625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103868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3317457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3939525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4167243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970288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298428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147837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2004349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1780599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117060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2955023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559111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279785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4176648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9219D8-BCF2-4D20-AE53-24B13507923B}"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202498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6129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3830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31779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شريحة عنوان">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7898" name="Rectangle 10"/>
          <p:cNvSpPr>
            <a:spLocks noChangeArrowheads="1"/>
          </p:cNvSpPr>
          <p:nvPr userDrawn="1"/>
        </p:nvSpPr>
        <p:spPr bwMode="auto">
          <a:xfrm>
            <a:off x="0" y="2330450"/>
            <a:ext cx="119888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wrap="none" anchor="ctr"/>
          <a:lstStyle/>
          <a:p>
            <a:endParaRPr lang="ar-SA" sz="1800"/>
          </a:p>
        </p:txBody>
      </p:sp>
      <p:sp>
        <p:nvSpPr>
          <p:cNvPr id="37902" name="Rectangle 14"/>
          <p:cNvSpPr>
            <a:spLocks noChangeArrowheads="1"/>
          </p:cNvSpPr>
          <p:nvPr userDrawn="1"/>
        </p:nvSpPr>
        <p:spPr bwMode="auto">
          <a:xfrm>
            <a:off x="609600" y="457200"/>
            <a:ext cx="10871200" cy="5791200"/>
          </a:xfrm>
          <a:prstGeom prst="rect">
            <a:avLst/>
          </a:prstGeom>
          <a:solidFill>
            <a:srgbClr val="FFFFFF"/>
          </a:solidFill>
          <a:ln w="28575">
            <a:solidFill>
              <a:srgbClr val="996633"/>
            </a:solidFill>
            <a:miter lim="800000"/>
            <a:headEnd/>
            <a:tailEnd/>
          </a:ln>
          <a:effectLst/>
        </p:spPr>
        <p:txBody>
          <a:bodyPr wrap="none" anchor="ctr"/>
          <a:lstStyle/>
          <a:p>
            <a:endParaRPr lang="ar-SA" sz="1800"/>
          </a:p>
        </p:txBody>
      </p:sp>
      <p:sp>
        <p:nvSpPr>
          <p:cNvPr id="37903" name="Text Box 15"/>
          <p:cNvSpPr txBox="1">
            <a:spLocks noChangeArrowheads="1"/>
          </p:cNvSpPr>
          <p:nvPr userDrawn="1"/>
        </p:nvSpPr>
        <p:spPr bwMode="auto">
          <a:xfrm>
            <a:off x="5181600" y="6400800"/>
            <a:ext cx="6807200" cy="274638"/>
          </a:xfrm>
          <a:prstGeom prst="rect">
            <a:avLst/>
          </a:prstGeom>
          <a:noFill/>
          <a:ln w="9525">
            <a:noFill/>
            <a:miter lim="800000"/>
            <a:headEnd/>
            <a:tailEnd/>
          </a:ln>
          <a:effectLst/>
        </p:spPr>
        <p:txBody>
          <a:bodyPr>
            <a:spAutoFit/>
          </a:bodyPr>
          <a:lstStyle/>
          <a:p>
            <a:pPr eaLnBrk="1" hangingPunct="1">
              <a:spcBef>
                <a:spcPct val="50000"/>
              </a:spcBef>
            </a:pPr>
            <a:r>
              <a:rPr lang="en-US" sz="1200">
                <a:solidFill>
                  <a:srgbClr val="996633"/>
                </a:solidFill>
              </a:rPr>
              <a:t>© 2009 Pearson Education, Upper Saddle River, NJ 07458. All Rights Reserved</a:t>
            </a:r>
          </a:p>
        </p:txBody>
      </p:sp>
      <p:sp>
        <p:nvSpPr>
          <p:cNvPr id="37904" name="Text Box 16"/>
          <p:cNvSpPr txBox="1">
            <a:spLocks noChangeArrowheads="1"/>
          </p:cNvSpPr>
          <p:nvPr userDrawn="1"/>
        </p:nvSpPr>
        <p:spPr bwMode="auto">
          <a:xfrm>
            <a:off x="203200" y="6400800"/>
            <a:ext cx="3759200" cy="274638"/>
          </a:xfrm>
          <a:prstGeom prst="rect">
            <a:avLst/>
          </a:prstGeom>
          <a:noFill/>
          <a:ln w="9525">
            <a:noFill/>
            <a:miter lim="800000"/>
            <a:headEnd/>
            <a:tailEnd/>
          </a:ln>
          <a:effectLst/>
        </p:spPr>
        <p:txBody>
          <a:bodyPr>
            <a:spAutoFit/>
          </a:bodyPr>
          <a:lstStyle/>
          <a:p>
            <a:pPr>
              <a:spcBef>
                <a:spcPct val="50000"/>
              </a:spcBef>
            </a:pPr>
            <a:r>
              <a:rPr lang="en-US" sz="1200" b="1">
                <a:solidFill>
                  <a:srgbClr val="FFFFFF"/>
                </a:solidFill>
              </a:rPr>
              <a:t>Floyd, Digital Fundamentals, 10</a:t>
            </a:r>
            <a:r>
              <a:rPr lang="en-US" sz="1200" b="1" baseline="30000">
                <a:solidFill>
                  <a:srgbClr val="FFFFFF"/>
                </a:solidFill>
              </a:rPr>
              <a:t>th</a:t>
            </a:r>
            <a:r>
              <a:rPr lang="en-US" sz="1200" b="1">
                <a:solidFill>
                  <a:srgbClr val="FFFFFF"/>
                </a:solidFill>
              </a:rPr>
              <a:t> ed</a:t>
            </a:r>
          </a:p>
        </p:txBody>
      </p:sp>
    </p:spTree>
    <p:extLst>
      <p:ext uri="{BB962C8B-B14F-4D97-AF65-F5344CB8AC3E}">
        <p14:creationId xmlns:p14="http://schemas.microsoft.com/office/powerpoint/2010/main" val="101798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274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Designed by, Adil Khan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5069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332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Designed by, Adil Khan</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581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Designed by, Adil Khan</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061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Designed by, Adil Khan</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0546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488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Designed by, Adil Khan</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030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Designed by, Adil Khan</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208605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en.wikipedia.org/wiki/Counter_(digital)"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Rectangle 1"/>
          <p:cNvSpPr/>
          <p:nvPr/>
        </p:nvSpPr>
        <p:spPr>
          <a:xfrm>
            <a:off x="4953000" y="2745800"/>
            <a:ext cx="1801134" cy="58477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Counters </a:t>
            </a:r>
          </a:p>
        </p:txBody>
      </p:sp>
    </p:spTree>
    <p:extLst>
      <p:ext uri="{BB962C8B-B14F-4D97-AF65-F5344CB8AC3E}">
        <p14:creationId xmlns:p14="http://schemas.microsoft.com/office/powerpoint/2010/main" val="1437559811"/>
      </p:ext>
    </p:extLst>
  </p:cSld>
  <p:clrMapOvr>
    <a:masterClrMapping/>
  </p:clrMapOvr>
  <p:transition>
    <p:comb dir="vert"/>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67DEBCB-F36D-6114-7B0D-0CA2D7B958CF}"/>
              </a:ext>
            </a:extLst>
          </p:cNvPr>
          <p:cNvSpPr txBox="1"/>
          <p:nvPr/>
        </p:nvSpPr>
        <p:spPr>
          <a:xfrm>
            <a:off x="1018308" y="1642615"/>
            <a:ext cx="8846127" cy="400110"/>
          </a:xfrm>
          <a:prstGeom prst="rect">
            <a:avLst/>
          </a:prstGeom>
          <a:noFill/>
        </p:spPr>
        <p:txBody>
          <a:bodyPr wrap="square">
            <a:spAutoFit/>
          </a:bodyPr>
          <a:lstStyle/>
          <a:p>
            <a:r>
              <a:rPr lang="en-GB" sz="2000" b="1" i="0" u="sng" dirty="0">
                <a:effectLst/>
                <a:latin typeface="Arial" panose="020B0604020202020204" pitchFamily="34" charset="0"/>
                <a:cs typeface="Arial" panose="020B0604020202020204" pitchFamily="34" charset="0"/>
              </a:rPr>
              <a:t>4- bit Asynchronous counter Up counter (Ripple Counter ) </a:t>
            </a:r>
            <a:endParaRPr lang="en-GB"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E449D0D-DECE-E7CE-76CE-4BD83D1F2198}"/>
              </a:ext>
            </a:extLst>
          </p:cNvPr>
          <p:cNvPicPr>
            <a:picLocks noChangeAspect="1"/>
          </p:cNvPicPr>
          <p:nvPr/>
        </p:nvPicPr>
        <p:blipFill rotWithShape="1">
          <a:blip r:embed="rId5"/>
          <a:srcRect l="31704" t="25028" r="36477" b="25057"/>
          <a:stretch/>
        </p:blipFill>
        <p:spPr>
          <a:xfrm>
            <a:off x="3327104" y="2110570"/>
            <a:ext cx="4440381" cy="3916371"/>
          </a:xfrm>
          <a:prstGeom prst="rect">
            <a:avLst/>
          </a:prstGeom>
        </p:spPr>
      </p:pic>
    </p:spTree>
    <p:extLst>
      <p:ext uri="{BB962C8B-B14F-4D97-AF65-F5344CB8AC3E}">
        <p14:creationId xmlns:p14="http://schemas.microsoft.com/office/powerpoint/2010/main" val="1603065018"/>
      </p:ext>
    </p:extLst>
  </p:cSld>
  <p:clrMapOvr>
    <a:masterClrMapping/>
  </p:clrMapOvr>
  <p:transition>
    <p:comb dir="vert"/>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sp>
        <p:nvSpPr>
          <p:cNvPr id="3111" name="Text Box 39"/>
          <p:cNvSpPr txBox="1">
            <a:spLocks noChangeArrowheads="1"/>
          </p:cNvSpPr>
          <p:nvPr/>
        </p:nvSpPr>
        <p:spPr bwMode="auto">
          <a:xfrm>
            <a:off x="8610600" y="3962400"/>
            <a:ext cx="381000" cy="3365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1600" b="0" i="1" u="none" strike="noStrike" kern="1200" cap="none" spc="0" normalizeH="0" baseline="0" noProof="0">
                <a:ln>
                  <a:noFill/>
                </a:ln>
                <a:solidFill>
                  <a:srgbClr val="FF0000"/>
                </a:solidFill>
                <a:effectLst/>
                <a:uLnTx/>
                <a:uFillTx/>
                <a:latin typeface="Calibri" panose="020F0502020204030204"/>
                <a:ea typeface="+mn-ea"/>
                <a:cs typeface="+mn-cs"/>
              </a:rPr>
              <a:t>Q</a:t>
            </a:r>
          </a:p>
        </p:txBody>
      </p:sp>
      <p:grpSp>
        <p:nvGrpSpPr>
          <p:cNvPr id="3127" name="Group 55"/>
          <p:cNvGrpSpPr>
            <a:grpSpLocks/>
          </p:cNvGrpSpPr>
          <p:nvPr/>
        </p:nvGrpSpPr>
        <p:grpSpPr bwMode="auto">
          <a:xfrm>
            <a:off x="6629400" y="3810000"/>
            <a:ext cx="381000" cy="336550"/>
            <a:chOff x="3216" y="2400"/>
            <a:chExt cx="240" cy="212"/>
          </a:xfrm>
        </p:grpSpPr>
        <p:sp>
          <p:nvSpPr>
            <p:cNvPr id="3109" name="Text Box 37"/>
            <p:cNvSpPr txBox="1">
              <a:spLocks noChangeArrowheads="1"/>
            </p:cNvSpPr>
            <p:nvPr/>
          </p:nvSpPr>
          <p:spPr bwMode="auto">
            <a:xfrm>
              <a:off x="3216" y="2400"/>
              <a:ext cx="240" cy="212"/>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1600" b="0" i="1" u="none" strike="noStrike" kern="1200" cap="none" spc="0" normalizeH="0" baseline="0" noProof="0">
                  <a:ln>
                    <a:noFill/>
                  </a:ln>
                  <a:solidFill>
                    <a:srgbClr val="FF0000"/>
                  </a:solidFill>
                  <a:effectLst/>
                  <a:uLnTx/>
                  <a:uFillTx/>
                  <a:latin typeface="Calibri" panose="020F0502020204030204"/>
                  <a:ea typeface="+mn-ea"/>
                  <a:cs typeface="+mn-cs"/>
                </a:rPr>
                <a:t>S</a:t>
              </a:r>
            </a:p>
          </p:txBody>
        </p:sp>
        <p:sp>
          <p:nvSpPr>
            <p:cNvPr id="3121" name="Line 49"/>
            <p:cNvSpPr>
              <a:spLocks noChangeShapeType="1"/>
            </p:cNvSpPr>
            <p:nvPr/>
          </p:nvSpPr>
          <p:spPr bwMode="auto">
            <a:xfrm>
              <a:off x="3264" y="2448"/>
              <a:ext cx="96" cy="0"/>
            </a:xfrm>
            <a:prstGeom prst="line">
              <a:avLst/>
            </a:prstGeom>
            <a:noFill/>
            <a:ln w="9525">
              <a:solidFill>
                <a:srgbClr val="FF0000"/>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grpSp>
      <p:grpSp>
        <p:nvGrpSpPr>
          <p:cNvPr id="3126" name="Group 54"/>
          <p:cNvGrpSpPr>
            <a:grpSpLocks/>
          </p:cNvGrpSpPr>
          <p:nvPr/>
        </p:nvGrpSpPr>
        <p:grpSpPr bwMode="auto">
          <a:xfrm>
            <a:off x="6629400" y="5257800"/>
            <a:ext cx="381000" cy="336550"/>
            <a:chOff x="3216" y="3312"/>
            <a:chExt cx="240" cy="212"/>
          </a:xfrm>
        </p:grpSpPr>
        <p:sp>
          <p:nvSpPr>
            <p:cNvPr id="3107" name="Text Box 35"/>
            <p:cNvSpPr txBox="1">
              <a:spLocks noChangeArrowheads="1"/>
            </p:cNvSpPr>
            <p:nvPr/>
          </p:nvSpPr>
          <p:spPr bwMode="auto">
            <a:xfrm>
              <a:off x="3216" y="3312"/>
              <a:ext cx="240" cy="212"/>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1600" b="0" i="1" u="none" strike="noStrike" kern="1200" cap="none" spc="0" normalizeH="0" baseline="0" noProof="0">
                  <a:ln>
                    <a:noFill/>
                  </a:ln>
                  <a:solidFill>
                    <a:srgbClr val="FF0000"/>
                  </a:solidFill>
                  <a:effectLst/>
                  <a:uLnTx/>
                  <a:uFillTx/>
                  <a:latin typeface="Calibri" panose="020F0502020204030204"/>
                  <a:ea typeface="+mn-ea"/>
                  <a:cs typeface="+mn-cs"/>
                </a:rPr>
                <a:t>R</a:t>
              </a:r>
            </a:p>
          </p:txBody>
        </p:sp>
        <p:sp>
          <p:nvSpPr>
            <p:cNvPr id="3122" name="Line 50"/>
            <p:cNvSpPr>
              <a:spLocks noChangeShapeType="1"/>
            </p:cNvSpPr>
            <p:nvPr/>
          </p:nvSpPr>
          <p:spPr bwMode="auto">
            <a:xfrm>
              <a:off x="3264" y="3360"/>
              <a:ext cx="96" cy="0"/>
            </a:xfrm>
            <a:prstGeom prst="line">
              <a:avLst/>
            </a:prstGeom>
            <a:noFill/>
            <a:ln w="9525">
              <a:solidFill>
                <a:srgbClr val="FF0000"/>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grpSp>
      <p:grpSp>
        <p:nvGrpSpPr>
          <p:cNvPr id="3124" name="Group 52"/>
          <p:cNvGrpSpPr>
            <a:grpSpLocks/>
          </p:cNvGrpSpPr>
          <p:nvPr/>
        </p:nvGrpSpPr>
        <p:grpSpPr bwMode="auto">
          <a:xfrm>
            <a:off x="8620125" y="5081588"/>
            <a:ext cx="381000" cy="336550"/>
            <a:chOff x="4470" y="3201"/>
            <a:chExt cx="240" cy="212"/>
          </a:xfrm>
        </p:grpSpPr>
        <p:sp>
          <p:nvSpPr>
            <p:cNvPr id="3112" name="Text Box 40"/>
            <p:cNvSpPr txBox="1">
              <a:spLocks noChangeArrowheads="1"/>
            </p:cNvSpPr>
            <p:nvPr/>
          </p:nvSpPr>
          <p:spPr bwMode="auto">
            <a:xfrm>
              <a:off x="4470" y="3201"/>
              <a:ext cx="240" cy="212"/>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1600" b="0" i="1" u="none" strike="noStrike" kern="1200" cap="none" spc="0" normalizeH="0" baseline="0" noProof="0">
                  <a:ln>
                    <a:noFill/>
                  </a:ln>
                  <a:solidFill>
                    <a:srgbClr val="FF0000"/>
                  </a:solidFill>
                  <a:effectLst/>
                  <a:uLnTx/>
                  <a:uFillTx/>
                  <a:latin typeface="Calibri" panose="020F0502020204030204"/>
                  <a:ea typeface="+mn-ea"/>
                  <a:cs typeface="+mn-cs"/>
                </a:rPr>
                <a:t>Q</a:t>
              </a:r>
            </a:p>
          </p:txBody>
        </p:sp>
        <p:sp>
          <p:nvSpPr>
            <p:cNvPr id="3123" name="Line 51"/>
            <p:cNvSpPr>
              <a:spLocks noChangeShapeType="1"/>
            </p:cNvSpPr>
            <p:nvPr/>
          </p:nvSpPr>
          <p:spPr bwMode="auto">
            <a:xfrm>
              <a:off x="4547" y="3237"/>
              <a:ext cx="96" cy="0"/>
            </a:xfrm>
            <a:prstGeom prst="line">
              <a:avLst/>
            </a:prstGeom>
            <a:noFill/>
            <a:ln w="9525">
              <a:solidFill>
                <a:srgbClr val="FF0000"/>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grpSp>
      <p:sp>
        <p:nvSpPr>
          <p:cNvPr id="3128" name="Rectangle 56"/>
          <p:cNvSpPr>
            <a:spLocks noChangeArrowheads="1"/>
          </p:cNvSpPr>
          <p:nvPr/>
        </p:nvSpPr>
        <p:spPr bwMode="auto">
          <a:xfrm>
            <a:off x="6400800" y="3581400"/>
            <a:ext cx="3124200" cy="2438400"/>
          </a:xfrm>
          <a:prstGeom prst="rect">
            <a:avLst/>
          </a:prstGeom>
          <a:solidFill>
            <a:srgbClr val="FFFFFF"/>
          </a:solidFill>
          <a:ln w="9525">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5343531-C82E-B1B3-E724-87C58B149719}"/>
              </a:ext>
            </a:extLst>
          </p:cNvPr>
          <p:cNvSpPr txBox="1"/>
          <p:nvPr/>
        </p:nvSpPr>
        <p:spPr>
          <a:xfrm>
            <a:off x="849406" y="1574770"/>
            <a:ext cx="9996054" cy="4401205"/>
          </a:xfrm>
          <a:prstGeom prst="rect">
            <a:avLst/>
          </a:prstGeom>
          <a:noFill/>
        </p:spPr>
        <p:txBody>
          <a:bodyPr wrap="square">
            <a:spAutoFit/>
          </a:bodyPr>
          <a:lstStyle/>
          <a:p>
            <a:pPr algn="l" fontAlgn="base"/>
            <a:r>
              <a:rPr lang="en-GB" sz="2000" b="0" i="0" dirty="0">
                <a:solidFill>
                  <a:schemeClr val="accent5"/>
                </a:solidFill>
                <a:effectLst/>
                <a:latin typeface="Arial" panose="020B0604020202020204" pitchFamily="34" charset="0"/>
                <a:cs typeface="Arial" panose="020B0604020202020204" pitchFamily="34" charset="0"/>
              </a:rPr>
              <a:t>Counters are broadly divided into two categories </a:t>
            </a:r>
            <a:br>
              <a:rPr lang="en-GB" sz="2000" b="0" i="0" dirty="0">
                <a:solidFill>
                  <a:schemeClr val="accent5"/>
                </a:solidFill>
                <a:effectLst/>
                <a:latin typeface="Arial" panose="020B0604020202020204" pitchFamily="34" charset="0"/>
                <a:cs typeface="Arial" panose="020B0604020202020204" pitchFamily="34" charset="0"/>
              </a:rPr>
            </a:br>
            <a:r>
              <a:rPr lang="en-GB" sz="2000" b="0" i="0" dirty="0">
                <a:solidFill>
                  <a:schemeClr val="accent5"/>
                </a:solidFill>
                <a:effectLst/>
                <a:latin typeface="Arial" panose="020B0604020202020204" pitchFamily="34" charset="0"/>
                <a:cs typeface="Arial" panose="020B0604020202020204" pitchFamily="34" charset="0"/>
              </a:rPr>
              <a:t> </a:t>
            </a:r>
          </a:p>
          <a:p>
            <a:pPr algn="l" fontAlgn="base"/>
            <a:r>
              <a:rPr lang="en-GB" sz="2000" b="0" i="0" dirty="0">
                <a:solidFill>
                  <a:schemeClr val="accent5"/>
                </a:solidFill>
                <a:effectLst/>
                <a:latin typeface="urw-din"/>
              </a:rPr>
              <a:t>2. </a:t>
            </a:r>
            <a:r>
              <a:rPr lang="en-GB" sz="2000" b="1" i="0" u="sng" dirty="0">
                <a:solidFill>
                  <a:schemeClr val="accent5"/>
                </a:solidFill>
                <a:effectLst/>
                <a:latin typeface="urw-din"/>
              </a:rPr>
              <a:t>Synchronous Counter</a:t>
            </a:r>
            <a:r>
              <a:rPr lang="en-GB" sz="2000" b="0" i="0" dirty="0">
                <a:solidFill>
                  <a:schemeClr val="accent5"/>
                </a:solidFill>
                <a:effectLst/>
                <a:latin typeface="urw-din"/>
              </a:rPr>
              <a:t> </a:t>
            </a:r>
          </a:p>
          <a:p>
            <a:pPr algn="l" fontAlgn="base"/>
            <a:endParaRPr lang="en-GB" sz="2000" b="0" i="0" dirty="0">
              <a:solidFill>
                <a:srgbClr val="273239"/>
              </a:solidFill>
              <a:effectLst/>
              <a:latin typeface="urw-din"/>
            </a:endParaRPr>
          </a:p>
          <a:p>
            <a:pPr algn="l" fontAlgn="base"/>
            <a:r>
              <a:rPr lang="en-GB" sz="2000" b="0" i="0" dirty="0">
                <a:solidFill>
                  <a:srgbClr val="273239"/>
                </a:solidFill>
                <a:effectLst/>
                <a:latin typeface="urw-din"/>
              </a:rPr>
              <a:t>synchronous counter has one global clock which drives each flip flop so output changes in parallel. The one advantage of synchronous counter over asynchronous counter is, it can operate on higher frequency than asynchronous counter as it does not have cumulative delay because of same clock is given to each flip flop. </a:t>
            </a:r>
          </a:p>
          <a:p>
            <a:br>
              <a:rPr lang="en-GB" sz="2000" dirty="0"/>
            </a:b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buFont typeface="+mj-lt"/>
              <a:buAutoNum type="arabicPeriod"/>
            </a:pP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endParaRPr lang="en-GB" sz="2000" b="0" i="0" dirty="0">
              <a:solidFill>
                <a:srgbClr val="273239"/>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60904A1-3444-BDA3-2859-769F3ADCE992}"/>
              </a:ext>
            </a:extLst>
          </p:cNvPr>
          <p:cNvPicPr>
            <a:picLocks noChangeAspect="1"/>
          </p:cNvPicPr>
          <p:nvPr/>
        </p:nvPicPr>
        <p:blipFill rotWithShape="1">
          <a:blip r:embed="rId5">
            <a:extLst>
              <a:ext uri="{28A0092B-C50C-407E-A947-70E740481C1C}">
                <a14:useLocalDpi xmlns:a14="http://schemas.microsoft.com/office/drawing/2010/main" val="0"/>
              </a:ext>
            </a:extLst>
          </a:blip>
          <a:srcRect b="26736"/>
          <a:stretch/>
        </p:blipFill>
        <p:spPr>
          <a:xfrm>
            <a:off x="3159585" y="4159891"/>
            <a:ext cx="4936665" cy="1990084"/>
          </a:xfrm>
          <a:prstGeom prst="rect">
            <a:avLst/>
          </a:prstGeom>
        </p:spPr>
      </p:pic>
    </p:spTree>
    <p:extLst>
      <p:ext uri="{BB962C8B-B14F-4D97-AF65-F5344CB8AC3E}">
        <p14:creationId xmlns:p14="http://schemas.microsoft.com/office/powerpoint/2010/main" val="320574547"/>
      </p:ext>
    </p:extLst>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3128"/>
                                        </p:tgtEl>
                                      </p:cBhvr>
                                    </p:animEffect>
                                    <p:set>
                                      <p:cBhvr>
                                        <p:cTn id="7" dur="1" fill="hold">
                                          <p:stCondLst>
                                            <p:cond delay="499"/>
                                          </p:stCondLst>
                                        </p:cTn>
                                        <p:tgtEl>
                                          <p:spTgt spid="3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5343531-C82E-B1B3-E724-87C58B149719}"/>
              </a:ext>
            </a:extLst>
          </p:cNvPr>
          <p:cNvSpPr txBox="1"/>
          <p:nvPr/>
        </p:nvSpPr>
        <p:spPr>
          <a:xfrm>
            <a:off x="849405" y="1574770"/>
            <a:ext cx="7067745" cy="5016758"/>
          </a:xfrm>
          <a:prstGeom prst="rect">
            <a:avLst/>
          </a:prstGeom>
          <a:noFill/>
        </p:spPr>
        <p:txBody>
          <a:bodyPr wrap="square">
            <a:spAutoFit/>
          </a:bodyPr>
          <a:lstStyle/>
          <a:p>
            <a:pPr algn="l" fontAlgn="base"/>
            <a:r>
              <a:rPr lang="en-GB" sz="2000" b="1" i="0" u="sng" dirty="0">
                <a:solidFill>
                  <a:schemeClr val="accent5"/>
                </a:solidFill>
                <a:effectLst/>
                <a:latin typeface="Arial" panose="020B0604020202020204" pitchFamily="34" charset="0"/>
                <a:cs typeface="Arial" panose="020B0604020202020204" pitchFamily="34" charset="0"/>
              </a:rPr>
              <a:t>Decade Counter</a:t>
            </a:r>
          </a:p>
          <a:p>
            <a:pPr algn="l" fontAlgn="base"/>
            <a:endParaRPr lang="en-GB" sz="2000" b="0" i="0" dirty="0">
              <a:solidFill>
                <a:srgbClr val="273239"/>
              </a:solidFill>
              <a:effectLst/>
              <a:latin typeface="Arial" panose="020B0604020202020204" pitchFamily="34" charset="0"/>
              <a:cs typeface="Arial" panose="020B0604020202020204" pitchFamily="34" charset="0"/>
            </a:endParaRPr>
          </a:p>
          <a:p>
            <a:pPr algn="l" fontAlgn="base"/>
            <a:r>
              <a:rPr lang="en-GB" sz="2000" b="0" i="0" dirty="0">
                <a:solidFill>
                  <a:srgbClr val="273239"/>
                </a:solidFill>
                <a:effectLst/>
                <a:latin typeface="Arial" panose="020B0604020202020204" pitchFamily="34" charset="0"/>
                <a:cs typeface="Arial" panose="020B0604020202020204" pitchFamily="34" charset="0"/>
              </a:rPr>
              <a:t>A decade counter counts ten different states and then reset to its initial states.</a:t>
            </a:r>
          </a:p>
          <a:p>
            <a:pPr algn="l" fontAlgn="base"/>
            <a:endParaRPr lang="en-GB" sz="2000" dirty="0">
              <a:solidFill>
                <a:srgbClr val="273239"/>
              </a:solidFill>
              <a:latin typeface="Arial" panose="020B0604020202020204" pitchFamily="34" charset="0"/>
              <a:cs typeface="Arial" panose="020B0604020202020204" pitchFamily="34" charset="0"/>
            </a:endParaRPr>
          </a:p>
          <a:p>
            <a:pPr algn="l" fontAlgn="base"/>
            <a:r>
              <a:rPr lang="en-GB" sz="2000" b="0" i="0" dirty="0">
                <a:solidFill>
                  <a:srgbClr val="273239"/>
                </a:solidFill>
                <a:effectLst/>
                <a:latin typeface="Arial" panose="020B0604020202020204" pitchFamily="34" charset="0"/>
                <a:cs typeface="Arial" panose="020B0604020202020204" pitchFamily="34" charset="0"/>
              </a:rPr>
              <a:t>A simple decade counter will count from 0 to 9 but we can also make the decade counters which can go through any ten states between 0 to 15 (for 4 bit counter). </a:t>
            </a:r>
          </a:p>
          <a:p>
            <a:pPr algn="l" fontAlgn="base"/>
            <a:endParaRPr lang="en-GB" sz="2000" dirty="0">
              <a:solidFill>
                <a:srgbClr val="273239"/>
              </a:solidFill>
              <a:latin typeface="Arial" panose="020B0604020202020204" pitchFamily="34" charset="0"/>
              <a:cs typeface="Arial" panose="020B0604020202020204" pitchFamily="34" charset="0"/>
            </a:endParaRPr>
          </a:p>
          <a:p>
            <a:pPr algn="l" fontAlgn="base"/>
            <a:endParaRPr lang="en-GB" sz="2000" b="0" i="0" dirty="0">
              <a:solidFill>
                <a:srgbClr val="273239"/>
              </a:solidFill>
              <a:effectLst/>
              <a:latin typeface="Arial" panose="020B0604020202020204" pitchFamily="34" charset="0"/>
              <a:cs typeface="Arial" panose="020B0604020202020204" pitchFamily="34" charset="0"/>
            </a:endParaRPr>
          </a:p>
          <a:p>
            <a:pPr algn="l" fontAlgn="base"/>
            <a:br>
              <a:rPr lang="en-GB" sz="2000" b="0" i="0" dirty="0">
                <a:solidFill>
                  <a:schemeClr val="accent5"/>
                </a:solidFill>
                <a:effectLst/>
                <a:latin typeface="Arial" panose="020B0604020202020204" pitchFamily="34" charset="0"/>
                <a:cs typeface="Arial" panose="020B0604020202020204" pitchFamily="34" charset="0"/>
              </a:rPr>
            </a:br>
            <a:r>
              <a:rPr lang="en-GB" sz="2000" b="0" i="0" dirty="0">
                <a:solidFill>
                  <a:schemeClr val="accent5"/>
                </a:solidFill>
                <a:effectLst/>
                <a:latin typeface="Arial" panose="020B0604020202020204" pitchFamily="34" charset="0"/>
                <a:cs typeface="Arial" panose="020B0604020202020204" pitchFamily="34" charset="0"/>
              </a:rPr>
              <a:t> </a:t>
            </a:r>
          </a:p>
          <a:p>
            <a:pPr algn="l" fontAlgn="base"/>
            <a:endParaRPr lang="en-GB" sz="2000" b="0" i="0" dirty="0">
              <a:solidFill>
                <a:srgbClr val="273239"/>
              </a:solidFill>
              <a:effectLst/>
              <a:latin typeface="Arial" panose="020B0604020202020204" pitchFamily="34" charset="0"/>
              <a:cs typeface="Arial" panose="020B0604020202020204" pitchFamily="34" charset="0"/>
            </a:endParaRPr>
          </a:p>
          <a:p>
            <a:pPr algn="l" fontAlgn="base">
              <a:buFont typeface="+mj-lt"/>
              <a:buAutoNum type="arabicPeriod"/>
            </a:pP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endParaRPr lang="en-GB" sz="2000" b="0" i="0" dirty="0">
              <a:solidFill>
                <a:srgbClr val="273239"/>
              </a:solidFill>
              <a:effectLst/>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0D28238D-7911-AF72-D74B-C3FAFDAE4061}"/>
              </a:ext>
            </a:extLst>
          </p:cNvPr>
          <p:cNvGraphicFramePr>
            <a:graphicFrameLocks noGrp="1"/>
          </p:cNvGraphicFramePr>
          <p:nvPr>
            <p:extLst>
              <p:ext uri="{D42A27DB-BD31-4B8C-83A1-F6EECF244321}">
                <p14:modId xmlns:p14="http://schemas.microsoft.com/office/powerpoint/2010/main" val="2947627108"/>
              </p:ext>
            </p:extLst>
          </p:nvPr>
        </p:nvGraphicFramePr>
        <p:xfrm>
          <a:off x="7917151" y="1374715"/>
          <a:ext cx="2886580" cy="4549952"/>
        </p:xfrm>
        <a:graphic>
          <a:graphicData uri="http://schemas.openxmlformats.org/drawingml/2006/table">
            <a:tbl>
              <a:tblPr/>
              <a:tblGrid>
                <a:gridCol w="577316">
                  <a:extLst>
                    <a:ext uri="{9D8B030D-6E8A-4147-A177-3AD203B41FA5}">
                      <a16:colId xmlns:a16="http://schemas.microsoft.com/office/drawing/2014/main" val="2178687292"/>
                    </a:ext>
                  </a:extLst>
                </a:gridCol>
                <a:gridCol w="577316">
                  <a:extLst>
                    <a:ext uri="{9D8B030D-6E8A-4147-A177-3AD203B41FA5}">
                      <a16:colId xmlns:a16="http://schemas.microsoft.com/office/drawing/2014/main" val="2050962624"/>
                    </a:ext>
                  </a:extLst>
                </a:gridCol>
                <a:gridCol w="577316">
                  <a:extLst>
                    <a:ext uri="{9D8B030D-6E8A-4147-A177-3AD203B41FA5}">
                      <a16:colId xmlns:a16="http://schemas.microsoft.com/office/drawing/2014/main" val="83328097"/>
                    </a:ext>
                  </a:extLst>
                </a:gridCol>
                <a:gridCol w="577316">
                  <a:extLst>
                    <a:ext uri="{9D8B030D-6E8A-4147-A177-3AD203B41FA5}">
                      <a16:colId xmlns:a16="http://schemas.microsoft.com/office/drawing/2014/main" val="2388797768"/>
                    </a:ext>
                  </a:extLst>
                </a:gridCol>
                <a:gridCol w="577316">
                  <a:extLst>
                    <a:ext uri="{9D8B030D-6E8A-4147-A177-3AD203B41FA5}">
                      <a16:colId xmlns:a16="http://schemas.microsoft.com/office/drawing/2014/main" val="2670983641"/>
                    </a:ext>
                  </a:extLst>
                </a:gridCol>
              </a:tblGrid>
              <a:tr h="315736">
                <a:tc>
                  <a:txBody>
                    <a:bodyPr/>
                    <a:lstStyle/>
                    <a:p>
                      <a:pPr algn="l" fontAlgn="base"/>
                      <a:r>
                        <a:rPr lang="en-GB" sz="1100" b="1" dirty="0">
                          <a:solidFill>
                            <a:schemeClr val="accent5"/>
                          </a:solidFill>
                          <a:effectLst/>
                        </a:rPr>
                        <a:t>Clock pulse</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solidFill>
                            <a:schemeClr val="accent5"/>
                          </a:solidFill>
                          <a:effectLst/>
                        </a:rPr>
                        <a:t>Q3</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dirty="0">
                          <a:solidFill>
                            <a:schemeClr val="accent5"/>
                          </a:solidFill>
                          <a:effectLst/>
                        </a:rPr>
                        <a:t>Q2</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dirty="0">
                          <a:solidFill>
                            <a:schemeClr val="accent5"/>
                          </a:solidFill>
                          <a:effectLst/>
                        </a:rPr>
                        <a:t>Q1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dirty="0">
                          <a:solidFill>
                            <a:schemeClr val="accent5"/>
                          </a:solidFill>
                          <a:effectLst/>
                        </a:rPr>
                        <a:t>Q0</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698906987"/>
                  </a:ext>
                </a:extLst>
              </a:tr>
              <a:tr h="315736">
                <a:tc>
                  <a:txBody>
                    <a:bodyPr/>
                    <a:lstStyle/>
                    <a:p>
                      <a:pPr algn="l" fontAlgn="base"/>
                      <a:r>
                        <a:rPr lang="en-GB" sz="1100" b="1" dirty="0">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2351615259"/>
                  </a:ext>
                </a:extLst>
              </a:tr>
              <a:tr h="315736">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dirty="0">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1352662913"/>
                  </a:ext>
                </a:extLst>
              </a:tr>
              <a:tr h="315736">
                <a:tc>
                  <a:txBody>
                    <a:bodyPr/>
                    <a:lstStyle/>
                    <a:p>
                      <a:pPr algn="l" fontAlgn="base"/>
                      <a:r>
                        <a:rPr lang="en-GB" sz="1100" b="1">
                          <a:effectLst/>
                        </a:rPr>
                        <a:t>2</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dirty="0">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4102800577"/>
                  </a:ext>
                </a:extLst>
              </a:tr>
              <a:tr h="315736">
                <a:tc>
                  <a:txBody>
                    <a:bodyPr/>
                    <a:lstStyle/>
                    <a:p>
                      <a:pPr algn="l" fontAlgn="base"/>
                      <a:r>
                        <a:rPr lang="en-GB" sz="1100" b="1">
                          <a:effectLst/>
                        </a:rPr>
                        <a:t>3</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691272152"/>
                  </a:ext>
                </a:extLst>
              </a:tr>
              <a:tr h="315736">
                <a:tc>
                  <a:txBody>
                    <a:bodyPr/>
                    <a:lstStyle/>
                    <a:p>
                      <a:pPr algn="l" fontAlgn="base"/>
                      <a:r>
                        <a:rPr lang="en-GB" sz="1100" b="1">
                          <a:effectLst/>
                        </a:rPr>
                        <a:t>4</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3223063261"/>
                  </a:ext>
                </a:extLst>
              </a:tr>
              <a:tr h="315736">
                <a:tc>
                  <a:txBody>
                    <a:bodyPr/>
                    <a:lstStyle/>
                    <a:p>
                      <a:pPr algn="l" fontAlgn="base"/>
                      <a:r>
                        <a:rPr lang="en-GB" sz="1100" b="1">
                          <a:effectLst/>
                        </a:rPr>
                        <a:t>5</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199968221"/>
                  </a:ext>
                </a:extLst>
              </a:tr>
              <a:tr h="315736">
                <a:tc>
                  <a:txBody>
                    <a:bodyPr/>
                    <a:lstStyle/>
                    <a:p>
                      <a:pPr algn="l" fontAlgn="base"/>
                      <a:r>
                        <a:rPr lang="en-GB" sz="1100" b="1">
                          <a:effectLst/>
                        </a:rPr>
                        <a:t>6</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808250913"/>
                  </a:ext>
                </a:extLst>
              </a:tr>
              <a:tr h="315736">
                <a:tc>
                  <a:txBody>
                    <a:bodyPr/>
                    <a:lstStyle/>
                    <a:p>
                      <a:pPr algn="l" fontAlgn="base"/>
                      <a:r>
                        <a:rPr lang="en-GB" sz="1100" b="1">
                          <a:effectLst/>
                        </a:rPr>
                        <a:t>7</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956826281"/>
                  </a:ext>
                </a:extLst>
              </a:tr>
              <a:tr h="315736">
                <a:tc>
                  <a:txBody>
                    <a:bodyPr/>
                    <a:lstStyle/>
                    <a:p>
                      <a:pPr algn="l" fontAlgn="base"/>
                      <a:r>
                        <a:rPr lang="en-GB" sz="1100" b="1">
                          <a:effectLst/>
                        </a:rPr>
                        <a:t>8</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2022424047"/>
                  </a:ext>
                </a:extLst>
              </a:tr>
              <a:tr h="315736">
                <a:tc>
                  <a:txBody>
                    <a:bodyPr/>
                    <a:lstStyle/>
                    <a:p>
                      <a:pPr algn="l" fontAlgn="base"/>
                      <a:r>
                        <a:rPr lang="en-GB" sz="1100" b="1">
                          <a:effectLst/>
                        </a:rPr>
                        <a:t>9</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1</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a:effectLst/>
                        </a:rPr>
                        <a:t>0</a:t>
                      </a:r>
                    </a:p>
                  </a:txBody>
                  <a:tcPr marL="82412" marR="82412" marT="115376" marB="115376" anchor="ctr">
                    <a:lnL>
                      <a:noFill/>
                    </a:lnL>
                    <a:lnR>
                      <a:noFill/>
                    </a:lnR>
                    <a:lnT>
                      <a:noFill/>
                    </a:lnT>
                    <a:lnB>
                      <a:noFill/>
                    </a:lnB>
                    <a:solidFill>
                      <a:srgbClr val="FFFFFF"/>
                    </a:solidFill>
                  </a:tcPr>
                </a:tc>
                <a:tc>
                  <a:txBody>
                    <a:bodyPr/>
                    <a:lstStyle/>
                    <a:p>
                      <a:pPr algn="l" fontAlgn="base"/>
                      <a:r>
                        <a:rPr lang="en-GB" sz="1100" b="1" dirty="0">
                          <a:effectLst/>
                        </a:rPr>
                        <a:t>1</a:t>
                      </a:r>
                    </a:p>
                  </a:txBody>
                  <a:tcPr marL="82412" marR="82412" marT="115376" marB="115376" anchor="ctr">
                    <a:lnL>
                      <a:noFill/>
                    </a:lnL>
                    <a:lnR>
                      <a:noFill/>
                    </a:lnR>
                    <a:lnT>
                      <a:noFill/>
                    </a:lnT>
                    <a:lnB>
                      <a:noFill/>
                    </a:lnB>
                    <a:solidFill>
                      <a:srgbClr val="FFFFFF"/>
                    </a:solidFill>
                  </a:tcPr>
                </a:tc>
                <a:extLst>
                  <a:ext uri="{0D108BD9-81ED-4DB2-BD59-A6C34878D82A}">
                    <a16:rowId xmlns:a16="http://schemas.microsoft.com/office/drawing/2014/main" val="1693524565"/>
                  </a:ext>
                </a:extLst>
              </a:tr>
            </a:tbl>
          </a:graphicData>
        </a:graphic>
      </p:graphicFrame>
    </p:spTree>
    <p:extLst>
      <p:ext uri="{BB962C8B-B14F-4D97-AF65-F5344CB8AC3E}">
        <p14:creationId xmlns:p14="http://schemas.microsoft.com/office/powerpoint/2010/main" val="4004255663"/>
      </p:ext>
    </p:extLst>
  </p:cSld>
  <p:clrMapOvr>
    <a:masterClrMapping/>
  </p:clrMapOvr>
  <p:transition>
    <p:comb dir="vert"/>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5343531-C82E-B1B3-E724-87C58B149719}"/>
              </a:ext>
            </a:extLst>
          </p:cNvPr>
          <p:cNvSpPr txBox="1"/>
          <p:nvPr/>
        </p:nvSpPr>
        <p:spPr>
          <a:xfrm>
            <a:off x="107373" y="964487"/>
            <a:ext cx="9996054" cy="1938992"/>
          </a:xfrm>
          <a:prstGeom prst="rect">
            <a:avLst/>
          </a:prstGeom>
          <a:noFill/>
        </p:spPr>
        <p:txBody>
          <a:bodyPr wrap="square">
            <a:spAutoFit/>
          </a:bodyPr>
          <a:lstStyle/>
          <a:p>
            <a:br>
              <a:rPr lang="en-GB" sz="2000" dirty="0"/>
            </a:b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buFont typeface="+mj-lt"/>
              <a:buAutoNum type="arabicPeriod"/>
            </a:pP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endParaRPr lang="en-GB" sz="2000" b="0" i="0" dirty="0">
              <a:solidFill>
                <a:srgbClr val="273239"/>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C9E0943-24E3-4557-64A0-2F657EF8B203}"/>
              </a:ext>
            </a:extLst>
          </p:cNvPr>
          <p:cNvSpPr txBox="1"/>
          <p:nvPr/>
        </p:nvSpPr>
        <p:spPr>
          <a:xfrm>
            <a:off x="1066799" y="1859587"/>
            <a:ext cx="9996053" cy="707886"/>
          </a:xfrm>
          <a:prstGeom prst="rect">
            <a:avLst/>
          </a:prstGeom>
          <a:noFill/>
        </p:spPr>
        <p:txBody>
          <a:bodyPr wrap="square">
            <a:spAutoFit/>
          </a:bodyPr>
          <a:lstStyle/>
          <a:p>
            <a:r>
              <a:rPr lang="en-GB" sz="2000" b="1" i="0" dirty="0">
                <a:solidFill>
                  <a:srgbClr val="414042"/>
                </a:solidFill>
                <a:effectLst/>
                <a:latin typeface="Arial" panose="020B0604020202020204" pitchFamily="34" charset="0"/>
                <a:cs typeface="Arial" panose="020B0604020202020204" pitchFamily="34" charset="0"/>
              </a:rPr>
              <a:t>Modulus Counters</a:t>
            </a:r>
            <a:r>
              <a:rPr lang="en-GB" sz="2000" b="0" i="0" dirty="0">
                <a:solidFill>
                  <a:srgbClr val="414042"/>
                </a:solidFill>
                <a:effectLst/>
                <a:latin typeface="Arial" panose="020B0604020202020204" pitchFamily="34" charset="0"/>
                <a:cs typeface="Arial" panose="020B0604020202020204" pitchFamily="34" charset="0"/>
              </a:rPr>
              <a:t>, or simply </a:t>
            </a:r>
            <a:r>
              <a:rPr lang="en-GB" sz="2000" b="0" i="1" dirty="0">
                <a:solidFill>
                  <a:srgbClr val="414042"/>
                </a:solidFill>
                <a:effectLst/>
                <a:latin typeface="Arial" panose="020B0604020202020204" pitchFamily="34" charset="0"/>
                <a:cs typeface="Arial" panose="020B0604020202020204" pitchFamily="34" charset="0"/>
              </a:rPr>
              <a:t>MOD counters</a:t>
            </a:r>
            <a:r>
              <a:rPr lang="en-GB" sz="2000" b="0" i="0" dirty="0">
                <a:solidFill>
                  <a:srgbClr val="414042"/>
                </a:solidFill>
                <a:effectLst/>
                <a:latin typeface="Arial" panose="020B0604020202020204" pitchFamily="34" charset="0"/>
                <a:cs typeface="Arial" panose="020B0604020202020204" pitchFamily="34" charset="0"/>
              </a:rPr>
              <a:t>, are defined based on the number of states that the counter will sequence through before returning back to its original value.</a:t>
            </a:r>
            <a:endParaRPr lang="en-GB"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3262D3C-3762-BEF5-2AC4-99E06434AE83}"/>
              </a:ext>
            </a:extLst>
          </p:cNvPr>
          <p:cNvSpPr txBox="1"/>
          <p:nvPr/>
        </p:nvSpPr>
        <p:spPr>
          <a:xfrm>
            <a:off x="1097974" y="2813993"/>
            <a:ext cx="9964878" cy="1323439"/>
          </a:xfrm>
          <a:prstGeom prst="rect">
            <a:avLst/>
          </a:prstGeom>
          <a:noFill/>
        </p:spPr>
        <p:txBody>
          <a:bodyPr wrap="square">
            <a:spAutoFit/>
          </a:bodyPr>
          <a:lstStyle/>
          <a:p>
            <a:r>
              <a:rPr lang="en-GB" sz="2000" b="0" i="0" dirty="0">
                <a:solidFill>
                  <a:srgbClr val="414042"/>
                </a:solidFill>
                <a:effectLst/>
                <a:latin typeface="Arial" panose="020B0604020202020204" pitchFamily="34" charset="0"/>
                <a:cs typeface="Arial" panose="020B0604020202020204" pitchFamily="34" charset="0"/>
              </a:rPr>
              <a:t>For example, a 2-bit counter that counts from 00</a:t>
            </a:r>
            <a:r>
              <a:rPr lang="en-GB" sz="2000" b="0" i="0" baseline="-25000" dirty="0">
                <a:solidFill>
                  <a:srgbClr val="414042"/>
                </a:solidFill>
                <a:effectLst/>
                <a:latin typeface="Arial" panose="020B0604020202020204" pitchFamily="34" charset="0"/>
                <a:cs typeface="Arial" panose="020B0604020202020204" pitchFamily="34" charset="0"/>
              </a:rPr>
              <a:t>2</a:t>
            </a:r>
            <a:r>
              <a:rPr lang="en-GB" sz="2000" b="0" i="0" dirty="0">
                <a:solidFill>
                  <a:srgbClr val="414042"/>
                </a:solidFill>
                <a:effectLst/>
                <a:latin typeface="Arial" panose="020B0604020202020204" pitchFamily="34" charset="0"/>
                <a:cs typeface="Arial" panose="020B0604020202020204" pitchFamily="34" charset="0"/>
              </a:rPr>
              <a:t> to 11</a:t>
            </a:r>
            <a:r>
              <a:rPr lang="en-GB" sz="2000" b="0" i="0" baseline="-25000" dirty="0">
                <a:solidFill>
                  <a:srgbClr val="414042"/>
                </a:solidFill>
                <a:effectLst/>
                <a:latin typeface="Arial" panose="020B0604020202020204" pitchFamily="34" charset="0"/>
                <a:cs typeface="Arial" panose="020B0604020202020204" pitchFamily="34" charset="0"/>
              </a:rPr>
              <a:t>2</a:t>
            </a:r>
            <a:r>
              <a:rPr lang="en-GB" sz="2000" b="0" i="0" dirty="0">
                <a:solidFill>
                  <a:srgbClr val="414042"/>
                </a:solidFill>
                <a:effectLst/>
                <a:latin typeface="Arial" panose="020B0604020202020204" pitchFamily="34" charset="0"/>
                <a:cs typeface="Arial" panose="020B0604020202020204" pitchFamily="34" charset="0"/>
              </a:rPr>
              <a:t> in binary, that is 0 to 3 in decimal, has a modulus value of 4 ( 00 → 1 → 10 → 11, and return back to 00 ) so would therefore be called a modulo-4, or mod-4, counter. Note also that it has taken four clock pulses to get from 00 to 11.</a:t>
            </a:r>
            <a:endParaRPr lang="en-GB"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DBAD099-7B4E-A3AB-C6BD-418CAE91AB27}"/>
              </a:ext>
            </a:extLst>
          </p:cNvPr>
          <p:cNvSpPr txBox="1"/>
          <p:nvPr/>
        </p:nvSpPr>
        <p:spPr>
          <a:xfrm>
            <a:off x="4176375" y="4941455"/>
            <a:ext cx="3839249" cy="477054"/>
          </a:xfrm>
          <a:prstGeom prst="rect">
            <a:avLst/>
          </a:prstGeom>
          <a:noFill/>
        </p:spPr>
        <p:txBody>
          <a:bodyPr wrap="square" rtlCol="0">
            <a:spAutoFit/>
          </a:bodyPr>
          <a:lstStyle/>
          <a:p>
            <a:r>
              <a:rPr lang="en-GB" sz="2500" b="1" dirty="0">
                <a:latin typeface="Arial" panose="020B0604020202020204" pitchFamily="34" charset="0"/>
                <a:cs typeface="Arial" panose="020B0604020202020204" pitchFamily="34" charset="0"/>
              </a:rPr>
              <a:t>0       1        2      3          4  </a:t>
            </a:r>
          </a:p>
        </p:txBody>
      </p:sp>
      <p:sp>
        <p:nvSpPr>
          <p:cNvPr id="10" name="TextBox 9">
            <a:extLst>
              <a:ext uri="{FF2B5EF4-FFF2-40B4-BE49-F238E27FC236}">
                <a16:creationId xmlns:a16="http://schemas.microsoft.com/office/drawing/2014/main" id="{6DBDB2F2-8B96-FDA7-4BBA-616822F5800D}"/>
              </a:ext>
            </a:extLst>
          </p:cNvPr>
          <p:cNvSpPr txBox="1"/>
          <p:nvPr/>
        </p:nvSpPr>
        <p:spPr>
          <a:xfrm>
            <a:off x="3920065" y="4572123"/>
            <a:ext cx="5307061" cy="369332"/>
          </a:xfrm>
          <a:prstGeom prst="rect">
            <a:avLst/>
          </a:prstGeom>
          <a:noFill/>
        </p:spPr>
        <p:txBody>
          <a:bodyPr wrap="square" rtlCol="0">
            <a:spAutoFit/>
          </a:bodyPr>
          <a:lstStyle/>
          <a:p>
            <a:r>
              <a:rPr lang="en-GB" dirty="0"/>
              <a:t>Mod 1     Mod 2     Mod 3     Mod 4      Mod 5</a:t>
            </a:r>
          </a:p>
        </p:txBody>
      </p:sp>
    </p:spTree>
    <p:extLst>
      <p:ext uri="{BB962C8B-B14F-4D97-AF65-F5344CB8AC3E}">
        <p14:creationId xmlns:p14="http://schemas.microsoft.com/office/powerpoint/2010/main" val="3870988637"/>
      </p:ext>
    </p:extLst>
  </p:cSld>
  <p:clrMapOvr>
    <a:masterClrMapping/>
  </p:clrMapOvr>
  <p:transition>
    <p:comb dir="vert"/>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u="sng" dirty="0">
                <a:solidFill>
                  <a:schemeClr val="accent5"/>
                </a:solidFill>
                <a:latin typeface="Arial" panose="020B0604020202020204" pitchFamily="34" charset="0"/>
                <a:cs typeface="Arial" panose="020B0604020202020204" pitchFamily="34" charset="0"/>
              </a:rPr>
              <a:t>Cascaded Counters</a:t>
            </a:r>
            <a:endParaRPr lang="en-GB" sz="2000" dirty="0">
              <a:solidFill>
                <a:schemeClr val="accent5"/>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5343531-C82E-B1B3-E724-87C58B149719}"/>
              </a:ext>
            </a:extLst>
          </p:cNvPr>
          <p:cNvSpPr txBox="1"/>
          <p:nvPr/>
        </p:nvSpPr>
        <p:spPr>
          <a:xfrm>
            <a:off x="138546" y="3321032"/>
            <a:ext cx="9996054" cy="1938992"/>
          </a:xfrm>
          <a:prstGeom prst="rect">
            <a:avLst/>
          </a:prstGeom>
          <a:noFill/>
        </p:spPr>
        <p:txBody>
          <a:bodyPr wrap="square">
            <a:spAutoFit/>
          </a:bodyPr>
          <a:lstStyle/>
          <a:p>
            <a:br>
              <a:rPr lang="en-GB" sz="2000" dirty="0"/>
            </a:b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buFont typeface="+mj-lt"/>
              <a:buAutoNum type="arabicPeriod"/>
            </a:pP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endParaRPr lang="en-GB" sz="2000" b="0" i="0" dirty="0">
              <a:solidFill>
                <a:srgbClr val="273239"/>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C9E0943-24E3-4557-64A0-2F657EF8B203}"/>
              </a:ext>
            </a:extLst>
          </p:cNvPr>
          <p:cNvSpPr txBox="1"/>
          <p:nvPr/>
        </p:nvSpPr>
        <p:spPr>
          <a:xfrm>
            <a:off x="1066799" y="1859587"/>
            <a:ext cx="9996053" cy="1323439"/>
          </a:xfrm>
          <a:prstGeom prst="rect">
            <a:avLst/>
          </a:prstGeom>
          <a:noFill/>
        </p:spPr>
        <p:txBody>
          <a:bodyPr wrap="square">
            <a:spAutoFit/>
          </a:bodyPr>
          <a:lstStyle/>
          <a:p>
            <a:r>
              <a:rPr lang="en-GB" sz="2000" b="1" i="0" dirty="0">
                <a:solidFill>
                  <a:srgbClr val="414042"/>
                </a:solidFill>
                <a:effectLst/>
                <a:latin typeface="Arial" panose="020B0604020202020204" pitchFamily="34" charset="0"/>
                <a:cs typeface="Arial" panose="020B0604020202020204" pitchFamily="34" charset="0"/>
              </a:rPr>
              <a:t>Counters can be connected in cascade to achieve higher – modules operation.</a:t>
            </a:r>
          </a:p>
          <a:p>
            <a:endParaRPr lang="en-GB" sz="2000" b="1" dirty="0">
              <a:solidFill>
                <a:srgbClr val="414042"/>
              </a:solidFill>
              <a:latin typeface="Arial" panose="020B0604020202020204" pitchFamily="34" charset="0"/>
              <a:cs typeface="Arial" panose="020B0604020202020204" pitchFamily="34" charset="0"/>
            </a:endParaRPr>
          </a:p>
          <a:p>
            <a:r>
              <a:rPr lang="en-GB" sz="2000" b="1" dirty="0">
                <a:solidFill>
                  <a:srgbClr val="414042"/>
                </a:solidFill>
                <a:latin typeface="Arial" panose="020B0604020202020204" pitchFamily="34" charset="0"/>
                <a:cs typeface="Arial" panose="020B0604020202020204" pitchFamily="34" charset="0"/>
              </a:rPr>
              <a:t>In essence, cascading means that the last stage output of one counter drives the input of the next counter.</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600872"/>
      </p:ext>
    </p:extLst>
  </p:cSld>
  <p:clrMapOvr>
    <a:masterClrMapping/>
  </p:clrMapOvr>
  <p:transition>
    <p:comb dir="vert"/>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u="sng" dirty="0">
                <a:solidFill>
                  <a:schemeClr val="accent5"/>
                </a:solidFill>
                <a:latin typeface="Arial" panose="020B0604020202020204" pitchFamily="34" charset="0"/>
                <a:cs typeface="Arial" panose="020B0604020202020204" pitchFamily="34" charset="0"/>
              </a:rPr>
              <a:t>Asynchronous Cascaded</a:t>
            </a:r>
            <a:endParaRPr lang="en-GB" sz="2000" dirty="0">
              <a:solidFill>
                <a:schemeClr val="accent5"/>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326C364-17E5-F561-6174-355AAF2B2EF9}"/>
              </a:ext>
            </a:extLst>
          </p:cNvPr>
          <p:cNvSpPr txBox="1"/>
          <p:nvPr/>
        </p:nvSpPr>
        <p:spPr>
          <a:xfrm>
            <a:off x="1066799" y="1859587"/>
            <a:ext cx="9996053" cy="707886"/>
          </a:xfrm>
          <a:prstGeom prst="rect">
            <a:avLst/>
          </a:prstGeom>
          <a:noFill/>
        </p:spPr>
        <p:txBody>
          <a:bodyPr wrap="square">
            <a:spAutoFit/>
          </a:bodyPr>
          <a:lstStyle/>
          <a:p>
            <a:r>
              <a:rPr lang="en-GB" sz="2000" b="1" i="0" dirty="0">
                <a:solidFill>
                  <a:srgbClr val="414042"/>
                </a:solidFill>
                <a:effectLst/>
                <a:latin typeface="Arial" panose="020B0604020202020204" pitchFamily="34" charset="0"/>
                <a:cs typeface="Arial" panose="020B0604020202020204" pitchFamily="34" charset="0"/>
              </a:rPr>
              <a:t>An example of two asynchronous counters connected in cascade in shown.</a:t>
            </a:r>
          </a:p>
          <a:p>
            <a:r>
              <a:rPr lang="en-GB" sz="2000" b="1" i="0" dirty="0">
                <a:solidFill>
                  <a:srgbClr val="414042"/>
                </a:solidFill>
                <a:effectLst/>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1BA4B95-561C-500B-9564-5ED6B57987CA}"/>
              </a:ext>
            </a:extLst>
          </p:cNvPr>
          <p:cNvPicPr>
            <a:picLocks noChangeAspect="1"/>
          </p:cNvPicPr>
          <p:nvPr/>
        </p:nvPicPr>
        <p:blipFill rotWithShape="1">
          <a:blip r:embed="rId5">
            <a:extLst>
              <a:ext uri="{28A0092B-C50C-407E-A947-70E740481C1C}">
                <a14:useLocalDpi xmlns:a14="http://schemas.microsoft.com/office/drawing/2010/main" val="0"/>
              </a:ext>
            </a:extLst>
          </a:blip>
          <a:srcRect l="11403" t="33260" r="7074" b="11660"/>
          <a:stretch/>
        </p:blipFill>
        <p:spPr>
          <a:xfrm>
            <a:off x="2137061" y="2432886"/>
            <a:ext cx="7439891" cy="2704834"/>
          </a:xfrm>
          <a:prstGeom prst="rect">
            <a:avLst/>
          </a:prstGeom>
        </p:spPr>
      </p:pic>
      <p:sp>
        <p:nvSpPr>
          <p:cNvPr id="9" name="TextBox 8">
            <a:extLst>
              <a:ext uri="{FF2B5EF4-FFF2-40B4-BE49-F238E27FC236}">
                <a16:creationId xmlns:a16="http://schemas.microsoft.com/office/drawing/2014/main" id="{E02AF5EE-29C5-87A1-2E6D-216818C5BDD0}"/>
              </a:ext>
            </a:extLst>
          </p:cNvPr>
          <p:cNvSpPr txBox="1"/>
          <p:nvPr/>
        </p:nvSpPr>
        <p:spPr>
          <a:xfrm>
            <a:off x="2687781" y="5482826"/>
            <a:ext cx="9996053" cy="323165"/>
          </a:xfrm>
          <a:prstGeom prst="rect">
            <a:avLst/>
          </a:prstGeom>
          <a:noFill/>
        </p:spPr>
        <p:txBody>
          <a:bodyPr wrap="square">
            <a:spAutoFit/>
          </a:bodyPr>
          <a:lstStyle/>
          <a:p>
            <a:r>
              <a:rPr lang="en-GB" sz="1500" b="1" i="0" dirty="0">
                <a:solidFill>
                  <a:srgbClr val="414042"/>
                </a:solidFill>
                <a:effectLst/>
                <a:latin typeface="Arial" panose="020B0604020202020204" pitchFamily="34" charset="0"/>
                <a:cs typeface="Arial" panose="020B0604020202020204" pitchFamily="34" charset="0"/>
              </a:rPr>
              <a:t>Two cascaded asynchronous counters (all J and K input are HIGH). </a:t>
            </a:r>
            <a:endParaRPr lang="en-GB"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567239"/>
      </p:ext>
    </p:extLst>
  </p:cSld>
  <p:clrMapOvr>
    <a:masterClrMapping/>
  </p:clrMapOvr>
  <p:transition>
    <p:comb dir="vert"/>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u="sng" dirty="0">
                <a:solidFill>
                  <a:schemeClr val="accent5"/>
                </a:solidFill>
                <a:latin typeface="Arial" panose="020B0604020202020204" pitchFamily="34" charset="0"/>
                <a:cs typeface="Arial" panose="020B0604020202020204" pitchFamily="34" charset="0"/>
              </a:rPr>
              <a:t>Asynchronous Cascaded</a:t>
            </a:r>
            <a:endParaRPr lang="en-GB" sz="2000" dirty="0">
              <a:solidFill>
                <a:schemeClr val="accent5"/>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326C364-17E5-F561-6174-355AAF2B2EF9}"/>
              </a:ext>
            </a:extLst>
          </p:cNvPr>
          <p:cNvSpPr txBox="1"/>
          <p:nvPr/>
        </p:nvSpPr>
        <p:spPr>
          <a:xfrm>
            <a:off x="1066799" y="1859587"/>
            <a:ext cx="9996053" cy="707886"/>
          </a:xfrm>
          <a:prstGeom prst="rect">
            <a:avLst/>
          </a:prstGeom>
          <a:noFill/>
        </p:spPr>
        <p:txBody>
          <a:bodyPr wrap="square">
            <a:spAutoFit/>
          </a:bodyPr>
          <a:lstStyle/>
          <a:p>
            <a:r>
              <a:rPr lang="en-GB" sz="2000" b="1" i="0" dirty="0">
                <a:solidFill>
                  <a:srgbClr val="414042"/>
                </a:solidFill>
                <a:effectLst/>
                <a:latin typeface="Arial" panose="020B0604020202020204" pitchFamily="34" charset="0"/>
                <a:cs typeface="Arial" panose="020B0604020202020204" pitchFamily="34" charset="0"/>
              </a:rPr>
              <a:t>Determine the overall modulus of the two cascaded counters configuration </a:t>
            </a:r>
            <a:r>
              <a:rPr lang="en-GB" sz="2000" b="1" dirty="0">
                <a:solidFill>
                  <a:srgbClr val="414042"/>
                </a:solidFill>
                <a:latin typeface="Arial" panose="020B0604020202020204" pitchFamily="34" charset="0"/>
                <a:cs typeface="Arial" panose="020B0604020202020204" pitchFamily="34" charset="0"/>
              </a:rPr>
              <a:t>.</a:t>
            </a:r>
            <a:endParaRPr lang="en-GB" sz="2000" b="1" i="0" dirty="0">
              <a:solidFill>
                <a:srgbClr val="414042"/>
              </a:solidFill>
              <a:effectLst/>
              <a:latin typeface="Arial" panose="020B0604020202020204" pitchFamily="34" charset="0"/>
              <a:cs typeface="Arial" panose="020B0604020202020204" pitchFamily="34" charset="0"/>
            </a:endParaRPr>
          </a:p>
          <a:p>
            <a:r>
              <a:rPr lang="en-GB" sz="2000" b="1" i="0" dirty="0">
                <a:solidFill>
                  <a:srgbClr val="414042"/>
                </a:solidFill>
                <a:effectLst/>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1563696-03F3-0DF7-CA95-255254DEA367}"/>
              </a:ext>
            </a:extLst>
          </p:cNvPr>
          <p:cNvPicPr>
            <a:picLocks noChangeAspect="1"/>
          </p:cNvPicPr>
          <p:nvPr/>
        </p:nvPicPr>
        <p:blipFill rotWithShape="1">
          <a:blip r:embed="rId5"/>
          <a:srcRect l="16051" t="19355" r="14801" b="46892"/>
          <a:stretch/>
        </p:blipFill>
        <p:spPr>
          <a:xfrm>
            <a:off x="1749137" y="2374333"/>
            <a:ext cx="7685809" cy="2109334"/>
          </a:xfrm>
          <a:prstGeom prst="rect">
            <a:avLst/>
          </a:prstGeom>
        </p:spPr>
      </p:pic>
      <p:sp>
        <p:nvSpPr>
          <p:cNvPr id="6" name="TextBox 5">
            <a:extLst>
              <a:ext uri="{FF2B5EF4-FFF2-40B4-BE49-F238E27FC236}">
                <a16:creationId xmlns:a16="http://schemas.microsoft.com/office/drawing/2014/main" id="{7DC1422B-933D-F9E3-B339-C64DB57562C7}"/>
              </a:ext>
            </a:extLst>
          </p:cNvPr>
          <p:cNvSpPr txBox="1"/>
          <p:nvPr/>
        </p:nvSpPr>
        <p:spPr>
          <a:xfrm>
            <a:off x="2455718" y="4290528"/>
            <a:ext cx="9996053" cy="1938992"/>
          </a:xfrm>
          <a:prstGeom prst="rect">
            <a:avLst/>
          </a:prstGeom>
          <a:noFill/>
        </p:spPr>
        <p:txBody>
          <a:bodyPr wrap="square">
            <a:spAutoFit/>
          </a:bodyPr>
          <a:lstStyle/>
          <a:p>
            <a:r>
              <a:rPr lang="en-GB" sz="2000" b="1" i="0" dirty="0">
                <a:solidFill>
                  <a:srgbClr val="414042"/>
                </a:solidFill>
                <a:effectLst/>
                <a:latin typeface="Arial" panose="020B0604020202020204" pitchFamily="34" charset="0"/>
                <a:cs typeface="Arial" panose="020B0604020202020204" pitchFamily="34" charset="0"/>
              </a:rPr>
              <a:t>The over all modules for the 3*counter configuration is</a:t>
            </a:r>
          </a:p>
          <a:p>
            <a:r>
              <a:rPr lang="en-GB" sz="2000" b="1" dirty="0">
                <a:solidFill>
                  <a:srgbClr val="414042"/>
                </a:solidFill>
                <a:latin typeface="Arial" panose="020B0604020202020204" pitchFamily="34" charset="0"/>
                <a:cs typeface="Arial" panose="020B0604020202020204" pitchFamily="34" charset="0"/>
              </a:rPr>
              <a:t> </a:t>
            </a:r>
            <a:r>
              <a:rPr lang="en-GB" sz="2000" b="1" dirty="0">
                <a:solidFill>
                  <a:schemeClr val="accent5"/>
                </a:solidFill>
                <a:latin typeface="Arial" panose="020B0604020202020204" pitchFamily="34" charset="0"/>
                <a:cs typeface="Arial" panose="020B0604020202020204" pitchFamily="34" charset="0"/>
              </a:rPr>
              <a:t>8x 12 x 16 = 1536</a:t>
            </a:r>
            <a:r>
              <a:rPr lang="en-GB" sz="2000" b="1" i="0" dirty="0">
                <a:solidFill>
                  <a:schemeClr val="accent5"/>
                </a:solidFill>
                <a:effectLst/>
                <a:latin typeface="Arial" panose="020B0604020202020204" pitchFamily="34" charset="0"/>
                <a:cs typeface="Arial" panose="020B0604020202020204" pitchFamily="34" charset="0"/>
              </a:rPr>
              <a:t> </a:t>
            </a:r>
          </a:p>
          <a:p>
            <a:endParaRPr lang="en-GB" sz="2000" b="1" i="0" dirty="0">
              <a:solidFill>
                <a:srgbClr val="414042"/>
              </a:solidFill>
              <a:effectLst/>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The overall modules for the 4 counters configuration is </a:t>
            </a:r>
          </a:p>
          <a:p>
            <a:r>
              <a:rPr lang="en-GB" sz="2000" b="1" i="0" dirty="0">
                <a:solidFill>
                  <a:schemeClr val="accent5"/>
                </a:solidFill>
                <a:effectLst/>
                <a:latin typeface="Arial" panose="020B0604020202020204" pitchFamily="34" charset="0"/>
                <a:cs typeface="Arial" panose="020B0604020202020204" pitchFamily="34" charset="0"/>
              </a:rPr>
              <a:t>  10 x 4 x 7 x 5 x =1400</a:t>
            </a:r>
          </a:p>
          <a:p>
            <a:r>
              <a:rPr lang="en-GB" sz="2000" b="1" i="0" dirty="0">
                <a:solidFill>
                  <a:srgbClr val="414042"/>
                </a:solidFill>
                <a:effectLst/>
                <a:latin typeface="Arial" panose="020B0604020202020204" pitchFamily="34" charset="0"/>
                <a:cs typeface="Arial" panose="020B0604020202020204" pitchFamily="34" charset="0"/>
              </a:rPr>
              <a:t> </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757194"/>
      </p:ext>
    </p:extLst>
  </p:cSld>
  <p:clrMapOvr>
    <a:masterClrMapping/>
  </p:clrMapOvr>
  <p:transition>
    <p:comb dir="vert"/>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4" name="TextBox 3">
            <a:extLst>
              <a:ext uri="{FF2B5EF4-FFF2-40B4-BE49-F238E27FC236}">
                <a16:creationId xmlns:a16="http://schemas.microsoft.com/office/drawing/2014/main" id="{113153EA-3BBA-66AB-E4E0-E531951C8AF7}"/>
              </a:ext>
            </a:extLst>
          </p:cNvPr>
          <p:cNvSpPr txBox="1"/>
          <p:nvPr/>
        </p:nvSpPr>
        <p:spPr>
          <a:xfrm>
            <a:off x="956108" y="1981200"/>
            <a:ext cx="10266074" cy="707886"/>
          </a:xfrm>
          <a:prstGeom prst="rect">
            <a:avLst/>
          </a:prstGeom>
          <a:noFill/>
        </p:spPr>
        <p:txBody>
          <a:bodyPr wrap="square">
            <a:spAutoFit/>
          </a:bodyPr>
          <a:lstStyle/>
          <a:p>
            <a:r>
              <a:rPr lang="en-GB" sz="2000" b="1" i="0" dirty="0">
                <a:solidFill>
                  <a:srgbClr val="273239"/>
                </a:solidFill>
                <a:effectLst/>
                <a:latin typeface="Arial" panose="020B0604020202020204" pitchFamily="34" charset="0"/>
                <a:cs typeface="Arial" panose="020B0604020202020204" pitchFamily="34" charset="0"/>
              </a:rPr>
              <a:t>A </a:t>
            </a:r>
            <a:r>
              <a:rPr lang="en-GB" sz="2000" b="1" i="0" u="sng" dirty="0">
                <a:effectLst/>
                <a:latin typeface="Arial" panose="020B0604020202020204" pitchFamily="34" charset="0"/>
                <a:cs typeface="Arial" panose="020B0604020202020204" pitchFamily="34" charset="0"/>
                <a:hlinkClick r:id="rId5"/>
              </a:rPr>
              <a:t>Counter</a:t>
            </a:r>
            <a:r>
              <a:rPr lang="en-GB" sz="2000" b="1" i="0" dirty="0">
                <a:solidFill>
                  <a:srgbClr val="273239"/>
                </a:solidFill>
                <a:effectLst/>
                <a:latin typeface="Arial" panose="020B0604020202020204" pitchFamily="34" charset="0"/>
                <a:cs typeface="Arial" panose="020B0604020202020204" pitchFamily="34" charset="0"/>
              </a:rPr>
              <a:t> is a device which stores (and sometimes displays) the number of times a particular event or process has occurred</a:t>
            </a:r>
            <a:endParaRPr lang="en-GB" sz="2000"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4EE0621B-A8DD-0D7B-8A94-ABEC84681E6F}"/>
              </a:ext>
            </a:extLst>
          </p:cNvPr>
          <p:cNvSpPr txBox="1"/>
          <p:nvPr/>
        </p:nvSpPr>
        <p:spPr>
          <a:xfrm>
            <a:off x="956107" y="3214807"/>
            <a:ext cx="9947419" cy="707886"/>
          </a:xfrm>
          <a:prstGeom prst="rect">
            <a:avLst/>
          </a:prstGeom>
          <a:noFill/>
        </p:spPr>
        <p:txBody>
          <a:bodyPr wrap="square">
            <a:spAutoFit/>
          </a:bodyPr>
          <a:lstStyle/>
          <a:p>
            <a:r>
              <a:rPr lang="en-GB" sz="2000" b="1" u="sng" dirty="0">
                <a:solidFill>
                  <a:schemeClr val="accent5"/>
                </a:solidFill>
                <a:latin typeface="Arial" panose="020B0604020202020204" pitchFamily="34" charset="0"/>
                <a:cs typeface="Arial" panose="020B0604020202020204" pitchFamily="34" charset="0"/>
              </a:rPr>
              <a:t>Counters</a:t>
            </a:r>
            <a:r>
              <a:rPr lang="en-GB" sz="2000" b="1" dirty="0">
                <a:solidFill>
                  <a:srgbClr val="273239"/>
                </a:solidFill>
                <a:latin typeface="Arial" panose="020B0604020202020204" pitchFamily="34" charset="0"/>
                <a:cs typeface="Arial" panose="020B0604020202020204" pitchFamily="34" charset="0"/>
              </a:rPr>
              <a:t> are used in digital electronics for counting purpose, they can count specific event happening in the circuit</a:t>
            </a:r>
          </a:p>
        </p:txBody>
      </p:sp>
    </p:spTree>
    <p:extLst>
      <p:ext uri="{BB962C8B-B14F-4D97-AF65-F5344CB8AC3E}">
        <p14:creationId xmlns:p14="http://schemas.microsoft.com/office/powerpoint/2010/main" val="1666277542"/>
      </p:ext>
    </p:extLst>
  </p:cSld>
  <p:clrMapOvr>
    <a:masterClrMapping/>
  </p:clrMapOvr>
  <p:transition>
    <p:comb dir="vert"/>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5" name="TextBox 4">
            <a:extLst>
              <a:ext uri="{FF2B5EF4-FFF2-40B4-BE49-F238E27FC236}">
                <a16:creationId xmlns:a16="http://schemas.microsoft.com/office/drawing/2014/main" id="{72E6ED12-884E-2712-B675-B59620869B24}"/>
              </a:ext>
            </a:extLst>
          </p:cNvPr>
          <p:cNvSpPr txBox="1"/>
          <p:nvPr/>
        </p:nvSpPr>
        <p:spPr>
          <a:xfrm>
            <a:off x="824706" y="1481333"/>
            <a:ext cx="9985302" cy="3170099"/>
          </a:xfrm>
          <a:prstGeom prst="rect">
            <a:avLst/>
          </a:prstGeom>
          <a:noFill/>
        </p:spPr>
        <p:txBody>
          <a:bodyPr wrap="square">
            <a:spAutoFit/>
          </a:bodyPr>
          <a:lstStyle/>
          <a:p>
            <a:pPr algn="just" fontAlgn="base"/>
            <a:r>
              <a:rPr lang="en-GB" sz="2000" b="0" i="0" dirty="0">
                <a:solidFill>
                  <a:srgbClr val="273239"/>
                </a:solidFill>
                <a:effectLst/>
                <a:latin typeface="Arial" panose="020B0604020202020204" pitchFamily="34" charset="0"/>
                <a:cs typeface="Arial" panose="020B0604020202020204" pitchFamily="34" charset="0"/>
              </a:rPr>
              <a:t>Counters are sequential circuit that count the number of pulses can be either in binary code or BCD form. </a:t>
            </a:r>
          </a:p>
          <a:p>
            <a:pPr algn="just" fontAlgn="base"/>
            <a:endParaRPr lang="en-GB" sz="2000" dirty="0">
              <a:solidFill>
                <a:srgbClr val="273239"/>
              </a:solidFill>
              <a:latin typeface="Arial" panose="020B0604020202020204" pitchFamily="34" charset="0"/>
              <a:cs typeface="Arial" panose="020B0604020202020204" pitchFamily="34" charset="0"/>
            </a:endParaRPr>
          </a:p>
          <a:p>
            <a:pPr algn="just" fontAlgn="base"/>
            <a:r>
              <a:rPr lang="en-GB" sz="2000" b="0" i="0" dirty="0">
                <a:solidFill>
                  <a:srgbClr val="273239"/>
                </a:solidFill>
                <a:effectLst/>
                <a:latin typeface="Arial" panose="020B0604020202020204" pitchFamily="34" charset="0"/>
                <a:cs typeface="Arial" panose="020B0604020202020204" pitchFamily="34" charset="0"/>
              </a:rPr>
              <a:t>The main properties of a counter are timing , sequencing , and counting. Counter  works in two modes.</a:t>
            </a:r>
          </a:p>
          <a:p>
            <a:pPr fontAlgn="base"/>
            <a:r>
              <a:rPr lang="en-GB" sz="2000" b="0" i="0" dirty="0">
                <a:solidFill>
                  <a:srgbClr val="273239"/>
                </a:solidFill>
                <a:effectLst/>
                <a:latin typeface="Arial" panose="020B0604020202020204" pitchFamily="34" charset="0"/>
                <a:cs typeface="Arial" panose="020B0604020202020204" pitchFamily="34" charset="0"/>
              </a:rPr>
              <a:t> </a:t>
            </a:r>
          </a:p>
          <a:p>
            <a:pPr fontAlgn="base"/>
            <a:r>
              <a:rPr lang="en-GB" sz="2000" b="0" i="0" dirty="0">
                <a:solidFill>
                  <a:srgbClr val="273239"/>
                </a:solidFill>
                <a:effectLst/>
                <a:latin typeface="Arial" panose="020B0604020202020204" pitchFamily="34" charset="0"/>
                <a:cs typeface="Arial" panose="020B0604020202020204" pitchFamily="34" charset="0"/>
              </a:rPr>
              <a:t>Up counter </a:t>
            </a:r>
          </a:p>
          <a:p>
            <a:pPr fontAlgn="base"/>
            <a:endParaRPr lang="en-GB" sz="2000" dirty="0">
              <a:solidFill>
                <a:srgbClr val="273239"/>
              </a:solidFill>
              <a:latin typeface="Arial" panose="020B0604020202020204" pitchFamily="34" charset="0"/>
              <a:cs typeface="Arial" panose="020B0604020202020204" pitchFamily="34" charset="0"/>
            </a:endParaRPr>
          </a:p>
          <a:p>
            <a:pPr fontAlgn="base"/>
            <a:endParaRPr lang="en-GB" sz="2000" b="0" i="0" dirty="0">
              <a:solidFill>
                <a:srgbClr val="273239"/>
              </a:solidFill>
              <a:effectLst/>
              <a:latin typeface="Arial" panose="020B0604020202020204" pitchFamily="34" charset="0"/>
              <a:cs typeface="Arial" panose="020B0604020202020204" pitchFamily="34" charset="0"/>
            </a:endParaRPr>
          </a:p>
          <a:p>
            <a:pPr fontAlgn="base"/>
            <a:r>
              <a:rPr lang="en-GB" sz="2000" b="0" i="0" dirty="0">
                <a:solidFill>
                  <a:srgbClr val="273239"/>
                </a:solidFill>
                <a:effectLst/>
                <a:latin typeface="Arial" panose="020B0604020202020204" pitchFamily="34" charset="0"/>
                <a:cs typeface="Arial" panose="020B0604020202020204" pitchFamily="34" charset="0"/>
              </a:rPr>
              <a:t>Down counter</a:t>
            </a:r>
          </a:p>
        </p:txBody>
      </p:sp>
    </p:spTree>
    <p:extLst>
      <p:ext uri="{BB962C8B-B14F-4D97-AF65-F5344CB8AC3E}">
        <p14:creationId xmlns:p14="http://schemas.microsoft.com/office/powerpoint/2010/main" val="1923514288"/>
      </p:ext>
    </p:extLst>
  </p:cSld>
  <p:clrMapOvr>
    <a:masterClrMapping/>
  </p:clrMapOvr>
  <p:transition>
    <p:comb dir="vert"/>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sp>
        <p:nvSpPr>
          <p:cNvPr id="3111" name="Text Box 39"/>
          <p:cNvSpPr txBox="1">
            <a:spLocks noChangeArrowheads="1"/>
          </p:cNvSpPr>
          <p:nvPr/>
        </p:nvSpPr>
        <p:spPr bwMode="auto">
          <a:xfrm>
            <a:off x="8610600" y="3962400"/>
            <a:ext cx="381000" cy="3365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1600" b="0" i="1" u="none" strike="noStrike" kern="1200" cap="none" spc="0" normalizeH="0" baseline="0" noProof="0">
                <a:ln>
                  <a:noFill/>
                </a:ln>
                <a:solidFill>
                  <a:srgbClr val="FF0000"/>
                </a:solidFill>
                <a:effectLst/>
                <a:uLnTx/>
                <a:uFillTx/>
                <a:latin typeface="Calibri" panose="020F0502020204030204"/>
                <a:ea typeface="+mn-ea"/>
                <a:cs typeface="+mn-cs"/>
              </a:rPr>
              <a:t>Q</a:t>
            </a:r>
          </a:p>
        </p:txBody>
      </p:sp>
      <p:grpSp>
        <p:nvGrpSpPr>
          <p:cNvPr id="3127" name="Group 55"/>
          <p:cNvGrpSpPr>
            <a:grpSpLocks/>
          </p:cNvGrpSpPr>
          <p:nvPr/>
        </p:nvGrpSpPr>
        <p:grpSpPr bwMode="auto">
          <a:xfrm>
            <a:off x="6629400" y="3810000"/>
            <a:ext cx="381000" cy="336550"/>
            <a:chOff x="3216" y="2400"/>
            <a:chExt cx="240" cy="212"/>
          </a:xfrm>
        </p:grpSpPr>
        <p:sp>
          <p:nvSpPr>
            <p:cNvPr id="3109" name="Text Box 37"/>
            <p:cNvSpPr txBox="1">
              <a:spLocks noChangeArrowheads="1"/>
            </p:cNvSpPr>
            <p:nvPr/>
          </p:nvSpPr>
          <p:spPr bwMode="auto">
            <a:xfrm>
              <a:off x="3216" y="2400"/>
              <a:ext cx="240" cy="212"/>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1600" b="0" i="1" u="none" strike="noStrike" kern="1200" cap="none" spc="0" normalizeH="0" baseline="0" noProof="0">
                  <a:ln>
                    <a:noFill/>
                  </a:ln>
                  <a:solidFill>
                    <a:srgbClr val="FF0000"/>
                  </a:solidFill>
                  <a:effectLst/>
                  <a:uLnTx/>
                  <a:uFillTx/>
                  <a:latin typeface="Calibri" panose="020F0502020204030204"/>
                  <a:ea typeface="+mn-ea"/>
                  <a:cs typeface="+mn-cs"/>
                </a:rPr>
                <a:t>S</a:t>
              </a:r>
            </a:p>
          </p:txBody>
        </p:sp>
        <p:sp>
          <p:nvSpPr>
            <p:cNvPr id="3121" name="Line 49"/>
            <p:cNvSpPr>
              <a:spLocks noChangeShapeType="1"/>
            </p:cNvSpPr>
            <p:nvPr/>
          </p:nvSpPr>
          <p:spPr bwMode="auto">
            <a:xfrm>
              <a:off x="3264" y="2448"/>
              <a:ext cx="96" cy="0"/>
            </a:xfrm>
            <a:prstGeom prst="line">
              <a:avLst/>
            </a:prstGeom>
            <a:noFill/>
            <a:ln w="9525">
              <a:solidFill>
                <a:srgbClr val="FF0000"/>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grpSp>
      <p:grpSp>
        <p:nvGrpSpPr>
          <p:cNvPr id="3126" name="Group 54"/>
          <p:cNvGrpSpPr>
            <a:grpSpLocks/>
          </p:cNvGrpSpPr>
          <p:nvPr/>
        </p:nvGrpSpPr>
        <p:grpSpPr bwMode="auto">
          <a:xfrm>
            <a:off x="6629400" y="5257800"/>
            <a:ext cx="381000" cy="336550"/>
            <a:chOff x="3216" y="3312"/>
            <a:chExt cx="240" cy="212"/>
          </a:xfrm>
        </p:grpSpPr>
        <p:sp>
          <p:nvSpPr>
            <p:cNvPr id="3107" name="Text Box 35"/>
            <p:cNvSpPr txBox="1">
              <a:spLocks noChangeArrowheads="1"/>
            </p:cNvSpPr>
            <p:nvPr/>
          </p:nvSpPr>
          <p:spPr bwMode="auto">
            <a:xfrm>
              <a:off x="3216" y="3312"/>
              <a:ext cx="240" cy="212"/>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1600" b="0" i="1" u="none" strike="noStrike" kern="1200" cap="none" spc="0" normalizeH="0" baseline="0" noProof="0">
                  <a:ln>
                    <a:noFill/>
                  </a:ln>
                  <a:solidFill>
                    <a:srgbClr val="FF0000"/>
                  </a:solidFill>
                  <a:effectLst/>
                  <a:uLnTx/>
                  <a:uFillTx/>
                  <a:latin typeface="Calibri" panose="020F0502020204030204"/>
                  <a:ea typeface="+mn-ea"/>
                  <a:cs typeface="+mn-cs"/>
                </a:rPr>
                <a:t>R</a:t>
              </a:r>
            </a:p>
          </p:txBody>
        </p:sp>
        <p:sp>
          <p:nvSpPr>
            <p:cNvPr id="3122" name="Line 50"/>
            <p:cNvSpPr>
              <a:spLocks noChangeShapeType="1"/>
            </p:cNvSpPr>
            <p:nvPr/>
          </p:nvSpPr>
          <p:spPr bwMode="auto">
            <a:xfrm>
              <a:off x="3264" y="3360"/>
              <a:ext cx="96" cy="0"/>
            </a:xfrm>
            <a:prstGeom prst="line">
              <a:avLst/>
            </a:prstGeom>
            <a:noFill/>
            <a:ln w="9525">
              <a:solidFill>
                <a:srgbClr val="FF0000"/>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grpSp>
      <p:grpSp>
        <p:nvGrpSpPr>
          <p:cNvPr id="3124" name="Group 52"/>
          <p:cNvGrpSpPr>
            <a:grpSpLocks/>
          </p:cNvGrpSpPr>
          <p:nvPr/>
        </p:nvGrpSpPr>
        <p:grpSpPr bwMode="auto">
          <a:xfrm>
            <a:off x="8620125" y="5081588"/>
            <a:ext cx="381000" cy="336550"/>
            <a:chOff x="4470" y="3201"/>
            <a:chExt cx="240" cy="212"/>
          </a:xfrm>
        </p:grpSpPr>
        <p:sp>
          <p:nvSpPr>
            <p:cNvPr id="3112" name="Text Box 40"/>
            <p:cNvSpPr txBox="1">
              <a:spLocks noChangeArrowheads="1"/>
            </p:cNvSpPr>
            <p:nvPr/>
          </p:nvSpPr>
          <p:spPr bwMode="auto">
            <a:xfrm>
              <a:off x="4470" y="3201"/>
              <a:ext cx="240" cy="212"/>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1600" b="0" i="1" u="none" strike="noStrike" kern="1200" cap="none" spc="0" normalizeH="0" baseline="0" noProof="0">
                  <a:ln>
                    <a:noFill/>
                  </a:ln>
                  <a:solidFill>
                    <a:srgbClr val="FF0000"/>
                  </a:solidFill>
                  <a:effectLst/>
                  <a:uLnTx/>
                  <a:uFillTx/>
                  <a:latin typeface="Calibri" panose="020F0502020204030204"/>
                  <a:ea typeface="+mn-ea"/>
                  <a:cs typeface="+mn-cs"/>
                </a:rPr>
                <a:t>Q</a:t>
              </a:r>
            </a:p>
          </p:txBody>
        </p:sp>
        <p:sp>
          <p:nvSpPr>
            <p:cNvPr id="3123" name="Line 51"/>
            <p:cNvSpPr>
              <a:spLocks noChangeShapeType="1"/>
            </p:cNvSpPr>
            <p:nvPr/>
          </p:nvSpPr>
          <p:spPr bwMode="auto">
            <a:xfrm>
              <a:off x="4547" y="3237"/>
              <a:ext cx="96" cy="0"/>
            </a:xfrm>
            <a:prstGeom prst="line">
              <a:avLst/>
            </a:prstGeom>
            <a:noFill/>
            <a:ln w="9525">
              <a:solidFill>
                <a:srgbClr val="FF0000"/>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grpSp>
      <p:sp>
        <p:nvSpPr>
          <p:cNvPr id="3128" name="Rectangle 56"/>
          <p:cNvSpPr>
            <a:spLocks noChangeArrowheads="1"/>
          </p:cNvSpPr>
          <p:nvPr/>
        </p:nvSpPr>
        <p:spPr bwMode="auto">
          <a:xfrm>
            <a:off x="6400800" y="3581400"/>
            <a:ext cx="3124200" cy="2438400"/>
          </a:xfrm>
          <a:prstGeom prst="rect">
            <a:avLst/>
          </a:prstGeom>
          <a:solidFill>
            <a:srgbClr val="FFFFFF"/>
          </a:solidFill>
          <a:ln w="9525">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ar-SA" sz="18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5343531-C82E-B1B3-E724-87C58B149719}"/>
              </a:ext>
            </a:extLst>
          </p:cNvPr>
          <p:cNvSpPr txBox="1"/>
          <p:nvPr/>
        </p:nvSpPr>
        <p:spPr>
          <a:xfrm>
            <a:off x="1059873" y="1909673"/>
            <a:ext cx="9996054" cy="4093428"/>
          </a:xfrm>
          <a:prstGeom prst="rect">
            <a:avLst/>
          </a:prstGeom>
          <a:noFill/>
        </p:spPr>
        <p:txBody>
          <a:bodyPr wrap="square">
            <a:spAutoFit/>
          </a:bodyPr>
          <a:lstStyle/>
          <a:p>
            <a:pPr algn="l" fontAlgn="base"/>
            <a:r>
              <a:rPr lang="en-GB" sz="2000" b="0" i="0" dirty="0">
                <a:solidFill>
                  <a:schemeClr val="accent5"/>
                </a:solidFill>
                <a:effectLst/>
                <a:latin typeface="Arial" panose="020B0604020202020204" pitchFamily="34" charset="0"/>
                <a:cs typeface="Arial" panose="020B0604020202020204" pitchFamily="34" charset="0"/>
              </a:rPr>
              <a:t>Counters are broadly divided into two categories </a:t>
            </a:r>
            <a:br>
              <a:rPr lang="en-GB" sz="2000" b="0" i="0" dirty="0">
                <a:solidFill>
                  <a:schemeClr val="accent5"/>
                </a:solidFill>
                <a:effectLst/>
                <a:latin typeface="Arial" panose="020B0604020202020204" pitchFamily="34" charset="0"/>
                <a:cs typeface="Arial" panose="020B0604020202020204" pitchFamily="34" charset="0"/>
              </a:rPr>
            </a:br>
            <a:r>
              <a:rPr lang="en-GB" sz="2000" b="0" i="0" dirty="0">
                <a:solidFill>
                  <a:schemeClr val="accent5"/>
                </a:solidFill>
                <a:effectLst/>
                <a:latin typeface="Arial" panose="020B0604020202020204" pitchFamily="34" charset="0"/>
                <a:cs typeface="Arial" panose="020B0604020202020204" pitchFamily="34" charset="0"/>
              </a:rPr>
              <a:t> </a:t>
            </a:r>
          </a:p>
          <a:p>
            <a:pPr marL="457200" indent="-457200" algn="l" fontAlgn="base">
              <a:buFont typeface="+mj-lt"/>
              <a:buAutoNum type="arabicPeriod"/>
            </a:pPr>
            <a:r>
              <a:rPr lang="en-GB" sz="2000" b="0" i="0" dirty="0">
                <a:solidFill>
                  <a:srgbClr val="273239"/>
                </a:solidFill>
                <a:effectLst/>
                <a:latin typeface="Arial" panose="020B0604020202020204" pitchFamily="34" charset="0"/>
                <a:cs typeface="Arial" panose="020B0604020202020204" pitchFamily="34" charset="0"/>
              </a:rPr>
              <a:t>Asynchronous counter</a:t>
            </a:r>
          </a:p>
          <a:p>
            <a:pPr algn="l" fontAlgn="base"/>
            <a:endParaRPr lang="en-GB" sz="2000" b="0" i="0" dirty="0">
              <a:solidFill>
                <a:srgbClr val="273239"/>
              </a:solidFill>
              <a:effectLst/>
              <a:latin typeface="Arial" panose="020B0604020202020204" pitchFamily="34" charset="0"/>
              <a:cs typeface="Arial" panose="020B0604020202020204" pitchFamily="34" charset="0"/>
            </a:endParaRPr>
          </a:p>
          <a:p>
            <a:pPr algn="l" fontAlgn="base"/>
            <a:r>
              <a:rPr lang="en-GB" sz="2000" b="0" i="0" dirty="0">
                <a:solidFill>
                  <a:srgbClr val="273239"/>
                </a:solidFill>
                <a:effectLst/>
                <a:latin typeface="Arial" panose="020B0604020202020204" pitchFamily="34" charset="0"/>
                <a:cs typeface="Arial" panose="020B0604020202020204" pitchFamily="34" charset="0"/>
              </a:rPr>
              <a:t>In asynchronous counter we don’t use universal clock, only first flip flop is driven by main clock and the clock input of rest of the following flip flop is driven by output of previous flip flops. We can understand it by following diagram-</a:t>
            </a:r>
          </a:p>
          <a:p>
            <a:br>
              <a:rPr lang="en-GB" sz="2000" dirty="0"/>
            </a:b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buFont typeface="+mj-lt"/>
              <a:buAutoNum type="arabicPeriod"/>
            </a:pP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endParaRPr lang="en-GB" sz="2000" b="0" i="0" dirty="0">
              <a:solidFill>
                <a:srgbClr val="273239"/>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8797B4C-4610-DE68-D038-8B31519C065C}"/>
              </a:ext>
            </a:extLst>
          </p:cNvPr>
          <p:cNvPicPr>
            <a:picLocks noChangeAspect="1"/>
          </p:cNvPicPr>
          <p:nvPr/>
        </p:nvPicPr>
        <p:blipFill rotWithShape="1">
          <a:blip r:embed="rId5">
            <a:extLst>
              <a:ext uri="{28A0092B-C50C-407E-A947-70E740481C1C}">
                <a14:useLocalDpi xmlns:a14="http://schemas.microsoft.com/office/drawing/2010/main" val="0"/>
              </a:ext>
            </a:extLst>
          </a:blip>
          <a:srcRect b="67071"/>
          <a:stretch/>
        </p:blipFill>
        <p:spPr>
          <a:xfrm>
            <a:off x="3216596" y="4249206"/>
            <a:ext cx="5261675" cy="1846794"/>
          </a:xfrm>
          <a:prstGeom prst="rect">
            <a:avLst/>
          </a:prstGeom>
        </p:spPr>
      </p:pic>
    </p:spTree>
    <p:extLst>
      <p:ext uri="{BB962C8B-B14F-4D97-AF65-F5344CB8AC3E}">
        <p14:creationId xmlns:p14="http://schemas.microsoft.com/office/powerpoint/2010/main" val="3408640765"/>
      </p:ext>
    </p:extLst>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3128"/>
                                        </p:tgtEl>
                                      </p:cBhvr>
                                    </p:animEffect>
                                    <p:set>
                                      <p:cBhvr>
                                        <p:cTn id="7" dur="1" fill="hold">
                                          <p:stCondLst>
                                            <p:cond delay="499"/>
                                          </p:stCondLst>
                                        </p:cTn>
                                        <p:tgtEl>
                                          <p:spTgt spid="3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557D74B-68E8-C053-5542-2E3BC122E4DC}"/>
              </a:ext>
            </a:extLst>
          </p:cNvPr>
          <p:cNvPicPr>
            <a:picLocks noChangeAspect="1"/>
          </p:cNvPicPr>
          <p:nvPr/>
        </p:nvPicPr>
        <p:blipFill rotWithShape="1">
          <a:blip r:embed="rId5"/>
          <a:srcRect l="25228" t="36685" r="30824" b="27741"/>
          <a:stretch/>
        </p:blipFill>
        <p:spPr>
          <a:xfrm>
            <a:off x="2557951" y="3080874"/>
            <a:ext cx="5358246" cy="2438401"/>
          </a:xfrm>
          <a:prstGeom prst="rect">
            <a:avLst/>
          </a:prstGeom>
        </p:spPr>
      </p:pic>
      <p:sp>
        <p:nvSpPr>
          <p:cNvPr id="6" name="TextBox 5">
            <a:extLst>
              <a:ext uri="{FF2B5EF4-FFF2-40B4-BE49-F238E27FC236}">
                <a16:creationId xmlns:a16="http://schemas.microsoft.com/office/drawing/2014/main" id="{C67DEBCB-F36D-6114-7B0D-0CA2D7B958CF}"/>
              </a:ext>
            </a:extLst>
          </p:cNvPr>
          <p:cNvSpPr txBox="1"/>
          <p:nvPr/>
        </p:nvSpPr>
        <p:spPr>
          <a:xfrm>
            <a:off x="1004454" y="2127767"/>
            <a:ext cx="8846127" cy="400110"/>
          </a:xfrm>
          <a:prstGeom prst="rect">
            <a:avLst/>
          </a:prstGeom>
          <a:noFill/>
        </p:spPr>
        <p:txBody>
          <a:bodyPr wrap="square">
            <a:spAutoFit/>
          </a:bodyPr>
          <a:lstStyle/>
          <a:p>
            <a:r>
              <a:rPr lang="en-GB" sz="2000" b="1" i="0" u="sng" dirty="0">
                <a:effectLst/>
                <a:latin typeface="Arial" panose="020B0604020202020204" pitchFamily="34" charset="0"/>
                <a:cs typeface="Arial" panose="020B0604020202020204" pitchFamily="34" charset="0"/>
              </a:rPr>
              <a:t>2- bit Asynchronous counter Up counter (Ripple Counter ) </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672759"/>
      </p:ext>
    </p:extLst>
  </p:cSld>
  <p:clrMapOvr>
    <a:masterClrMapping/>
  </p:clrMapOvr>
  <p:transition>
    <p:comb dir="vert"/>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5343531-C82E-B1B3-E724-87C58B149719}"/>
              </a:ext>
            </a:extLst>
          </p:cNvPr>
          <p:cNvSpPr txBox="1"/>
          <p:nvPr/>
        </p:nvSpPr>
        <p:spPr>
          <a:xfrm>
            <a:off x="632268" y="3924527"/>
            <a:ext cx="11014364" cy="2554545"/>
          </a:xfrm>
          <a:prstGeom prst="rect">
            <a:avLst/>
          </a:prstGeom>
          <a:noFill/>
        </p:spPr>
        <p:txBody>
          <a:bodyPr wrap="square">
            <a:spAutoFit/>
          </a:bodyPr>
          <a:lstStyle/>
          <a:p>
            <a:pPr algn="l" fontAlgn="base"/>
            <a:r>
              <a:rPr lang="en-GB" sz="2000" b="0" i="0" dirty="0">
                <a:solidFill>
                  <a:srgbClr val="273239"/>
                </a:solidFill>
                <a:effectLst/>
                <a:latin typeface="Arial" panose="020B0604020202020204" pitchFamily="34" charset="0"/>
                <a:cs typeface="Arial" panose="020B0604020202020204" pitchFamily="34" charset="0"/>
              </a:rPr>
              <a:t>It is evident from timing diagram that Q0 is changing as soon as the rising edge of clock pulse is encountered, Q1 is changing when rising edge of Q0 is encountered(because Q0 is like clock pulse for second flip flop) and so on. </a:t>
            </a:r>
          </a:p>
          <a:p>
            <a:pPr algn="l" fontAlgn="base"/>
            <a:endParaRPr lang="en-GB" sz="2000" b="0" i="0" dirty="0">
              <a:solidFill>
                <a:srgbClr val="273239"/>
              </a:solidFill>
              <a:effectLst/>
              <a:latin typeface="Arial" panose="020B0604020202020204" pitchFamily="34" charset="0"/>
              <a:cs typeface="Arial" panose="020B0604020202020204" pitchFamily="34" charset="0"/>
            </a:endParaRPr>
          </a:p>
          <a:p>
            <a:pPr algn="l" fontAlgn="base"/>
            <a:r>
              <a:rPr lang="en-GB" sz="2000" b="0" i="0" dirty="0">
                <a:solidFill>
                  <a:srgbClr val="273239"/>
                </a:solidFill>
                <a:effectLst/>
                <a:latin typeface="Arial" panose="020B0604020202020204" pitchFamily="34" charset="0"/>
                <a:cs typeface="Arial" panose="020B0604020202020204" pitchFamily="34" charset="0"/>
              </a:rPr>
              <a:t>In this way ripples are generated through Q0,Q1,Q2,Q3 hence it is also called </a:t>
            </a:r>
            <a:r>
              <a:rPr lang="en-GB" sz="2000" b="1" i="0" dirty="0">
                <a:solidFill>
                  <a:srgbClr val="273239"/>
                </a:solidFill>
                <a:effectLst/>
                <a:latin typeface="Arial" panose="020B0604020202020204" pitchFamily="34" charset="0"/>
                <a:cs typeface="Arial" panose="020B0604020202020204" pitchFamily="34" charset="0"/>
              </a:rPr>
              <a:t>RIPPLE counter</a:t>
            </a:r>
            <a:endParaRPr lang="en-GB" sz="2000" b="0" i="0" dirty="0">
              <a:solidFill>
                <a:srgbClr val="273239"/>
              </a:solidFill>
              <a:effectLst/>
              <a:latin typeface="Arial" panose="020B0604020202020204" pitchFamily="34" charset="0"/>
              <a:cs typeface="Arial" panose="020B0604020202020204" pitchFamily="34" charset="0"/>
            </a:endParaRPr>
          </a:p>
          <a:p>
            <a:pPr algn="l" fontAlgn="base">
              <a:buFont typeface="+mj-lt"/>
              <a:buAutoNum type="arabicPeriod"/>
            </a:pPr>
            <a:endParaRPr lang="en-GB" sz="2000" dirty="0">
              <a:solidFill>
                <a:srgbClr val="273239"/>
              </a:solidFill>
              <a:latin typeface="Arial" panose="020B0604020202020204" pitchFamily="34" charset="0"/>
              <a:cs typeface="Arial" panose="020B0604020202020204" pitchFamily="34" charset="0"/>
            </a:endParaRPr>
          </a:p>
          <a:p>
            <a:pPr algn="l" fontAlgn="base">
              <a:buFont typeface="+mj-lt"/>
              <a:buAutoNum type="arabicPeriod"/>
            </a:pPr>
            <a:endParaRPr lang="en-GB" sz="2000" b="0" i="0" dirty="0">
              <a:solidFill>
                <a:srgbClr val="273239"/>
              </a:solidFill>
              <a:effectLst/>
              <a:latin typeface="Arial" panose="020B0604020202020204" pitchFamily="34" charset="0"/>
              <a:cs typeface="Arial" panose="020B0604020202020204" pitchFamily="34" charset="0"/>
            </a:endParaRPr>
          </a:p>
          <a:p>
            <a:pPr algn="l" fontAlgn="base"/>
            <a:endParaRPr lang="en-GB" sz="2000" b="0" i="0" dirty="0">
              <a:solidFill>
                <a:srgbClr val="273239"/>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8797B4C-4610-DE68-D038-8B31519C065C}"/>
              </a:ext>
            </a:extLst>
          </p:cNvPr>
          <p:cNvPicPr>
            <a:picLocks noChangeAspect="1"/>
          </p:cNvPicPr>
          <p:nvPr/>
        </p:nvPicPr>
        <p:blipFill rotWithShape="1">
          <a:blip r:embed="rId5">
            <a:extLst>
              <a:ext uri="{28A0092B-C50C-407E-A947-70E740481C1C}">
                <a14:useLocalDpi xmlns:a14="http://schemas.microsoft.com/office/drawing/2010/main" val="0"/>
              </a:ext>
            </a:extLst>
          </a:blip>
          <a:srcRect b="67071"/>
          <a:stretch/>
        </p:blipFill>
        <p:spPr>
          <a:xfrm>
            <a:off x="2701225" y="1656200"/>
            <a:ext cx="5653066" cy="1984168"/>
          </a:xfrm>
          <a:prstGeom prst="rect">
            <a:avLst/>
          </a:prstGeom>
        </p:spPr>
      </p:pic>
    </p:spTree>
    <p:extLst>
      <p:ext uri="{BB962C8B-B14F-4D97-AF65-F5344CB8AC3E}">
        <p14:creationId xmlns:p14="http://schemas.microsoft.com/office/powerpoint/2010/main" val="2335450621"/>
      </p:ext>
    </p:extLst>
  </p:cSld>
  <p:clrMapOvr>
    <a:masterClrMapping/>
  </p:clrMapOvr>
  <p:transition>
    <p:comb dir="vert"/>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67DEBCB-F36D-6114-7B0D-0CA2D7B958CF}"/>
              </a:ext>
            </a:extLst>
          </p:cNvPr>
          <p:cNvSpPr txBox="1"/>
          <p:nvPr/>
        </p:nvSpPr>
        <p:spPr>
          <a:xfrm>
            <a:off x="1004454" y="2127767"/>
            <a:ext cx="8846127" cy="400110"/>
          </a:xfrm>
          <a:prstGeom prst="rect">
            <a:avLst/>
          </a:prstGeom>
          <a:noFill/>
        </p:spPr>
        <p:txBody>
          <a:bodyPr wrap="square">
            <a:spAutoFit/>
          </a:bodyPr>
          <a:lstStyle/>
          <a:p>
            <a:r>
              <a:rPr lang="en-GB" sz="2000" b="1" i="0" u="sng" dirty="0">
                <a:effectLst/>
                <a:latin typeface="Arial" panose="020B0604020202020204" pitchFamily="34" charset="0"/>
                <a:cs typeface="Arial" panose="020B0604020202020204" pitchFamily="34" charset="0"/>
              </a:rPr>
              <a:t>2- bit Asynchronous counter Up counter (Ripple Counter ) </a:t>
            </a:r>
            <a:endParaRPr lang="en-GB"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9EBF812-6E6A-F0F7-5040-38D38496273A}"/>
              </a:ext>
            </a:extLst>
          </p:cNvPr>
          <p:cNvPicPr>
            <a:picLocks noChangeAspect="1"/>
          </p:cNvPicPr>
          <p:nvPr/>
        </p:nvPicPr>
        <p:blipFill rotWithShape="1">
          <a:blip r:embed="rId5"/>
          <a:srcRect l="27444" t="45332" r="31022" b="24624"/>
          <a:stretch/>
        </p:blipFill>
        <p:spPr>
          <a:xfrm>
            <a:off x="2025288" y="3006231"/>
            <a:ext cx="7663752" cy="3013568"/>
          </a:xfrm>
          <a:prstGeom prst="rect">
            <a:avLst/>
          </a:prstGeom>
        </p:spPr>
      </p:pic>
    </p:spTree>
    <p:extLst>
      <p:ext uri="{BB962C8B-B14F-4D97-AF65-F5344CB8AC3E}">
        <p14:creationId xmlns:p14="http://schemas.microsoft.com/office/powerpoint/2010/main" val="888524014"/>
      </p:ext>
    </p:extLst>
  </p:cSld>
  <p:clrMapOvr>
    <a:masterClrMapping/>
  </p:clrMapOvr>
  <p:transition>
    <p:comb dir="vert"/>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67DEBCB-F36D-6114-7B0D-0CA2D7B958CF}"/>
              </a:ext>
            </a:extLst>
          </p:cNvPr>
          <p:cNvSpPr txBox="1"/>
          <p:nvPr/>
        </p:nvSpPr>
        <p:spPr>
          <a:xfrm>
            <a:off x="1018308" y="1642615"/>
            <a:ext cx="8846127" cy="400110"/>
          </a:xfrm>
          <a:prstGeom prst="rect">
            <a:avLst/>
          </a:prstGeom>
          <a:noFill/>
        </p:spPr>
        <p:txBody>
          <a:bodyPr wrap="square">
            <a:spAutoFit/>
          </a:bodyPr>
          <a:lstStyle/>
          <a:p>
            <a:r>
              <a:rPr lang="en-GB" sz="2000" b="1" i="0" u="sng" dirty="0">
                <a:effectLst/>
                <a:latin typeface="Arial" panose="020B0604020202020204" pitchFamily="34" charset="0"/>
                <a:cs typeface="Arial" panose="020B0604020202020204" pitchFamily="34" charset="0"/>
              </a:rPr>
              <a:t>2- bit Asynchronous counter Up counter (Ripple Counter ) </a:t>
            </a:r>
            <a:endParaRPr lang="en-GB"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2DC55E-87A4-F73C-BE7C-44487F39BED1}"/>
              </a:ext>
            </a:extLst>
          </p:cNvPr>
          <p:cNvPicPr>
            <a:picLocks noChangeAspect="1"/>
          </p:cNvPicPr>
          <p:nvPr/>
        </p:nvPicPr>
        <p:blipFill rotWithShape="1">
          <a:blip r:embed="rId5"/>
          <a:srcRect l="24773" t="36855" r="29374" b="14932"/>
          <a:stretch/>
        </p:blipFill>
        <p:spPr>
          <a:xfrm>
            <a:off x="2121980" y="2235187"/>
            <a:ext cx="6638781" cy="3924723"/>
          </a:xfrm>
          <a:prstGeom prst="rect">
            <a:avLst/>
          </a:prstGeom>
        </p:spPr>
      </p:pic>
    </p:spTree>
    <p:extLst>
      <p:ext uri="{BB962C8B-B14F-4D97-AF65-F5344CB8AC3E}">
        <p14:creationId xmlns:p14="http://schemas.microsoft.com/office/powerpoint/2010/main" val="1629157952"/>
      </p:ext>
    </p:extLst>
  </p:cSld>
  <p:clrMapOvr>
    <a:masterClrMapping/>
  </p:clrMapOvr>
  <p:transition>
    <p:comb dir="vert"/>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96" name="Picture 24" descr="SH2507-crop"/>
          <p:cNvPicPr>
            <a:picLocks noChangeAspect="1" noChangeArrowheads="1"/>
          </p:cNvPicPr>
          <p:nvPr/>
        </p:nvPicPr>
        <p:blipFill>
          <a:blip r:embed="rId3" cstate="print"/>
          <a:srcRect/>
          <a:stretch>
            <a:fillRect/>
          </a:stretch>
        </p:blipFill>
        <p:spPr bwMode="auto">
          <a:xfrm>
            <a:off x="4953000" y="228600"/>
            <a:ext cx="2209800" cy="685800"/>
          </a:xfrm>
          <a:prstGeom prst="rect">
            <a:avLst/>
          </a:prstGeom>
          <a:noFill/>
          <a:ln w="19050">
            <a:solidFill>
              <a:schemeClr val="accent2"/>
            </a:solidFill>
            <a:miter lim="800000"/>
            <a:headEnd/>
            <a:tailEnd/>
          </a:ln>
        </p:spPr>
      </p:pic>
      <p:sp>
        <p:nvSpPr>
          <p:cNvPr id="3084" name="Text Box 12"/>
          <p:cNvSpPr txBox="1">
            <a:spLocks noChangeArrowheads="1"/>
          </p:cNvSpPr>
          <p:nvPr/>
        </p:nvSpPr>
        <p:spPr bwMode="auto">
          <a:xfrm>
            <a:off x="5105400" y="228600"/>
            <a:ext cx="1981200" cy="641350"/>
          </a:xfrm>
          <a:prstGeom prst="rect">
            <a:avLst/>
          </a:prstGeom>
          <a:noFill/>
          <a:ln w="9525">
            <a:noFill/>
            <a:miter lim="800000"/>
            <a:headEnd/>
            <a:tailEnd/>
          </a:ln>
          <a:effec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US" sz="3600" b="0" i="0" u="none" strike="noStrike" kern="1200" cap="none" spc="0" normalizeH="0" baseline="0" noProof="0">
                <a:ln>
                  <a:noFill/>
                </a:ln>
                <a:solidFill>
                  <a:prstClr val="white"/>
                </a:solidFill>
                <a:effectDag name="">
                  <a:cont type="tree" name="">
                    <a:effect ref="fillLine"/>
                    <a:outerShdw dist="38100" dir="13500000" algn="br">
                      <a:srgbClr val="FFFFFF"/>
                    </a:outerShdw>
                  </a:cont>
                  <a:cont type="tree" name="">
                    <a:effect ref="fillLine"/>
                    <a:outerShdw dist="38100" dir="2700000" algn="tl">
                      <a:srgbClr val="6A6A6A"/>
                    </a:outerShdw>
                  </a:cont>
                  <a:effect ref="fillLine"/>
                </a:effectDag>
                <a:uLnTx/>
                <a:uFillTx/>
                <a:latin typeface="Calibri" panose="020F0502020204030204"/>
                <a:ea typeface="+mn-ea"/>
                <a:cs typeface="+mn-cs"/>
              </a:rPr>
              <a:t>Summary</a:t>
            </a: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3" name="TextBox 2">
            <a:extLst>
              <a:ext uri="{FF2B5EF4-FFF2-40B4-BE49-F238E27FC236}">
                <a16:creationId xmlns:a16="http://schemas.microsoft.com/office/drawing/2014/main" id="{4260EED7-B91C-F71B-F8C6-15709A3CC1B3}"/>
              </a:ext>
            </a:extLst>
          </p:cNvPr>
          <p:cNvSpPr txBox="1"/>
          <p:nvPr/>
        </p:nvSpPr>
        <p:spPr>
          <a:xfrm>
            <a:off x="4038600" y="1174660"/>
            <a:ext cx="6096000" cy="400110"/>
          </a:xfrm>
          <a:prstGeom prst="rect">
            <a:avLst/>
          </a:prstGeom>
          <a:noFill/>
        </p:spPr>
        <p:txBody>
          <a:bodyPr wrap="square">
            <a:spAutoFit/>
          </a:bodyPr>
          <a:lstStyle/>
          <a:p>
            <a:r>
              <a:rPr lang="en-GB" sz="2000" b="1" i="0" u="sng" dirty="0">
                <a:solidFill>
                  <a:schemeClr val="accent5"/>
                </a:solidFill>
                <a:effectLst/>
                <a:latin typeface="Arial" panose="020B0604020202020204" pitchFamily="34" charset="0"/>
                <a:cs typeface="Arial" panose="020B0604020202020204" pitchFamily="34" charset="0"/>
              </a:rPr>
              <a:t>Counter Classification</a:t>
            </a:r>
            <a:endParaRPr lang="en-GB" sz="2000" dirty="0">
              <a:solidFill>
                <a:schemeClr val="accent5"/>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67DEBCB-F36D-6114-7B0D-0CA2D7B958CF}"/>
              </a:ext>
            </a:extLst>
          </p:cNvPr>
          <p:cNvSpPr txBox="1"/>
          <p:nvPr/>
        </p:nvSpPr>
        <p:spPr>
          <a:xfrm>
            <a:off x="1018308" y="1642615"/>
            <a:ext cx="8846127" cy="400110"/>
          </a:xfrm>
          <a:prstGeom prst="rect">
            <a:avLst/>
          </a:prstGeom>
          <a:noFill/>
        </p:spPr>
        <p:txBody>
          <a:bodyPr wrap="square">
            <a:spAutoFit/>
          </a:bodyPr>
          <a:lstStyle/>
          <a:p>
            <a:r>
              <a:rPr lang="en-GB" sz="2000" b="1" u="sng" dirty="0">
                <a:latin typeface="Arial" panose="020B0604020202020204" pitchFamily="34" charset="0"/>
                <a:cs typeface="Arial" panose="020B0604020202020204" pitchFamily="34" charset="0"/>
              </a:rPr>
              <a:t>3</a:t>
            </a:r>
            <a:r>
              <a:rPr lang="en-GB" sz="2000" b="1" i="0" u="sng" dirty="0">
                <a:effectLst/>
                <a:latin typeface="Arial" panose="020B0604020202020204" pitchFamily="34" charset="0"/>
                <a:cs typeface="Arial" panose="020B0604020202020204" pitchFamily="34" charset="0"/>
              </a:rPr>
              <a:t>- bit Asynchronous counter Up counter (Ripple Counter ) </a:t>
            </a:r>
            <a:endParaRPr lang="en-GB"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AA56DAA-DFC1-A47F-3A13-E0AD415FDBF1}"/>
              </a:ext>
            </a:extLst>
          </p:cNvPr>
          <p:cNvPicPr>
            <a:picLocks noChangeAspect="1"/>
          </p:cNvPicPr>
          <p:nvPr/>
        </p:nvPicPr>
        <p:blipFill rotWithShape="1">
          <a:blip r:embed="rId5"/>
          <a:srcRect l="26250" t="25028" r="32045" b="28855"/>
          <a:stretch/>
        </p:blipFill>
        <p:spPr>
          <a:xfrm>
            <a:off x="2437099" y="2446197"/>
            <a:ext cx="6008543" cy="3735540"/>
          </a:xfrm>
          <a:prstGeom prst="rect">
            <a:avLst/>
          </a:prstGeom>
        </p:spPr>
      </p:pic>
    </p:spTree>
    <p:extLst>
      <p:ext uri="{BB962C8B-B14F-4D97-AF65-F5344CB8AC3E}">
        <p14:creationId xmlns:p14="http://schemas.microsoft.com/office/powerpoint/2010/main" val="3212537129"/>
      </p:ext>
    </p:extLst>
  </p:cSld>
  <p:clrMapOvr>
    <a:masterClrMapping/>
  </p:clrMapOvr>
  <p:transition>
    <p:comb dir="vert"/>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740</Words>
  <Application>Microsoft Office PowerPoint</Application>
  <PresentationFormat>Widescreen</PresentationFormat>
  <Paragraphs>176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urw-din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 ahmed</dc:creator>
  <cp:lastModifiedBy>farhan ahmed</cp:lastModifiedBy>
  <cp:revision>13</cp:revision>
  <dcterms:created xsi:type="dcterms:W3CDTF">2022-12-07T05:01:46Z</dcterms:created>
  <dcterms:modified xsi:type="dcterms:W3CDTF">2022-12-09T08:42:22Z</dcterms:modified>
</cp:coreProperties>
</file>