
<file path=[Content_Types].xml><?xml version="1.0" encoding="utf-8"?>
<Types xmlns="http://schemas.openxmlformats.org/package/2006/content-types">
  <Default Extension="jfif" ContentType="image/jpeg"/>
  <Default Extension="png" ContentType="image/png"/>
  <Default Extension="jpeg" ContentType="image/jpeg"/>
  <Default Extension="webp"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291" r:id="rId3"/>
    <p:sldId id="353" r:id="rId4"/>
    <p:sldId id="352" r:id="rId5"/>
    <p:sldId id="347" r:id="rId6"/>
    <p:sldId id="348" r:id="rId7"/>
    <p:sldId id="349" r:id="rId8"/>
    <p:sldId id="290" r:id="rId9"/>
    <p:sldId id="334" r:id="rId10"/>
    <p:sldId id="258" r:id="rId11"/>
    <p:sldId id="333" r:id="rId12"/>
    <p:sldId id="350" r:id="rId13"/>
    <p:sldId id="259" r:id="rId14"/>
    <p:sldId id="351" r:id="rId15"/>
    <p:sldId id="292" r:id="rId16"/>
    <p:sldId id="260" r:id="rId17"/>
    <p:sldId id="336" r:id="rId18"/>
    <p:sldId id="293" r:id="rId19"/>
    <p:sldId id="29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1DE183-5845-4E87-9D8E-0CAD32EEF1B5}">
          <p14:sldIdLst>
            <p14:sldId id="256"/>
          </p14:sldIdLst>
        </p14:section>
        <p14:section name="Introduction-Week-01" id="{FAB1DEAB-8076-4BED-A5F8-75F6B9D5DB11}">
          <p14:sldIdLst>
            <p14:sldId id="291"/>
            <p14:sldId id="353"/>
            <p14:sldId id="352"/>
            <p14:sldId id="347"/>
            <p14:sldId id="348"/>
            <p14:sldId id="349"/>
            <p14:sldId id="290"/>
            <p14:sldId id="334"/>
            <p14:sldId id="258"/>
            <p14:sldId id="333"/>
            <p14:sldId id="350"/>
            <p14:sldId id="259"/>
            <p14:sldId id="351"/>
            <p14:sldId id="292"/>
            <p14:sldId id="260"/>
            <p14:sldId id="336"/>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55" autoAdjust="0"/>
  </p:normalViewPr>
  <p:slideViewPr>
    <p:cSldViewPr snapToGrid="0">
      <p:cViewPr varScale="1">
        <p:scale>
          <a:sx n="69" d="100"/>
          <a:sy n="69" d="100"/>
        </p:scale>
        <p:origin x="7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B96AD0D-DEA2-4CDC-9E76-FF7510D29BAD}" type="datetimeFigureOut">
              <a:rPr lang="en-US" smtClean="0"/>
              <a:t>8/20/2023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CED475-9146-4561-A7B2-A42F3AD43FC1}" type="slidenum">
              <a:rPr lang="en-US" smtClean="0"/>
              <a:t>‹#›</a:t>
            </a:fld>
            <a:endParaRPr lang="en-US"/>
          </a:p>
        </p:txBody>
      </p:sp>
    </p:spTree>
    <p:extLst>
      <p:ext uri="{BB962C8B-B14F-4D97-AF65-F5344CB8AC3E}">
        <p14:creationId xmlns:p14="http://schemas.microsoft.com/office/powerpoint/2010/main" val="339632641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24076-C945-4021-B9C1-06861064F07A}" type="datetimeFigureOut">
              <a:rPr lang="en-US" smtClean="0"/>
              <a:t>8/20/2023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32B2B-91C8-484B-8688-C24B86F1765A}" type="slidenum">
              <a:rPr lang="en-US" smtClean="0"/>
              <a:t>‹#›</a:t>
            </a:fld>
            <a:endParaRPr lang="en-US"/>
          </a:p>
        </p:txBody>
      </p:sp>
    </p:spTree>
    <p:extLst>
      <p:ext uri="{BB962C8B-B14F-4D97-AF65-F5344CB8AC3E}">
        <p14:creationId xmlns:p14="http://schemas.microsoft.com/office/powerpoint/2010/main" val="376890794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15579E-A0CE-48C3-B023-F1A6D8120E82}"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425449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E64E00-E82F-4E94-B46D-ABB5311AACB3}"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936210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455A49-F75B-46D2-8E9E-D551D186BFC5}"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140979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D09C3B-A229-4C83-9BA3-DD0F17B3EEFD}"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264979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3472D70-122C-4551-8683-4F2A378DCE6B}" type="datetime1">
              <a:rPr lang="en-US" smtClean="0"/>
              <a:t>8/20/2023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2061365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60ECAE1-D947-4759-A7FD-D4262EE514BA}" type="datetime1">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58563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84CBF8-9059-4911-8D57-B6E41429D648}" type="datetime1">
              <a:rPr lang="en-US" smtClean="0"/>
              <a:t>8/20/2023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261790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C6289C-0AD2-4316-9670-0F6D2CF6A757}" type="datetime1">
              <a:rPr lang="en-US" smtClean="0"/>
              <a:t>8/20/2023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32510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9966FF-9FCE-4FB8-91F0-6E2891153747}" type="datetime1">
              <a:rPr lang="en-US" smtClean="0"/>
              <a:t>8/20/2023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3778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03207A-759D-45CF-AFDB-EF0331D1D3E8}" type="datetime1">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276417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9C30F8F-61EC-47B1-86A2-D3BC2B8CC31C}" type="datetime1">
              <a:rPr lang="en-US" smtClean="0"/>
              <a:t>8/20/2023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C6F715-6EA3-4E4B-A3C6-92EB96F3045A}" type="slidenum">
              <a:rPr lang="en-US" smtClean="0"/>
              <a:t>‹#›</a:t>
            </a:fld>
            <a:endParaRPr lang="en-US"/>
          </a:p>
        </p:txBody>
      </p:sp>
    </p:spTree>
    <p:extLst>
      <p:ext uri="{BB962C8B-B14F-4D97-AF65-F5344CB8AC3E}">
        <p14:creationId xmlns:p14="http://schemas.microsoft.com/office/powerpoint/2010/main" val="2858730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93609-DD90-4534-B7EA-B4DECB6785E6}" type="datetime1">
              <a:rPr lang="en-US" smtClean="0"/>
              <a:t>8/20/2023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C6F715-6EA3-4E4B-A3C6-92EB96F3045A}" type="slidenum">
              <a:rPr lang="en-US" smtClean="0"/>
              <a:t>‹#›</a:t>
            </a:fld>
            <a:endParaRPr lang="en-US"/>
          </a:p>
        </p:txBody>
      </p:sp>
    </p:spTree>
    <p:extLst>
      <p:ext uri="{BB962C8B-B14F-4D97-AF65-F5344CB8AC3E}">
        <p14:creationId xmlns:p14="http://schemas.microsoft.com/office/powerpoint/2010/main" val="3555799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b="1"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webp"/><Relationship Id="rId2" Type="http://schemas.openxmlformats.org/officeDocument/2006/relationships/image" Target="../media/image1.jfif"/><Relationship Id="rId1" Type="http://schemas.openxmlformats.org/officeDocument/2006/relationships/slideLayout" Target="../slideLayouts/slideLayout2.xml"/><Relationship Id="rId6" Type="http://schemas.openxmlformats.org/officeDocument/2006/relationships/image" Target="../media/image5.webp"/><Relationship Id="rId5" Type="http://schemas.openxmlformats.org/officeDocument/2006/relationships/image" Target="../media/image4.jpe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Digital Logic Design</a:t>
            </a:r>
            <a:endParaRPr lang="en-US" dirty="0"/>
          </a:p>
        </p:txBody>
      </p:sp>
      <p:sp>
        <p:nvSpPr>
          <p:cNvPr id="3" name="Subtitle 2"/>
          <p:cNvSpPr>
            <a:spLocks noGrp="1"/>
          </p:cNvSpPr>
          <p:nvPr>
            <p:ph type="subTitle" idx="1"/>
          </p:nvPr>
        </p:nvSpPr>
        <p:spPr/>
        <p:txBody>
          <a:bodyPr/>
          <a:lstStyle/>
          <a:p>
            <a:r>
              <a:rPr lang="en-US" dirty="0" smtClean="0"/>
              <a:t>Lecture 01- 02 </a:t>
            </a:r>
          </a:p>
          <a:p>
            <a:r>
              <a:rPr lang="en-US" dirty="0" smtClean="0"/>
              <a:t>By : Farhan Ahmed Jamro</a:t>
            </a:r>
            <a:endParaRPr lang="en-US" dirty="0"/>
          </a:p>
        </p:txBody>
      </p:sp>
    </p:spTree>
    <p:extLst>
      <p:ext uri="{BB962C8B-B14F-4D97-AF65-F5344CB8AC3E}">
        <p14:creationId xmlns:p14="http://schemas.microsoft.com/office/powerpoint/2010/main" val="202941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14" y="146185"/>
            <a:ext cx="10515600" cy="884126"/>
          </a:xfrm>
        </p:spPr>
        <p:txBody>
          <a:bodyPr>
            <a:normAutofit fontScale="90000"/>
          </a:bodyPr>
          <a:lstStyle/>
          <a:p>
            <a:pPr lvl="0"/>
            <a:r>
              <a:rPr lang="en-US" dirty="0" smtClean="0"/>
              <a:t/>
            </a:r>
            <a:br>
              <a:rPr lang="en-US" dirty="0" smtClean="0"/>
            </a:br>
            <a:r>
              <a:rPr lang="en-US" dirty="0" smtClean="0"/>
              <a:t>Digital </a:t>
            </a:r>
            <a:r>
              <a:rPr lang="en-US" dirty="0"/>
              <a:t>and Analog Quantities</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412124" y="2421227"/>
            <a:ext cx="5615189" cy="39183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3"/>
          <a:stretch>
            <a:fillRect/>
          </a:stretch>
        </p:blipFill>
        <p:spPr>
          <a:xfrm>
            <a:off x="6529590" y="4275786"/>
            <a:ext cx="5280337" cy="20637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30" name="Picture 6" descr="Differences between Analog Circuits and Digital Circui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9590" y="1238631"/>
            <a:ext cx="5280337" cy="28288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87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1268" y="286603"/>
            <a:ext cx="5454738" cy="5377218"/>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219" y="286603"/>
            <a:ext cx="5304613" cy="5377218"/>
          </a:xfrm>
          <a:prstGeom prst="rect">
            <a:avLst/>
          </a:prstGeom>
        </p:spPr>
      </p:pic>
    </p:spTree>
    <p:extLst>
      <p:ext uri="{BB962C8B-B14F-4D97-AF65-F5344CB8AC3E}">
        <p14:creationId xmlns:p14="http://schemas.microsoft.com/office/powerpoint/2010/main" val="216941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t>Limitation</a:t>
            </a:r>
            <a:endParaRPr lang="en-US" dirty="0"/>
          </a:p>
        </p:txBody>
      </p:sp>
      <p:sp>
        <p:nvSpPr>
          <p:cNvPr id="3" name="Content Placeholder 2"/>
          <p:cNvSpPr>
            <a:spLocks noGrp="1"/>
          </p:cNvSpPr>
          <p:nvPr>
            <p:ph idx="1"/>
          </p:nvPr>
        </p:nvSpPr>
        <p:spPr/>
        <p:txBody>
          <a:bodyPr>
            <a:normAutofit/>
          </a:bodyPr>
          <a:lstStyle/>
          <a:p>
            <a:r>
              <a:rPr lang="en-US" dirty="0" smtClean="0"/>
              <a:t>Analog to Digital Converter and Digital to analog</a:t>
            </a:r>
          </a:p>
          <a:p>
            <a:endParaRPr lang="en-US" dirty="0"/>
          </a:p>
          <a:p>
            <a:r>
              <a:rPr lang="en-US" dirty="0" smtClean="0"/>
              <a:t>A circuit that can convert analog signal to digital signal is called ADC.</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575" y="3982699"/>
            <a:ext cx="5319325" cy="20248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0104" y="3854899"/>
            <a:ext cx="5748900" cy="2024811"/>
          </a:xfrm>
          <a:prstGeom prst="rect">
            <a:avLst/>
          </a:prstGeom>
        </p:spPr>
      </p:pic>
      <p:sp>
        <p:nvSpPr>
          <p:cNvPr id="7" name="Rectangle 6"/>
          <p:cNvSpPr/>
          <p:nvPr/>
        </p:nvSpPr>
        <p:spPr>
          <a:xfrm>
            <a:off x="1860196" y="3613367"/>
            <a:ext cx="1784206" cy="369332"/>
          </a:xfrm>
          <a:prstGeom prst="rect">
            <a:avLst/>
          </a:prstGeom>
        </p:spPr>
        <p:txBody>
          <a:bodyPr wrap="none">
            <a:spAutoFit/>
          </a:bodyPr>
          <a:lstStyle/>
          <a:p>
            <a:r>
              <a:rPr lang="en-US" dirty="0"/>
              <a:t>Analog to Digital </a:t>
            </a:r>
            <a:endParaRPr lang="en-GB" dirty="0"/>
          </a:p>
        </p:txBody>
      </p:sp>
      <p:sp>
        <p:nvSpPr>
          <p:cNvPr id="8" name="Rectangle 7"/>
          <p:cNvSpPr/>
          <p:nvPr/>
        </p:nvSpPr>
        <p:spPr>
          <a:xfrm>
            <a:off x="7793698" y="3482277"/>
            <a:ext cx="1731308" cy="369332"/>
          </a:xfrm>
          <a:prstGeom prst="rect">
            <a:avLst/>
          </a:prstGeom>
        </p:spPr>
        <p:txBody>
          <a:bodyPr wrap="none">
            <a:spAutoFit/>
          </a:bodyPr>
          <a:lstStyle/>
          <a:p>
            <a:r>
              <a:rPr lang="en-US" dirty="0"/>
              <a:t>Digital to </a:t>
            </a:r>
            <a:r>
              <a:rPr lang="en-US" dirty="0" smtClean="0"/>
              <a:t>Analog</a:t>
            </a:r>
            <a:endParaRPr lang="en-GB" dirty="0"/>
          </a:p>
        </p:txBody>
      </p:sp>
    </p:spTree>
    <p:extLst>
      <p:ext uri="{BB962C8B-B14F-4D97-AF65-F5344CB8AC3E}">
        <p14:creationId xmlns:p14="http://schemas.microsoft.com/office/powerpoint/2010/main" val="1682655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normAutofit fontScale="90000"/>
          </a:bodyPr>
          <a:lstStyle/>
          <a:p>
            <a:pPr lvl="0"/>
            <a:r>
              <a:rPr lang="en-US" dirty="0"/>
              <a:t>Binary Digits, Logic Levels, and Digital</a:t>
            </a:r>
            <a:br>
              <a:rPr lang="en-US" dirty="0"/>
            </a:br>
            <a:endParaRPr lang="en-US" dirty="0"/>
          </a:p>
        </p:txBody>
      </p:sp>
      <p:sp>
        <p:nvSpPr>
          <p:cNvPr id="3" name="Content Placeholder 2"/>
          <p:cNvSpPr>
            <a:spLocks noGrp="1"/>
          </p:cNvSpPr>
          <p:nvPr>
            <p:ph idx="1"/>
          </p:nvPr>
        </p:nvSpPr>
        <p:spPr/>
        <p:txBody>
          <a:bodyPr/>
          <a:lstStyle/>
          <a:p>
            <a:pPr lvl="0"/>
            <a:r>
              <a:rPr lang="en-US" b="1" dirty="0"/>
              <a:t>Because there are only two valid Boolean values for representing either a logic “1” or a logic “0”</a:t>
            </a:r>
            <a:r>
              <a:rPr lang="en-US" dirty="0"/>
              <a:t>, makes the system of using Binary Numbers ideal for use in </a:t>
            </a:r>
            <a:r>
              <a:rPr lang="en-US" dirty="0" smtClean="0"/>
              <a:t>digital </a:t>
            </a:r>
            <a:r>
              <a:rPr lang="en-US" dirty="0"/>
              <a:t>or electronic circuits and </a:t>
            </a:r>
            <a:r>
              <a:rPr lang="en-US" dirty="0" smtClean="0"/>
              <a:t>systems.</a:t>
            </a:r>
          </a:p>
          <a:p>
            <a:pPr lvl="0"/>
            <a:endParaRPr lang="en-US" dirty="0"/>
          </a:p>
          <a:p>
            <a:pPr lvl="0"/>
            <a:r>
              <a:rPr lang="en-US" dirty="0"/>
              <a:t>In digital systems theses voltages are called “logic levels” and ideally one voltage level represents a </a:t>
            </a:r>
            <a:r>
              <a:rPr lang="en-US" b="1" dirty="0"/>
              <a:t>“HIGH” </a:t>
            </a:r>
            <a:r>
              <a:rPr lang="en-US" dirty="0"/>
              <a:t>state, while another different and lower voltage level represents a “</a:t>
            </a:r>
            <a:r>
              <a:rPr lang="en-US" b="1" dirty="0"/>
              <a:t>LOW</a:t>
            </a:r>
            <a:r>
              <a:rPr lang="en-US" dirty="0"/>
              <a:t>” state. A binary number system uses both of these two states</a:t>
            </a:r>
            <a:endParaRPr lang="en-US" dirty="0" smtClean="0"/>
          </a:p>
        </p:txBody>
      </p:sp>
    </p:spTree>
    <p:extLst>
      <p:ext uri="{BB962C8B-B14F-4D97-AF65-F5344CB8AC3E}">
        <p14:creationId xmlns:p14="http://schemas.microsoft.com/office/powerpoint/2010/main" val="41545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067"/>
          </a:xfrm>
        </p:spPr>
        <p:txBody>
          <a:bodyPr>
            <a:normAutofit fontScale="90000"/>
          </a:bodyPr>
          <a:lstStyle/>
          <a:p>
            <a:pPr lvl="0"/>
            <a:r>
              <a:rPr lang="en-US" dirty="0"/>
              <a:t>Binary Digits, Logic Levels, and Digital</a:t>
            </a:r>
            <a:br>
              <a:rPr lang="en-US" dirty="0"/>
            </a:br>
            <a:endParaRPr lang="en-US" dirty="0"/>
          </a:p>
        </p:txBody>
      </p:sp>
      <p:sp>
        <p:nvSpPr>
          <p:cNvPr id="3" name="Content Placeholder 2"/>
          <p:cNvSpPr>
            <a:spLocks noGrp="1"/>
          </p:cNvSpPr>
          <p:nvPr>
            <p:ph idx="1"/>
          </p:nvPr>
        </p:nvSpPr>
        <p:spPr/>
        <p:txBody>
          <a:bodyPr/>
          <a:lstStyle/>
          <a:p>
            <a:pPr lvl="0"/>
            <a:r>
              <a:rPr lang="en-GB" dirty="0" smtClean="0"/>
              <a:t>A logic </a:t>
            </a:r>
            <a:r>
              <a:rPr lang="en-GB" dirty="0"/>
              <a:t>level is a specific voltage or a state in which a signal can exist. </a:t>
            </a:r>
            <a:endParaRPr lang="en-GB" dirty="0" smtClean="0"/>
          </a:p>
          <a:p>
            <a:pPr lvl="0"/>
            <a:r>
              <a:rPr lang="en-GB" dirty="0" smtClean="0"/>
              <a:t>We </a:t>
            </a:r>
            <a:r>
              <a:rPr lang="en-GB" dirty="0"/>
              <a:t>often refer to the </a:t>
            </a:r>
            <a:r>
              <a:rPr lang="en-GB" b="1" dirty="0"/>
              <a:t>two states </a:t>
            </a:r>
            <a:r>
              <a:rPr lang="en-GB" dirty="0"/>
              <a:t>in a digital circuit to be </a:t>
            </a:r>
            <a:r>
              <a:rPr lang="en-GB" b="1" dirty="0">
                <a:solidFill>
                  <a:srgbClr val="00B050"/>
                </a:solidFill>
              </a:rPr>
              <a:t>ON</a:t>
            </a:r>
            <a:r>
              <a:rPr lang="en-GB" dirty="0"/>
              <a:t> or </a:t>
            </a:r>
            <a:r>
              <a:rPr lang="en-GB" b="1" dirty="0">
                <a:solidFill>
                  <a:srgbClr val="FF0000"/>
                </a:solidFill>
              </a:rPr>
              <a:t>OFF</a:t>
            </a:r>
            <a:r>
              <a:rPr lang="en-GB" dirty="0"/>
              <a:t>. </a:t>
            </a:r>
            <a:endParaRPr lang="en-GB" dirty="0" smtClean="0"/>
          </a:p>
          <a:p>
            <a:pPr lvl="0"/>
            <a:r>
              <a:rPr lang="en-GB" dirty="0" smtClean="0"/>
              <a:t>Represented </a:t>
            </a:r>
            <a:r>
              <a:rPr lang="en-GB" dirty="0"/>
              <a:t>in binary, an </a:t>
            </a:r>
            <a:r>
              <a:rPr lang="en-GB" b="1" dirty="0">
                <a:solidFill>
                  <a:srgbClr val="00B050"/>
                </a:solidFill>
              </a:rPr>
              <a:t>ON translates to a binary 1</a:t>
            </a:r>
            <a:r>
              <a:rPr lang="en-GB" dirty="0"/>
              <a:t>, and an </a:t>
            </a:r>
            <a:r>
              <a:rPr lang="en-GB" b="1" dirty="0">
                <a:solidFill>
                  <a:srgbClr val="FF0000"/>
                </a:solidFill>
              </a:rPr>
              <a:t>OFF translates to a binary </a:t>
            </a:r>
            <a:r>
              <a:rPr lang="en-GB" b="1" dirty="0" smtClean="0">
                <a:solidFill>
                  <a:srgbClr val="FF0000"/>
                </a:solidFill>
              </a:rPr>
              <a:t>0.</a:t>
            </a:r>
            <a:endParaRPr lang="en-US" b="1" dirty="0" smtClean="0">
              <a:solidFill>
                <a:srgbClr val="FF0000"/>
              </a:solidFill>
            </a:endParaRPr>
          </a:p>
        </p:txBody>
      </p:sp>
      <p:pic>
        <p:nvPicPr>
          <p:cNvPr id="4" name="Picture 3"/>
          <p:cNvPicPr>
            <a:picLocks noChangeAspect="1"/>
          </p:cNvPicPr>
          <p:nvPr/>
        </p:nvPicPr>
        <p:blipFill rotWithShape="1">
          <a:blip r:embed="rId2"/>
          <a:srcRect l="10298" t="25859" r="45933" b="24365"/>
          <a:stretch/>
        </p:blipFill>
        <p:spPr>
          <a:xfrm>
            <a:off x="5239603" y="3446060"/>
            <a:ext cx="5336275" cy="3411940"/>
          </a:xfrm>
          <a:prstGeom prst="rect">
            <a:avLst/>
          </a:prstGeom>
        </p:spPr>
      </p:pic>
    </p:spTree>
    <p:extLst>
      <p:ext uri="{BB962C8B-B14F-4D97-AF65-F5344CB8AC3E}">
        <p14:creationId xmlns:p14="http://schemas.microsoft.com/office/powerpoint/2010/main" val="64712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Digits, Logic Levels, and Digital</a:t>
            </a:r>
            <a:br>
              <a:rPr lang="en-US" dirty="0"/>
            </a:br>
            <a:endParaRPr lang="en-US" dirty="0"/>
          </a:p>
        </p:txBody>
      </p:sp>
      <p:sp>
        <p:nvSpPr>
          <p:cNvPr id="3" name="Content Placeholder 2"/>
          <p:cNvSpPr>
            <a:spLocks noGrp="1"/>
          </p:cNvSpPr>
          <p:nvPr>
            <p:ph idx="1"/>
          </p:nvPr>
        </p:nvSpPr>
        <p:spPr/>
        <p:txBody>
          <a:bodyPr/>
          <a:lstStyle/>
          <a:p>
            <a:r>
              <a:rPr lang="en-US" dirty="0"/>
              <a:t>Digital electronics uses circuits that have two states, which are represented by two different voltage levels called HIGH and LOW. </a:t>
            </a:r>
            <a:endParaRPr lang="en-US" dirty="0" smtClean="0"/>
          </a:p>
          <a:p>
            <a:r>
              <a:rPr lang="en-US" dirty="0" smtClean="0"/>
              <a:t>The </a:t>
            </a:r>
            <a:r>
              <a:rPr lang="en-US" dirty="0"/>
              <a:t>voltages represent numbers in the binary system</a:t>
            </a:r>
            <a:r>
              <a:rPr lang="en-US" dirty="0" smtClean="0"/>
              <a:t>.</a:t>
            </a:r>
          </a:p>
          <a:p>
            <a:r>
              <a:rPr lang="en-US" dirty="0" smtClean="0"/>
              <a:t>VH(max)In </a:t>
            </a:r>
            <a:r>
              <a:rPr lang="en-US" dirty="0"/>
              <a:t>binary, a single number is called a bit (for binary digit). </a:t>
            </a:r>
            <a:endParaRPr lang="en-US" dirty="0" smtClean="0"/>
          </a:p>
          <a:p>
            <a:r>
              <a:rPr lang="en-US" dirty="0" smtClean="0"/>
              <a:t>A </a:t>
            </a:r>
            <a:r>
              <a:rPr lang="en-US" dirty="0"/>
              <a:t>bit can have the value of either a 0 or a 1, depending on if the voltage is HIGH or LOW</a:t>
            </a:r>
            <a:r>
              <a:rPr lang="en-US" dirty="0" smtClean="0"/>
              <a:t>.</a:t>
            </a:r>
          </a:p>
          <a:p>
            <a:r>
              <a:rPr lang="en-US" dirty="0" smtClean="0"/>
              <a:t>HIGH   VH(min)</a:t>
            </a:r>
          </a:p>
          <a:p>
            <a:r>
              <a:rPr lang="en-US" dirty="0" smtClean="0"/>
              <a:t>Invalid VL(max)</a:t>
            </a:r>
          </a:p>
          <a:p>
            <a:r>
              <a:rPr lang="en-US" dirty="0" smtClean="0"/>
              <a:t>LOW     VL(min)</a:t>
            </a:r>
            <a:endParaRPr lang="en-US" dirty="0"/>
          </a:p>
        </p:txBody>
      </p:sp>
    </p:spTree>
    <p:extLst>
      <p:ext uri="{BB962C8B-B14F-4D97-AF65-F5344CB8AC3E}">
        <p14:creationId xmlns:p14="http://schemas.microsoft.com/office/powerpoint/2010/main" val="1241663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Waveforms</a:t>
            </a:r>
            <a:br>
              <a:rPr lang="en-US" dirty="0"/>
            </a:br>
            <a:endParaRPr lang="en-US" dirty="0"/>
          </a:p>
        </p:txBody>
      </p:sp>
      <p:sp>
        <p:nvSpPr>
          <p:cNvPr id="3" name="Content Placeholder 2"/>
          <p:cNvSpPr>
            <a:spLocks noGrp="1"/>
          </p:cNvSpPr>
          <p:nvPr>
            <p:ph idx="1"/>
          </p:nvPr>
        </p:nvSpPr>
        <p:spPr/>
        <p:txBody>
          <a:bodyPr>
            <a:normAutofit/>
          </a:bodyPr>
          <a:lstStyle/>
          <a:p>
            <a:pPr lvl="0"/>
            <a:r>
              <a:rPr lang="en-US" dirty="0"/>
              <a:t>Digital waveforms change between the LOW and HIGH levels. A </a:t>
            </a:r>
            <a:r>
              <a:rPr lang="en-US" b="1" dirty="0"/>
              <a:t>positive going pulse </a:t>
            </a:r>
            <a:r>
              <a:rPr lang="en-US" dirty="0"/>
              <a:t>is one that goes from a normally LOW logic level to a HIGH level and then back again. Digital waveforms are made up of a </a:t>
            </a:r>
            <a:r>
              <a:rPr lang="en-US" dirty="0" smtClean="0"/>
              <a:t>series </a:t>
            </a:r>
            <a:r>
              <a:rPr lang="en-US" dirty="0"/>
              <a:t>of pulses</a:t>
            </a:r>
            <a:r>
              <a:rPr lang="en-US" dirty="0" smtClean="0"/>
              <a:t>.</a:t>
            </a:r>
          </a:p>
          <a:p>
            <a:pPr lvl="0"/>
            <a:endParaRPr lang="en-US" dirty="0"/>
          </a:p>
          <a:p>
            <a:pPr lvl="0"/>
            <a:r>
              <a:rPr lang="en-US" dirty="0"/>
              <a:t>Actual pulses are not ideal but are described by the rise time, fall time, amplitude, and other characteristics</a:t>
            </a:r>
            <a:r>
              <a:rPr lang="en-US" dirty="0" smtClean="0"/>
              <a:t>.</a:t>
            </a:r>
          </a:p>
        </p:txBody>
      </p:sp>
    </p:spTree>
    <p:extLst>
      <p:ext uri="{BB962C8B-B14F-4D97-AF65-F5344CB8AC3E}">
        <p14:creationId xmlns:p14="http://schemas.microsoft.com/office/powerpoint/2010/main" val="3133391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b="1" kern="1200">
                <a:solidFill>
                  <a:srgbClr val="002060"/>
                </a:solidFill>
                <a:latin typeface="Times New Roman" panose="02020603050405020304" pitchFamily="18" charset="0"/>
                <a:ea typeface="+mj-ea"/>
                <a:cs typeface="Times New Roman" panose="02020603050405020304" pitchFamily="18" charset="0"/>
              </a:defRPr>
            </a:lvl1pPr>
          </a:lstStyle>
          <a:p>
            <a:r>
              <a:rPr lang="en-US" dirty="0" smtClean="0"/>
              <a:t>Digital Waveforms</a:t>
            </a:r>
            <a:br>
              <a:rPr lang="en-US" dirty="0" smtClean="0"/>
            </a:br>
            <a:endParaRPr lang="en-US" dirty="0"/>
          </a:p>
        </p:txBody>
      </p:sp>
      <p:pic>
        <p:nvPicPr>
          <p:cNvPr id="3" name="Picture 2"/>
          <p:cNvPicPr>
            <a:picLocks noChangeAspect="1"/>
          </p:cNvPicPr>
          <p:nvPr/>
        </p:nvPicPr>
        <p:blipFill rotWithShape="1">
          <a:blip r:embed="rId2"/>
          <a:srcRect l="13433" t="35814" r="46493" b="36909"/>
          <a:stretch/>
        </p:blipFill>
        <p:spPr>
          <a:xfrm>
            <a:off x="1433014" y="2052199"/>
            <a:ext cx="9116705" cy="3488793"/>
          </a:xfrm>
          <a:prstGeom prst="rect">
            <a:avLst/>
          </a:prstGeom>
        </p:spPr>
      </p:pic>
    </p:spTree>
    <p:extLst>
      <p:ext uri="{BB962C8B-B14F-4D97-AF65-F5344CB8AC3E}">
        <p14:creationId xmlns:p14="http://schemas.microsoft.com/office/powerpoint/2010/main" val="3931763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8389" t="29775" r="27861" b="20370"/>
          <a:stretch/>
        </p:blipFill>
        <p:spPr>
          <a:xfrm>
            <a:off x="1146221" y="824247"/>
            <a:ext cx="9803686" cy="4790942"/>
          </a:xfrm>
          <a:prstGeom prst="rect">
            <a:avLst/>
          </a:prstGeom>
        </p:spPr>
      </p:pic>
    </p:spTree>
    <p:extLst>
      <p:ext uri="{BB962C8B-B14F-4D97-AF65-F5344CB8AC3E}">
        <p14:creationId xmlns:p14="http://schemas.microsoft.com/office/powerpoint/2010/main" val="12461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7399" t="30415" r="27366" b="18705"/>
          <a:stretch/>
        </p:blipFill>
        <p:spPr>
          <a:xfrm>
            <a:off x="1442433" y="605306"/>
            <a:ext cx="8989454" cy="5684800"/>
          </a:xfrm>
          <a:prstGeom prst="rect">
            <a:avLst/>
          </a:prstGeom>
        </p:spPr>
      </p:pic>
    </p:spTree>
    <p:extLst>
      <p:ext uri="{BB962C8B-B14F-4D97-AF65-F5344CB8AC3E}">
        <p14:creationId xmlns:p14="http://schemas.microsoft.com/office/powerpoint/2010/main" val="349450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365125"/>
            <a:ext cx="10515600" cy="1325563"/>
          </a:xfrm>
        </p:spPr>
        <p:txBody>
          <a:bodyPr/>
          <a:lstStyle/>
          <a:p>
            <a:pPr algn="ctr"/>
            <a:r>
              <a:rPr lang="en-US" dirty="0" smtClean="0"/>
              <a:t>Introduction </a:t>
            </a:r>
            <a:endParaRPr lang="en-US" dirty="0"/>
          </a:p>
        </p:txBody>
      </p:sp>
      <p:sp>
        <p:nvSpPr>
          <p:cNvPr id="7" name="Title 1"/>
          <p:cNvSpPr txBox="1">
            <a:spLocks/>
          </p:cNvSpPr>
          <p:nvPr/>
        </p:nvSpPr>
        <p:spPr>
          <a:xfrm>
            <a:off x="420237" y="169068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rgbClr val="002060"/>
                </a:solidFill>
                <a:latin typeface="Times New Roman" panose="02020603050405020304" pitchFamily="18" charset="0"/>
                <a:ea typeface="+mj-ea"/>
                <a:cs typeface="Times New Roman" panose="02020603050405020304" pitchFamily="18" charset="0"/>
              </a:defRPr>
            </a:lvl1pPr>
          </a:lstStyle>
          <a:p>
            <a:pPr algn="ctr"/>
            <a:r>
              <a:rPr lang="en-US" dirty="0" smtClean="0">
                <a:solidFill>
                  <a:srgbClr val="FF0000"/>
                </a:solidFill>
              </a:rPr>
              <a:t>Digital </a:t>
            </a:r>
            <a:r>
              <a:rPr lang="en-US" dirty="0" smtClean="0"/>
              <a:t>       </a:t>
            </a:r>
            <a:r>
              <a:rPr lang="en-US" dirty="0" smtClean="0">
                <a:solidFill>
                  <a:schemeClr val="accent1">
                    <a:lumMod val="75000"/>
                  </a:schemeClr>
                </a:solidFill>
              </a:rPr>
              <a:t>Logic</a:t>
            </a:r>
            <a:r>
              <a:rPr lang="en-US" dirty="0" smtClean="0"/>
              <a:t>          </a:t>
            </a:r>
            <a:r>
              <a:rPr lang="en-US" dirty="0" smtClean="0">
                <a:solidFill>
                  <a:schemeClr val="accent4"/>
                </a:solidFill>
              </a:rPr>
              <a:t>Design</a:t>
            </a:r>
            <a:endParaRPr lang="en-US" dirty="0">
              <a:solidFill>
                <a:schemeClr val="accent4"/>
              </a:solidFill>
            </a:endParaRPr>
          </a:p>
        </p:txBody>
      </p:sp>
      <p:sp>
        <p:nvSpPr>
          <p:cNvPr id="8" name="Content Placeholder 2"/>
          <p:cNvSpPr>
            <a:spLocks noGrp="1"/>
          </p:cNvSpPr>
          <p:nvPr>
            <p:ph idx="1"/>
          </p:nvPr>
        </p:nvSpPr>
        <p:spPr>
          <a:xfrm>
            <a:off x="283192" y="3387561"/>
            <a:ext cx="3033214" cy="4351338"/>
          </a:xfrm>
        </p:spPr>
        <p:txBody>
          <a:bodyPr>
            <a:norm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Number System </a:t>
            </a:r>
          </a:p>
          <a:p>
            <a:r>
              <a:rPr lang="en-US" sz="1800" dirty="0" smtClean="0">
                <a:solidFill>
                  <a:srgbClr val="FF0000"/>
                </a:solidFill>
                <a:latin typeface="Times New Roman" panose="02020603050405020304" pitchFamily="18" charset="0"/>
                <a:cs typeface="Times New Roman" panose="02020603050405020304" pitchFamily="18" charset="0"/>
              </a:rPr>
              <a:t>Decimal </a:t>
            </a:r>
          </a:p>
          <a:p>
            <a:r>
              <a:rPr lang="en-US" sz="1800" dirty="0" smtClean="0">
                <a:solidFill>
                  <a:srgbClr val="FF0000"/>
                </a:solidFill>
                <a:latin typeface="Times New Roman" panose="02020603050405020304" pitchFamily="18" charset="0"/>
                <a:cs typeface="Times New Roman" panose="02020603050405020304" pitchFamily="18" charset="0"/>
              </a:rPr>
              <a:t>Binary </a:t>
            </a:r>
          </a:p>
          <a:p>
            <a:r>
              <a:rPr lang="en-US" sz="1800" dirty="0" smtClean="0">
                <a:solidFill>
                  <a:srgbClr val="FF0000"/>
                </a:solidFill>
                <a:latin typeface="Times New Roman" panose="02020603050405020304" pitchFamily="18" charset="0"/>
                <a:cs typeface="Times New Roman" panose="02020603050405020304" pitchFamily="18" charset="0"/>
              </a:rPr>
              <a:t>Hex Decimal </a:t>
            </a:r>
          </a:p>
          <a:p>
            <a:r>
              <a:rPr lang="en-US" sz="1800" dirty="0" smtClean="0">
                <a:solidFill>
                  <a:srgbClr val="FF0000"/>
                </a:solidFill>
                <a:latin typeface="Times New Roman" panose="02020603050405020304" pitchFamily="18" charset="0"/>
                <a:cs typeface="Times New Roman" panose="02020603050405020304" pitchFamily="18" charset="0"/>
              </a:rPr>
              <a:t>Octal </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How computer system </a:t>
            </a:r>
          </a:p>
          <a:p>
            <a:pPr marL="0" indent="0">
              <a:buNone/>
            </a:pPr>
            <a:r>
              <a:rPr lang="en-US" sz="2000" b="1" dirty="0" smtClean="0">
                <a:solidFill>
                  <a:srgbClr val="FF0000"/>
                </a:solidFill>
                <a:latin typeface="Times New Roman" panose="02020603050405020304" pitchFamily="18" charset="0"/>
                <a:cs typeface="Times New Roman" panose="02020603050405020304" pitchFamily="18" charset="0"/>
              </a:rPr>
              <a:t>work with number</a:t>
            </a:r>
            <a:endParaRPr lang="en-US" sz="2000" b="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9" name="Content Placeholder 2"/>
          <p:cNvSpPr txBox="1">
            <a:spLocks/>
          </p:cNvSpPr>
          <p:nvPr/>
        </p:nvSpPr>
        <p:spPr>
          <a:xfrm>
            <a:off x="4161430" y="3387561"/>
            <a:ext cx="30332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solidFill>
                  <a:srgbClr val="0070C0"/>
                </a:solidFill>
                <a:latin typeface="Times New Roman" panose="02020603050405020304" pitchFamily="18" charset="0"/>
                <a:cs typeface="Times New Roman" panose="02020603050405020304" pitchFamily="18" charset="0"/>
              </a:rPr>
              <a:t>State of electrical signal</a:t>
            </a:r>
          </a:p>
          <a:p>
            <a:r>
              <a:rPr lang="en-US" sz="2000" dirty="0" smtClean="0">
                <a:solidFill>
                  <a:srgbClr val="0070C0"/>
                </a:solidFill>
                <a:latin typeface="Times New Roman" panose="02020603050405020304" pitchFamily="18" charset="0"/>
                <a:cs typeface="Times New Roman" panose="02020603050405020304" pitchFamily="18" charset="0"/>
              </a:rPr>
              <a:t>Gates</a:t>
            </a:r>
          </a:p>
          <a:p>
            <a:r>
              <a:rPr lang="en-US" sz="2000" b="1" dirty="0" smtClean="0">
                <a:solidFill>
                  <a:srgbClr val="0070C0"/>
                </a:solidFill>
                <a:latin typeface="Times New Roman" panose="02020603050405020304" pitchFamily="18" charset="0"/>
                <a:cs typeface="Times New Roman" panose="02020603050405020304" pitchFamily="18" charset="0"/>
              </a:rPr>
              <a:t>Boolean Algebra </a:t>
            </a:r>
          </a:p>
          <a:p>
            <a:r>
              <a:rPr lang="en-US" sz="2000" dirty="0" smtClean="0">
                <a:solidFill>
                  <a:srgbClr val="0070C0"/>
                </a:solidFill>
                <a:latin typeface="Times New Roman" panose="02020603050405020304" pitchFamily="18" charset="0"/>
                <a:cs typeface="Times New Roman" panose="02020603050405020304" pitchFamily="18" charset="0"/>
              </a:rPr>
              <a:t>K-Map</a:t>
            </a:r>
          </a:p>
          <a:p>
            <a:r>
              <a:rPr lang="en-US" sz="2000" dirty="0" err="1" smtClean="0">
                <a:solidFill>
                  <a:srgbClr val="0070C0"/>
                </a:solidFill>
                <a:latin typeface="Times New Roman" panose="02020603050405020304" pitchFamily="18" charset="0"/>
                <a:cs typeface="Times New Roman" panose="02020603050405020304" pitchFamily="18" charset="0"/>
              </a:rPr>
              <a:t>Etc</a:t>
            </a:r>
            <a:r>
              <a:rPr lang="en-US" sz="2000" dirty="0" smtClean="0">
                <a:solidFill>
                  <a:srgbClr val="0070C0"/>
                </a:solidFill>
                <a:latin typeface="Times New Roman" panose="02020603050405020304" pitchFamily="18" charset="0"/>
                <a:cs typeface="Times New Roman" panose="02020603050405020304" pitchFamily="18" charset="0"/>
              </a:rPr>
              <a:t> </a:t>
            </a:r>
            <a:endParaRPr lang="en-US" dirty="0">
              <a:solidFill>
                <a:srgbClr val="0070C0"/>
              </a:solidFill>
            </a:endParaRPr>
          </a:p>
        </p:txBody>
      </p:sp>
      <p:sp>
        <p:nvSpPr>
          <p:cNvPr id="10" name="Content Placeholder 2"/>
          <p:cNvSpPr txBox="1">
            <a:spLocks/>
          </p:cNvSpPr>
          <p:nvPr/>
        </p:nvSpPr>
        <p:spPr>
          <a:xfrm>
            <a:off x="7521054" y="3157824"/>
            <a:ext cx="30332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smtClean="0">
                <a:solidFill>
                  <a:srgbClr val="FFC000"/>
                </a:solidFill>
                <a:latin typeface="Times New Roman" panose="02020603050405020304" pitchFamily="18" charset="0"/>
                <a:cs typeface="Times New Roman" panose="02020603050405020304" pitchFamily="18" charset="0"/>
              </a:rPr>
              <a:t>Working with circuits</a:t>
            </a:r>
          </a:p>
          <a:p>
            <a:r>
              <a:rPr lang="en-US" sz="2000" dirty="0" smtClean="0">
                <a:solidFill>
                  <a:srgbClr val="FFC000"/>
                </a:solidFill>
                <a:latin typeface="Times New Roman" panose="02020603050405020304" pitchFamily="18" charset="0"/>
                <a:cs typeface="Times New Roman" panose="02020603050405020304" pitchFamily="18" charset="0"/>
              </a:rPr>
              <a:t>Combinational Circuit</a:t>
            </a:r>
          </a:p>
          <a:p>
            <a:pPr marL="0" indent="0">
              <a:buNone/>
            </a:pPr>
            <a:r>
              <a:rPr lang="en-US" sz="2000" dirty="0" smtClean="0">
                <a:solidFill>
                  <a:srgbClr val="FFC000"/>
                </a:solidFill>
                <a:latin typeface="Times New Roman" panose="02020603050405020304" pitchFamily="18" charset="0"/>
                <a:cs typeface="Times New Roman" panose="02020603050405020304" pitchFamily="18" charset="0"/>
              </a:rPr>
              <a:t>Can’t store Data</a:t>
            </a:r>
          </a:p>
          <a:p>
            <a:endParaRPr lang="en-US" sz="2000" b="1" dirty="0">
              <a:solidFill>
                <a:srgbClr val="FFC000"/>
              </a:solidFill>
              <a:latin typeface="Times New Roman" panose="02020603050405020304" pitchFamily="18" charset="0"/>
              <a:cs typeface="Times New Roman" panose="02020603050405020304" pitchFamily="18" charset="0"/>
            </a:endParaRPr>
          </a:p>
          <a:p>
            <a:r>
              <a:rPr lang="en-US" sz="2000" dirty="0" smtClean="0">
                <a:solidFill>
                  <a:srgbClr val="FFC000"/>
                </a:solidFill>
                <a:latin typeface="Times New Roman" panose="02020603050405020304" pitchFamily="18" charset="0"/>
                <a:cs typeface="Times New Roman" panose="02020603050405020304" pitchFamily="18" charset="0"/>
              </a:rPr>
              <a:t>Sequential Circuit </a:t>
            </a:r>
          </a:p>
          <a:p>
            <a:pPr marL="0" indent="0">
              <a:buNone/>
            </a:pPr>
            <a:r>
              <a:rPr lang="en-US" sz="2000" dirty="0" smtClean="0">
                <a:solidFill>
                  <a:srgbClr val="FFC000"/>
                </a:solidFill>
                <a:latin typeface="Times New Roman" panose="02020603050405020304" pitchFamily="18" charset="0"/>
                <a:cs typeface="Times New Roman" panose="02020603050405020304" pitchFamily="18" charset="0"/>
              </a:rPr>
              <a:t>Can store data .</a:t>
            </a:r>
            <a:endParaRPr lang="en-US" dirty="0">
              <a:solidFill>
                <a:srgbClr val="FFC000"/>
              </a:solidFill>
            </a:endParaRPr>
          </a:p>
        </p:txBody>
      </p:sp>
    </p:spTree>
    <p:extLst>
      <p:ext uri="{BB962C8B-B14F-4D97-AF65-F5344CB8AC3E}">
        <p14:creationId xmlns:p14="http://schemas.microsoft.com/office/powerpoint/2010/main" val="1512057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build="p"/>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075" y="365125"/>
            <a:ext cx="10515600" cy="1325563"/>
          </a:xfrm>
        </p:spPr>
        <p:txBody>
          <a:bodyPr/>
          <a:lstStyle/>
          <a:p>
            <a:pPr algn="ctr"/>
            <a:r>
              <a:rPr lang="en-US" dirty="0" smtClean="0"/>
              <a:t>Equipment and Simulation  </a:t>
            </a:r>
            <a:r>
              <a:rPr lang="en-US" dirty="0"/>
              <a:t>in  DLD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99" y="2565780"/>
            <a:ext cx="2787732" cy="208810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2565780"/>
            <a:ext cx="3674398" cy="219729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7607" y="2325523"/>
            <a:ext cx="3536068" cy="2328365"/>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689" y="4885897"/>
            <a:ext cx="1550403" cy="1671851"/>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5721" t="2438" r="4577" b="29105"/>
          <a:stretch/>
        </p:blipFill>
        <p:spPr>
          <a:xfrm>
            <a:off x="2913224" y="5155440"/>
            <a:ext cx="2638725" cy="1132764"/>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842944" y="5136607"/>
            <a:ext cx="1703365" cy="1421141"/>
          </a:xfrm>
          <a:prstGeom prst="rect">
            <a:avLst/>
          </a:prstGeom>
        </p:spPr>
      </p:pic>
    </p:spTree>
    <p:extLst>
      <p:ext uri="{BB962C8B-B14F-4D97-AF65-F5344CB8AC3E}">
        <p14:creationId xmlns:p14="http://schemas.microsoft.com/office/powerpoint/2010/main" val="267535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Digital and Analog Quantities</a:t>
            </a:r>
          </a:p>
        </p:txBody>
      </p:sp>
      <p:pic>
        <p:nvPicPr>
          <p:cNvPr id="5" name="Picture 4"/>
          <p:cNvPicPr>
            <a:picLocks noChangeAspect="1"/>
          </p:cNvPicPr>
          <p:nvPr/>
        </p:nvPicPr>
        <p:blipFill rotWithShape="1">
          <a:blip r:embed="rId2"/>
          <a:srcRect l="22762" t="48158" r="20373" b="6845"/>
          <a:stretch/>
        </p:blipFill>
        <p:spPr>
          <a:xfrm>
            <a:off x="2006220" y="2647665"/>
            <a:ext cx="6933063" cy="3084393"/>
          </a:xfrm>
          <a:prstGeom prst="rect">
            <a:avLst/>
          </a:prstGeom>
        </p:spPr>
      </p:pic>
    </p:spTree>
    <p:extLst>
      <p:ext uri="{BB962C8B-B14F-4D97-AF65-F5344CB8AC3E}">
        <p14:creationId xmlns:p14="http://schemas.microsoft.com/office/powerpoint/2010/main" val="423937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and Analog Quantities</a:t>
            </a:r>
          </a:p>
        </p:txBody>
      </p:sp>
      <p:sp>
        <p:nvSpPr>
          <p:cNvPr id="6" name="Content Placeholder 2"/>
          <p:cNvSpPr>
            <a:spLocks noGrp="1"/>
          </p:cNvSpPr>
          <p:nvPr>
            <p:ph idx="1"/>
          </p:nvPr>
        </p:nvSpPr>
        <p:spPr>
          <a:xfrm>
            <a:off x="665329" y="2303296"/>
            <a:ext cx="10515600" cy="1477134"/>
          </a:xfrm>
        </p:spPr>
        <p:txBody>
          <a:bodyPr>
            <a:normAutofit/>
          </a:bodyPr>
          <a:lstStyle/>
          <a:p>
            <a:r>
              <a:rPr lang="en-US" dirty="0" smtClean="0">
                <a:latin typeface="Times New Roman" panose="02020603050405020304" pitchFamily="18" charset="0"/>
                <a:cs typeface="Times New Roman" panose="02020603050405020304" pitchFamily="18" charset="0"/>
              </a:rPr>
              <a:t>The quantity that has continuous values is called as the analog quantity. Example of analog quantities are time, temperature, pressure, distance and sound. </a:t>
            </a:r>
            <a:endParaRPr lang="en-US" dirty="0">
              <a:latin typeface="Times New Roman" panose="02020603050405020304" pitchFamily="18" charset="0"/>
              <a:cs typeface="Times New Roman" panose="02020603050405020304" pitchFamily="18" charset="0"/>
            </a:endParaRPr>
          </a:p>
          <a:p>
            <a:endParaRPr lang="en-US" dirty="0"/>
          </a:p>
        </p:txBody>
      </p:sp>
      <p:sp>
        <p:nvSpPr>
          <p:cNvPr id="8" name="Rectangle 7"/>
          <p:cNvSpPr/>
          <p:nvPr/>
        </p:nvSpPr>
        <p:spPr>
          <a:xfrm>
            <a:off x="665329" y="4155297"/>
            <a:ext cx="10515600" cy="1255728"/>
          </a:xfrm>
          <a:prstGeom prst="rect">
            <a:avLst/>
          </a:prstGeom>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Most natural quantities that we see are analog and vary continuously. Analog systems can generally handle higher power than digital </a:t>
            </a:r>
            <a:r>
              <a:rPr lang="en-US" sz="2800" dirty="0" smtClean="0">
                <a:latin typeface="Times New Roman" panose="02020603050405020304" pitchFamily="18" charset="0"/>
                <a:cs typeface="Times New Roman" panose="02020603050405020304" pitchFamily="18" charset="0"/>
              </a:rPr>
              <a:t>systems.</a:t>
            </a: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912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Analog </a:t>
            </a:r>
            <a:r>
              <a:rPr lang="en-US" dirty="0"/>
              <a:t>Quantities</a:t>
            </a:r>
          </a:p>
        </p:txBody>
      </p:sp>
      <p:sp>
        <p:nvSpPr>
          <p:cNvPr id="5" name="Rectangle 4"/>
          <p:cNvSpPr/>
          <p:nvPr/>
        </p:nvSpPr>
        <p:spPr>
          <a:xfrm>
            <a:off x="659641" y="5170346"/>
            <a:ext cx="10435988" cy="923330"/>
          </a:xfrm>
          <a:prstGeom prst="rect">
            <a:avLst/>
          </a:prstGeom>
        </p:spPr>
        <p:txBody>
          <a:bodyPr wrap="square">
            <a:spAutoFit/>
          </a:bodyPr>
          <a:lstStyle/>
          <a:p>
            <a:r>
              <a:rPr lang="en-GB" dirty="0">
                <a:solidFill>
                  <a:srgbClr val="202124"/>
                </a:solidFill>
                <a:latin typeface="arial" panose="020B0604020202020204" pitchFamily="34" charset="0"/>
              </a:rPr>
              <a:t>Examples of </a:t>
            </a:r>
            <a:r>
              <a:rPr lang="en-GB" dirty="0" err="1">
                <a:solidFill>
                  <a:srgbClr val="202124"/>
                </a:solidFill>
                <a:latin typeface="arial" panose="020B0604020202020204" pitchFamily="34" charset="0"/>
              </a:rPr>
              <a:t>analog</a:t>
            </a:r>
            <a:r>
              <a:rPr lang="en-GB" dirty="0">
                <a:solidFill>
                  <a:srgbClr val="202124"/>
                </a:solidFill>
                <a:latin typeface="arial" panose="020B0604020202020204" pitchFamily="34" charset="0"/>
              </a:rPr>
              <a:t> signals:</a:t>
            </a:r>
          </a:p>
          <a:p>
            <a:r>
              <a:rPr lang="en-GB" dirty="0">
                <a:solidFill>
                  <a:srgbClr val="202124"/>
                </a:solidFill>
                <a:latin typeface="arial" panose="020B0604020202020204" pitchFamily="34" charset="0"/>
              </a:rPr>
              <a:t>The signals include </a:t>
            </a:r>
            <a:r>
              <a:rPr lang="en-GB" b="1" dirty="0">
                <a:solidFill>
                  <a:srgbClr val="202124"/>
                </a:solidFill>
                <a:latin typeface="arial" panose="020B0604020202020204" pitchFamily="34" charset="0"/>
              </a:rPr>
              <a:t>audio signals transmitted through wires, video signals broadcasted using older technology, radio signals, and </a:t>
            </a:r>
            <a:r>
              <a:rPr lang="en-GB" b="1" dirty="0" err="1">
                <a:solidFill>
                  <a:srgbClr val="202124"/>
                </a:solidFill>
                <a:latin typeface="arial" panose="020B0604020202020204" pitchFamily="34" charset="0"/>
              </a:rPr>
              <a:t>analog</a:t>
            </a:r>
            <a:r>
              <a:rPr lang="en-GB" b="1" dirty="0">
                <a:solidFill>
                  <a:srgbClr val="202124"/>
                </a:solidFill>
                <a:latin typeface="arial" panose="020B0604020202020204" pitchFamily="34" charset="0"/>
              </a:rPr>
              <a:t> watches</a:t>
            </a:r>
            <a:endParaRPr lang="en-GB"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46318"/>
          <a:stretch/>
        </p:blipFill>
        <p:spPr>
          <a:xfrm>
            <a:off x="1596147" y="1963027"/>
            <a:ext cx="8562975" cy="2934979"/>
          </a:xfrm>
          <a:prstGeom prst="rect">
            <a:avLst/>
          </a:prstGeom>
        </p:spPr>
      </p:pic>
    </p:spTree>
    <p:extLst>
      <p:ext uri="{BB962C8B-B14F-4D97-AF65-F5344CB8AC3E}">
        <p14:creationId xmlns:p14="http://schemas.microsoft.com/office/powerpoint/2010/main" val="238822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a:t>
            </a:r>
            <a:r>
              <a:rPr lang="en-US" dirty="0"/>
              <a:t>Quantities</a:t>
            </a:r>
          </a:p>
        </p:txBody>
      </p:sp>
      <p:sp>
        <p:nvSpPr>
          <p:cNvPr id="6" name="Content Placeholder 2"/>
          <p:cNvSpPr>
            <a:spLocks noGrp="1"/>
          </p:cNvSpPr>
          <p:nvPr>
            <p:ph idx="1"/>
          </p:nvPr>
        </p:nvSpPr>
        <p:spPr>
          <a:xfrm>
            <a:off x="296840" y="1690688"/>
            <a:ext cx="10515600" cy="4351338"/>
          </a:xfrm>
        </p:spPr>
        <p:txBody>
          <a:bodyPr>
            <a:normAutofit/>
          </a:bodyPr>
          <a:lstStyle/>
          <a:p>
            <a:r>
              <a:rPr lang="en-US" dirty="0" smtClean="0">
                <a:latin typeface="Times New Roman" panose="02020603050405020304" pitchFamily="18" charset="0"/>
                <a:cs typeface="Times New Roman" panose="02020603050405020304" pitchFamily="18" charset="0"/>
              </a:rPr>
              <a:t>A digital  quantity is one having a discrete set of values.</a:t>
            </a:r>
            <a:endParaRPr lang="en-US" dirty="0">
              <a:latin typeface="Times New Roman" panose="02020603050405020304" pitchFamily="18" charset="0"/>
              <a:cs typeface="Times New Roman" panose="02020603050405020304" pitchFamily="18" charset="0"/>
            </a:endParaRPr>
          </a:p>
          <a:p>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52184"/>
          <a:stretch/>
        </p:blipFill>
        <p:spPr>
          <a:xfrm>
            <a:off x="449736" y="3684895"/>
            <a:ext cx="8562975" cy="2614257"/>
          </a:xfrm>
          <a:prstGeom prst="rect">
            <a:avLst/>
          </a:prstGeom>
        </p:spPr>
      </p:pic>
    </p:spTree>
    <p:extLst>
      <p:ext uri="{BB962C8B-B14F-4D97-AF65-F5344CB8AC3E}">
        <p14:creationId xmlns:p14="http://schemas.microsoft.com/office/powerpoint/2010/main" val="7850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dirty="0" smtClean="0"/>
              <a:t>Digital </a:t>
            </a:r>
            <a:r>
              <a:rPr lang="en-US" dirty="0"/>
              <a:t>and Analog Quantities</a:t>
            </a:r>
          </a:p>
        </p:txBody>
      </p:sp>
      <p:sp>
        <p:nvSpPr>
          <p:cNvPr id="3" name="Content Placeholder 2"/>
          <p:cNvSpPr>
            <a:spLocks noGrp="1"/>
          </p:cNvSpPr>
          <p:nvPr>
            <p:ph idx="1"/>
          </p:nvPr>
        </p:nvSpPr>
        <p:spPr>
          <a:xfrm>
            <a:off x="838200" y="1825626"/>
            <a:ext cx="10515600" cy="1668202"/>
          </a:xfrm>
        </p:spPr>
        <p:txBody>
          <a:bodyPr>
            <a:normAutofit/>
          </a:bodyPr>
          <a:lstStyle/>
          <a:p>
            <a:r>
              <a:rPr lang="en-US" dirty="0" smtClean="0">
                <a:latin typeface="Times New Roman" panose="02020603050405020304" pitchFamily="18" charset="0"/>
                <a:cs typeface="Times New Roman" panose="02020603050405020304" pitchFamily="18" charset="0"/>
              </a:rPr>
              <a:t>Analog </a:t>
            </a:r>
            <a:r>
              <a:rPr lang="en-US" dirty="0">
                <a:latin typeface="Times New Roman" panose="02020603050405020304" pitchFamily="18" charset="0"/>
                <a:cs typeface="Times New Roman" panose="02020603050405020304" pitchFamily="18" charset="0"/>
              </a:rPr>
              <a:t>and digital signals are </a:t>
            </a:r>
            <a:r>
              <a:rPr lang="en-US" b="1" dirty="0">
                <a:latin typeface="Times New Roman" panose="02020603050405020304" pitchFamily="18" charset="0"/>
                <a:cs typeface="Times New Roman" panose="02020603050405020304" pitchFamily="18" charset="0"/>
              </a:rPr>
              <a:t>the types of signals carrying information</a:t>
            </a:r>
            <a:r>
              <a:rPr lang="en-US" dirty="0">
                <a:latin typeface="Times New Roman" panose="02020603050405020304" pitchFamily="18" charset="0"/>
                <a:cs typeface="Times New Roman" panose="02020603050405020304" pitchFamily="18" charset="0"/>
              </a:rPr>
              <a:t>. The major difference between both signals is that the analog signals have continuous electrical signals, while digital signals have non-continuous electrical signals</a:t>
            </a:r>
            <a:r>
              <a:rPr lang="en-US" dirty="0" smtClean="0">
                <a:latin typeface="Times New Roman" panose="02020603050405020304" pitchFamily="18" charset="0"/>
                <a:cs typeface="Times New Roman" panose="02020603050405020304" pitchFamily="18" charset="0"/>
              </a:rPr>
              <a:t>.</a:t>
            </a:r>
          </a:p>
          <a:p>
            <a:endParaRPr lang="en-US" dirty="0"/>
          </a:p>
        </p:txBody>
      </p:sp>
      <p:sp>
        <p:nvSpPr>
          <p:cNvPr id="4" name="Rectangle 3"/>
          <p:cNvSpPr/>
          <p:nvPr/>
        </p:nvSpPr>
        <p:spPr>
          <a:xfrm>
            <a:off x="686937" y="3889317"/>
            <a:ext cx="10545170" cy="2048766"/>
          </a:xfrm>
          <a:prstGeom prst="rect">
            <a:avLst/>
          </a:prstGeom>
        </p:spPr>
        <p:txBody>
          <a:bodyPr wrap="square">
            <a:spAutoFit/>
          </a:bodyPr>
          <a:lstStyle/>
          <a:p>
            <a:endParaRPr lang="en-US" dirty="0">
              <a:latin typeface="Times New Roman" panose="02020603050405020304" pitchFamily="18" charset="0"/>
              <a:cs typeface="Times New Roman" panose="02020603050405020304" pitchFamily="18" charset="0"/>
            </a:endParaRPr>
          </a:p>
          <a:p>
            <a:pPr marL="228600" indent="-228600">
              <a:lnSpc>
                <a:spcPct val="90000"/>
              </a:lnSpc>
              <a:spcBef>
                <a:spcPts val="1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Digital circuits are more reliable. Digital circuits are easy to design and cheaper than analog circuits. The hardware implementation in digital circuits, is more flexible than analog. The occurrence of cross-talk is very rare in digital communication.</a:t>
            </a:r>
          </a:p>
        </p:txBody>
      </p:sp>
    </p:spTree>
    <p:extLst>
      <p:ext uri="{BB962C8B-B14F-4D97-AF65-F5344CB8AC3E}">
        <p14:creationId xmlns:p14="http://schemas.microsoft.com/office/powerpoint/2010/main" val="9516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86552" y="951795"/>
            <a:ext cx="5318260" cy="491374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489" y="951795"/>
            <a:ext cx="5199797" cy="5145752"/>
          </a:xfrm>
          <a:prstGeom prst="rect">
            <a:avLst/>
          </a:prstGeom>
        </p:spPr>
      </p:pic>
    </p:spTree>
    <p:extLst>
      <p:ext uri="{BB962C8B-B14F-4D97-AF65-F5344CB8AC3E}">
        <p14:creationId xmlns:p14="http://schemas.microsoft.com/office/powerpoint/2010/main" val="3412129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4683</TotalTime>
  <Words>464</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vt:lpstr>
      <vt:lpstr>Calibri</vt:lpstr>
      <vt:lpstr>Times New Roman</vt:lpstr>
      <vt:lpstr>Office Theme</vt:lpstr>
      <vt:lpstr>Digital Logic Design</vt:lpstr>
      <vt:lpstr>Introduction </vt:lpstr>
      <vt:lpstr>Equipment and Simulation  in  DLD</vt:lpstr>
      <vt:lpstr>Digital and Analog Quantities</vt:lpstr>
      <vt:lpstr>Digital and Analog Quantities</vt:lpstr>
      <vt:lpstr>Analog Quantities</vt:lpstr>
      <vt:lpstr>Digital Quantities</vt:lpstr>
      <vt:lpstr>Digital and Analog Quantities</vt:lpstr>
      <vt:lpstr>PowerPoint Presentation</vt:lpstr>
      <vt:lpstr> Digital and Analog Quantities </vt:lpstr>
      <vt:lpstr>PowerPoint Presentation</vt:lpstr>
      <vt:lpstr>Limitation</vt:lpstr>
      <vt:lpstr>Binary Digits, Logic Levels, and Digital </vt:lpstr>
      <vt:lpstr>Binary Digits, Logic Levels, and Digital </vt:lpstr>
      <vt:lpstr>Binary Digits, Logic Levels, and Digital </vt:lpstr>
      <vt:lpstr>Waveforms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PC</dc:creator>
  <cp:lastModifiedBy>Mr Sagar Kumar</cp:lastModifiedBy>
  <cp:revision>93</cp:revision>
  <dcterms:created xsi:type="dcterms:W3CDTF">2021-10-25T15:00:09Z</dcterms:created>
  <dcterms:modified xsi:type="dcterms:W3CDTF">2023-08-19T19:33:22Z</dcterms:modified>
</cp:coreProperties>
</file>