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6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0E89-67A7-4F7A-A950-BE1B002E0E55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7CC3-35EA-4989-B632-655EA67CB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56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0E89-67A7-4F7A-A950-BE1B002E0E55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7CC3-35EA-4989-B632-655EA67CB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40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0E89-67A7-4F7A-A950-BE1B002E0E55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7CC3-35EA-4989-B632-655EA67CB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92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0E89-67A7-4F7A-A950-BE1B002E0E55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7CC3-35EA-4989-B632-655EA67CB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9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0E89-67A7-4F7A-A950-BE1B002E0E55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7CC3-35EA-4989-B632-655EA67CB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60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0E89-67A7-4F7A-A950-BE1B002E0E55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7CC3-35EA-4989-B632-655EA67CB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74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0E89-67A7-4F7A-A950-BE1B002E0E55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7CC3-35EA-4989-B632-655EA67CB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29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0E89-67A7-4F7A-A950-BE1B002E0E55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7CC3-35EA-4989-B632-655EA67CB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229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0E89-67A7-4F7A-A950-BE1B002E0E55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7CC3-35EA-4989-B632-655EA67CB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55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0E89-67A7-4F7A-A950-BE1B002E0E55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7CC3-35EA-4989-B632-655EA67CB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208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0E89-67A7-4F7A-A950-BE1B002E0E55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A7CC3-35EA-4989-B632-655EA67CB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762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0E89-67A7-4F7A-A950-BE1B002E0E55}" type="datetimeFigureOut">
              <a:rPr lang="en-GB" smtClean="0"/>
              <a:t>14/09/2022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A7CC3-35EA-4989-B632-655EA67CBE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18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Number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Farhan Ahmed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458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969" y="241024"/>
            <a:ext cx="4288665" cy="694471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693765"/>
              </p:ext>
            </p:extLst>
          </p:nvPr>
        </p:nvGraphicFramePr>
        <p:xfrm>
          <a:off x="909391" y="2356890"/>
          <a:ext cx="2615688" cy="41941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1896"/>
                <a:gridCol w="871896"/>
                <a:gridCol w="871896"/>
              </a:tblGrid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02453" y="1298887"/>
            <a:ext cx="9562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Q. )   Convert   (10011 )</a:t>
            </a:r>
            <a:r>
              <a:rPr lang="en-GB" sz="1400" b="1" dirty="0">
                <a:solidFill>
                  <a:srgbClr val="FF0000"/>
                </a:solidFill>
              </a:rPr>
              <a:t>2</a:t>
            </a:r>
            <a:r>
              <a:rPr lang="en-GB" sz="2000" b="1" dirty="0" smtClean="0">
                <a:solidFill>
                  <a:srgbClr val="FF0000"/>
                </a:solidFill>
              </a:rPr>
              <a:t>   =  (        ) </a:t>
            </a:r>
            <a:r>
              <a:rPr lang="en-GB" sz="1400" b="1" dirty="0">
                <a:solidFill>
                  <a:srgbClr val="FF0000"/>
                </a:solidFill>
              </a:rPr>
              <a:t>8</a:t>
            </a:r>
            <a:endParaRPr lang="en-GB" sz="2000" b="1" dirty="0" smtClean="0">
              <a:solidFill>
                <a:srgbClr val="FF0000"/>
              </a:solidFill>
            </a:endParaRPr>
          </a:p>
          <a:p>
            <a:r>
              <a:rPr lang="en-GB" sz="2000" b="1" dirty="0" smtClean="0">
                <a:solidFill>
                  <a:srgbClr val="FF0000"/>
                </a:solidFill>
              </a:rPr>
              <a:t> </a:t>
            </a:r>
            <a:endParaRPr lang="en-GB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17016"/>
              </p:ext>
            </p:extLst>
          </p:nvPr>
        </p:nvGraphicFramePr>
        <p:xfrm>
          <a:off x="306231" y="2356890"/>
          <a:ext cx="492259" cy="41941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2259"/>
              </a:tblGrid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248341" y="2613185"/>
            <a:ext cx="1841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 0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10           011 </a:t>
            </a:r>
            <a:endParaRPr lang="en-GB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16132" y="3619707"/>
            <a:ext cx="217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 2 3 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66981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969" y="241024"/>
            <a:ext cx="4288665" cy="694471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693765"/>
              </p:ext>
            </p:extLst>
          </p:nvPr>
        </p:nvGraphicFramePr>
        <p:xfrm>
          <a:off x="909391" y="2356890"/>
          <a:ext cx="2615688" cy="41941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1896"/>
                <a:gridCol w="871896"/>
                <a:gridCol w="871896"/>
              </a:tblGrid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41090" y="1326267"/>
            <a:ext cx="9562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Q. )   Convert   (10.11 )</a:t>
            </a:r>
            <a:r>
              <a:rPr lang="en-GB" sz="1400" b="1" dirty="0">
                <a:solidFill>
                  <a:srgbClr val="FF0000"/>
                </a:solidFill>
              </a:rPr>
              <a:t>2</a:t>
            </a:r>
            <a:r>
              <a:rPr lang="en-GB" sz="2000" b="1" dirty="0" smtClean="0">
                <a:solidFill>
                  <a:srgbClr val="FF0000"/>
                </a:solidFill>
              </a:rPr>
              <a:t>   =  (        ) </a:t>
            </a:r>
            <a:r>
              <a:rPr lang="en-GB" sz="1400" b="1" dirty="0">
                <a:solidFill>
                  <a:srgbClr val="FF0000"/>
                </a:solidFill>
              </a:rPr>
              <a:t>8</a:t>
            </a:r>
            <a:endParaRPr lang="en-GB" sz="2000" b="1" dirty="0" smtClean="0">
              <a:solidFill>
                <a:srgbClr val="FF0000"/>
              </a:solidFill>
            </a:endParaRPr>
          </a:p>
          <a:p>
            <a:r>
              <a:rPr lang="en-GB" sz="2000" b="1" dirty="0" smtClean="0">
                <a:solidFill>
                  <a:srgbClr val="FF0000"/>
                </a:solidFill>
              </a:rPr>
              <a:t> </a:t>
            </a:r>
            <a:endParaRPr lang="en-GB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17016"/>
              </p:ext>
            </p:extLst>
          </p:nvPr>
        </p:nvGraphicFramePr>
        <p:xfrm>
          <a:off x="306231" y="2356890"/>
          <a:ext cx="492259" cy="41941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2259"/>
              </a:tblGrid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248341" y="2613185"/>
            <a:ext cx="1841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 10     .     11</a:t>
            </a:r>
            <a:endParaRPr lang="en-GB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16132" y="4426076"/>
            <a:ext cx="2179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 2 . 6</a:t>
            </a:r>
            <a:endParaRPr lang="en-GB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8345" t="25716" r="54895" b="37458"/>
          <a:stretch/>
        </p:blipFill>
        <p:spPr>
          <a:xfrm>
            <a:off x="8242477" y="0"/>
            <a:ext cx="4481849" cy="25242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89668" y="3291387"/>
            <a:ext cx="1841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 0</a:t>
            </a:r>
            <a:r>
              <a:rPr lang="en-GB" sz="2000" b="1" dirty="0" smtClean="0"/>
              <a:t>10     .     110</a:t>
            </a:r>
            <a:endParaRPr lang="en-GB" sz="2000" b="1" dirty="0"/>
          </a:p>
        </p:txBody>
      </p:sp>
      <p:sp>
        <p:nvSpPr>
          <p:cNvPr id="4" name="Right Arrow 3"/>
          <p:cNvSpPr/>
          <p:nvPr/>
        </p:nvSpPr>
        <p:spPr>
          <a:xfrm>
            <a:off x="6081665" y="3676104"/>
            <a:ext cx="666864" cy="197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 flipH="1">
            <a:off x="5289668" y="3676104"/>
            <a:ext cx="669701" cy="213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51" y="786171"/>
            <a:ext cx="8242479" cy="47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9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55374" y="1343297"/>
            <a:ext cx="9562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Q.) What should be the power of 2 to get 16 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 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6243" y="1781526"/>
            <a:ext cx="9562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Ans.) 2 </a:t>
            </a:r>
            <a:r>
              <a:rPr lang="en-GB" sz="1600" b="1" dirty="0" smtClean="0">
                <a:solidFill>
                  <a:srgbClr val="00B050"/>
                </a:solidFill>
              </a:rPr>
              <a:t>4</a:t>
            </a:r>
            <a:r>
              <a:rPr lang="en-GB" sz="1600" b="1" dirty="0" smtClean="0"/>
              <a:t> </a:t>
            </a:r>
            <a:r>
              <a:rPr lang="en-GB" sz="2000" b="1" dirty="0" smtClean="0"/>
              <a:t> = </a:t>
            </a:r>
            <a:r>
              <a:rPr lang="en-GB" sz="2000" b="1" dirty="0" smtClean="0">
                <a:solidFill>
                  <a:schemeClr val="accent1"/>
                </a:solidFill>
              </a:rPr>
              <a:t>16</a:t>
            </a:r>
          </a:p>
          <a:p>
            <a:r>
              <a:rPr lang="en-GB" sz="2000" b="1" dirty="0" smtClean="0"/>
              <a:t> </a:t>
            </a:r>
            <a:endParaRPr lang="en-GB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34" y="322593"/>
            <a:ext cx="4309995" cy="6626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24" y="1821721"/>
            <a:ext cx="2841383" cy="9674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303347" y="2927641"/>
            <a:ext cx="9562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Make the table with </a:t>
            </a:r>
            <a:r>
              <a:rPr lang="en-GB" sz="2000" b="1" dirty="0" smtClean="0">
                <a:solidFill>
                  <a:srgbClr val="92D050"/>
                </a:solidFill>
              </a:rPr>
              <a:t>4</a:t>
            </a:r>
            <a:r>
              <a:rPr lang="en-GB" sz="2000" b="1" dirty="0" smtClean="0"/>
              <a:t> columns and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16</a:t>
            </a:r>
            <a:r>
              <a:rPr lang="en-GB" sz="2000" b="1" dirty="0" smtClean="0"/>
              <a:t> rows </a:t>
            </a:r>
            <a:endParaRPr lang="en-GB" sz="2000" b="1" dirty="0" smtClean="0">
              <a:solidFill>
                <a:schemeClr val="accent1"/>
              </a:solidFill>
            </a:endParaRPr>
          </a:p>
          <a:p>
            <a:r>
              <a:rPr lang="en-GB" sz="2000" b="1" dirty="0" smtClean="0"/>
              <a:t> 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26898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55374" y="1343297"/>
            <a:ext cx="5481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Q.) What should be the power of 2 to get 16 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 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6243" y="1781526"/>
            <a:ext cx="9562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Ans.) 2 </a:t>
            </a:r>
            <a:r>
              <a:rPr lang="en-GB" sz="1600" b="1" dirty="0" smtClean="0">
                <a:solidFill>
                  <a:srgbClr val="00B050"/>
                </a:solidFill>
              </a:rPr>
              <a:t>4</a:t>
            </a:r>
            <a:r>
              <a:rPr lang="en-GB" sz="1600" b="1" dirty="0" smtClean="0"/>
              <a:t> </a:t>
            </a:r>
            <a:r>
              <a:rPr lang="en-GB" sz="2000" b="1" dirty="0" smtClean="0"/>
              <a:t> = </a:t>
            </a:r>
            <a:r>
              <a:rPr lang="en-GB" sz="2000" b="1" dirty="0" smtClean="0">
                <a:solidFill>
                  <a:schemeClr val="accent1"/>
                </a:solidFill>
              </a:rPr>
              <a:t>16</a:t>
            </a:r>
          </a:p>
          <a:p>
            <a:r>
              <a:rPr lang="en-GB" sz="2000" b="1" dirty="0" smtClean="0"/>
              <a:t> </a:t>
            </a:r>
            <a:endParaRPr lang="en-GB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34" y="322593"/>
            <a:ext cx="4309995" cy="6626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24" y="1821721"/>
            <a:ext cx="2841383" cy="9674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946473" y="2789130"/>
            <a:ext cx="9562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Make the table with </a:t>
            </a:r>
            <a:r>
              <a:rPr lang="en-GB" sz="2000" b="1" dirty="0" smtClean="0">
                <a:solidFill>
                  <a:srgbClr val="92D050"/>
                </a:solidFill>
              </a:rPr>
              <a:t>4</a:t>
            </a:r>
            <a:r>
              <a:rPr lang="en-GB" sz="2000" b="1" dirty="0" smtClean="0"/>
              <a:t> columns and </a:t>
            </a:r>
            <a:r>
              <a:rPr lang="en-GB" sz="2000" b="1" dirty="0" smtClean="0">
                <a:solidFill>
                  <a:schemeClr val="accent1">
                    <a:lumMod val="75000"/>
                  </a:schemeClr>
                </a:solidFill>
              </a:rPr>
              <a:t>16</a:t>
            </a:r>
            <a:r>
              <a:rPr lang="en-GB" sz="2000" b="1" dirty="0" smtClean="0"/>
              <a:t> rows </a:t>
            </a:r>
            <a:endParaRPr lang="en-GB" sz="2000" b="1" dirty="0" smtClean="0">
              <a:solidFill>
                <a:schemeClr val="accent1"/>
              </a:solidFill>
            </a:endParaRPr>
          </a:p>
          <a:p>
            <a:r>
              <a:rPr lang="en-GB" sz="2000" b="1" dirty="0" smtClean="0"/>
              <a:t> </a:t>
            </a:r>
            <a:endParaRPr lang="en-GB" sz="2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613506"/>
              </p:ext>
            </p:extLst>
          </p:nvPr>
        </p:nvGraphicFramePr>
        <p:xfrm>
          <a:off x="9798496" y="946880"/>
          <a:ext cx="1850160" cy="59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540"/>
                <a:gridCol w="462540"/>
                <a:gridCol w="462540"/>
                <a:gridCol w="462540"/>
              </a:tblGrid>
              <a:tr h="42472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88876" y="4054123"/>
            <a:ext cx="4621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16/2   =    8   </a:t>
            </a:r>
          </a:p>
          <a:p>
            <a:r>
              <a:rPr lang="en-GB" sz="2000" b="1" dirty="0" smtClean="0"/>
              <a:t>8/2     =    4  </a:t>
            </a:r>
          </a:p>
          <a:p>
            <a:r>
              <a:rPr lang="en-GB" sz="2000" b="1" dirty="0" smtClean="0"/>
              <a:t>4/2     =    2 </a:t>
            </a:r>
          </a:p>
          <a:p>
            <a:endParaRPr lang="en-GB" sz="2000" b="1" dirty="0"/>
          </a:p>
          <a:p>
            <a:endParaRPr lang="en-GB" sz="2000" b="1" dirty="0" smtClean="0">
              <a:solidFill>
                <a:schemeClr val="accent1"/>
              </a:solidFill>
            </a:endParaRPr>
          </a:p>
          <a:p>
            <a:r>
              <a:rPr lang="en-GB" sz="2000" b="1" dirty="0" smtClean="0"/>
              <a:t> </a:t>
            </a:r>
            <a:endParaRPr lang="en-GB" sz="2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31852"/>
              </p:ext>
            </p:extLst>
          </p:nvPr>
        </p:nvGraphicFramePr>
        <p:xfrm>
          <a:off x="9481611" y="998454"/>
          <a:ext cx="27454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40"/>
              </a:tblGrid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4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55374" y="1343297"/>
            <a:ext cx="5481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Q.) Convert   (61 ) </a:t>
            </a:r>
            <a:r>
              <a:rPr lang="en-GB" sz="1200" b="1" dirty="0" smtClean="0">
                <a:solidFill>
                  <a:srgbClr val="FF0000"/>
                </a:solidFill>
              </a:rPr>
              <a:t>16 </a:t>
            </a:r>
            <a:r>
              <a:rPr lang="en-GB" sz="2000" b="1" dirty="0" smtClean="0">
                <a:solidFill>
                  <a:srgbClr val="FF0000"/>
                </a:solidFill>
              </a:rPr>
              <a:t>  =   (      )  </a:t>
            </a:r>
            <a:r>
              <a:rPr lang="en-GB" sz="1200" b="1" dirty="0" smtClean="0">
                <a:solidFill>
                  <a:srgbClr val="FF0000"/>
                </a:solidFill>
              </a:rPr>
              <a:t>2  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 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11556" y="2264537"/>
            <a:ext cx="956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0110 0001 </a:t>
            </a:r>
            <a:endParaRPr lang="en-GB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34" y="322593"/>
            <a:ext cx="4309995" cy="6626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24" y="1821721"/>
            <a:ext cx="2841383" cy="967409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613506"/>
              </p:ext>
            </p:extLst>
          </p:nvPr>
        </p:nvGraphicFramePr>
        <p:xfrm>
          <a:off x="9798496" y="946880"/>
          <a:ext cx="1850160" cy="59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540"/>
                <a:gridCol w="462540"/>
                <a:gridCol w="462540"/>
                <a:gridCol w="462540"/>
              </a:tblGrid>
              <a:tr h="42472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31852"/>
              </p:ext>
            </p:extLst>
          </p:nvPr>
        </p:nvGraphicFramePr>
        <p:xfrm>
          <a:off x="9481611" y="998454"/>
          <a:ext cx="27454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40"/>
              </a:tblGrid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7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55374" y="1343297"/>
            <a:ext cx="5481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Q.) Convert   (101101 ) </a:t>
            </a:r>
            <a:r>
              <a:rPr lang="en-GB" sz="1200" b="1" dirty="0" smtClean="0">
                <a:solidFill>
                  <a:srgbClr val="FF0000"/>
                </a:solidFill>
              </a:rPr>
              <a:t>2 </a:t>
            </a:r>
            <a:r>
              <a:rPr lang="en-GB" sz="2000" b="1" dirty="0" smtClean="0">
                <a:solidFill>
                  <a:srgbClr val="FF0000"/>
                </a:solidFill>
              </a:rPr>
              <a:t>  =   (      )  </a:t>
            </a:r>
            <a:r>
              <a:rPr lang="en-GB" sz="1200" b="1" dirty="0" smtClean="0">
                <a:solidFill>
                  <a:srgbClr val="FF0000"/>
                </a:solidFill>
              </a:rPr>
              <a:t>16  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 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0041" y="2679000"/>
            <a:ext cx="956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 </a:t>
            </a:r>
            <a:r>
              <a:rPr lang="en-GB" sz="2000" b="1" dirty="0" smtClean="0">
                <a:solidFill>
                  <a:srgbClr val="FF0000"/>
                </a:solidFill>
              </a:rPr>
              <a:t>00</a:t>
            </a:r>
            <a:r>
              <a:rPr lang="en-GB" sz="2000" b="1" dirty="0" smtClean="0"/>
              <a:t>10               1101</a:t>
            </a:r>
            <a:endParaRPr lang="en-GB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34" y="322593"/>
            <a:ext cx="4309995" cy="6626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24" y="1821721"/>
            <a:ext cx="2841383" cy="967409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613506"/>
              </p:ext>
            </p:extLst>
          </p:nvPr>
        </p:nvGraphicFramePr>
        <p:xfrm>
          <a:off x="9798496" y="946880"/>
          <a:ext cx="1850160" cy="59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540"/>
                <a:gridCol w="462540"/>
                <a:gridCol w="462540"/>
                <a:gridCol w="462540"/>
              </a:tblGrid>
              <a:tr h="42472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31852"/>
              </p:ext>
            </p:extLst>
          </p:nvPr>
        </p:nvGraphicFramePr>
        <p:xfrm>
          <a:off x="9481611" y="998454"/>
          <a:ext cx="27454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40"/>
              </a:tblGrid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223063" y="3540518"/>
            <a:ext cx="282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2 D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5257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55374" y="1343297"/>
            <a:ext cx="5481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Q.) Convert   (101101 ) </a:t>
            </a:r>
            <a:r>
              <a:rPr lang="en-GB" sz="1200" b="1" dirty="0" smtClean="0">
                <a:solidFill>
                  <a:srgbClr val="FF0000"/>
                </a:solidFill>
              </a:rPr>
              <a:t>2 </a:t>
            </a:r>
            <a:r>
              <a:rPr lang="en-GB" sz="2000" b="1" dirty="0" smtClean="0">
                <a:solidFill>
                  <a:srgbClr val="FF0000"/>
                </a:solidFill>
              </a:rPr>
              <a:t>  =   (      )  </a:t>
            </a:r>
            <a:r>
              <a:rPr lang="en-GB" sz="1200" b="1" dirty="0" smtClean="0">
                <a:solidFill>
                  <a:srgbClr val="FF0000"/>
                </a:solidFill>
              </a:rPr>
              <a:t>16  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 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0041" y="2679000"/>
            <a:ext cx="956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 </a:t>
            </a:r>
            <a:r>
              <a:rPr lang="en-GB" sz="2000" b="1" dirty="0" smtClean="0">
                <a:solidFill>
                  <a:srgbClr val="FF0000"/>
                </a:solidFill>
              </a:rPr>
              <a:t>00</a:t>
            </a:r>
            <a:r>
              <a:rPr lang="en-GB" sz="2000" b="1" dirty="0" smtClean="0"/>
              <a:t>10               1101</a:t>
            </a:r>
            <a:endParaRPr lang="en-GB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34" y="322593"/>
            <a:ext cx="4309995" cy="6626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24" y="1821721"/>
            <a:ext cx="2841383" cy="967409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613506"/>
              </p:ext>
            </p:extLst>
          </p:nvPr>
        </p:nvGraphicFramePr>
        <p:xfrm>
          <a:off x="9798496" y="946880"/>
          <a:ext cx="1850160" cy="59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540"/>
                <a:gridCol w="462540"/>
                <a:gridCol w="462540"/>
                <a:gridCol w="462540"/>
              </a:tblGrid>
              <a:tr h="42472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31852"/>
              </p:ext>
            </p:extLst>
          </p:nvPr>
        </p:nvGraphicFramePr>
        <p:xfrm>
          <a:off x="9481611" y="998454"/>
          <a:ext cx="27454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40"/>
              </a:tblGrid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223063" y="3540518"/>
            <a:ext cx="282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2 D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56024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955374" y="1343297"/>
            <a:ext cx="5481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Q.) Convert   (11.110 ) </a:t>
            </a:r>
            <a:r>
              <a:rPr lang="en-GB" sz="1200" b="1" dirty="0" smtClean="0">
                <a:solidFill>
                  <a:srgbClr val="FF0000"/>
                </a:solidFill>
              </a:rPr>
              <a:t>2 </a:t>
            </a:r>
            <a:r>
              <a:rPr lang="en-GB" sz="2000" b="1" dirty="0" smtClean="0">
                <a:solidFill>
                  <a:srgbClr val="FF0000"/>
                </a:solidFill>
              </a:rPr>
              <a:t>  =   (      )  </a:t>
            </a:r>
            <a:r>
              <a:rPr lang="en-GB" sz="1200" b="1" dirty="0" smtClean="0">
                <a:solidFill>
                  <a:srgbClr val="FF0000"/>
                </a:solidFill>
              </a:rPr>
              <a:t>16  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 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03954" y="2710489"/>
            <a:ext cx="956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 </a:t>
            </a:r>
            <a:r>
              <a:rPr lang="en-GB" sz="2000" b="1" dirty="0" smtClean="0">
                <a:solidFill>
                  <a:srgbClr val="FF0000"/>
                </a:solidFill>
              </a:rPr>
              <a:t>00</a:t>
            </a:r>
            <a:r>
              <a:rPr lang="en-GB" sz="2000" b="1" dirty="0" smtClean="0"/>
              <a:t>11 . 110</a:t>
            </a:r>
            <a:r>
              <a:rPr lang="en-GB" sz="2000" b="1" dirty="0" smtClean="0">
                <a:solidFill>
                  <a:srgbClr val="FF0000"/>
                </a:solidFill>
              </a:rPr>
              <a:t>0</a:t>
            </a:r>
            <a:endParaRPr lang="en-GB" sz="2000" b="1" dirty="0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34" y="322593"/>
            <a:ext cx="4309995" cy="66260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24" y="1821721"/>
            <a:ext cx="2841383" cy="967409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613506"/>
              </p:ext>
            </p:extLst>
          </p:nvPr>
        </p:nvGraphicFramePr>
        <p:xfrm>
          <a:off x="9798496" y="946880"/>
          <a:ext cx="1850160" cy="591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540"/>
                <a:gridCol w="462540"/>
                <a:gridCol w="462540"/>
                <a:gridCol w="462540"/>
              </a:tblGrid>
              <a:tr h="424720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18964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31852"/>
              </p:ext>
            </p:extLst>
          </p:nvPr>
        </p:nvGraphicFramePr>
        <p:xfrm>
          <a:off x="9481611" y="998454"/>
          <a:ext cx="27454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40"/>
              </a:tblGrid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</a:tr>
              <a:tr h="347692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223063" y="3540518"/>
            <a:ext cx="282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3. C</a:t>
            </a:r>
            <a:endParaRPr lang="en-GB" sz="2000" b="1" dirty="0"/>
          </a:p>
        </p:txBody>
      </p:sp>
      <p:sp>
        <p:nvSpPr>
          <p:cNvPr id="14" name="Right Arrow 13"/>
          <p:cNvSpPr/>
          <p:nvPr/>
        </p:nvSpPr>
        <p:spPr>
          <a:xfrm>
            <a:off x="5695951" y="3070856"/>
            <a:ext cx="666864" cy="1979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Arrow 14"/>
          <p:cNvSpPr/>
          <p:nvPr/>
        </p:nvSpPr>
        <p:spPr>
          <a:xfrm flipH="1">
            <a:off x="4903954" y="3070856"/>
            <a:ext cx="669701" cy="213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1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43130" y="1046922"/>
            <a:ext cx="4281294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bg1"/>
                </a:solidFill>
              </a:rPr>
              <a:t>Number System 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32114" y="4326835"/>
            <a:ext cx="1358348" cy="576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bg1"/>
                </a:solidFill>
              </a:rPr>
              <a:t>Binary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35897" y="4326835"/>
            <a:ext cx="1358348" cy="576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bg1"/>
                </a:solidFill>
              </a:rPr>
              <a:t>Octal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39680" y="4359965"/>
            <a:ext cx="1570381" cy="57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bg1"/>
                </a:solidFill>
              </a:rPr>
              <a:t>Decimal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93426" y="4306954"/>
            <a:ext cx="2504659" cy="689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>
                <a:solidFill>
                  <a:schemeClr val="bg1"/>
                </a:solidFill>
              </a:rPr>
              <a:t>Hexa-Decimal</a:t>
            </a:r>
            <a:endParaRPr lang="en-GB" sz="3200" b="1" dirty="0">
              <a:solidFill>
                <a:schemeClr val="bg1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963478" y="1722783"/>
            <a:ext cx="20299" cy="19613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915478" y="3684104"/>
            <a:ext cx="6414052" cy="13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15478" y="3703984"/>
            <a:ext cx="0" cy="5963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615071" y="3730488"/>
            <a:ext cx="0" cy="5963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12226" y="3730488"/>
            <a:ext cx="0" cy="5963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326218" y="3684104"/>
            <a:ext cx="0" cy="5963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49558" y="4996067"/>
            <a:ext cx="94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  ) </a:t>
            </a:r>
            <a:r>
              <a:rPr lang="en-GB" sz="2000" b="1" dirty="0" smtClean="0"/>
              <a:t>2</a:t>
            </a:r>
            <a:endParaRPr lang="en-GB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320210" y="4956312"/>
            <a:ext cx="94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  ) </a:t>
            </a:r>
            <a:r>
              <a:rPr lang="en-GB" sz="2000" b="1" dirty="0" smtClean="0"/>
              <a:t>8</a:t>
            </a:r>
            <a:endParaRPr lang="en-GB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506818" y="5002693"/>
            <a:ext cx="94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  ) </a:t>
            </a:r>
            <a:r>
              <a:rPr lang="en-GB" sz="2000" b="1" dirty="0" smtClean="0"/>
              <a:t>10</a:t>
            </a:r>
            <a:endParaRPr lang="en-GB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707218" y="5022570"/>
            <a:ext cx="94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  ) </a:t>
            </a:r>
            <a:r>
              <a:rPr lang="en-GB" sz="2000" b="1" dirty="0" smtClean="0"/>
              <a:t>16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54926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28" grpId="0"/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63488" y="424067"/>
            <a:ext cx="9365971" cy="689113"/>
            <a:chOff x="1832114" y="4306954"/>
            <a:chExt cx="9365971" cy="689113"/>
          </a:xfrm>
        </p:grpSpPr>
        <p:sp>
          <p:nvSpPr>
            <p:cNvPr id="10" name="Rectangle 9"/>
            <p:cNvSpPr/>
            <p:nvPr/>
          </p:nvSpPr>
          <p:spPr>
            <a:xfrm>
              <a:off x="1832114" y="4326835"/>
              <a:ext cx="1358348" cy="5764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smtClean="0">
                  <a:solidFill>
                    <a:schemeClr val="bg1"/>
                  </a:solidFill>
                </a:rPr>
                <a:t>Binary</a:t>
              </a:r>
              <a:endParaRPr lang="en-GB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35897" y="4326835"/>
              <a:ext cx="1358348" cy="5764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smtClean="0">
                  <a:solidFill>
                    <a:schemeClr val="bg1"/>
                  </a:solidFill>
                </a:rPr>
                <a:t>Octal</a:t>
              </a:r>
              <a:endParaRPr lang="en-GB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39680" y="4359965"/>
              <a:ext cx="1570381" cy="5764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smtClean="0">
                  <a:solidFill>
                    <a:schemeClr val="bg1"/>
                  </a:solidFill>
                </a:rPr>
                <a:t>Decimal</a:t>
              </a:r>
              <a:endParaRPr lang="en-GB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693426" y="4306954"/>
              <a:ext cx="2504659" cy="6891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smtClean="0">
                  <a:solidFill>
                    <a:schemeClr val="bg1"/>
                  </a:solidFill>
                </a:rPr>
                <a:t>Hexa-Decimal</a:t>
              </a:r>
              <a:endParaRPr lang="en-GB" sz="32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01381"/>
              </p:ext>
            </p:extLst>
          </p:nvPr>
        </p:nvGraphicFramePr>
        <p:xfrm>
          <a:off x="1416537" y="1133968"/>
          <a:ext cx="8128000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   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  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    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34975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480932" y="130342"/>
            <a:ext cx="94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  ) </a:t>
            </a:r>
            <a:r>
              <a:rPr lang="en-GB" sz="2000" b="1" dirty="0" smtClean="0"/>
              <a:t>2</a:t>
            </a:r>
            <a:endParaRPr lang="en-GB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44836" y="118090"/>
            <a:ext cx="94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  ) </a:t>
            </a:r>
            <a:r>
              <a:rPr lang="en-GB" sz="2000" b="1" dirty="0" smtClean="0"/>
              <a:t>8</a:t>
            </a:r>
            <a:endParaRPr lang="en-GB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716187" y="123060"/>
            <a:ext cx="94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  ) </a:t>
            </a:r>
            <a:r>
              <a:rPr lang="en-GB" sz="2000" b="1" dirty="0" smtClean="0"/>
              <a:t>10</a:t>
            </a:r>
            <a:endParaRPr lang="en-GB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706677" y="76968"/>
            <a:ext cx="94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  ) </a:t>
            </a:r>
            <a:r>
              <a:rPr lang="en-GB" sz="2000" b="1" dirty="0" smtClean="0"/>
              <a:t>16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65268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 smtClean="0"/>
              <a:t>Conversion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(   ) 2                 (   ) 8          Binary  into Octal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(   ) 10                   </a:t>
            </a:r>
            <a:r>
              <a:rPr lang="en-GB" dirty="0" smtClean="0"/>
              <a:t>(   ) </a:t>
            </a:r>
            <a:r>
              <a:rPr lang="en-GB" dirty="0" smtClean="0"/>
              <a:t>16     Decimal to Hexa-Decimal</a:t>
            </a:r>
            <a:r>
              <a:rPr lang="en-GB" dirty="0" smtClean="0"/>
              <a:t>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2240924" y="1918951"/>
            <a:ext cx="592428" cy="244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2459865" y="3452645"/>
            <a:ext cx="592428" cy="2446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59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</p:spPr>
        <p:txBody>
          <a:bodyPr/>
          <a:lstStyle/>
          <a:p>
            <a:pPr algn="ctr"/>
            <a:r>
              <a:rPr lang="en-GB" b="1" dirty="0" smtClean="0"/>
              <a:t>Conversion</a:t>
            </a:r>
            <a:endParaRPr lang="en-GB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59" y="1665424"/>
            <a:ext cx="4288665" cy="694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17" y="2756077"/>
            <a:ext cx="1232812" cy="7469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05180" y="2729454"/>
            <a:ext cx="94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  ) </a:t>
            </a:r>
            <a:r>
              <a:rPr lang="en-GB" sz="2000" b="1" dirty="0" smtClean="0"/>
              <a:t>2</a:t>
            </a:r>
            <a:endParaRPr lang="en-GB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05180" y="3161327"/>
            <a:ext cx="94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  ) </a:t>
            </a:r>
            <a:r>
              <a:rPr lang="en-GB" sz="2000" b="1" dirty="0" smtClean="0"/>
              <a:t>8</a:t>
            </a:r>
            <a:endParaRPr lang="en-GB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4594199"/>
            <a:ext cx="9562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Q.) What should be the power of 2 to get 8 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 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5376703"/>
            <a:ext cx="9562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Ans.) 2 3 = 8</a:t>
            </a:r>
          </a:p>
          <a:p>
            <a:r>
              <a:rPr lang="en-GB" sz="2000" b="1" dirty="0" smtClean="0"/>
              <a:t> 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29314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969" y="241024"/>
            <a:ext cx="4288665" cy="6944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17" y="2756077"/>
            <a:ext cx="1232812" cy="7469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05180" y="2729454"/>
            <a:ext cx="94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  ) </a:t>
            </a:r>
            <a:r>
              <a:rPr lang="en-GB" sz="2000" b="1" dirty="0" smtClean="0"/>
              <a:t>2</a:t>
            </a:r>
            <a:endParaRPr lang="en-GB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305180" y="3161327"/>
            <a:ext cx="94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(  ) </a:t>
            </a:r>
            <a:r>
              <a:rPr lang="en-GB" sz="2000" b="1" dirty="0" smtClean="0"/>
              <a:t>8</a:t>
            </a:r>
            <a:endParaRPr lang="en-GB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4594199"/>
            <a:ext cx="9562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Q.) What should be the power of 2 to get 8 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 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200" y="5376703"/>
            <a:ext cx="9562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Ans.) 2 3 = 8</a:t>
            </a:r>
          </a:p>
          <a:p>
            <a:r>
              <a:rPr lang="en-GB" sz="2000" b="1" dirty="0" smtClean="0"/>
              <a:t> 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8108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969" y="241024"/>
            <a:ext cx="4288665" cy="6944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90470" y="1142661"/>
            <a:ext cx="9562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Q.) What should be the power of 2 to get 8 </a:t>
            </a:r>
          </a:p>
          <a:p>
            <a:r>
              <a:rPr lang="en-GB" sz="2000" b="1" dirty="0" smtClean="0">
                <a:solidFill>
                  <a:srgbClr val="FF0000"/>
                </a:solidFill>
              </a:rPr>
              <a:t> 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74595" y="2356890"/>
            <a:ext cx="9562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8/2   =  4</a:t>
            </a:r>
          </a:p>
          <a:p>
            <a:endParaRPr lang="en-GB" sz="2000" b="1" dirty="0"/>
          </a:p>
          <a:p>
            <a:r>
              <a:rPr lang="en-GB" sz="2000" b="1" dirty="0" smtClean="0"/>
              <a:t>  </a:t>
            </a:r>
            <a:endParaRPr lang="en-GB" sz="20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55000"/>
              </p:ext>
            </p:extLst>
          </p:nvPr>
        </p:nvGraphicFramePr>
        <p:xfrm>
          <a:off x="909391" y="2356890"/>
          <a:ext cx="2615688" cy="41941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1896"/>
                <a:gridCol w="871896"/>
                <a:gridCol w="871896"/>
              </a:tblGrid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09391" y="1545421"/>
            <a:ext cx="9562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Ans.) 2 </a:t>
            </a:r>
            <a:r>
              <a:rPr lang="en-GB" sz="1600" b="1" dirty="0" smtClean="0"/>
              <a:t>3</a:t>
            </a:r>
            <a:r>
              <a:rPr lang="en-GB" sz="2000" b="1" dirty="0" smtClean="0"/>
              <a:t> = 8</a:t>
            </a:r>
          </a:p>
          <a:p>
            <a:r>
              <a:rPr lang="en-GB" sz="2000" b="1" dirty="0" smtClean="0"/>
              <a:t> </a:t>
            </a:r>
            <a:endParaRPr lang="en-GB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74595" y="2968304"/>
            <a:ext cx="9562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4</a:t>
            </a:r>
            <a:r>
              <a:rPr lang="en-GB" sz="2000" b="1" dirty="0" smtClean="0"/>
              <a:t>/2   =  2</a:t>
            </a:r>
          </a:p>
          <a:p>
            <a:endParaRPr lang="en-GB" sz="2000" b="1" dirty="0"/>
          </a:p>
          <a:p>
            <a:r>
              <a:rPr lang="en-GB" sz="2000" b="1" dirty="0" smtClean="0"/>
              <a:t>  </a:t>
            </a:r>
            <a:endParaRPr lang="en-GB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74595" y="3579718"/>
            <a:ext cx="9562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2/2   =  1</a:t>
            </a:r>
          </a:p>
          <a:p>
            <a:endParaRPr lang="en-GB" sz="2000" b="1" dirty="0"/>
          </a:p>
          <a:p>
            <a:r>
              <a:rPr lang="en-GB" sz="2000" b="1" dirty="0" smtClean="0"/>
              <a:t>  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9176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969" y="241024"/>
            <a:ext cx="4288665" cy="694471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693765"/>
              </p:ext>
            </p:extLst>
          </p:nvPr>
        </p:nvGraphicFramePr>
        <p:xfrm>
          <a:off x="909391" y="2356890"/>
          <a:ext cx="2615688" cy="41941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1896"/>
                <a:gridCol w="871896"/>
                <a:gridCol w="871896"/>
              </a:tblGrid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02453" y="1298887"/>
            <a:ext cx="9562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Q. )   Convert   (761 )</a:t>
            </a:r>
            <a:r>
              <a:rPr lang="en-GB" sz="1400" b="1" dirty="0" smtClean="0">
                <a:solidFill>
                  <a:srgbClr val="FF0000"/>
                </a:solidFill>
              </a:rPr>
              <a:t>8</a:t>
            </a:r>
            <a:r>
              <a:rPr lang="en-GB" sz="2000" b="1" dirty="0" smtClean="0">
                <a:solidFill>
                  <a:srgbClr val="FF0000"/>
                </a:solidFill>
              </a:rPr>
              <a:t>   =  (        ) </a:t>
            </a:r>
            <a:r>
              <a:rPr lang="en-GB" sz="1400" b="1" dirty="0" smtClean="0">
                <a:solidFill>
                  <a:srgbClr val="FF0000"/>
                </a:solidFill>
              </a:rPr>
              <a:t>2</a:t>
            </a:r>
            <a:endParaRPr lang="en-GB" sz="2000" b="1" dirty="0" smtClean="0">
              <a:solidFill>
                <a:srgbClr val="FF0000"/>
              </a:solidFill>
            </a:endParaRPr>
          </a:p>
          <a:p>
            <a:r>
              <a:rPr lang="en-GB" sz="2000" b="1" dirty="0" smtClean="0">
                <a:solidFill>
                  <a:srgbClr val="FF0000"/>
                </a:solidFill>
              </a:rPr>
              <a:t> </a:t>
            </a:r>
            <a:endParaRPr lang="en-GB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17016"/>
              </p:ext>
            </p:extLst>
          </p:nvPr>
        </p:nvGraphicFramePr>
        <p:xfrm>
          <a:off x="306231" y="2356890"/>
          <a:ext cx="492259" cy="41941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2259"/>
              </a:tblGrid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963958" y="2970994"/>
            <a:ext cx="956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111    110   001  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404458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969" y="241024"/>
            <a:ext cx="4288665" cy="694471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693765"/>
              </p:ext>
            </p:extLst>
          </p:nvPr>
        </p:nvGraphicFramePr>
        <p:xfrm>
          <a:off x="909391" y="2356890"/>
          <a:ext cx="2615688" cy="41941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1896"/>
                <a:gridCol w="871896"/>
                <a:gridCol w="871896"/>
              </a:tblGrid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02453" y="1298887"/>
            <a:ext cx="9562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</a:rPr>
              <a:t>Q. )   Convert   (71.3 )</a:t>
            </a:r>
            <a:r>
              <a:rPr lang="en-GB" sz="1400" b="1" dirty="0" smtClean="0">
                <a:solidFill>
                  <a:srgbClr val="FF0000"/>
                </a:solidFill>
              </a:rPr>
              <a:t>8</a:t>
            </a:r>
            <a:r>
              <a:rPr lang="en-GB" sz="2000" b="1" dirty="0" smtClean="0">
                <a:solidFill>
                  <a:srgbClr val="FF0000"/>
                </a:solidFill>
              </a:rPr>
              <a:t>   =  (        ) </a:t>
            </a:r>
            <a:r>
              <a:rPr lang="en-GB" sz="1400" b="1" dirty="0" smtClean="0">
                <a:solidFill>
                  <a:srgbClr val="FF0000"/>
                </a:solidFill>
              </a:rPr>
              <a:t>2</a:t>
            </a:r>
            <a:endParaRPr lang="en-GB" sz="2000" b="1" dirty="0" smtClean="0">
              <a:solidFill>
                <a:srgbClr val="FF0000"/>
              </a:solidFill>
            </a:endParaRPr>
          </a:p>
          <a:p>
            <a:r>
              <a:rPr lang="en-GB" sz="2000" b="1" dirty="0" smtClean="0">
                <a:solidFill>
                  <a:srgbClr val="FF0000"/>
                </a:solidFill>
              </a:rPr>
              <a:t> </a:t>
            </a:r>
            <a:endParaRPr lang="en-GB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17016"/>
              </p:ext>
            </p:extLst>
          </p:nvPr>
        </p:nvGraphicFramePr>
        <p:xfrm>
          <a:off x="306231" y="2356890"/>
          <a:ext cx="492259" cy="41941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2259"/>
              </a:tblGrid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0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524268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248341" y="2613185"/>
            <a:ext cx="9562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111   001  .011 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36616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945</Words>
  <Application>Microsoft Office PowerPoint</Application>
  <PresentationFormat>Widescreen</PresentationFormat>
  <Paragraphs>686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Number System</vt:lpstr>
      <vt:lpstr>PowerPoint Presentation</vt:lpstr>
      <vt:lpstr>PowerPoint Presentation</vt:lpstr>
      <vt:lpstr>Conversion</vt:lpstr>
      <vt:lpstr>Conversion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 ahmed</dc:creator>
  <cp:lastModifiedBy>farhan ahmed</cp:lastModifiedBy>
  <cp:revision>23</cp:revision>
  <dcterms:created xsi:type="dcterms:W3CDTF">2022-09-14T04:32:14Z</dcterms:created>
  <dcterms:modified xsi:type="dcterms:W3CDTF">2022-09-14T08:38:02Z</dcterms:modified>
</cp:coreProperties>
</file>