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1"/>
  </p:notesMasterIdLst>
  <p:sldIdLst>
    <p:sldId id="256" r:id="rId2"/>
    <p:sldId id="258" r:id="rId3"/>
    <p:sldId id="301" r:id="rId4"/>
    <p:sldId id="286" r:id="rId5"/>
    <p:sldId id="257" r:id="rId6"/>
    <p:sldId id="259" r:id="rId7"/>
    <p:sldId id="261" r:id="rId8"/>
    <p:sldId id="262" r:id="rId9"/>
    <p:sldId id="263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93" r:id="rId20"/>
    <p:sldId id="287" r:id="rId21"/>
    <p:sldId id="285" r:id="rId22"/>
    <p:sldId id="283" r:id="rId23"/>
    <p:sldId id="265" r:id="rId24"/>
    <p:sldId id="266" r:id="rId25"/>
    <p:sldId id="288" r:id="rId26"/>
    <p:sldId id="289" r:id="rId27"/>
    <p:sldId id="290" r:id="rId28"/>
    <p:sldId id="291" r:id="rId29"/>
    <p:sldId id="292" r:id="rId30"/>
    <p:sldId id="260" r:id="rId31"/>
    <p:sldId id="277" r:id="rId32"/>
    <p:sldId id="279" r:id="rId33"/>
    <p:sldId id="281" r:id="rId34"/>
    <p:sldId id="280" r:id="rId35"/>
    <p:sldId id="294" r:id="rId36"/>
    <p:sldId id="298" r:id="rId37"/>
    <p:sldId id="297" r:id="rId38"/>
    <p:sldId id="299" r:id="rId39"/>
    <p:sldId id="300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5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653CA-0BF5-49F8-BA40-D3184774B93B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B8A42-B659-4CBA-83C8-877A172115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4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F82B3B-B57B-46BB-82A3-663DF082B736}" type="slidenum">
              <a:rPr lang="en-GB"/>
              <a:pPr/>
              <a:t>6</a:t>
            </a:fld>
            <a:endParaRPr lang="en-GB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GB" sz="1600" smtClean="0"/>
          </a:p>
        </p:txBody>
      </p:sp>
    </p:spTree>
    <p:extLst>
      <p:ext uri="{BB962C8B-B14F-4D97-AF65-F5344CB8AC3E}">
        <p14:creationId xmlns:p14="http://schemas.microsoft.com/office/powerpoint/2010/main" val="705336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A0BF03-C1AB-45C5-AB6E-BE573D954808}" type="slidenum">
              <a:rPr lang="en-GB"/>
              <a:pPr/>
              <a:t>7</a:t>
            </a:fld>
            <a:endParaRPr lang="en-GB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GB" sz="1600" smtClean="0"/>
          </a:p>
        </p:txBody>
      </p:sp>
    </p:spTree>
    <p:extLst>
      <p:ext uri="{BB962C8B-B14F-4D97-AF65-F5344CB8AC3E}">
        <p14:creationId xmlns:p14="http://schemas.microsoft.com/office/powerpoint/2010/main" val="2122125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170783-2F93-41ED-959C-95DDD40D8FEE}" type="slidenum">
              <a:rPr lang="en-GB"/>
              <a:pPr/>
              <a:t>30</a:t>
            </a:fld>
            <a:endParaRPr lang="en-GB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GB" sz="1600" smtClean="0"/>
          </a:p>
        </p:txBody>
      </p:sp>
    </p:spTree>
    <p:extLst>
      <p:ext uri="{BB962C8B-B14F-4D97-AF65-F5344CB8AC3E}">
        <p14:creationId xmlns:p14="http://schemas.microsoft.com/office/powerpoint/2010/main" val="2395696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9B3DB4-34F7-4104-BC51-1DA20AD9DA26}" type="slidenum">
              <a:rPr lang="en-GB"/>
              <a:pPr/>
              <a:t>31</a:t>
            </a:fld>
            <a:endParaRPr lang="en-GB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GB" sz="1600" smtClean="0"/>
          </a:p>
        </p:txBody>
      </p:sp>
    </p:spTree>
    <p:extLst>
      <p:ext uri="{BB962C8B-B14F-4D97-AF65-F5344CB8AC3E}">
        <p14:creationId xmlns:p14="http://schemas.microsoft.com/office/powerpoint/2010/main" val="659876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79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4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3271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2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9672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41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64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20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DE051E9-8C5F-4D5D-A95A-AF7B0757AE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82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48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2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59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1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8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21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95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59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892" y="44246"/>
            <a:ext cx="33147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255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0"/>
            <a:ext cx="7327605" cy="1646302"/>
          </a:xfrm>
        </p:spPr>
        <p:txBody>
          <a:bodyPr/>
          <a:lstStyle/>
          <a:p>
            <a:r>
              <a:rPr lang="en-US" dirty="0" smtClean="0"/>
              <a:t>Programming Concepts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886200"/>
            <a:ext cx="3657600" cy="2971800"/>
          </a:xfrm>
        </p:spPr>
        <p:txBody>
          <a:bodyPr>
            <a:normAutofit/>
          </a:bodyPr>
          <a:lstStyle/>
          <a:p>
            <a:endParaRPr lang="en-US" sz="5100" b="1" dirty="0" smtClean="0">
              <a:solidFill>
                <a:srgbClr val="0070C0"/>
              </a:solidFill>
              <a:latin typeface="Vijaya" pitchFamily="34" charset="0"/>
              <a:cs typeface="Vijaya" pitchFamily="34" charset="0"/>
            </a:endParaRPr>
          </a:p>
          <a:p>
            <a:endParaRPr lang="en-US" dirty="0"/>
          </a:p>
        </p:txBody>
      </p:sp>
      <p:pic>
        <p:nvPicPr>
          <p:cNvPr id="4" name="Picture 5" descr="assembler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4201886"/>
            <a:ext cx="4648200" cy="2656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914400"/>
            <a:ext cx="8229600" cy="990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>
                <a:solidFill>
                  <a:schemeClr val="tx1"/>
                </a:solidFill>
              </a:rPr>
              <a:t>SECOND GENERATION PROGRAMMING LANGUAGE</a:t>
            </a:r>
            <a:r>
              <a:rPr lang="en-US" sz="3600" dirty="0">
                <a:solidFill>
                  <a:srgbClr val="FFFF00"/>
                </a:solidFill>
              </a:rPr>
              <a:t/>
            </a:r>
            <a:br>
              <a:rPr lang="en-US" sz="3600" dirty="0">
                <a:solidFill>
                  <a:srgbClr val="FFFF00"/>
                </a:solidFill>
              </a:rPr>
            </a:b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33600"/>
            <a:ext cx="8458200" cy="42672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The second generation programming language, or 2GL, is </a:t>
            </a:r>
            <a:r>
              <a:rPr lang="en-US" sz="2200" b="1" i="1" dirty="0">
                <a:solidFill>
                  <a:srgbClr val="FF0000"/>
                </a:solidFill>
              </a:rPr>
              <a:t>assembly language. </a:t>
            </a:r>
            <a:endParaRPr lang="en-US" sz="2200" b="1" i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endParaRPr lang="en-US" sz="2200" dirty="0"/>
          </a:p>
          <a:p>
            <a:pPr>
              <a:lnSpc>
                <a:spcPct val="90000"/>
              </a:lnSpc>
            </a:pPr>
            <a:r>
              <a:rPr lang="en-US" sz="2200" dirty="0"/>
              <a:t>Assembly language is the human-readable notation for the machine language used to control specific computer operations</a:t>
            </a:r>
            <a:r>
              <a:rPr lang="en-US" sz="2200" dirty="0" smtClean="0"/>
              <a:t>.</a:t>
            </a:r>
          </a:p>
          <a:p>
            <a:pPr>
              <a:lnSpc>
                <a:spcPct val="90000"/>
              </a:lnSpc>
            </a:pPr>
            <a:endParaRPr lang="en-US" sz="2200" dirty="0"/>
          </a:p>
          <a:p>
            <a:pPr>
              <a:lnSpc>
                <a:spcPct val="90000"/>
              </a:lnSpc>
            </a:pPr>
            <a:r>
              <a:rPr lang="en-US" sz="2200" dirty="0"/>
              <a:t>An assembly language programmer writes instructions using symbolic instruction codes that are meaningful abbreviations or mnemonics</a:t>
            </a:r>
            <a:r>
              <a:rPr lang="en-US" sz="2200" dirty="0" smtClean="0"/>
              <a:t>.</a:t>
            </a:r>
          </a:p>
          <a:p>
            <a:pPr>
              <a:lnSpc>
                <a:spcPct val="90000"/>
              </a:lnSpc>
            </a:pPr>
            <a:endParaRPr lang="en-US" sz="2200" dirty="0"/>
          </a:p>
          <a:p>
            <a:pPr>
              <a:lnSpc>
                <a:spcPct val="90000"/>
              </a:lnSpc>
            </a:pPr>
            <a:r>
              <a:rPr lang="en-US" sz="2200" dirty="0"/>
              <a:t>An assembler is a program that translates assembly language into machine language</a:t>
            </a:r>
            <a:r>
              <a:rPr lang="en-US" sz="2200" dirty="0" smtClean="0"/>
              <a:t>.</a:t>
            </a:r>
          </a:p>
          <a:p>
            <a:pPr>
              <a:lnSpc>
                <a:spcPct val="90000"/>
              </a:lnSpc>
            </a:pPr>
            <a:endParaRPr lang="en-US" sz="2200" dirty="0"/>
          </a:p>
          <a:p>
            <a:pPr>
              <a:lnSpc>
                <a:spcPct val="90000"/>
              </a:lnSpc>
            </a:pPr>
            <a:r>
              <a:rPr lang="en-US" sz="2200" dirty="0"/>
              <a:t>Since assembly language consist of human-readable abbreviations, the assembler must first convert assembly language into machine-readable language before the computer can readily understand its instructions.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0"/>
            <a:ext cx="2870200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0" y="1524000"/>
            <a:ext cx="2813050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77000" y="1524000"/>
            <a:ext cx="2571750" cy="3733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457200"/>
            <a:ext cx="4083050" cy="5867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8229600" cy="10668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>
                <a:solidFill>
                  <a:schemeClr val="tx1"/>
                </a:solidFill>
              </a:rPr>
              <a:t>THIRD GENERATION PROGRAMMING LANGUAGE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The third generation of programming </a:t>
            </a:r>
            <a:r>
              <a:rPr lang="en-US" sz="2400" dirty="0" smtClean="0"/>
              <a:t>language 3GL is a </a:t>
            </a:r>
            <a:r>
              <a:rPr lang="en-US" sz="2400" b="1" i="1" dirty="0" smtClean="0">
                <a:solidFill>
                  <a:srgbClr val="FF0000"/>
                </a:solidFill>
              </a:rPr>
              <a:t>High-level programming languages , </a:t>
            </a:r>
            <a:r>
              <a:rPr lang="en-US" sz="2400" b="1" i="1" dirty="0">
                <a:solidFill>
                  <a:srgbClr val="FF0000"/>
                </a:solidFill>
              </a:rPr>
              <a:t>or procedural language </a:t>
            </a:r>
            <a:r>
              <a:rPr lang="en-US" sz="2400" dirty="0"/>
              <a:t>uses a series of English-like words, that are closer to human </a:t>
            </a:r>
            <a:r>
              <a:rPr lang="en-US" sz="2400" dirty="0" smtClean="0"/>
              <a:t>language to </a:t>
            </a:r>
            <a:r>
              <a:rPr lang="en-US" sz="2400" dirty="0"/>
              <a:t>write instructions</a:t>
            </a:r>
            <a:r>
              <a:rPr lang="en-US" sz="2400" dirty="0" smtClean="0"/>
              <a:t>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High-level programming languages make complex programming simpler and easier to read, write and maintain. </a:t>
            </a: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Programs written in a high-level programming language must be translated into machine language by a compiler or interpreter</a:t>
            </a:r>
            <a:r>
              <a:rPr lang="en-US" sz="2400" dirty="0" smtClean="0"/>
              <a:t>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PASCAL, FORTRAN, BASIC, COBOL, C and C++ are </a:t>
            </a:r>
            <a:r>
              <a:rPr lang="en-US" sz="2400" dirty="0" smtClean="0"/>
              <a:t>examples of </a:t>
            </a:r>
            <a:r>
              <a:rPr lang="en-US" sz="2400" dirty="0"/>
              <a:t>third generation programming languages.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19200"/>
            <a:ext cx="3048000" cy="486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1143000"/>
            <a:ext cx="2303463" cy="48847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43600" y="1143000"/>
            <a:ext cx="2930525" cy="4876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229600" cy="10668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>
                <a:solidFill>
                  <a:schemeClr val="tx1"/>
                </a:solidFill>
              </a:rPr>
              <a:t>FOURTH GENERATION PROGRAMMING LANGUAGE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>
            <a:normAutofit fontScale="92500"/>
          </a:bodyPr>
          <a:lstStyle/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The fourth generation programming language or </a:t>
            </a:r>
            <a:r>
              <a:rPr lang="en-US" sz="2800" b="1" i="1" dirty="0">
                <a:solidFill>
                  <a:srgbClr val="FF0000"/>
                </a:solidFill>
              </a:rPr>
              <a:t>non-procedural language,</a:t>
            </a:r>
            <a:r>
              <a:rPr lang="en-US" sz="2800" dirty="0"/>
              <a:t> often abbreviated as 4GL, enables users to access data in a database</a:t>
            </a:r>
            <a:r>
              <a:rPr lang="en-US" sz="2800" dirty="0" smtClean="0"/>
              <a:t>.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A very high-level programming language is often referred to as goal-oriented programming language because it is usually limited to a very specific application and it might use syntax that is never used in other programming languages</a:t>
            </a:r>
            <a:r>
              <a:rPr lang="en-US" sz="2800" dirty="0" smtClean="0"/>
              <a:t>.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 err="1" smtClean="0"/>
              <a:t>SQL,and</a:t>
            </a:r>
            <a:r>
              <a:rPr lang="en-US" sz="2800" dirty="0" smtClean="0"/>
              <a:t> </a:t>
            </a:r>
            <a:r>
              <a:rPr lang="en-US" sz="2800" dirty="0"/>
              <a:t>FOCUS are examples of fourth generation programming languages.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19200"/>
            <a:ext cx="7924800" cy="4872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1295400"/>
            <a:ext cx="3200400" cy="4724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229600" cy="10668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>
                <a:solidFill>
                  <a:schemeClr val="tx1"/>
                </a:solidFill>
              </a:rPr>
              <a:t>FIFTH GENERATION PROGRAMMING LANGUAGE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The fifth generation programming language or </a:t>
            </a:r>
            <a:r>
              <a:rPr lang="en-US" sz="2400" dirty="0" smtClean="0"/>
              <a:t>visual </a:t>
            </a:r>
            <a:r>
              <a:rPr lang="en-US" sz="2400" dirty="0"/>
              <a:t>programming language, is also known as natural </a:t>
            </a:r>
            <a:r>
              <a:rPr lang="en-US" sz="2400" dirty="0" smtClean="0"/>
              <a:t>language</a:t>
            </a:r>
          </a:p>
          <a:p>
            <a:pPr>
              <a:lnSpc>
                <a:spcPct val="80000"/>
              </a:lnSpc>
              <a:buNone/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A computer language that includes the most advanced concepts in computer programming and programming languages in use today.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 concepts such as those used in expert systems, knowledge-based systems, inference engines, natural language processing, and virtual reality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Provides a visual or graphical interface, called a visual programming environment, for creating source codes</a:t>
            </a:r>
            <a:r>
              <a:rPr lang="en-US" sz="2400" dirty="0" smtClean="0"/>
              <a:t>.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Prolog and Mercury are the best known fifth-generation languages.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914400"/>
            <a:ext cx="6172200" cy="5486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38200"/>
            <a:ext cx="8229600" cy="1066800"/>
          </a:xfrm>
        </p:spPr>
        <p:txBody>
          <a:bodyPr>
            <a:normAutofit/>
          </a:bodyPr>
          <a:lstStyle/>
          <a:p>
            <a:r>
              <a:rPr lang="en-US" sz="4000" b="1" dirty="0"/>
              <a:t>Levels of Programming Language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2057400"/>
            <a:ext cx="3200400" cy="2073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419600"/>
            <a:ext cx="3937000" cy="2057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4343400"/>
            <a:ext cx="4114800" cy="2055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305800" cy="762000"/>
          </a:xfrm>
        </p:spPr>
        <p:txBody>
          <a:bodyPr/>
          <a:lstStyle/>
          <a:p>
            <a:r>
              <a:rPr lang="en-US" dirty="0" smtClean="0"/>
              <a:t>What is programming?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4582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Programming is a creation of a set of commands or instructions which directs a computer in carrying out a task.</a:t>
            </a:r>
          </a:p>
          <a:p>
            <a:pPr>
              <a:buNone/>
            </a:pPr>
            <a:r>
              <a:rPr lang="en-US" dirty="0" smtClean="0"/>
              <a:t>                        OR</a:t>
            </a:r>
          </a:p>
          <a:p>
            <a:r>
              <a:rPr lang="en-US" dirty="0" smtClean="0"/>
              <a:t> “The process of writing programs” is called programming. </a:t>
            </a:r>
          </a:p>
          <a:p>
            <a:endParaRPr lang="en-US" dirty="0" smtClean="0"/>
          </a:p>
          <a:p>
            <a:r>
              <a:rPr lang="en-US" dirty="0" smtClean="0"/>
              <a:t>Programming languages are used to write programs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Program must be written in a way the computer can understand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7620000" cy="685800"/>
          </a:xfrm>
        </p:spPr>
        <p:txBody>
          <a:bodyPr>
            <a:normAutofit/>
          </a:bodyPr>
          <a:lstStyle/>
          <a:p>
            <a:r>
              <a:rPr lang="en-US" altLang="en-US" sz="3200" dirty="0" smtClean="0"/>
              <a:t>Levels of Programming Languages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534400" cy="5507736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3400" b="1" dirty="0" smtClean="0">
                <a:solidFill>
                  <a:srgbClr val="FF0000"/>
                </a:solidFill>
              </a:rPr>
              <a:t>High Level Languages</a:t>
            </a:r>
          </a:p>
          <a:p>
            <a:pPr marL="609600" indent="-609600">
              <a:spcBef>
                <a:spcPct val="20000"/>
              </a:spcBef>
            </a:pPr>
            <a:endParaRPr lang="en-US" sz="2400" dirty="0" smtClean="0"/>
          </a:p>
          <a:p>
            <a:pPr marL="609600" indent="-609600">
              <a:spcBef>
                <a:spcPct val="20000"/>
              </a:spcBef>
            </a:pPr>
            <a:r>
              <a:rPr lang="en-US" sz="3500" dirty="0" smtClean="0"/>
              <a:t>The high-level languages</a:t>
            </a:r>
          </a:p>
          <a:p>
            <a:pPr marL="609600" indent="-609600">
              <a:spcBef>
                <a:spcPct val="20000"/>
              </a:spcBef>
              <a:buNone/>
            </a:pPr>
            <a:r>
              <a:rPr lang="en-US" sz="3500" dirty="0" smtClean="0"/>
              <a:t>          are much closer to human language. </a:t>
            </a:r>
          </a:p>
          <a:p>
            <a:pPr marL="609600" indent="-609600">
              <a:spcBef>
                <a:spcPct val="20000"/>
              </a:spcBef>
              <a:buNone/>
            </a:pPr>
            <a:endParaRPr lang="en-US" sz="3500" dirty="0" smtClean="0"/>
          </a:p>
          <a:p>
            <a:pPr marL="609600" indent="-6096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500" dirty="0" smtClean="0"/>
              <a:t>Codes similar to everyday English</a:t>
            </a:r>
          </a:p>
          <a:p>
            <a:pPr marL="609600" indent="-609600">
              <a:spcBef>
                <a:spcPct val="20000"/>
              </a:spcBef>
              <a:buFont typeface="Arial" pitchFamily="34" charset="0"/>
              <a:buChar char="•"/>
            </a:pPr>
            <a:endParaRPr lang="en-US" sz="3500" dirty="0" smtClean="0"/>
          </a:p>
          <a:p>
            <a:pPr marL="609600" indent="-6096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500" dirty="0" smtClean="0"/>
              <a:t>They are easier to read , write and</a:t>
            </a:r>
          </a:p>
          <a:p>
            <a:pPr marL="609600" indent="-609600">
              <a:spcBef>
                <a:spcPct val="20000"/>
              </a:spcBef>
              <a:buNone/>
            </a:pPr>
            <a:r>
              <a:rPr lang="en-US" sz="3500" dirty="0" smtClean="0"/>
              <a:t>           maintain.</a:t>
            </a:r>
          </a:p>
          <a:p>
            <a:pPr marL="609600" indent="-609600">
              <a:spcBef>
                <a:spcPct val="20000"/>
              </a:spcBef>
              <a:buNone/>
            </a:pPr>
            <a:endParaRPr lang="en-US" sz="3500" dirty="0" smtClean="0"/>
          </a:p>
          <a:p>
            <a:pPr marL="609600" indent="-6096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500" dirty="0" smtClean="0"/>
              <a:t>They are designed to run on a number  of different computers.</a:t>
            </a:r>
          </a:p>
          <a:p>
            <a:pPr marL="609600" indent="-609600">
              <a:spcBef>
                <a:spcPct val="20000"/>
              </a:spcBef>
              <a:buNone/>
            </a:pPr>
            <a:endParaRPr lang="en-US" sz="3500" dirty="0" smtClean="0"/>
          </a:p>
          <a:p>
            <a:pPr marL="609600" indent="-609600">
              <a:spcBef>
                <a:spcPct val="20000"/>
              </a:spcBef>
            </a:pPr>
            <a:r>
              <a:rPr lang="en-US" sz="3500" dirty="0" smtClean="0"/>
              <a:t>A programming language such as C, FORTRAN or Pascal  that enables to</a:t>
            </a:r>
          </a:p>
          <a:p>
            <a:pPr marL="609600" indent="-609600">
              <a:spcBef>
                <a:spcPct val="20000"/>
              </a:spcBef>
              <a:buNone/>
            </a:pPr>
            <a:r>
              <a:rPr lang="en-US" sz="3500" dirty="0" smtClean="0"/>
              <a:t>       write programs which is understandable to programmer (Human) and can perform</a:t>
            </a:r>
          </a:p>
          <a:p>
            <a:pPr marL="609600" indent="-609600">
              <a:spcBef>
                <a:spcPct val="20000"/>
              </a:spcBef>
              <a:buNone/>
            </a:pPr>
            <a:r>
              <a:rPr lang="en-US" sz="3500" dirty="0" smtClean="0"/>
              <a:t>         any sort of task.</a:t>
            </a:r>
          </a:p>
          <a:p>
            <a:pPr marL="609600" indent="-609600">
              <a:spcBef>
                <a:spcPct val="20000"/>
              </a:spcBef>
              <a:buNone/>
            </a:pPr>
            <a:endParaRPr lang="en-US" sz="3500" dirty="0" smtClean="0"/>
          </a:p>
          <a:p>
            <a:pPr marL="609600" indent="-609600">
              <a:spcBef>
                <a:spcPct val="20000"/>
              </a:spcBef>
            </a:pPr>
            <a:r>
              <a:rPr lang="en-US" sz="3500" dirty="0" smtClean="0"/>
              <a:t>Such languages are considered high-level because they are closer to human languages.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3555" name="Picture 3" descr="C:\Users\Sajjad Hussain\Downloads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1143000"/>
            <a:ext cx="3235278" cy="259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8458200" cy="762000"/>
          </a:xfrm>
        </p:spPr>
        <p:txBody>
          <a:bodyPr/>
          <a:lstStyle/>
          <a:p>
            <a:pPr algn="l"/>
            <a:r>
              <a:rPr lang="en-US" b="1" dirty="0"/>
              <a:t> 	</a:t>
            </a:r>
            <a:r>
              <a:rPr lang="en-US" sz="3200" b="1" dirty="0"/>
              <a:t>Low Level Language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xfrm>
            <a:off x="0" y="914400"/>
            <a:ext cx="5791200" cy="1676400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2400" b="1" dirty="0"/>
              <a:t> 	</a:t>
            </a:r>
            <a:endParaRPr lang="en-US" sz="2400" dirty="0"/>
          </a:p>
        </p:txBody>
      </p:sp>
      <p:sp>
        <p:nvSpPr>
          <p:cNvPr id="212996" name="Rectangle 4"/>
          <p:cNvSpPr>
            <a:spLocks noChangeArrowheads="1"/>
          </p:cNvSpPr>
          <p:nvPr/>
        </p:nvSpPr>
        <p:spPr bwMode="auto">
          <a:xfrm>
            <a:off x="0" y="762000"/>
            <a:ext cx="91440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>
              <a:spcBef>
                <a:spcPct val="20000"/>
              </a:spcBef>
            </a:pPr>
            <a:r>
              <a:rPr lang="en-US" b="1"/>
              <a:t> 	</a:t>
            </a:r>
            <a:r>
              <a:rPr lang="en-US"/>
              <a:t>	</a:t>
            </a:r>
          </a:p>
          <a:p>
            <a:pPr marL="609600" indent="-609600">
              <a:spcBef>
                <a:spcPct val="20000"/>
              </a:spcBef>
            </a:pPr>
            <a:r>
              <a:rPr lang="en-US"/>
              <a:t>	</a:t>
            </a:r>
            <a:r>
              <a:rPr lang="en-US" sz="3200"/>
              <a:t/>
            </a:r>
            <a:br>
              <a:rPr lang="en-US" sz="3200"/>
            </a:br>
            <a:r>
              <a:rPr lang="en-US" sz="3200"/>
              <a:t/>
            </a:r>
            <a:br>
              <a:rPr lang="en-US" sz="3200"/>
            </a:br>
            <a:endParaRPr lang="en-US" sz="3200"/>
          </a:p>
        </p:txBody>
      </p:sp>
      <p:sp>
        <p:nvSpPr>
          <p:cNvPr id="212997" name="Rectangle 5"/>
          <p:cNvSpPr>
            <a:spLocks noChangeArrowheads="1"/>
          </p:cNvSpPr>
          <p:nvPr/>
        </p:nvSpPr>
        <p:spPr bwMode="auto">
          <a:xfrm>
            <a:off x="457200" y="1447800"/>
            <a:ext cx="7924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/>
              <a:t>Low Level Language are closer to machine language.</a:t>
            </a:r>
          </a:p>
          <a:p>
            <a:pPr marL="609600" indent="-609600">
              <a:spcBef>
                <a:spcPct val="20000"/>
              </a:spcBef>
              <a:buFont typeface="Arial" pitchFamily="34" charset="0"/>
              <a:buChar char="•"/>
            </a:pPr>
            <a:endParaRPr lang="en-US" sz="2800" dirty="0" smtClean="0"/>
          </a:p>
          <a:p>
            <a:pPr>
              <a:lnSpc>
                <a:spcPct val="9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2800" dirty="0" smtClean="0"/>
              <a:t>    These are understood only by the Microprocessor 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Arial" pitchFamily="34" charset="0"/>
              <a:buChar char="•"/>
            </a:pPr>
            <a:endParaRPr lang="en-US" sz="2800" dirty="0" smtClean="0"/>
          </a:p>
          <a:p>
            <a:pPr marL="609600" indent="-6096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 smtClean="0"/>
              <a:t> Low level language is a language that supports the machine side of the programming or does not provide human side of the programming </a:t>
            </a:r>
          </a:p>
          <a:p>
            <a:pPr marL="609600" indent="-609600">
              <a:spcBef>
                <a:spcPct val="20000"/>
              </a:spcBef>
              <a:buFont typeface="Arial" pitchFamily="34" charset="0"/>
              <a:buChar char="•"/>
            </a:pPr>
            <a:endParaRPr lang="en-US" sz="2800" dirty="0" smtClean="0"/>
          </a:p>
          <a:p>
            <a:pPr>
              <a:lnSpc>
                <a:spcPct val="9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sz="2800" dirty="0" smtClean="0"/>
              <a:t>      Assembly language &amp; machine language are type  of low level languages.       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Arial" pitchFamily="34" charset="0"/>
              <a:buChar char="•"/>
            </a:pPr>
            <a:endParaRPr lang="en-US" sz="2800" dirty="0" smtClean="0"/>
          </a:p>
          <a:p>
            <a:pPr marL="609600" indent="-609600">
              <a:spcBef>
                <a:spcPct val="20000"/>
              </a:spcBef>
            </a:pPr>
            <a:endParaRPr lang="en-US" sz="2800" dirty="0"/>
          </a:p>
        </p:txBody>
      </p:sp>
      <p:sp>
        <p:nvSpPr>
          <p:cNvPr id="2129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299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300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5410200" cy="838200"/>
          </a:xfrm>
        </p:spPr>
        <p:txBody>
          <a:bodyPr/>
          <a:lstStyle/>
          <a:p>
            <a:r>
              <a:rPr lang="en-US" sz="3600" b="1" dirty="0"/>
              <a:t>Architecture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609600" indent="-609600">
              <a:buFontTx/>
              <a:buNone/>
            </a:pPr>
            <a:r>
              <a:rPr lang="en-US" sz="2000" b="1"/>
              <a:t> 	</a:t>
            </a:r>
            <a:endParaRPr lang="en-US" sz="2000"/>
          </a:p>
        </p:txBody>
      </p:sp>
      <p:graphicFrame>
        <p:nvGraphicFramePr>
          <p:cNvPr id="204806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484188" y="914400"/>
          <a:ext cx="8175625" cy="594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Bitmap Image" r:id="rId3" imgW="2790476" imgH="2029108" progId="PBrush">
                  <p:embed/>
                </p:oleObj>
              </mc:Choice>
              <mc:Fallback>
                <p:oleObj name="Bitmap Image" r:id="rId3" imgW="2790476" imgH="2029108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8" y="914400"/>
                        <a:ext cx="8175625" cy="594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04" name="Rectangle 4"/>
          <p:cNvSpPr>
            <a:spLocks noChangeArrowheads="1"/>
          </p:cNvSpPr>
          <p:nvPr/>
        </p:nvSpPr>
        <p:spPr bwMode="auto">
          <a:xfrm>
            <a:off x="0" y="457200"/>
            <a:ext cx="9144000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>
              <a:spcBef>
                <a:spcPct val="20000"/>
              </a:spcBef>
            </a:pPr>
            <a:endParaRPr lang="en-GB"/>
          </a:p>
        </p:txBody>
      </p:sp>
      <p:sp>
        <p:nvSpPr>
          <p:cNvPr id="204805" name="AutoShape 5" descr="programming languages"/>
          <p:cNvSpPr>
            <a:spLocks noChangeAspect="1" noChangeArrowheads="1"/>
          </p:cNvSpPr>
          <p:nvPr/>
        </p:nvSpPr>
        <p:spPr bwMode="auto">
          <a:xfrm>
            <a:off x="168275" y="46038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07736"/>
          </a:xfrm>
        </p:spPr>
        <p:txBody>
          <a:bodyPr/>
          <a:lstStyle/>
          <a:p>
            <a:pPr marL="609600" indent="-609600"/>
            <a:r>
              <a:rPr lang="en-US" dirty="0" smtClean="0">
                <a:solidFill>
                  <a:srgbClr val="FFFF66"/>
                </a:solidFill>
              </a:rPr>
              <a:t> </a:t>
            </a:r>
            <a:r>
              <a:rPr lang="en-US" dirty="0" smtClean="0"/>
              <a:t>Translation method of programming using :</a:t>
            </a:r>
          </a:p>
          <a:p>
            <a:pPr marL="609600" indent="-609600"/>
            <a:endParaRPr lang="en-US" dirty="0" smtClean="0"/>
          </a:p>
          <a:p>
            <a:pPr marL="609600" indent="-609600">
              <a:buFontTx/>
              <a:buNone/>
            </a:pPr>
            <a:r>
              <a:rPr lang="en-US" dirty="0" smtClean="0"/>
              <a:t>		</a:t>
            </a:r>
            <a:r>
              <a:rPr lang="en-US" dirty="0" err="1" smtClean="0"/>
              <a:t>i</a:t>
            </a:r>
            <a:r>
              <a:rPr lang="en-US" dirty="0" smtClean="0"/>
              <a:t>) Translator</a:t>
            </a:r>
          </a:p>
          <a:p>
            <a:pPr marL="609600" indent="-609600">
              <a:buFontTx/>
              <a:buNone/>
            </a:pPr>
            <a:r>
              <a:rPr lang="en-US" dirty="0" smtClean="0"/>
              <a:t>		ii) Interpreter,</a:t>
            </a:r>
          </a:p>
          <a:p>
            <a:pPr marL="609600" indent="-609600">
              <a:buFontTx/>
              <a:buNone/>
            </a:pPr>
            <a:r>
              <a:rPr lang="en-US" dirty="0" smtClean="0"/>
              <a:t>		iii) Compiler</a:t>
            </a:r>
          </a:p>
          <a:p>
            <a:pPr marL="609600" indent="-609600">
              <a:buFontTx/>
              <a:buNone/>
            </a:pPr>
            <a:r>
              <a:rPr lang="en-US" dirty="0" smtClean="0"/>
              <a:t>           iv) Assembler,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7620000" cy="762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TRANSLATOR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50536"/>
          </a:xfrm>
        </p:spPr>
        <p:txBody>
          <a:bodyPr>
            <a:normAutofit fontScale="92500"/>
          </a:bodyPr>
          <a:lstStyle/>
          <a:p>
            <a:pPr>
              <a:lnSpc>
                <a:spcPct val="80000"/>
              </a:lnSpc>
            </a:pPr>
            <a:r>
              <a:rPr lang="en-US" sz="2400" dirty="0" smtClean="0"/>
              <a:t>Sometimes two people cannot understand each other because they don’t speak the same language. So they need the help of a third person who understands both languages. This third person is known as a translator.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All software packages or programs are written in high-level languages, for example, C++, Visual Basic and Java.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However, in order for the computer to be able to carry out the instructions, the high-level languages must be translated into machine language before the computer can understand and execute the instructions in the program.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The translation of high level languages to machine language is performed by a translator.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8382000" cy="533400"/>
          </a:xfrm>
          <a:noFill/>
          <a:ln/>
        </p:spPr>
        <p:txBody>
          <a:bodyPr>
            <a:normAutofit fontScale="90000"/>
          </a:bodyPr>
          <a:lstStyle/>
          <a:p>
            <a:pPr algn="l"/>
            <a:r>
              <a:rPr lang="en-US" sz="3200" b="1" dirty="0"/>
              <a:t> 	Interpreter</a:t>
            </a:r>
          </a:p>
        </p:txBody>
      </p:sp>
      <p:sp>
        <p:nvSpPr>
          <p:cNvPr id="233474" name="Rectangle 2"/>
          <p:cNvSpPr>
            <a:spLocks noGrp="1" noChangeArrowheads="1"/>
          </p:cNvSpPr>
          <p:nvPr>
            <p:ph idx="1"/>
          </p:nvPr>
        </p:nvSpPr>
        <p:spPr>
          <a:xfrm>
            <a:off x="0" y="914400"/>
            <a:ext cx="5791200" cy="1676400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2400" b="1"/>
              <a:t> 	</a:t>
            </a:r>
            <a:endParaRPr lang="en-US" sz="2400"/>
          </a:p>
        </p:txBody>
      </p:sp>
      <p:sp>
        <p:nvSpPr>
          <p:cNvPr id="233475" name="Rectangle 3"/>
          <p:cNvSpPr>
            <a:spLocks noChangeArrowheads="1"/>
          </p:cNvSpPr>
          <p:nvPr/>
        </p:nvSpPr>
        <p:spPr bwMode="auto">
          <a:xfrm>
            <a:off x="0" y="838200"/>
            <a:ext cx="91440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>
              <a:spcBef>
                <a:spcPct val="20000"/>
              </a:spcBef>
            </a:pPr>
            <a:r>
              <a:rPr lang="en-US" sz="2800" dirty="0"/>
              <a:t>	</a:t>
            </a:r>
          </a:p>
          <a:p>
            <a:pPr marL="609600" indent="-609600">
              <a:spcBef>
                <a:spcPct val="20000"/>
              </a:spcBef>
            </a:pPr>
            <a:r>
              <a:rPr lang="en-US" sz="2800" dirty="0"/>
              <a:t>	An interpreter is a program that executes programming code directly. </a:t>
            </a:r>
          </a:p>
          <a:p>
            <a:pPr marL="609600" indent="-609600">
              <a:spcBef>
                <a:spcPct val="20000"/>
              </a:spcBef>
            </a:pPr>
            <a:endParaRPr lang="en-US" sz="2800" dirty="0"/>
          </a:p>
          <a:p>
            <a:pPr marL="609600" indent="-609600">
              <a:spcBef>
                <a:spcPct val="20000"/>
              </a:spcBef>
            </a:pPr>
            <a:r>
              <a:rPr lang="en-US" sz="2800" dirty="0"/>
              <a:t>	Interpreter can convert a source code , usually on a </a:t>
            </a:r>
          </a:p>
          <a:p>
            <a:pPr marL="609600" indent="-609600">
              <a:spcBef>
                <a:spcPct val="20000"/>
              </a:spcBef>
            </a:pPr>
            <a:r>
              <a:rPr lang="en-US" sz="2800" dirty="0"/>
              <a:t>	step-by-step, line-by-line and unit-by-unit basis into machine code.</a:t>
            </a:r>
          </a:p>
          <a:p>
            <a:pPr marL="609600" indent="-609600">
              <a:spcBef>
                <a:spcPct val="20000"/>
              </a:spcBef>
            </a:pPr>
            <a:endParaRPr lang="en-US" sz="2800" dirty="0"/>
          </a:p>
          <a:p>
            <a:pPr marL="609600" indent="-609600">
              <a:spcBef>
                <a:spcPct val="20000"/>
              </a:spcBef>
            </a:pPr>
            <a:r>
              <a:rPr lang="en-US" sz="2800" dirty="0"/>
              <a:t>	Interpreted languages are read and then executed directly, with no compilation stage. </a:t>
            </a:r>
          </a:p>
          <a:p>
            <a:pPr marL="990600" lvl="1" indent="-533400">
              <a:spcBef>
                <a:spcPct val="20000"/>
              </a:spcBef>
            </a:pPr>
            <a:endParaRPr lang="en-US" sz="2800" dirty="0"/>
          </a:p>
          <a:p>
            <a:pPr marL="990600" lvl="1" indent="-533400">
              <a:spcBef>
                <a:spcPct val="20000"/>
              </a:spcBef>
            </a:pPr>
            <a:r>
              <a:rPr lang="en-US" sz="2800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76962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39512"/>
          </a:xfrm>
        </p:spPr>
        <p:txBody>
          <a:bodyPr>
            <a:normAutofit/>
          </a:bodyPr>
          <a:lstStyle/>
          <a:p>
            <a:r>
              <a:rPr lang="en-US" dirty="0" smtClean="0"/>
              <a:t>A compiler is a special program that processes statements written in a particular programming language and turns them into machine language or "code" that a computer's processor uses.</a:t>
            </a:r>
          </a:p>
          <a:p>
            <a:endParaRPr lang="en-US" dirty="0" smtClean="0"/>
          </a:p>
          <a:p>
            <a:r>
              <a:rPr lang="en-US" dirty="0" smtClean="0"/>
              <a:t>The compiler derives its name from the way it works, looking at the entire piece of source code and collecting and reorganizing the instructions.</a:t>
            </a:r>
          </a:p>
          <a:p>
            <a:endParaRPr lang="en-US" dirty="0" smtClean="0"/>
          </a:p>
          <a:p>
            <a:r>
              <a:rPr lang="en-US" dirty="0" smtClean="0"/>
              <a:t> Thus, a compiler differs from an </a:t>
            </a:r>
            <a:r>
              <a:rPr lang="en-US" i="1" dirty="0" smtClean="0"/>
              <a:t>interpreter</a:t>
            </a:r>
            <a:r>
              <a:rPr lang="en-US" dirty="0" smtClean="0"/>
              <a:t>, which analyzes and executes each line of source code in succession, without looking at the entire program.</a:t>
            </a:r>
          </a:p>
          <a:p>
            <a:endParaRPr lang="en-US" dirty="0" smtClean="0"/>
          </a:p>
          <a:p>
            <a:r>
              <a:rPr lang="en-US" dirty="0" smtClean="0"/>
              <a:t>However, programs produced by compilers run much faster than the same programs executed by an interpreter.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1066800"/>
          <a:ext cx="8382000" cy="541020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794000"/>
                <a:gridCol w="2794000"/>
                <a:gridCol w="2794000"/>
              </a:tblGrid>
              <a:tr h="1352550">
                <a:tc>
                  <a:txBody>
                    <a:bodyPr/>
                    <a:lstStyle/>
                    <a:p>
                      <a:r>
                        <a:rPr lang="en-US" dirty="0" smtClean="0"/>
                        <a:t>Interpreter 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Difference 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Compiler</a:t>
                      </a:r>
                      <a:endParaRPr lang="en-MY" dirty="0"/>
                    </a:p>
                  </a:txBody>
                  <a:tcPr/>
                </a:tc>
              </a:tr>
              <a:tr h="1352550">
                <a:tc>
                  <a:txBody>
                    <a:bodyPr/>
                    <a:lstStyle/>
                    <a:p>
                      <a:r>
                        <a:rPr lang="en-US" dirty="0" smtClean="0"/>
                        <a:t>Translate programming statement line by line and execute it immediately.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Translate entire programming statement and execute</a:t>
                      </a:r>
                      <a:r>
                        <a:rPr lang="en-US" baseline="0" dirty="0" smtClean="0"/>
                        <a:t> it later.</a:t>
                      </a:r>
                      <a:endParaRPr lang="en-MY" dirty="0"/>
                    </a:p>
                  </a:txBody>
                  <a:tcPr/>
                </a:tc>
              </a:tr>
              <a:tr h="1352550">
                <a:tc>
                  <a:txBody>
                    <a:bodyPr/>
                    <a:lstStyle/>
                    <a:p>
                      <a:r>
                        <a:rPr lang="en-US" dirty="0" smtClean="0"/>
                        <a:t>No object code is</a:t>
                      </a:r>
                      <a:r>
                        <a:rPr lang="en-US" baseline="0" dirty="0" smtClean="0"/>
                        <a:t> saved.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Object code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 machine language as object code on the disk.</a:t>
                      </a:r>
                      <a:endParaRPr lang="en-MY" dirty="0"/>
                    </a:p>
                  </a:txBody>
                  <a:tcPr/>
                </a:tc>
              </a:tr>
              <a:tr h="1352550">
                <a:tc>
                  <a:txBody>
                    <a:bodyPr/>
                    <a:lstStyle/>
                    <a:p>
                      <a:r>
                        <a:rPr lang="en-US" dirty="0" smtClean="0"/>
                        <a:t>Interpreted code run slower.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Running time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Compiled code run faster.</a:t>
                      </a:r>
                      <a:endParaRPr lang="en-MY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00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924800" cy="762000"/>
          </a:xfrm>
          <a:noFill/>
          <a:ln/>
        </p:spPr>
        <p:txBody>
          <a:bodyPr/>
          <a:lstStyle/>
          <a:p>
            <a:pPr algn="l"/>
            <a:r>
              <a:rPr lang="en-US" dirty="0"/>
              <a:t> </a:t>
            </a:r>
            <a:r>
              <a:rPr lang="en-US" sz="3200" b="1" dirty="0"/>
              <a:t>	Assembler</a:t>
            </a:r>
          </a:p>
        </p:txBody>
      </p:sp>
      <p:sp>
        <p:nvSpPr>
          <p:cNvPr id="234498" name="Rectangle 2"/>
          <p:cNvSpPr>
            <a:spLocks noGrp="1" noChangeArrowheads="1"/>
          </p:cNvSpPr>
          <p:nvPr>
            <p:ph idx="1"/>
          </p:nvPr>
        </p:nvSpPr>
        <p:spPr>
          <a:xfrm>
            <a:off x="0" y="914400"/>
            <a:ext cx="5791200" cy="1676400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2400" b="1"/>
              <a:t> 	</a:t>
            </a:r>
            <a:endParaRPr lang="en-US" sz="2400"/>
          </a:p>
        </p:txBody>
      </p:sp>
      <p:sp>
        <p:nvSpPr>
          <p:cNvPr id="234499" name="Rectangle 3"/>
          <p:cNvSpPr>
            <a:spLocks noChangeArrowheads="1"/>
          </p:cNvSpPr>
          <p:nvPr/>
        </p:nvSpPr>
        <p:spPr bwMode="auto">
          <a:xfrm>
            <a:off x="228600" y="838200"/>
            <a:ext cx="87630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371600" lvl="2" indent="-457200">
              <a:spcBef>
                <a:spcPct val="20000"/>
              </a:spcBef>
            </a:pPr>
            <a:endParaRPr lang="en-US" sz="2800" b="1" dirty="0"/>
          </a:p>
          <a:p>
            <a:pPr marL="990600" lvl="1" indent="-533400">
              <a:spcBef>
                <a:spcPct val="20000"/>
              </a:spcBef>
            </a:pPr>
            <a:r>
              <a:rPr lang="en-US" sz="2800" dirty="0"/>
              <a:t>	Assembler normally converts assembly language’s source code into machine language. </a:t>
            </a:r>
          </a:p>
          <a:p>
            <a:pPr marL="990600" lvl="1" indent="-533400">
              <a:spcBef>
                <a:spcPct val="20000"/>
              </a:spcBef>
            </a:pPr>
            <a:endParaRPr lang="en-US" sz="2800" dirty="0"/>
          </a:p>
          <a:p>
            <a:pPr marL="990600" lvl="1" indent="-533400">
              <a:spcBef>
                <a:spcPct val="20000"/>
              </a:spcBef>
            </a:pPr>
            <a:r>
              <a:rPr lang="en-US" sz="2800" dirty="0"/>
              <a:t>	Assembly language is a family of low-level languages for programming computers</a:t>
            </a:r>
            <a:r>
              <a:rPr lang="en-US" sz="2800" dirty="0" smtClean="0"/>
              <a:t>. </a:t>
            </a:r>
            <a:r>
              <a:rPr lang="en-US" sz="2800" dirty="0"/>
              <a:t>It implements a symbolic representation of code. </a:t>
            </a:r>
          </a:p>
          <a:p>
            <a:pPr marL="990600" lvl="1" indent="-533400">
              <a:spcBef>
                <a:spcPct val="20000"/>
              </a:spcBef>
            </a:pPr>
            <a:endParaRPr lang="en-US" sz="2800" dirty="0"/>
          </a:p>
          <a:p>
            <a:pPr marL="990600" lvl="1" indent="-533400">
              <a:spcBef>
                <a:spcPct val="20000"/>
              </a:spcBef>
            </a:pPr>
            <a:r>
              <a:rPr lang="en-US" sz="2800" dirty="0"/>
              <a:t>	An assembler is a program that takes basic computer instructions and converts them into a pattern of </a:t>
            </a:r>
          </a:p>
          <a:p>
            <a:pPr marL="990600" lvl="1" indent="-533400">
              <a:spcBef>
                <a:spcPct val="20000"/>
              </a:spcBef>
            </a:pPr>
            <a:r>
              <a:rPr lang="en-US" sz="2800" dirty="0"/>
              <a:t>	</a:t>
            </a:r>
            <a:r>
              <a:rPr lang="en-US" sz="2800" b="1" dirty="0"/>
              <a:t>bits ( 0 &amp; 1)</a:t>
            </a:r>
            <a:r>
              <a:rPr lang="en-US" sz="2800" dirty="0"/>
              <a:t> that the computer runs to produce result.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736600" y="4724400"/>
            <a:ext cx="2362200" cy="990600"/>
            <a:chOff x="432" y="2976"/>
            <a:chExt cx="1488" cy="624"/>
          </a:xfrm>
        </p:grpSpPr>
        <p:sp>
          <p:nvSpPr>
            <p:cNvPr id="3079" name="AutoShape 7"/>
            <p:cNvSpPr>
              <a:spLocks noChangeArrowheads="1"/>
            </p:cNvSpPr>
            <p:nvPr/>
          </p:nvSpPr>
          <p:spPr bwMode="auto">
            <a:xfrm>
              <a:off x="432" y="2976"/>
              <a:ext cx="1488" cy="624"/>
            </a:xfrm>
            <a:prstGeom prst="roundRect">
              <a:avLst>
                <a:gd name="adj" fmla="val 16667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89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8" name="Text Box 6"/>
            <p:cNvSpPr txBox="1">
              <a:spLocks noChangeArrowheads="1"/>
            </p:cNvSpPr>
            <p:nvPr/>
          </p:nvSpPr>
          <p:spPr bwMode="auto">
            <a:xfrm>
              <a:off x="614" y="3145"/>
              <a:ext cx="10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Arial" charset="0"/>
                </a:rPr>
                <a:t>Assembler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57200" y="533400"/>
            <a:ext cx="5105400" cy="2590800"/>
            <a:chOff x="0" y="0"/>
            <a:chExt cx="3504" cy="1968"/>
          </a:xfrm>
        </p:grpSpPr>
        <p:sp>
          <p:nvSpPr>
            <p:cNvPr id="3077" name="AutoShape 5"/>
            <p:cNvSpPr>
              <a:spLocks noChangeArrowheads="1"/>
            </p:cNvSpPr>
            <p:nvPr/>
          </p:nvSpPr>
          <p:spPr bwMode="auto">
            <a:xfrm>
              <a:off x="0" y="0"/>
              <a:ext cx="3504" cy="1968"/>
            </a:xfrm>
            <a:prstGeom prst="foldedCorner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075" name="Picture 3" descr="Figure28_2b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2" y="192"/>
              <a:ext cx="3126" cy="1512"/>
            </a:xfrm>
            <a:prstGeom prst="rect">
              <a:avLst/>
            </a:prstGeom>
            <a:noFill/>
          </p:spPr>
        </p:pic>
        <p:sp>
          <p:nvSpPr>
            <p:cNvPr id="3080" name="Text Box 8"/>
            <p:cNvSpPr txBox="1">
              <a:spLocks noChangeArrowheads="1"/>
            </p:cNvSpPr>
            <p:nvPr/>
          </p:nvSpPr>
          <p:spPr bwMode="auto">
            <a:xfrm>
              <a:off x="2112" y="288"/>
              <a:ext cx="1024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latin typeface="Arial" charset="0"/>
                </a:rPr>
                <a:t>Assembly</a:t>
              </a:r>
            </a:p>
            <a:p>
              <a:pPr algn="ctr"/>
              <a:r>
                <a:rPr lang="en-US" sz="2400">
                  <a:latin typeface="Arial" charset="0"/>
                </a:rPr>
                <a:t>code</a:t>
              </a:r>
            </a:p>
          </p:txBody>
        </p:sp>
      </p:grp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1676400" y="3124200"/>
            <a:ext cx="457200" cy="1524000"/>
          </a:xfrm>
          <a:prstGeom prst="downArrow">
            <a:avLst>
              <a:gd name="adj1" fmla="val 50000"/>
              <a:gd name="adj2" fmla="val 83333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3124200" y="4953000"/>
            <a:ext cx="2438400" cy="457200"/>
          </a:xfrm>
          <a:prstGeom prst="rightArrow">
            <a:avLst>
              <a:gd name="adj1" fmla="val 50000"/>
              <a:gd name="adj2" fmla="val 133333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5791200" y="4343400"/>
            <a:ext cx="2895600" cy="2514600"/>
            <a:chOff x="3504" y="2544"/>
            <a:chExt cx="2256" cy="1776"/>
          </a:xfrm>
        </p:grpSpPr>
        <p:sp>
          <p:nvSpPr>
            <p:cNvPr id="3076" name="AutoShape 4"/>
            <p:cNvSpPr>
              <a:spLocks noChangeArrowheads="1"/>
            </p:cNvSpPr>
            <p:nvPr/>
          </p:nvSpPr>
          <p:spPr bwMode="auto">
            <a:xfrm>
              <a:off x="3504" y="2544"/>
              <a:ext cx="2256" cy="1776"/>
            </a:xfrm>
            <a:prstGeom prst="foldedCorner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074" name="Picture 2" descr="Figure28_2a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44" y="2880"/>
              <a:ext cx="1806" cy="732"/>
            </a:xfrm>
            <a:prstGeom prst="rect">
              <a:avLst/>
            </a:prstGeom>
            <a:noFill/>
          </p:spPr>
        </p:pic>
        <p:sp>
          <p:nvSpPr>
            <p:cNvPr id="3084" name="Text Box 12"/>
            <p:cNvSpPr txBox="1">
              <a:spLocks noChangeArrowheads="1"/>
            </p:cNvSpPr>
            <p:nvPr/>
          </p:nvSpPr>
          <p:spPr bwMode="auto">
            <a:xfrm>
              <a:off x="4080" y="3696"/>
              <a:ext cx="121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>
                  <a:latin typeface="Arial" charset="0"/>
                </a:rPr>
                <a:t>Object code</a:t>
              </a:r>
            </a:p>
          </p:txBody>
        </p:sp>
      </p:grpSp>
    </p:spTree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3" presetClass="entr" presetSubtype="3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0"/>
                            </p:stCondLst>
                            <p:childTnLst>
                              <p:par>
                                <p:cTn id="27" presetID="23" presetClass="entr" presetSubtype="3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" grpId="0" animBg="1"/>
      <p:bldP spid="308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r>
              <a:rPr lang="en-US" dirty="0" smtClean="0"/>
              <a:t>PROGRAMMING PROCESS `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BB6D1-A7D3-43AA-8286-C3C602B4AD45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3" name="Group 4"/>
          <p:cNvGrpSpPr/>
          <p:nvPr/>
        </p:nvGrpSpPr>
        <p:grpSpPr>
          <a:xfrm>
            <a:off x="381000" y="2819400"/>
            <a:ext cx="8458199" cy="1981200"/>
            <a:chOff x="306846" y="3369543"/>
            <a:chExt cx="8377907" cy="728513"/>
          </a:xfrm>
        </p:grpSpPr>
        <p:sp>
          <p:nvSpPr>
            <p:cNvPr id="6" name="Freeform 5"/>
            <p:cNvSpPr/>
            <p:nvPr/>
          </p:nvSpPr>
          <p:spPr>
            <a:xfrm>
              <a:off x="306846" y="3369543"/>
              <a:ext cx="1821284" cy="728513"/>
            </a:xfrm>
            <a:custGeom>
              <a:avLst/>
              <a:gdLst>
                <a:gd name="connsiteX0" fmla="*/ 0 w 1821284"/>
                <a:gd name="connsiteY0" fmla="*/ 0 h 728513"/>
                <a:gd name="connsiteX1" fmla="*/ 1457028 w 1821284"/>
                <a:gd name="connsiteY1" fmla="*/ 0 h 728513"/>
                <a:gd name="connsiteX2" fmla="*/ 1821284 w 1821284"/>
                <a:gd name="connsiteY2" fmla="*/ 364257 h 728513"/>
                <a:gd name="connsiteX3" fmla="*/ 1457028 w 1821284"/>
                <a:gd name="connsiteY3" fmla="*/ 728513 h 728513"/>
                <a:gd name="connsiteX4" fmla="*/ 0 w 1821284"/>
                <a:gd name="connsiteY4" fmla="*/ 728513 h 728513"/>
                <a:gd name="connsiteX5" fmla="*/ 364257 w 1821284"/>
                <a:gd name="connsiteY5" fmla="*/ 364257 h 728513"/>
                <a:gd name="connsiteX6" fmla="*/ 0 w 1821284"/>
                <a:gd name="connsiteY6" fmla="*/ 0 h 728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1284" h="728513">
                  <a:moveTo>
                    <a:pt x="0" y="0"/>
                  </a:moveTo>
                  <a:lnTo>
                    <a:pt x="1457028" y="0"/>
                  </a:lnTo>
                  <a:lnTo>
                    <a:pt x="1821284" y="364257"/>
                  </a:lnTo>
                  <a:lnTo>
                    <a:pt x="1457028" y="728513"/>
                  </a:lnTo>
                  <a:lnTo>
                    <a:pt x="0" y="728513"/>
                  </a:lnTo>
                  <a:lnTo>
                    <a:pt x="364257" y="36425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3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0264" tIns="18669" rIns="382925" bIns="18669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kern="1200" dirty="0" smtClean="0"/>
                <a:t>Source Code </a:t>
              </a:r>
              <a:endParaRPr lang="en-US" b="1" kern="1200" dirty="0"/>
            </a:p>
          </p:txBody>
        </p:sp>
        <p:sp>
          <p:nvSpPr>
            <p:cNvPr id="7" name="Freeform 6"/>
            <p:cNvSpPr/>
            <p:nvPr/>
          </p:nvSpPr>
          <p:spPr>
            <a:xfrm>
              <a:off x="1946002" y="3369543"/>
              <a:ext cx="1821284" cy="728513"/>
            </a:xfrm>
            <a:custGeom>
              <a:avLst/>
              <a:gdLst>
                <a:gd name="connsiteX0" fmla="*/ 0 w 1821284"/>
                <a:gd name="connsiteY0" fmla="*/ 0 h 728513"/>
                <a:gd name="connsiteX1" fmla="*/ 1457028 w 1821284"/>
                <a:gd name="connsiteY1" fmla="*/ 0 h 728513"/>
                <a:gd name="connsiteX2" fmla="*/ 1821284 w 1821284"/>
                <a:gd name="connsiteY2" fmla="*/ 364257 h 728513"/>
                <a:gd name="connsiteX3" fmla="*/ 1457028 w 1821284"/>
                <a:gd name="connsiteY3" fmla="*/ 728513 h 728513"/>
                <a:gd name="connsiteX4" fmla="*/ 0 w 1821284"/>
                <a:gd name="connsiteY4" fmla="*/ 728513 h 728513"/>
                <a:gd name="connsiteX5" fmla="*/ 364257 w 1821284"/>
                <a:gd name="connsiteY5" fmla="*/ 364257 h 728513"/>
                <a:gd name="connsiteX6" fmla="*/ 0 w 1821284"/>
                <a:gd name="connsiteY6" fmla="*/ 0 h 728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1284" h="728513">
                  <a:moveTo>
                    <a:pt x="0" y="0"/>
                  </a:moveTo>
                  <a:lnTo>
                    <a:pt x="1457028" y="0"/>
                  </a:lnTo>
                  <a:lnTo>
                    <a:pt x="1821284" y="364257"/>
                  </a:lnTo>
                  <a:lnTo>
                    <a:pt x="1457028" y="728513"/>
                  </a:lnTo>
                  <a:lnTo>
                    <a:pt x="0" y="728513"/>
                  </a:lnTo>
                  <a:lnTo>
                    <a:pt x="364257" y="36425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-4331455"/>
                <a:satOff val="3914"/>
                <a:lumOff val="442"/>
                <a:alphaOff val="0"/>
              </a:schemeClr>
            </a:fillRef>
            <a:effectRef idx="3">
              <a:schemeClr val="accent2">
                <a:hueOff val="-4331455"/>
                <a:satOff val="3914"/>
                <a:lumOff val="44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0264" tIns="18669" rIns="382925" bIns="18669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kern="1200" dirty="0" smtClean="0"/>
                <a:t>Compiler </a:t>
              </a:r>
              <a:endParaRPr lang="en-US" b="1" kern="12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3585157" y="3369543"/>
              <a:ext cx="1821284" cy="728513"/>
            </a:xfrm>
            <a:custGeom>
              <a:avLst/>
              <a:gdLst>
                <a:gd name="connsiteX0" fmla="*/ 0 w 1821284"/>
                <a:gd name="connsiteY0" fmla="*/ 0 h 728513"/>
                <a:gd name="connsiteX1" fmla="*/ 1457028 w 1821284"/>
                <a:gd name="connsiteY1" fmla="*/ 0 h 728513"/>
                <a:gd name="connsiteX2" fmla="*/ 1821284 w 1821284"/>
                <a:gd name="connsiteY2" fmla="*/ 364257 h 728513"/>
                <a:gd name="connsiteX3" fmla="*/ 1457028 w 1821284"/>
                <a:gd name="connsiteY3" fmla="*/ 728513 h 728513"/>
                <a:gd name="connsiteX4" fmla="*/ 0 w 1821284"/>
                <a:gd name="connsiteY4" fmla="*/ 728513 h 728513"/>
                <a:gd name="connsiteX5" fmla="*/ 364257 w 1821284"/>
                <a:gd name="connsiteY5" fmla="*/ 364257 h 728513"/>
                <a:gd name="connsiteX6" fmla="*/ 0 w 1821284"/>
                <a:gd name="connsiteY6" fmla="*/ 0 h 728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1284" h="728513">
                  <a:moveTo>
                    <a:pt x="0" y="0"/>
                  </a:moveTo>
                  <a:lnTo>
                    <a:pt x="1457028" y="0"/>
                  </a:lnTo>
                  <a:lnTo>
                    <a:pt x="1821284" y="364257"/>
                  </a:lnTo>
                  <a:lnTo>
                    <a:pt x="1457028" y="728513"/>
                  </a:lnTo>
                  <a:lnTo>
                    <a:pt x="0" y="728513"/>
                  </a:lnTo>
                  <a:lnTo>
                    <a:pt x="364257" y="36425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-8662909"/>
                <a:satOff val="7828"/>
                <a:lumOff val="884"/>
                <a:alphaOff val="0"/>
              </a:schemeClr>
            </a:fillRef>
            <a:effectRef idx="3">
              <a:schemeClr val="accent2">
                <a:hueOff val="-8662909"/>
                <a:satOff val="7828"/>
                <a:lumOff val="88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0264" tIns="18669" rIns="382925" bIns="18669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kern="1200" dirty="0" smtClean="0"/>
                <a:t>Machine Understandable code </a:t>
              </a:r>
              <a:endParaRPr lang="en-US" b="1" kern="1200" dirty="0"/>
            </a:p>
          </p:txBody>
        </p:sp>
        <p:sp>
          <p:nvSpPr>
            <p:cNvPr id="9" name="Freeform 8"/>
            <p:cNvSpPr/>
            <p:nvPr/>
          </p:nvSpPr>
          <p:spPr>
            <a:xfrm>
              <a:off x="5224313" y="3369543"/>
              <a:ext cx="1821284" cy="728513"/>
            </a:xfrm>
            <a:custGeom>
              <a:avLst/>
              <a:gdLst>
                <a:gd name="connsiteX0" fmla="*/ 0 w 1821284"/>
                <a:gd name="connsiteY0" fmla="*/ 0 h 728513"/>
                <a:gd name="connsiteX1" fmla="*/ 1457028 w 1821284"/>
                <a:gd name="connsiteY1" fmla="*/ 0 h 728513"/>
                <a:gd name="connsiteX2" fmla="*/ 1821284 w 1821284"/>
                <a:gd name="connsiteY2" fmla="*/ 364257 h 728513"/>
                <a:gd name="connsiteX3" fmla="*/ 1457028 w 1821284"/>
                <a:gd name="connsiteY3" fmla="*/ 728513 h 728513"/>
                <a:gd name="connsiteX4" fmla="*/ 0 w 1821284"/>
                <a:gd name="connsiteY4" fmla="*/ 728513 h 728513"/>
                <a:gd name="connsiteX5" fmla="*/ 364257 w 1821284"/>
                <a:gd name="connsiteY5" fmla="*/ 364257 h 728513"/>
                <a:gd name="connsiteX6" fmla="*/ 0 w 1821284"/>
                <a:gd name="connsiteY6" fmla="*/ 0 h 728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1284" h="728513">
                  <a:moveTo>
                    <a:pt x="0" y="0"/>
                  </a:moveTo>
                  <a:lnTo>
                    <a:pt x="1457028" y="0"/>
                  </a:lnTo>
                  <a:lnTo>
                    <a:pt x="1821284" y="364257"/>
                  </a:lnTo>
                  <a:lnTo>
                    <a:pt x="1457028" y="728513"/>
                  </a:lnTo>
                  <a:lnTo>
                    <a:pt x="0" y="728513"/>
                  </a:lnTo>
                  <a:lnTo>
                    <a:pt x="364257" y="36425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-12994363"/>
                <a:satOff val="11743"/>
                <a:lumOff val="1326"/>
                <a:alphaOff val="0"/>
              </a:schemeClr>
            </a:fillRef>
            <a:effectRef idx="3">
              <a:schemeClr val="accent2">
                <a:hueOff val="-12994363"/>
                <a:satOff val="11743"/>
                <a:lumOff val="132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0264" tIns="18669" rIns="382925" bIns="18669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kern="1200" dirty="0" smtClean="0"/>
                <a:t>Execution </a:t>
              </a:r>
              <a:endParaRPr lang="en-US" b="1" kern="1200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6863469" y="3369543"/>
              <a:ext cx="1821284" cy="728513"/>
            </a:xfrm>
            <a:custGeom>
              <a:avLst/>
              <a:gdLst>
                <a:gd name="connsiteX0" fmla="*/ 0 w 1821284"/>
                <a:gd name="connsiteY0" fmla="*/ 0 h 728513"/>
                <a:gd name="connsiteX1" fmla="*/ 1457028 w 1821284"/>
                <a:gd name="connsiteY1" fmla="*/ 0 h 728513"/>
                <a:gd name="connsiteX2" fmla="*/ 1821284 w 1821284"/>
                <a:gd name="connsiteY2" fmla="*/ 364257 h 728513"/>
                <a:gd name="connsiteX3" fmla="*/ 1457028 w 1821284"/>
                <a:gd name="connsiteY3" fmla="*/ 728513 h 728513"/>
                <a:gd name="connsiteX4" fmla="*/ 0 w 1821284"/>
                <a:gd name="connsiteY4" fmla="*/ 728513 h 728513"/>
                <a:gd name="connsiteX5" fmla="*/ 364257 w 1821284"/>
                <a:gd name="connsiteY5" fmla="*/ 364257 h 728513"/>
                <a:gd name="connsiteX6" fmla="*/ 0 w 1821284"/>
                <a:gd name="connsiteY6" fmla="*/ 0 h 728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1284" h="728513">
                  <a:moveTo>
                    <a:pt x="0" y="0"/>
                  </a:moveTo>
                  <a:lnTo>
                    <a:pt x="1457028" y="0"/>
                  </a:lnTo>
                  <a:lnTo>
                    <a:pt x="1821284" y="364257"/>
                  </a:lnTo>
                  <a:lnTo>
                    <a:pt x="1457028" y="728513"/>
                  </a:lnTo>
                  <a:lnTo>
                    <a:pt x="0" y="728513"/>
                  </a:lnTo>
                  <a:lnTo>
                    <a:pt x="364257" y="36425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-17325818"/>
                <a:satOff val="15657"/>
                <a:lumOff val="1768"/>
                <a:alphaOff val="0"/>
              </a:schemeClr>
            </a:fillRef>
            <a:effectRef idx="3">
              <a:schemeClr val="accent2">
                <a:hueOff val="-17325818"/>
                <a:satOff val="15657"/>
                <a:lumOff val="176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0264" tIns="18669" rIns="382925" bIns="18669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b="1" kern="1200" dirty="0" smtClean="0"/>
                <a:t>Result generation </a:t>
              </a:r>
              <a:endParaRPr lang="en-US" b="1" kern="1200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8077200" cy="14478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/>
              <a:t>Why Are There So Many Programming </a:t>
            </a:r>
            <a:r>
              <a:rPr lang="en-US" sz="3600" dirty="0" smtClean="0"/>
              <a:t>Languages?</a:t>
            </a:r>
            <a:endParaRPr lang="en-US" sz="3600" dirty="0"/>
          </a:p>
        </p:txBody>
      </p:sp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136136"/>
          </a:xfrm>
        </p:spPr>
        <p:txBody>
          <a:bodyPr>
            <a:normAutofit fontScale="92500" lnSpcReduction="10000"/>
          </a:bodyPr>
          <a:lstStyle/>
          <a:p>
            <a:endParaRPr lang="en-US" sz="2800" dirty="0" smtClean="0"/>
          </a:p>
          <a:p>
            <a:pPr lvl="1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Different programming languages are designed for different types of programs.</a:t>
            </a:r>
          </a:p>
          <a:p>
            <a:pPr lvl="1">
              <a:buFont typeface="Arial" pitchFamily="34" charset="0"/>
              <a:buChar char="•"/>
            </a:pPr>
            <a:endParaRPr lang="en-US" sz="2800" dirty="0" smtClean="0">
              <a:solidFill>
                <a:schemeClr val="tx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 First programming languages were developed in the 1950s</a:t>
            </a:r>
          </a:p>
          <a:p>
            <a:pPr lvl="1">
              <a:buFont typeface="Arial" pitchFamily="34" charset="0"/>
              <a:buChar char="•"/>
            </a:pPr>
            <a:endParaRPr lang="en-US" sz="2800" dirty="0" smtClean="0">
              <a:solidFill>
                <a:schemeClr val="tx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Since then thousands of languages have been developed</a:t>
            </a:r>
          </a:p>
          <a:p>
            <a:endParaRPr lang="en-US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 Types of Programming </a:t>
            </a:r>
            <a:r>
              <a:rPr lang="en-US" dirty="0"/>
              <a:t>Languages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FORTRAN</a:t>
            </a:r>
          </a:p>
          <a:p>
            <a:endParaRPr lang="en-US" dirty="0" smtClean="0"/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FORmula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TRANslation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Developed at IBM in the mid-1950s.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Designed for scientific and mathematical applications by scientists and engineers.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57200"/>
            <a:ext cx="7772400" cy="685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Programming Languages……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5257800"/>
          </a:xfrm>
        </p:spPr>
        <p:txBody>
          <a:bodyPr/>
          <a:lstStyle/>
          <a:p>
            <a:r>
              <a:rPr lang="en-US" dirty="0" smtClean="0"/>
              <a:t>COBOL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Common Business Oriented Language.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Developed in 1959.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Designed to be common to many different computers.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Typically used for business applications.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/>
              <a:t>BASIC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Beginner’s All-purpose Symbolic Instruction Code.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Developed in mid 1960s.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Developed as a simple language for students to write programs with which they could interact through terminals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57200"/>
            <a:ext cx="7772400" cy="685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Programming Languages……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7630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C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Developed by Bell Laboratories in the early 1970s.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 has proved to be a powerful and flexible language that can be used for a variety of applications, from business programs to engineering.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Often used for system programs.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UNIX is written in C.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C++</a:t>
            </a:r>
          </a:p>
          <a:p>
            <a:endParaRPr lang="en-US" dirty="0" smtClean="0"/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It is C language with additional features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Developed in 1983.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Widely used for developing system and application software.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Graphical user interfaces can be developed easily with visual programming tools.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57200"/>
            <a:ext cx="7772400" cy="6858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Programming Languages……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5181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JAVA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An object-oriented language similar to C++ </a:t>
            </a:r>
          </a:p>
          <a:p>
            <a:pPr lvl="1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Developed in 1990.</a:t>
            </a:r>
          </a:p>
          <a:p>
            <a:pPr lvl="1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Java almost used in every field like making Websites, Software’s, applications and more.</a:t>
            </a:r>
          </a:p>
          <a:p>
            <a:pPr lvl="1">
              <a:lnSpc>
                <a:spcPct val="9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</a:rPr>
              <a:t>Java is fast, secure, and reliable programming language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7467600" cy="762000"/>
          </a:xfrm>
        </p:spPr>
        <p:txBody>
          <a:bodyPr/>
          <a:lstStyle/>
          <a:p>
            <a:r>
              <a:rPr lang="en-US" dirty="0" smtClean="0"/>
              <a:t>Programming Languages……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50536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sz="3300" b="1" dirty="0" smtClean="0">
                <a:solidFill>
                  <a:srgbClr val="FF0000"/>
                </a:solidFill>
              </a:rPr>
              <a:t>PROLOG- </a:t>
            </a:r>
            <a:r>
              <a:rPr lang="en-US" sz="3300" b="1" i="1" dirty="0" smtClean="0">
                <a:solidFill>
                  <a:srgbClr val="FF0000"/>
                </a:solidFill>
              </a:rPr>
              <a:t>Programming Logic</a:t>
            </a:r>
            <a:endParaRPr lang="en-US" sz="3300" b="1" dirty="0" smtClean="0">
              <a:solidFill>
                <a:srgbClr val="FF0000"/>
              </a:solidFill>
            </a:endParaRPr>
          </a:p>
          <a:p>
            <a:pPr lvl="1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Prolog is a high-level programming language based on formal logic.</a:t>
            </a:r>
          </a:p>
          <a:p>
            <a:pPr lvl="1"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Developed in 1975.</a:t>
            </a:r>
          </a:p>
          <a:p>
            <a:pPr lvl="1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 Unlike traditional programming languages that are based on performing sequences of commands,</a:t>
            </a:r>
          </a:p>
          <a:p>
            <a:pPr lvl="1"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Prolog is sometimes called a </a:t>
            </a:r>
            <a:r>
              <a:rPr lang="en-US" i="1" dirty="0" smtClean="0">
                <a:solidFill>
                  <a:schemeClr val="tx1"/>
                </a:solidFill>
              </a:rPr>
              <a:t>declarative language</a:t>
            </a:r>
            <a:r>
              <a:rPr lang="en-US" dirty="0" smtClean="0">
                <a:solidFill>
                  <a:schemeClr val="tx1"/>
                </a:solidFill>
              </a:rPr>
              <a:t> or a </a:t>
            </a:r>
            <a:r>
              <a:rPr lang="en-US" i="1" dirty="0" smtClean="0">
                <a:solidFill>
                  <a:schemeClr val="tx1"/>
                </a:solidFill>
              </a:rPr>
              <a:t>rule-based language</a:t>
            </a:r>
            <a:r>
              <a:rPr lang="en-US" dirty="0" smtClean="0">
                <a:solidFill>
                  <a:schemeClr val="tx1"/>
                </a:solidFill>
              </a:rPr>
              <a:t> because its programs consist of a list of facts and rules. </a:t>
            </a:r>
          </a:p>
          <a:p>
            <a:pPr lvl="1"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Prolog is used widely for artificial intelligence applications, particularly expert systems.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57200"/>
            <a:ext cx="7696200" cy="838200"/>
          </a:xfrm>
        </p:spPr>
        <p:txBody>
          <a:bodyPr>
            <a:normAutofit/>
          </a:bodyPr>
          <a:lstStyle/>
          <a:p>
            <a:r>
              <a:rPr lang="en-IE" sz="3200" dirty="0"/>
              <a:t>Procedural Languages</a:t>
            </a:r>
            <a:endParaRPr lang="en-GB" sz="3200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355336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Early high-level languages are typically called procedural languages.</a:t>
            </a:r>
          </a:p>
          <a:p>
            <a:endParaRPr lang="en-US" sz="2400" dirty="0" smtClean="0"/>
          </a:p>
          <a:p>
            <a:r>
              <a:rPr lang="en-US" sz="2400" dirty="0" smtClean="0"/>
              <a:t>Procedural languages are characterized by sequential sets of linear commands. The focus of such languages is on </a:t>
            </a:r>
            <a:r>
              <a:rPr lang="en-US" sz="2400" i="1" dirty="0" smtClean="0"/>
              <a:t>structure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IE" sz="2400" dirty="0" smtClean="0"/>
          </a:p>
          <a:p>
            <a:pPr>
              <a:buFont typeface="Times New Roman" pitchFamily="18" charset="0"/>
              <a:buChar char="•"/>
            </a:pPr>
            <a:r>
              <a:rPr lang="en-IE" sz="2400" dirty="0" smtClean="0"/>
              <a:t>In the early days programs were usually run as </a:t>
            </a:r>
            <a:r>
              <a:rPr lang="en-IE" sz="2400" b="1" dirty="0" smtClean="0"/>
              <a:t>batch</a:t>
            </a:r>
            <a:r>
              <a:rPr lang="en-IE" sz="2400" dirty="0" smtClean="0"/>
              <a:t> jobs and required very little user interaction – so they were basically a series of instructions to be carried out in a specific sequence.</a:t>
            </a:r>
          </a:p>
          <a:p>
            <a:pPr>
              <a:buFont typeface="Times New Roman" pitchFamily="18" charset="0"/>
              <a:buChar char="•"/>
            </a:pPr>
            <a:endParaRPr lang="en-IE" sz="2400" dirty="0" smtClean="0"/>
          </a:p>
          <a:p>
            <a:pPr>
              <a:buFont typeface="Times New Roman" pitchFamily="18" charset="0"/>
              <a:buChar char="•"/>
            </a:pPr>
            <a:r>
              <a:rPr lang="en-US" sz="2400" dirty="0" smtClean="0"/>
              <a:t>Examples include C, COBOL, Fortran, LISP,</a:t>
            </a:r>
          </a:p>
          <a:p>
            <a:pPr>
              <a:buFont typeface="Times New Roman" pitchFamily="18" charset="0"/>
              <a:buChar char="•"/>
            </a:pPr>
            <a:endParaRPr lang="en-IE" sz="2400" dirty="0" smtClean="0"/>
          </a:p>
          <a:p>
            <a:pPr>
              <a:buFont typeface="Times New Roman" pitchFamily="18" charset="0"/>
              <a:buChar char="•"/>
            </a:pPr>
            <a:endParaRPr lang="en-IE" sz="2400" dirty="0" smtClean="0"/>
          </a:p>
          <a:p>
            <a:pPr>
              <a:buFont typeface="Times New Roman" pitchFamily="18" charset="0"/>
              <a:buChar char="•"/>
            </a:pPr>
            <a:endParaRPr lang="en-IE" sz="24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7543800" cy="6096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OBJECT-ORIENTED PROGRAMMING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2673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Most object-oriented languages are high-level languages.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The focus of OOP languages is not on structure, but on </a:t>
            </a:r>
            <a:r>
              <a:rPr lang="en-US" i="1" dirty="0" smtClean="0"/>
              <a:t>modeling data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r>
              <a:rPr lang="en-US" dirty="0" smtClean="0"/>
              <a:t>The object-oriented approach refers to a special type of programming approach that combines data with functions to create objects.</a:t>
            </a:r>
          </a:p>
          <a:p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Examples of OOP languages include C++, Visual Basic.NET and Java.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7620000" cy="914400"/>
          </a:xfrm>
        </p:spPr>
        <p:txBody>
          <a:bodyPr/>
          <a:lstStyle/>
          <a:p>
            <a:r>
              <a:rPr lang="en-IE" dirty="0"/>
              <a:t>Web Scripting Languages</a:t>
            </a:r>
            <a:endParaRPr lang="en-GB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520293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Times New Roman" pitchFamily="18" charset="0"/>
              <a:buChar char="•"/>
            </a:pPr>
            <a:r>
              <a:rPr lang="en-IE" sz="2400" dirty="0"/>
              <a:t>The explosion of the Internet and more especially the World Wide Web in the 1990s created a demand for new technologies</a:t>
            </a:r>
            <a:r>
              <a:rPr lang="en-IE" sz="2400" dirty="0" smtClean="0"/>
              <a:t>.</a:t>
            </a:r>
          </a:p>
          <a:p>
            <a:pPr>
              <a:lnSpc>
                <a:spcPct val="90000"/>
              </a:lnSpc>
              <a:buFont typeface="Times New Roman" pitchFamily="18" charset="0"/>
              <a:buChar char="•"/>
            </a:pPr>
            <a:endParaRPr lang="en-IE" sz="2400" dirty="0"/>
          </a:p>
          <a:p>
            <a:pPr>
              <a:lnSpc>
                <a:spcPct val="90000"/>
              </a:lnSpc>
              <a:buFont typeface="Times New Roman" pitchFamily="18" charset="0"/>
              <a:buChar char="•"/>
            </a:pPr>
            <a:r>
              <a:rPr lang="en-IE" sz="2400" dirty="0"/>
              <a:t>All web pages are written in HTML (hypertext </a:t>
            </a:r>
            <a:r>
              <a:rPr lang="en-IE" sz="2400" dirty="0" smtClean="0"/>
              <a:t>mark-up </a:t>
            </a:r>
            <a:r>
              <a:rPr lang="en-IE" sz="2400" dirty="0"/>
              <a:t>language</a:t>
            </a:r>
            <a:r>
              <a:rPr lang="en-IE" sz="2400" dirty="0" smtClean="0"/>
              <a:t>).</a:t>
            </a:r>
          </a:p>
          <a:p>
            <a:pPr>
              <a:lnSpc>
                <a:spcPct val="90000"/>
              </a:lnSpc>
              <a:buFont typeface="Times New Roman" pitchFamily="18" charset="0"/>
              <a:buChar char="•"/>
            </a:pPr>
            <a:endParaRPr lang="en-IE" sz="2400" dirty="0"/>
          </a:p>
          <a:p>
            <a:pPr>
              <a:lnSpc>
                <a:spcPct val="90000"/>
              </a:lnSpc>
              <a:buFont typeface="Times New Roman" pitchFamily="18" charset="0"/>
              <a:buChar char="•"/>
            </a:pPr>
            <a:r>
              <a:rPr lang="en-IE" sz="2400" dirty="0"/>
              <a:t>This is not really a language at all, just a </a:t>
            </a:r>
            <a:r>
              <a:rPr lang="en-IE" sz="2400" dirty="0" smtClean="0"/>
              <a:t>set </a:t>
            </a:r>
            <a:r>
              <a:rPr lang="en-IE" sz="2400" dirty="0"/>
              <a:t>of tags that can be used to control the display of fonts</a:t>
            </a:r>
            <a:r>
              <a:rPr lang="en-IE" sz="2400" dirty="0" smtClean="0"/>
              <a:t>.</a:t>
            </a:r>
          </a:p>
          <a:p>
            <a:pPr>
              <a:lnSpc>
                <a:spcPct val="90000"/>
              </a:lnSpc>
              <a:buFont typeface="Times New Roman" pitchFamily="18" charset="0"/>
              <a:buChar char="•"/>
            </a:pPr>
            <a:endParaRPr lang="en-IE" sz="2400" dirty="0"/>
          </a:p>
          <a:p>
            <a:pPr>
              <a:lnSpc>
                <a:spcPct val="90000"/>
              </a:lnSpc>
              <a:buFont typeface="Times New Roman" pitchFamily="18" charset="0"/>
              <a:buChar char="•"/>
            </a:pPr>
            <a:r>
              <a:rPr lang="en-IE" sz="2400" dirty="0"/>
              <a:t>Early web pages were static, so new scripting languages (e.g. </a:t>
            </a:r>
            <a:r>
              <a:rPr lang="en-IE" sz="2400" b="1" dirty="0">
                <a:cs typeface="Times New Roman" pitchFamily="18" charset="0"/>
              </a:rPr>
              <a:t>JavaScript</a:t>
            </a:r>
            <a:r>
              <a:rPr lang="en-IE" sz="2400" dirty="0">
                <a:cs typeface="Times New Roman" pitchFamily="18" charset="0"/>
              </a:rPr>
              <a:t>, </a:t>
            </a:r>
            <a:r>
              <a:rPr lang="en-IE" sz="2400" b="1" dirty="0" smtClean="0">
                <a:cs typeface="Times New Roman" pitchFamily="18" charset="0"/>
              </a:rPr>
              <a:t>VBScript </a:t>
            </a:r>
            <a:r>
              <a:rPr lang="en-IE" sz="2400" dirty="0" smtClean="0">
                <a:cs typeface="Times New Roman" pitchFamily="18" charset="0"/>
              </a:rPr>
              <a:t>) </a:t>
            </a:r>
            <a:r>
              <a:rPr lang="en-IE" sz="2400" dirty="0">
                <a:cs typeface="Times New Roman" pitchFamily="18" charset="0"/>
              </a:rPr>
              <a:t>emerged to provide dynamic content</a:t>
            </a:r>
            <a:r>
              <a:rPr lang="en-IE" sz="2400" dirty="0" smtClean="0">
                <a:cs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buFont typeface="Times New Roman" pitchFamily="18" charset="0"/>
              <a:buChar char="•"/>
            </a:pPr>
            <a:endParaRPr lang="en-IE" sz="2400" dirty="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Times New Roman" pitchFamily="18" charset="0"/>
              <a:buChar char="•"/>
            </a:pPr>
            <a:r>
              <a:rPr lang="en-IE" sz="2400" dirty="0">
                <a:cs typeface="Times New Roman" pitchFamily="18" charset="0"/>
              </a:rPr>
              <a:t>Mostly interpreted, either client-side or server side.</a:t>
            </a:r>
            <a:endParaRPr lang="en-GB" sz="2400" dirty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5" name="Picture 3" descr="C:\Users\Sajjad Hussain\Downloads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762000"/>
            <a:ext cx="8458200" cy="5562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458200" cy="762000"/>
          </a:xfrm>
        </p:spPr>
        <p:txBody>
          <a:bodyPr/>
          <a:lstStyle/>
          <a:p>
            <a:r>
              <a:rPr lang="en-US" dirty="0" smtClean="0"/>
              <a:t>What is a Program?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79136"/>
          </a:xfrm>
        </p:spPr>
        <p:txBody>
          <a:bodyPr>
            <a:normAutofit/>
          </a:bodyPr>
          <a:lstStyle/>
          <a:p>
            <a:r>
              <a:rPr lang="en-US" dirty="0" smtClean="0"/>
              <a:t>A computer program is a series of organized instructions that directs a computer to perform tasks.</a:t>
            </a:r>
          </a:p>
          <a:p>
            <a:endParaRPr lang="en-US" dirty="0" smtClean="0"/>
          </a:p>
          <a:p>
            <a:r>
              <a:rPr lang="en-US" dirty="0" smtClean="0"/>
              <a:t>Without programs, computers are useless.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program  can be written in a programming languages, such as C, C++ or Java.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914400"/>
            <a:ext cx="8153400" cy="838200"/>
          </a:xfrm>
        </p:spPr>
        <p:txBody>
          <a:bodyPr>
            <a:normAutofit/>
          </a:bodyPr>
          <a:lstStyle/>
          <a:p>
            <a:r>
              <a:rPr lang="en-US" altLang="en-US" sz="3600" dirty="0" smtClean="0"/>
              <a:t>What is a Programming Languages?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21936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A programming language is a set of rules that provides a way of telling a computer what operations to perform.</a:t>
            </a:r>
          </a:p>
          <a:p>
            <a:endParaRPr lang="en-US" altLang="en-US" dirty="0" smtClean="0"/>
          </a:p>
          <a:p>
            <a:r>
              <a:rPr lang="en-US" dirty="0" smtClean="0"/>
              <a:t>A programming language is a set of words, symbols and codes that enables humans to communicate with computers.</a:t>
            </a:r>
            <a:endParaRPr lang="en-US" alt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Series of instructions to a computer to accomplish a task.</a:t>
            </a:r>
          </a:p>
          <a:p>
            <a:endParaRPr lang="en-US" dirty="0" smtClean="0"/>
          </a:p>
          <a:p>
            <a:r>
              <a:rPr lang="en-US" dirty="0" smtClean="0">
                <a:ea typeface="ＭＳ Ｐゴシック" charset="-128"/>
              </a:rPr>
              <a:t>A programming language is a notational system for describing computation in a machine-readable and human-readable form.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838200"/>
            <a:ext cx="7848600" cy="5334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/>
              <a:t>What is a Programming </a:t>
            </a:r>
            <a:r>
              <a:rPr lang="en-US" sz="3200" dirty="0" smtClean="0"/>
              <a:t>Language…..</a:t>
            </a:r>
            <a:endParaRPr lang="en-US" sz="3200" dirty="0"/>
          </a:p>
        </p:txBody>
      </p:sp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497888" cy="4608513"/>
          </a:xfrm>
        </p:spPr>
        <p:txBody>
          <a:bodyPr>
            <a:normAutofit/>
          </a:bodyPr>
          <a:lstStyle/>
          <a:p>
            <a:r>
              <a:rPr lang="en-US" dirty="0" smtClean="0"/>
              <a:t>English is a natural language. It has words, symbols and grammatical rules.</a:t>
            </a:r>
          </a:p>
          <a:p>
            <a:endParaRPr lang="en-US" dirty="0" smtClean="0"/>
          </a:p>
          <a:p>
            <a:r>
              <a:rPr lang="en-US" dirty="0" smtClean="0"/>
              <a:t>A programming language also has words, symbols and rules of grammar.</a:t>
            </a:r>
          </a:p>
          <a:p>
            <a:endParaRPr lang="en-US" dirty="0" smtClean="0"/>
          </a:p>
          <a:p>
            <a:r>
              <a:rPr lang="en-US" dirty="0" smtClean="0"/>
              <a:t>The grammatical rules are called syntax.</a:t>
            </a:r>
          </a:p>
          <a:p>
            <a:endParaRPr lang="en-US" dirty="0" smtClean="0"/>
          </a:p>
          <a:p>
            <a:r>
              <a:rPr lang="en-US" dirty="0" smtClean="0"/>
              <a:t>Each programming language has a different set of syntax rules.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914400"/>
            <a:ext cx="7467600" cy="609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/>
                </a:solidFill>
              </a:rPr>
              <a:t>Generation of Programming Languages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898136"/>
          </a:xfrm>
        </p:spPr>
        <p:txBody>
          <a:bodyPr/>
          <a:lstStyle/>
          <a:p>
            <a:r>
              <a:rPr lang="en-US" dirty="0" smtClean="0"/>
              <a:t>First Generation Languages</a:t>
            </a:r>
          </a:p>
          <a:p>
            <a:endParaRPr lang="en-US" dirty="0" smtClean="0"/>
          </a:p>
          <a:p>
            <a:r>
              <a:rPr lang="en-US" dirty="0" smtClean="0"/>
              <a:t>Second Generation Languages</a:t>
            </a:r>
          </a:p>
          <a:p>
            <a:endParaRPr lang="en-US" dirty="0" smtClean="0"/>
          </a:p>
          <a:p>
            <a:r>
              <a:rPr lang="en-US" dirty="0" smtClean="0"/>
              <a:t>Third Generation Languages</a:t>
            </a:r>
          </a:p>
          <a:p>
            <a:endParaRPr lang="en-US" dirty="0" smtClean="0"/>
          </a:p>
          <a:p>
            <a:r>
              <a:rPr lang="en-US" dirty="0" smtClean="0"/>
              <a:t>Fourth Generation Languages</a:t>
            </a:r>
          </a:p>
          <a:p>
            <a:endParaRPr lang="en-US" dirty="0" smtClean="0"/>
          </a:p>
          <a:p>
            <a:r>
              <a:rPr lang="en-US" dirty="0" smtClean="0"/>
              <a:t>Fifth Generation Languages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90600"/>
            <a:ext cx="82296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>
                <a:solidFill>
                  <a:schemeClr val="accent1"/>
                </a:solidFill>
              </a:rPr>
              <a:t>FIRST GENERATION OF PROGRAMMING LANGUAGE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362200"/>
            <a:ext cx="8229600" cy="4212336"/>
          </a:xfrm>
        </p:spPr>
        <p:txBody>
          <a:bodyPr/>
          <a:lstStyle/>
          <a:p>
            <a:r>
              <a:rPr lang="en-US" dirty="0"/>
              <a:t>The first generation of programming language, or 1GL, is </a:t>
            </a:r>
            <a:r>
              <a:rPr lang="en-US" b="1" i="1" dirty="0">
                <a:solidFill>
                  <a:srgbClr val="FF0000"/>
                </a:solidFill>
              </a:rPr>
              <a:t>machine language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Machine language is a set of instructions and data that a computer's central processing unit can execute directly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Machine language statements are written in binary code, and each statement corresponds to one machine action.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447800"/>
            <a:ext cx="5265737" cy="491223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1011</TotalTime>
  <Words>1642</Words>
  <Application>Microsoft Office PowerPoint</Application>
  <PresentationFormat>On-screen Show (4:3)</PresentationFormat>
  <Paragraphs>277</Paragraphs>
  <Slides>39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ＭＳ Ｐゴシック</vt:lpstr>
      <vt:lpstr>Arial</vt:lpstr>
      <vt:lpstr>Calibri</vt:lpstr>
      <vt:lpstr>Times New Roman</vt:lpstr>
      <vt:lpstr>Trebuchet MS</vt:lpstr>
      <vt:lpstr>Vijaya</vt:lpstr>
      <vt:lpstr>Wingdings</vt:lpstr>
      <vt:lpstr>Wingdings 3</vt:lpstr>
      <vt:lpstr>Facet</vt:lpstr>
      <vt:lpstr>Bitmap Image</vt:lpstr>
      <vt:lpstr>Programming Concepts</vt:lpstr>
      <vt:lpstr>What is programming?</vt:lpstr>
      <vt:lpstr>PROGRAMMING PROCESS `</vt:lpstr>
      <vt:lpstr>What is a Program?</vt:lpstr>
      <vt:lpstr>What is a Programming Languages?</vt:lpstr>
      <vt:lpstr>What is a Programming Language…..</vt:lpstr>
      <vt:lpstr>Generation of Programming Languages</vt:lpstr>
      <vt:lpstr>FIRST GENERATION OF PROGRAMMING LANGUAGE</vt:lpstr>
      <vt:lpstr>PowerPoint Presentation</vt:lpstr>
      <vt:lpstr>SECOND GENERATION PROGRAMMING LANGUAGE </vt:lpstr>
      <vt:lpstr>PowerPoint Presentation</vt:lpstr>
      <vt:lpstr>PowerPoint Presentation</vt:lpstr>
      <vt:lpstr>THIRD GENERATION PROGRAMMING LANGUAGE</vt:lpstr>
      <vt:lpstr>PowerPoint Presentation</vt:lpstr>
      <vt:lpstr>FOURTH GENERATION PROGRAMMING LANGUAGE</vt:lpstr>
      <vt:lpstr>PowerPoint Presentation</vt:lpstr>
      <vt:lpstr>FIFTH GENERATION PROGRAMMING LANGUAGE</vt:lpstr>
      <vt:lpstr>PowerPoint Presentation</vt:lpstr>
      <vt:lpstr>Levels of Programming Language</vt:lpstr>
      <vt:lpstr>Levels of Programming Languages</vt:lpstr>
      <vt:lpstr>  Low Level Language</vt:lpstr>
      <vt:lpstr>Architecture</vt:lpstr>
      <vt:lpstr>PowerPoint Presentation</vt:lpstr>
      <vt:lpstr>TRANSLATOR</vt:lpstr>
      <vt:lpstr>  Interpreter</vt:lpstr>
      <vt:lpstr>Compiler</vt:lpstr>
      <vt:lpstr>PowerPoint Presentation</vt:lpstr>
      <vt:lpstr>  Assembler</vt:lpstr>
      <vt:lpstr>PowerPoint Presentation</vt:lpstr>
      <vt:lpstr>Why Are There So Many Programming Languages?</vt:lpstr>
      <vt:lpstr> Types of Programming Languages</vt:lpstr>
      <vt:lpstr>Programming Languages……</vt:lpstr>
      <vt:lpstr>Programming Languages……</vt:lpstr>
      <vt:lpstr>Programming Languages……</vt:lpstr>
      <vt:lpstr>Programming Languages……</vt:lpstr>
      <vt:lpstr>Procedural Languages</vt:lpstr>
      <vt:lpstr>OBJECT-ORIENTED PROGRAMMING</vt:lpstr>
      <vt:lpstr>Web Scripting Languages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Sajjad Ahmed</dc:creator>
  <cp:lastModifiedBy>Noor Nabi</cp:lastModifiedBy>
  <cp:revision>49</cp:revision>
  <dcterms:created xsi:type="dcterms:W3CDTF">2006-08-16T00:00:00Z</dcterms:created>
  <dcterms:modified xsi:type="dcterms:W3CDTF">2019-01-05T19:32:36Z</dcterms:modified>
</cp:coreProperties>
</file>