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79" r:id="rId3"/>
    <p:sldId id="280" r:id="rId4"/>
    <p:sldId id="281" r:id="rId5"/>
    <p:sldId id="287" r:id="rId6"/>
    <p:sldId id="288" r:id="rId7"/>
    <p:sldId id="283" r:id="rId8"/>
    <p:sldId id="284" r:id="rId9"/>
    <p:sldId id="28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155D1-99AA-4975-B9B3-24749C74F5A6}" type="datetimeFigureOut">
              <a:rPr lang="en-US" smtClean="0"/>
              <a:pPr/>
              <a:t>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93FF-E74C-4B58-947C-09B5FF29ADBF}" type="slidenum">
              <a:rPr lang="en-US" smtClean="0"/>
              <a:pPr/>
              <a:t>‹#›</a:t>
            </a:fld>
            <a:endParaRPr lang="en-US"/>
          </a:p>
        </p:txBody>
      </p:sp>
    </p:spTree>
    <p:extLst>
      <p:ext uri="{BB962C8B-B14F-4D97-AF65-F5344CB8AC3E}">
        <p14:creationId xmlns:p14="http://schemas.microsoft.com/office/powerpoint/2010/main" val="91162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283874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114984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0326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2384870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311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897583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2045320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53304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31719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C932E-1E6F-46A4-9823-B4AD227326D5}" type="datetimeFigureOut">
              <a:rPr lang="en-US" smtClean="0"/>
              <a:pPr/>
              <a:t>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127588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2C932E-1E6F-46A4-9823-B4AD227326D5}" type="datetimeFigureOut">
              <a:rPr lang="en-US" smtClean="0"/>
              <a:pPr/>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371975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2C932E-1E6F-46A4-9823-B4AD227326D5}" type="datetimeFigureOut">
              <a:rPr lang="en-US" smtClean="0"/>
              <a:pPr/>
              <a:t>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125896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2C932E-1E6F-46A4-9823-B4AD227326D5}" type="datetimeFigureOut">
              <a:rPr lang="en-US" smtClean="0"/>
              <a:pPr/>
              <a:t>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371779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932E-1E6F-46A4-9823-B4AD227326D5}" type="datetimeFigureOut">
              <a:rPr lang="en-US" smtClean="0"/>
              <a:pPr/>
              <a:t>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1045660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C932E-1E6F-46A4-9823-B4AD227326D5}" type="datetimeFigureOut">
              <a:rPr lang="en-US" smtClean="0"/>
              <a:pPr/>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18288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2C932E-1E6F-46A4-9823-B4AD227326D5}" type="datetimeFigureOut">
              <a:rPr lang="en-US" smtClean="0"/>
              <a:pPr/>
              <a:t>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F50C-951B-42E2-B8C3-2CBAAF3C8368}" type="slidenum">
              <a:rPr lang="en-US" smtClean="0"/>
              <a:pPr/>
              <a:t>‹#›</a:t>
            </a:fld>
            <a:endParaRPr lang="en-US"/>
          </a:p>
        </p:txBody>
      </p:sp>
    </p:spTree>
    <p:extLst>
      <p:ext uri="{BB962C8B-B14F-4D97-AF65-F5344CB8AC3E}">
        <p14:creationId xmlns:p14="http://schemas.microsoft.com/office/powerpoint/2010/main" val="360692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C932E-1E6F-46A4-9823-B4AD227326D5}" type="datetimeFigureOut">
              <a:rPr lang="en-US" smtClean="0"/>
              <a:pPr/>
              <a:t>1/6/2019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C6BF50C-951B-42E2-B8C3-2CBAAF3C8368}" type="slidenum">
              <a:rPr lang="en-US" smtClean="0"/>
              <a:pPr/>
              <a:t>‹#›</a:t>
            </a:fld>
            <a:endParaRPr lang="en-US"/>
          </a:p>
        </p:txBody>
      </p:sp>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5829300" y="0"/>
            <a:ext cx="3314700" cy="771525"/>
          </a:xfrm>
          <a:prstGeom prst="rect">
            <a:avLst/>
          </a:prstGeom>
        </p:spPr>
      </p:pic>
    </p:spTree>
    <p:extLst>
      <p:ext uri="{BB962C8B-B14F-4D97-AF65-F5344CB8AC3E}">
        <p14:creationId xmlns:p14="http://schemas.microsoft.com/office/powerpoint/2010/main" val="5836973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archmobilecomputing.techtarget.com/definition/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Electronic_circu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archmobilecomputing.techtarget.com/definition/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3600"/>
            <a:ext cx="6172200" cy="1894362"/>
          </a:xfrm>
        </p:spPr>
        <p:txBody>
          <a:bodyPr anchor="ctr"/>
          <a:lstStyle/>
          <a:p>
            <a:pPr algn="ctr"/>
            <a:r>
              <a:rPr lang="en-US" dirty="0" smtClean="0"/>
              <a:t>RAM AND ROM TYPES</a:t>
            </a:r>
            <a:endParaRPr lang="en-US" dirty="0"/>
          </a:p>
        </p:txBody>
      </p:sp>
      <p:sp>
        <p:nvSpPr>
          <p:cNvPr id="3" name="Subtitle 2"/>
          <p:cNvSpPr>
            <a:spLocks noGrp="1"/>
          </p:cNvSpPr>
          <p:nvPr>
            <p:ph type="subTitle" idx="1"/>
          </p:nvPr>
        </p:nvSpPr>
        <p:spPr>
          <a:xfrm>
            <a:off x="2286000" y="4267200"/>
            <a:ext cx="6172200" cy="2107722"/>
          </a:xfrm>
        </p:spPr>
        <p:txBody>
          <a:bodyPr>
            <a:normAutofit/>
          </a:bodyPr>
          <a:lstStyle/>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487362"/>
          </a:xfrm>
        </p:spPr>
        <p:txBody>
          <a:bodyPr>
            <a:normAutofit fontScale="90000"/>
          </a:bodyPr>
          <a:lstStyle/>
          <a:p>
            <a:r>
              <a:rPr lang="en-US" dirty="0" smtClean="0"/>
              <a:t>Types of ram</a:t>
            </a:r>
            <a:endParaRPr lang="en-US" dirty="0"/>
          </a:p>
        </p:txBody>
      </p:sp>
      <p:sp>
        <p:nvSpPr>
          <p:cNvPr id="3" name="Content Placeholder 2"/>
          <p:cNvSpPr>
            <a:spLocks noGrp="1"/>
          </p:cNvSpPr>
          <p:nvPr>
            <p:ph idx="1"/>
          </p:nvPr>
        </p:nvSpPr>
        <p:spPr>
          <a:xfrm>
            <a:off x="152400" y="990600"/>
            <a:ext cx="8305800" cy="5562600"/>
          </a:xfrm>
        </p:spPr>
        <p:txBody>
          <a:bodyPr>
            <a:normAutofit/>
          </a:bodyPr>
          <a:lstStyle/>
          <a:p>
            <a:r>
              <a:rPr lang="en-US" dirty="0" smtClean="0">
                <a:solidFill>
                  <a:srgbClr val="FF0000"/>
                </a:solidFill>
              </a:rPr>
              <a:t>1.Dynamic RAM</a:t>
            </a:r>
            <a:r>
              <a:rPr lang="en-US" dirty="0" smtClean="0"/>
              <a:t>: Its also called (DRAM) is the most common kind of random access memory (</a:t>
            </a:r>
            <a:r>
              <a:rPr lang="en-US" dirty="0" smtClean="0">
                <a:hlinkClick r:id="rId2"/>
              </a:rPr>
              <a:t>RAM</a:t>
            </a:r>
            <a:r>
              <a:rPr lang="en-US" dirty="0" smtClean="0"/>
              <a:t>) used in desktop and laptop computers.</a:t>
            </a:r>
          </a:p>
          <a:p>
            <a:endParaRPr lang="en-US" dirty="0" smtClean="0"/>
          </a:p>
          <a:p>
            <a:r>
              <a:rPr lang="en-US" dirty="0" smtClean="0"/>
              <a:t>It looks like chip can be connected to slot at mother board.</a:t>
            </a:r>
          </a:p>
          <a:p>
            <a:r>
              <a:rPr lang="en-US" dirty="0" smtClean="0"/>
              <a:t>DRAM stores its information in a cell containing a capacitor and transistor.</a:t>
            </a:r>
          </a:p>
          <a:p>
            <a:endParaRPr lang="en-US" dirty="0" smtClean="0"/>
          </a:p>
          <a:p>
            <a:r>
              <a:rPr lang="en-US" dirty="0" smtClean="0"/>
              <a:t>What is a capacitor? It store electrical energy.</a:t>
            </a:r>
          </a:p>
          <a:p>
            <a:endParaRPr lang="en-US" dirty="0" smtClean="0"/>
          </a:p>
          <a:p>
            <a:r>
              <a:rPr lang="en-US" dirty="0" smtClean="0"/>
              <a:t>What is a transistor?</a:t>
            </a:r>
            <a:r>
              <a:rPr lang="en-US" b="1" dirty="0" smtClean="0"/>
              <a:t> transistor</a:t>
            </a:r>
            <a:r>
              <a:rPr lang="en-US" dirty="0" smtClean="0"/>
              <a:t> used to control the amount of current or voltage or used for amplification or switching of an electronic signal (short for transfer resistance) .</a:t>
            </a:r>
          </a:p>
          <a:p>
            <a:endParaRPr lang="en-US" dirty="0" smtClean="0"/>
          </a:p>
          <a:p>
            <a:r>
              <a:rPr lang="en-US" dirty="0" smtClean="0"/>
              <a:t>1 capacitor and transistor store one bit of data. either 1 or 0.</a:t>
            </a:r>
          </a:p>
          <a:p>
            <a:r>
              <a:rPr lang="en-US" dirty="0" smtClean="0"/>
              <a:t>Inside a 1 ram chip there are millions of small capacitors &amp; transistors </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96000" cy="334962"/>
          </a:xfrm>
        </p:spPr>
        <p:txBody>
          <a:bodyPr>
            <a:noAutofit/>
          </a:bodyPr>
          <a:lstStyle/>
          <a:p>
            <a:r>
              <a:rPr lang="en-US" sz="2000" dirty="0" smtClean="0"/>
              <a:t>Continue……………</a:t>
            </a:r>
            <a:endParaRPr lang="en-US" sz="2000" dirty="0"/>
          </a:p>
        </p:txBody>
      </p:sp>
      <p:sp>
        <p:nvSpPr>
          <p:cNvPr id="3" name="Content Placeholder 2"/>
          <p:cNvSpPr>
            <a:spLocks noGrp="1"/>
          </p:cNvSpPr>
          <p:nvPr>
            <p:ph idx="1"/>
          </p:nvPr>
        </p:nvSpPr>
        <p:spPr>
          <a:xfrm>
            <a:off x="457200" y="762000"/>
            <a:ext cx="8305800" cy="5867400"/>
          </a:xfrm>
        </p:spPr>
        <p:txBody>
          <a:bodyPr>
            <a:normAutofit fontScale="92500" lnSpcReduction="20000"/>
          </a:bodyPr>
          <a:lstStyle/>
          <a:p>
            <a:endParaRPr lang="en-US" dirty="0" smtClean="0"/>
          </a:p>
          <a:p>
            <a:r>
              <a:rPr lang="en-US" dirty="0" smtClean="0"/>
              <a:t>In DRAM Refreshing is required in every few milliseconds.</a:t>
            </a:r>
          </a:p>
          <a:p>
            <a:r>
              <a:rPr lang="en-US" dirty="0" smtClean="0"/>
              <a:t>This refreshing is done by the memory controller located on the chipset of the motherboard</a:t>
            </a:r>
          </a:p>
          <a:p>
            <a:endParaRPr lang="en-US" dirty="0" smtClean="0"/>
          </a:p>
          <a:p>
            <a:r>
              <a:rPr lang="en-US" dirty="0" smtClean="0"/>
              <a:t>because of this design, these cells must be refreshed with new electricity every few milliseconds</a:t>
            </a:r>
          </a:p>
          <a:p>
            <a:r>
              <a:rPr lang="en-US" dirty="0" smtClean="0"/>
              <a:t>Allowing the memory to keep its charge and hold the data as long as needed.</a:t>
            </a:r>
          </a:p>
          <a:p>
            <a:endParaRPr lang="en-US" dirty="0" smtClean="0"/>
          </a:p>
          <a:p>
            <a:r>
              <a:rPr lang="en-US" dirty="0" smtClean="0"/>
              <a:t>DRAM was first invented and  by Robert </a:t>
            </a:r>
            <a:r>
              <a:rPr lang="en-US" dirty="0" err="1" smtClean="0"/>
              <a:t>Dennard</a:t>
            </a:r>
            <a:r>
              <a:rPr lang="en-US" dirty="0" smtClean="0"/>
              <a:t> in 1968 and first released commercially by Intel in October 1970</a:t>
            </a:r>
          </a:p>
          <a:p>
            <a:pPr>
              <a:buNone/>
            </a:pPr>
            <a:endParaRPr lang="en-US" dirty="0" smtClean="0"/>
          </a:p>
          <a:p>
            <a:r>
              <a:rPr lang="en-US" dirty="0" smtClean="0"/>
              <a:t>10</a:t>
            </a:r>
            <a:r>
              <a:rPr lang="en-US" baseline="30000" dirty="0" smtClean="0"/>
              <a:t>-1</a:t>
            </a:r>
            <a:r>
              <a:rPr lang="en-US" dirty="0" smtClean="0"/>
              <a:t>Deci</a:t>
            </a:r>
          </a:p>
          <a:p>
            <a:r>
              <a:rPr lang="en-US" dirty="0" smtClean="0"/>
              <a:t>10</a:t>
            </a:r>
            <a:r>
              <a:rPr lang="en-US" baseline="30000" dirty="0" smtClean="0"/>
              <a:t>-2</a:t>
            </a:r>
            <a:r>
              <a:rPr lang="en-US" dirty="0" smtClean="0"/>
              <a:t>Centi</a:t>
            </a:r>
          </a:p>
          <a:p>
            <a:r>
              <a:rPr lang="en-US" dirty="0" smtClean="0"/>
              <a:t>10</a:t>
            </a:r>
            <a:r>
              <a:rPr lang="en-US" baseline="30000" dirty="0" smtClean="0"/>
              <a:t>-3</a:t>
            </a:r>
            <a:r>
              <a:rPr lang="en-US" dirty="0" smtClean="0"/>
              <a:t>Milli</a:t>
            </a:r>
          </a:p>
          <a:p>
            <a:r>
              <a:rPr lang="en-US" dirty="0" smtClean="0"/>
              <a:t>10</a:t>
            </a:r>
            <a:r>
              <a:rPr lang="en-US" baseline="30000" dirty="0" smtClean="0"/>
              <a:t>-6</a:t>
            </a:r>
            <a:r>
              <a:rPr lang="en-US" dirty="0" smtClean="0"/>
              <a:t>Micro</a:t>
            </a:r>
          </a:p>
          <a:p>
            <a:r>
              <a:rPr lang="en-US" dirty="0" smtClean="0"/>
              <a:t>10</a:t>
            </a:r>
            <a:r>
              <a:rPr lang="en-US" baseline="30000" dirty="0" smtClean="0"/>
              <a:t>-9</a:t>
            </a:r>
            <a:r>
              <a:rPr lang="en-US" dirty="0" smtClean="0"/>
              <a:t>Nano</a:t>
            </a:r>
          </a:p>
          <a:p>
            <a:r>
              <a:rPr lang="en-US" dirty="0" smtClean="0"/>
              <a:t>10</a:t>
            </a:r>
            <a:r>
              <a:rPr lang="en-US" baseline="30000" dirty="0" smtClean="0"/>
              <a:t>-12</a:t>
            </a:r>
            <a:r>
              <a:rPr lang="en-US" dirty="0" smtClean="0"/>
              <a:t>Pico</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8000" cy="639762"/>
          </a:xfrm>
        </p:spPr>
        <p:txBody>
          <a:bodyPr>
            <a:normAutofit fontScale="90000"/>
          </a:bodyPr>
          <a:lstStyle/>
          <a:p>
            <a:r>
              <a:rPr lang="en-US" dirty="0" smtClean="0"/>
              <a:t>2.Static  RAM-</a:t>
            </a:r>
            <a:r>
              <a:rPr lang="en-US" dirty="0" err="1" smtClean="0"/>
              <a:t>sram</a:t>
            </a:r>
            <a:endParaRPr lang="en-US" dirty="0"/>
          </a:p>
        </p:txBody>
      </p:sp>
      <p:sp>
        <p:nvSpPr>
          <p:cNvPr id="3" name="Content Placeholder 2"/>
          <p:cNvSpPr>
            <a:spLocks noGrp="1"/>
          </p:cNvSpPr>
          <p:nvPr>
            <p:ph idx="1"/>
          </p:nvPr>
        </p:nvSpPr>
        <p:spPr>
          <a:xfrm>
            <a:off x="304800" y="1143000"/>
            <a:ext cx="8305800" cy="5257800"/>
          </a:xfrm>
        </p:spPr>
        <p:txBody>
          <a:bodyPr>
            <a:normAutofit/>
          </a:bodyPr>
          <a:lstStyle/>
          <a:p>
            <a:pPr>
              <a:buFont typeface="Arial" pitchFamily="34" charset="0"/>
              <a:buChar char="•"/>
            </a:pPr>
            <a:r>
              <a:rPr lang="en-US" dirty="0" smtClean="0"/>
              <a:t>It stands for Static Random Access Memory.</a:t>
            </a:r>
          </a:p>
          <a:p>
            <a:pPr>
              <a:buFont typeface="Arial" pitchFamily="34" charset="0"/>
              <a:buChar char="•"/>
            </a:pPr>
            <a:r>
              <a:rPr lang="en-US" dirty="0" smtClean="0"/>
              <a:t>Its embedded with mother board.</a:t>
            </a:r>
          </a:p>
          <a:p>
            <a:pPr>
              <a:buFont typeface="Arial" pitchFamily="34" charset="0"/>
              <a:buChar char="•"/>
            </a:pPr>
            <a:r>
              <a:rPr lang="en-US" dirty="0" smtClean="0"/>
              <a:t>SRAM is more expensive, faster, and more power-efficient than DRAM.</a:t>
            </a:r>
          </a:p>
          <a:p>
            <a:pPr>
              <a:buFont typeface="Arial" pitchFamily="34" charset="0"/>
              <a:buChar char="•"/>
            </a:pPr>
            <a:r>
              <a:rPr lang="en-US" dirty="0" smtClean="0"/>
              <a:t>No refreshing required in SRAM.</a:t>
            </a:r>
          </a:p>
          <a:p>
            <a:pPr>
              <a:buFont typeface="Arial" pitchFamily="34" charset="0"/>
              <a:buChar char="•"/>
            </a:pPr>
            <a:r>
              <a:rPr lang="en-US" dirty="0" smtClean="0"/>
              <a:t>SRAM uses flip flops &amp; transistors for storing data.</a:t>
            </a:r>
          </a:p>
          <a:p>
            <a:pPr>
              <a:buFont typeface="Arial" pitchFamily="34" charset="0"/>
              <a:buChar char="•"/>
            </a:pPr>
            <a:r>
              <a:rPr lang="en-US" dirty="0" smtClean="0"/>
              <a:t>Flip flop: is a </a:t>
            </a:r>
            <a:r>
              <a:rPr lang="en-US" dirty="0" smtClean="0">
                <a:hlinkClick r:id="rId2" tooltip="Electronic circuit"/>
              </a:rPr>
              <a:t>circuit</a:t>
            </a:r>
            <a:r>
              <a:rPr lang="en-US" dirty="0" smtClean="0"/>
              <a:t> or device  used to store information.</a:t>
            </a:r>
          </a:p>
          <a:p>
            <a:pPr>
              <a:buFont typeface="Arial" pitchFamily="34" charset="0"/>
              <a:buChar char="•"/>
            </a:pPr>
            <a:r>
              <a:rPr lang="en-US" dirty="0" smtClean="0"/>
              <a:t>SRAM use as a cache memory in computer</a:t>
            </a:r>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562600" cy="411162"/>
          </a:xfrm>
        </p:spPr>
        <p:txBody>
          <a:bodyPr>
            <a:normAutofit fontScale="90000"/>
          </a:bodyPr>
          <a:lstStyle/>
          <a:p>
            <a:r>
              <a:rPr lang="en-US" dirty="0" smtClean="0">
                <a:solidFill>
                  <a:srgbClr val="FF0000"/>
                </a:solidFill>
              </a:rPr>
              <a:t>Cache memory</a:t>
            </a:r>
            <a:endParaRPr lang="en-US" dirty="0"/>
          </a:p>
        </p:txBody>
      </p:sp>
      <p:sp>
        <p:nvSpPr>
          <p:cNvPr id="3" name="Content Placeholder 2"/>
          <p:cNvSpPr>
            <a:spLocks noGrp="1"/>
          </p:cNvSpPr>
          <p:nvPr>
            <p:ph idx="1"/>
          </p:nvPr>
        </p:nvSpPr>
        <p:spPr>
          <a:xfrm>
            <a:off x="457200" y="762000"/>
            <a:ext cx="7467600" cy="5711952"/>
          </a:xfrm>
        </p:spPr>
        <p:txBody>
          <a:bodyPr>
            <a:normAutofit/>
          </a:bodyPr>
          <a:lstStyle/>
          <a:p>
            <a:r>
              <a:rPr lang="en-US" dirty="0" smtClean="0">
                <a:solidFill>
                  <a:srgbClr val="FF0000"/>
                </a:solidFill>
              </a:rPr>
              <a:t>Cache memory: </a:t>
            </a:r>
            <a:r>
              <a:rPr lang="en-US" dirty="0" smtClean="0"/>
              <a:t>it is a random access memory (</a:t>
            </a:r>
            <a:r>
              <a:rPr lang="en-US" dirty="0" smtClean="0">
                <a:hlinkClick r:id="rId2"/>
              </a:rPr>
              <a:t>RAM</a:t>
            </a:r>
            <a:r>
              <a:rPr lang="en-US" dirty="0" smtClean="0"/>
              <a:t>) that a computer microprocessor can access more quickly than it can access regular RAM.</a:t>
            </a:r>
          </a:p>
          <a:p>
            <a:endParaRPr lang="en-US" dirty="0" smtClean="0"/>
          </a:p>
          <a:p>
            <a:r>
              <a:rPr lang="en-US" dirty="0" smtClean="0"/>
              <a:t>The cache is a smaller, faster memory which stores copies of the data  which is frequently in use.</a:t>
            </a:r>
          </a:p>
          <a:p>
            <a:r>
              <a:rPr lang="en-US" dirty="0" smtClean="0"/>
              <a:t>When the processor needs to read from or write to a location in main memory, it first checks whether a copy of that data is in the cache. If so, the processor immediately reads from or writes to the cache, which is much faster than reading from or writing to main memory.</a:t>
            </a:r>
          </a:p>
          <a:p>
            <a:r>
              <a:rPr lang="en-US" dirty="0" smtClean="0"/>
              <a:t>It boost system performance.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15962"/>
          </a:xfrm>
        </p:spPr>
        <p:txBody>
          <a:bodyPr>
            <a:normAutofit fontScale="90000"/>
          </a:bodyPr>
          <a:lstStyle/>
          <a:p>
            <a:r>
              <a:rPr lang="en-US" dirty="0" smtClean="0"/>
              <a:t>Types of cache memory</a:t>
            </a:r>
            <a:br>
              <a:rPr lang="en-US" dirty="0" smtClean="0"/>
            </a:br>
            <a:endParaRPr lang="en-US" dirty="0"/>
          </a:p>
        </p:txBody>
      </p:sp>
      <p:sp>
        <p:nvSpPr>
          <p:cNvPr id="3" name="Content Placeholder 2"/>
          <p:cNvSpPr>
            <a:spLocks noGrp="1"/>
          </p:cNvSpPr>
          <p:nvPr>
            <p:ph idx="1"/>
          </p:nvPr>
        </p:nvSpPr>
        <p:spPr>
          <a:xfrm>
            <a:off x="457200" y="685800"/>
            <a:ext cx="7543800" cy="6172200"/>
          </a:xfrm>
        </p:spPr>
        <p:txBody>
          <a:bodyPr>
            <a:normAutofit/>
          </a:bodyPr>
          <a:lstStyle/>
          <a:p>
            <a:r>
              <a:rPr lang="en-US" dirty="0" smtClean="0">
                <a:solidFill>
                  <a:srgbClr val="FF0000"/>
                </a:solidFill>
              </a:rPr>
              <a:t>L1-LEVEL 1 CACHE:</a:t>
            </a:r>
          </a:p>
          <a:p>
            <a:r>
              <a:rPr lang="en-US" dirty="0" smtClean="0"/>
              <a:t>L1 is "level-1" cache memory, usually built onto the microprocessor.</a:t>
            </a:r>
          </a:p>
          <a:p>
            <a:r>
              <a:rPr lang="en-US" dirty="0" smtClean="0"/>
              <a:t>It is small in size than L2.</a:t>
            </a:r>
          </a:p>
          <a:p>
            <a:r>
              <a:rPr lang="en-US" dirty="0" smtClean="0"/>
              <a:t>It is more faster than L2.</a:t>
            </a:r>
          </a:p>
          <a:p>
            <a:r>
              <a:rPr lang="en-US" dirty="0" smtClean="0"/>
              <a:t>In L1 frequently used instructions are stored.</a:t>
            </a:r>
          </a:p>
          <a:p>
            <a:r>
              <a:rPr lang="en-US" dirty="0" smtClean="0"/>
              <a:t>Processor first looks into L1 for access data.</a:t>
            </a:r>
          </a:p>
          <a:p>
            <a:r>
              <a:rPr lang="en-US" dirty="0" smtClean="0">
                <a:solidFill>
                  <a:srgbClr val="FF0000"/>
                </a:solidFill>
              </a:rPr>
              <a:t>L2-LEVEL 2 CACHE:</a:t>
            </a:r>
          </a:p>
          <a:p>
            <a:r>
              <a:rPr lang="en-US" dirty="0" smtClean="0"/>
              <a:t>L2 is "level-2" cache memory, usually built onto the motherboard.</a:t>
            </a:r>
          </a:p>
          <a:p>
            <a:r>
              <a:rPr lang="en-US" dirty="0" smtClean="0"/>
              <a:t>It is large in size than L1.</a:t>
            </a:r>
          </a:p>
          <a:p>
            <a:r>
              <a:rPr lang="en-US" dirty="0" smtClean="0"/>
              <a:t>It is slower than L1 but faster than main memory.</a:t>
            </a:r>
          </a:p>
          <a:p>
            <a:r>
              <a:rPr lang="en-US" dirty="0" smtClean="0"/>
              <a:t>In L2 predicable instructions are stored.</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638800" cy="563562"/>
          </a:xfrm>
        </p:spPr>
        <p:txBody>
          <a:bodyPr>
            <a:normAutofit fontScale="90000"/>
          </a:bodyPr>
          <a:lstStyle/>
          <a:p>
            <a:r>
              <a:rPr lang="en-US" dirty="0" smtClean="0"/>
              <a:t>Types of </a:t>
            </a:r>
            <a:r>
              <a:rPr lang="en-US" dirty="0" err="1" smtClean="0"/>
              <a:t>rom</a:t>
            </a:r>
            <a:endParaRPr lang="en-US" dirty="0"/>
          </a:p>
        </p:txBody>
      </p:sp>
      <p:sp>
        <p:nvSpPr>
          <p:cNvPr id="3" name="Content Placeholder 2"/>
          <p:cNvSpPr>
            <a:spLocks noGrp="1"/>
          </p:cNvSpPr>
          <p:nvPr>
            <p:ph idx="1"/>
          </p:nvPr>
        </p:nvSpPr>
        <p:spPr>
          <a:xfrm>
            <a:off x="304800" y="1066800"/>
            <a:ext cx="8534400" cy="5562600"/>
          </a:xfrm>
        </p:spPr>
        <p:txBody>
          <a:bodyPr>
            <a:normAutofit lnSpcReduction="10000"/>
          </a:bodyPr>
          <a:lstStyle/>
          <a:p>
            <a:r>
              <a:rPr lang="en-US" sz="2200" b="1" dirty="0" smtClean="0"/>
              <a:t>1- PROM(</a:t>
            </a:r>
            <a:r>
              <a:rPr lang="en-US" sz="2200" dirty="0" smtClean="0"/>
              <a:t>Programmable Read Only Memory)</a:t>
            </a:r>
            <a:br>
              <a:rPr lang="en-US" sz="2200" dirty="0" smtClean="0"/>
            </a:br>
            <a:r>
              <a:rPr lang="en-US" sz="2200" dirty="0" smtClean="0"/>
              <a:t> This form of ROM is initially blank. </a:t>
            </a:r>
          </a:p>
          <a:p>
            <a:r>
              <a:rPr lang="en-US" sz="2200" dirty="0" smtClean="0"/>
              <a:t>The programmer can write data/program on it by using special devices.</a:t>
            </a:r>
          </a:p>
          <a:p>
            <a:r>
              <a:rPr lang="en-US" sz="2200" dirty="0" smtClean="0"/>
              <a:t> However, once the program or data is written in PROM chip, it cannot be changed. </a:t>
            </a:r>
          </a:p>
          <a:p>
            <a:r>
              <a:rPr lang="en-US" sz="2200" dirty="0" smtClean="0"/>
              <a:t>If there is an error occurs in writing instructions or data in PROM, the error cannot be erased. </a:t>
            </a:r>
          </a:p>
          <a:p>
            <a:r>
              <a:rPr lang="en-US" sz="2200" dirty="0" smtClean="0"/>
              <a:t>In the result PROM chip becomes unusable.</a:t>
            </a:r>
          </a:p>
          <a:p>
            <a:r>
              <a:rPr lang="en-US" sz="2200" dirty="0" smtClean="0"/>
              <a:t>The key difference from a standard ROM is that the data is written into a ROM during manufacture, while with a PROM the data is programmed into them after manufacture.</a:t>
            </a:r>
          </a:p>
          <a:p>
            <a:r>
              <a:rPr lang="en-US" sz="2200" dirty="0" smtClean="0"/>
              <a:t>PROMs are used in digital electronic devices to store permanent data such as </a:t>
            </a:r>
            <a:r>
              <a:rPr lang="fr-FR" sz="2200" dirty="0" err="1" smtClean="0"/>
              <a:t>video</a:t>
            </a:r>
            <a:r>
              <a:rPr lang="fr-FR" sz="2200" dirty="0" smtClean="0"/>
              <a:t> </a:t>
            </a:r>
            <a:r>
              <a:rPr lang="fr-FR" sz="2200" dirty="0" err="1" smtClean="0"/>
              <a:t>game</a:t>
            </a:r>
            <a:r>
              <a:rPr lang="fr-FR" sz="2200" dirty="0" smtClean="0"/>
              <a:t> consoles mobile phones and </a:t>
            </a:r>
            <a:r>
              <a:rPr lang="en-US" sz="2200" dirty="0" smtClean="0"/>
              <a:t>medical devices.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41116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304800" y="685800"/>
            <a:ext cx="8382000" cy="6019800"/>
          </a:xfrm>
        </p:spPr>
        <p:txBody>
          <a:bodyPr>
            <a:normAutofit fontScale="25000" lnSpcReduction="20000"/>
          </a:bodyPr>
          <a:lstStyle/>
          <a:p>
            <a:pPr>
              <a:buNone/>
            </a:pPr>
            <a:r>
              <a:rPr lang="en-US" b="1" dirty="0" smtClean="0"/>
              <a:t>  </a:t>
            </a:r>
            <a:r>
              <a:rPr lang="en-US" sz="9600" b="1" dirty="0" smtClean="0">
                <a:latin typeface="Times New Roman" pitchFamily="18" charset="0"/>
                <a:cs typeface="Times New Roman" pitchFamily="18" charset="0"/>
              </a:rPr>
              <a:t>EPROM ---</a:t>
            </a:r>
            <a:r>
              <a:rPr lang="en-US" sz="9600" dirty="0" smtClean="0">
                <a:latin typeface="Times New Roman" pitchFamily="18" charset="0"/>
                <a:cs typeface="Times New Roman" pitchFamily="18" charset="0"/>
              </a:rPr>
              <a:t>Erasable Programmable Read Only Memory. </a:t>
            </a:r>
          </a:p>
          <a:p>
            <a:pPr>
              <a:buNone/>
            </a:pP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This form of ROM is also initially blank</a:t>
            </a: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The program or data can be written by programmer or manufacture by using special devices and ultraviolet rays.</a:t>
            </a: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In EPROM chip modification in data is possible.</a:t>
            </a: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Data can be erase or add.</a:t>
            </a: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The main difference between EPROM chips and Programmable Read-Only Memory (PROM) chips is that the EPROM chips can be programmed more than one time, while PROM chips are not re-programmable.</a:t>
            </a:r>
          </a:p>
          <a:p>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EPROMs are used not only in computers.</a:t>
            </a:r>
          </a:p>
          <a:p>
            <a:endParaRPr lang="en-US" sz="2800" dirty="0" smtClean="0"/>
          </a:p>
          <a:p>
            <a:endParaRPr lang="en-US" b="1" dirty="0" smtClean="0"/>
          </a:p>
          <a:p>
            <a:pPr>
              <a:buNone/>
            </a:pPr>
            <a:r>
              <a:rPr lang="en-US" dirty="0" smtClean="0"/>
              <a:t/>
            </a:r>
            <a:br>
              <a:rPr lang="en-US" dirty="0" smtClean="0"/>
            </a:b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15962"/>
          </a:xfrm>
        </p:spPr>
        <p:txBody>
          <a:bodyPr/>
          <a:lstStyle/>
          <a:p>
            <a:r>
              <a:rPr lang="en-US" dirty="0" smtClean="0"/>
              <a:t>Continue………</a:t>
            </a:r>
            <a:endParaRPr lang="en-US" dirty="0"/>
          </a:p>
        </p:txBody>
      </p:sp>
      <p:sp>
        <p:nvSpPr>
          <p:cNvPr id="3" name="Content Placeholder 2"/>
          <p:cNvSpPr>
            <a:spLocks noGrp="1"/>
          </p:cNvSpPr>
          <p:nvPr>
            <p:ph idx="1"/>
          </p:nvPr>
        </p:nvSpPr>
        <p:spPr>
          <a:xfrm>
            <a:off x="457200" y="1219200"/>
            <a:ext cx="8229600" cy="5410200"/>
          </a:xfrm>
        </p:spPr>
        <p:txBody>
          <a:bodyPr/>
          <a:lstStyle/>
          <a:p>
            <a:pPr>
              <a:buNone/>
            </a:pPr>
            <a:r>
              <a:rPr lang="en-US" b="1" dirty="0" smtClean="0"/>
              <a:t>3- EEPROM</a:t>
            </a:r>
            <a:r>
              <a:rPr lang="en-US" dirty="0" smtClean="0"/>
              <a:t> Electrically Erasable Programmable Read Only Memory.</a:t>
            </a:r>
          </a:p>
          <a:p>
            <a:pPr>
              <a:buNone/>
            </a:pPr>
            <a:endParaRPr lang="en-US" dirty="0" smtClean="0"/>
          </a:p>
          <a:p>
            <a:pPr>
              <a:buFont typeface="Courier New" pitchFamily="49" charset="0"/>
              <a:buChar char="o"/>
            </a:pPr>
            <a:r>
              <a:rPr lang="en-US" dirty="0" smtClean="0"/>
              <a:t>EEPROM was a replacement for PROM and EPROM chips</a:t>
            </a:r>
          </a:p>
          <a:p>
            <a:pPr>
              <a:buFont typeface="Courier New" pitchFamily="49" charset="0"/>
              <a:buChar char="o"/>
            </a:pPr>
            <a:r>
              <a:rPr lang="en-US" dirty="0" smtClean="0"/>
              <a:t>This kind of ROM can be written or changed with the help of electrical devices.</a:t>
            </a:r>
          </a:p>
          <a:p>
            <a:pPr>
              <a:buFont typeface="Courier New" pitchFamily="49" charset="0"/>
              <a:buChar char="o"/>
            </a:pPr>
            <a:r>
              <a:rPr lang="en-US" dirty="0" smtClean="0"/>
              <a:t> So data stored in this type of ROM chip can be easily modified.</a:t>
            </a:r>
          </a:p>
          <a:p>
            <a:r>
              <a:rPr lang="en-US" dirty="0" smtClean="0"/>
              <a:t>EEPROM memory is used in computers as well as other electronic devices in order to store small amounts of data.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2281</TotalTime>
  <Words>667</Words>
  <Application>Microsoft Office PowerPoint</Application>
  <PresentationFormat>On-screen Show (4:3)</PresentationFormat>
  <Paragraphs>97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Times New Roman</vt:lpstr>
      <vt:lpstr>Trebuchet MS</vt:lpstr>
      <vt:lpstr>Wingdings 3</vt:lpstr>
      <vt:lpstr>Facet</vt:lpstr>
      <vt:lpstr>RAM AND ROM TYPES</vt:lpstr>
      <vt:lpstr>Types of ram</vt:lpstr>
      <vt:lpstr>Continue……………</vt:lpstr>
      <vt:lpstr>2.Static  RAM-sram</vt:lpstr>
      <vt:lpstr>Cache memory</vt:lpstr>
      <vt:lpstr>Types of cache memory </vt:lpstr>
      <vt:lpstr>Types of rom</vt:lpstr>
      <vt:lpstr>Continue………</vt:lpstr>
      <vt:lpstr>Continue………</vt:lpstr>
    </vt:vector>
  </TitlesOfParts>
  <Company>nilc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Computers</dc:title>
  <dc:creator>admin</dc:creator>
  <cp:lastModifiedBy>Noor Nabi</cp:lastModifiedBy>
  <cp:revision>190</cp:revision>
  <dcterms:created xsi:type="dcterms:W3CDTF">2010-06-22T12:18:35Z</dcterms:created>
  <dcterms:modified xsi:type="dcterms:W3CDTF">2019-01-05T19:38:32Z</dcterms:modified>
</cp:coreProperties>
</file>