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4" r:id="rId4"/>
    <p:sldId id="259" r:id="rId5"/>
    <p:sldId id="258" r:id="rId6"/>
    <p:sldId id="269" r:id="rId7"/>
    <p:sldId id="270" r:id="rId8"/>
    <p:sldId id="271" r:id="rId9"/>
    <p:sldId id="272" r:id="rId10"/>
    <p:sldId id="277" r:id="rId11"/>
    <p:sldId id="273" r:id="rId12"/>
    <p:sldId id="278" r:id="rId13"/>
    <p:sldId id="299" r:id="rId14"/>
    <p:sldId id="303" r:id="rId15"/>
    <p:sldId id="304" r:id="rId16"/>
    <p:sldId id="305" r:id="rId17"/>
    <p:sldId id="307" r:id="rId18"/>
    <p:sldId id="308" r:id="rId19"/>
    <p:sldId id="287" r:id="rId20"/>
    <p:sldId id="295" r:id="rId21"/>
    <p:sldId id="288" r:id="rId22"/>
    <p:sldId id="296" r:id="rId23"/>
    <p:sldId id="311" r:id="rId24"/>
    <p:sldId id="312" r:id="rId25"/>
    <p:sldId id="322" r:id="rId26"/>
    <p:sldId id="319" r:id="rId27"/>
    <p:sldId id="320" r:id="rId28"/>
    <p:sldId id="325" r:id="rId29"/>
    <p:sldId id="328" r:id="rId30"/>
    <p:sldId id="329" r:id="rId31"/>
    <p:sldId id="332" r:id="rId32"/>
    <p:sldId id="333" r:id="rId33"/>
    <p:sldId id="336" r:id="rId34"/>
    <p:sldId id="337" r:id="rId35"/>
    <p:sldId id="342" r:id="rId36"/>
    <p:sldId id="344" r:id="rId37"/>
    <p:sldId id="35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4" autoAdjust="0"/>
  </p:normalViewPr>
  <p:slideViewPr>
    <p:cSldViewPr>
      <p:cViewPr varScale="1">
        <p:scale>
          <a:sx n="74" d="100"/>
          <a:sy n="74" d="100"/>
        </p:scale>
        <p:origin x="129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28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28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750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37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26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382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741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027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90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190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42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583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137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208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399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078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5829300" y="-60325"/>
            <a:ext cx="3314700" cy="771525"/>
          </a:xfrm>
          <a:prstGeom prst="rect">
            <a:avLst/>
          </a:prstGeom>
        </p:spPr>
      </p:pic>
    </p:spTree>
    <p:extLst>
      <p:ext uri="{BB962C8B-B14F-4D97-AF65-F5344CB8AC3E}">
        <p14:creationId xmlns:p14="http://schemas.microsoft.com/office/powerpoint/2010/main" val="517293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981200"/>
          </a:xfrm>
        </p:spPr>
        <p:txBody>
          <a:bodyPr>
            <a:normAutofit/>
          </a:bodyPr>
          <a:lstStyle/>
          <a:p>
            <a:r>
              <a:rPr lang="en-US" sz="6000" dirty="0" smtClean="0">
                <a:solidFill>
                  <a:srgbClr val="FF0000"/>
                </a:solidFill>
                <a:latin typeface="Agency FB" pitchFamily="34" charset="0"/>
              </a:rPr>
              <a:t>Software</a:t>
            </a:r>
            <a:endParaRPr lang="en-US" sz="6000" dirty="0">
              <a:solidFill>
                <a:srgbClr val="FF0000"/>
              </a:solidFill>
              <a:latin typeface="Agency FB" pitchFamily="34" charset="0"/>
            </a:endParaRPr>
          </a:p>
        </p:txBody>
      </p:sp>
      <p:sp>
        <p:nvSpPr>
          <p:cNvPr id="3" name="Content Placeholder 2"/>
          <p:cNvSpPr>
            <a:spLocks noGrp="1"/>
          </p:cNvSpPr>
          <p:nvPr>
            <p:ph idx="1"/>
          </p:nvPr>
        </p:nvSpPr>
        <p:spPr>
          <a:xfrm>
            <a:off x="457200" y="2438400"/>
            <a:ext cx="8382000" cy="4191000"/>
          </a:xfrm>
        </p:spPr>
        <p:txBody>
          <a:bodyPr/>
          <a:lstStyle/>
          <a:p>
            <a:endParaRPr lang="en-US" dirty="0"/>
          </a:p>
        </p:txBody>
      </p:sp>
      <p:pic>
        <p:nvPicPr>
          <p:cNvPr id="1026" name="Picture 2" descr="C:\Users\Sajjad Hussain\Downloads\types-of-software.jpg"/>
          <p:cNvPicPr>
            <a:picLocks noChangeAspect="1" noChangeArrowheads="1"/>
          </p:cNvPicPr>
          <p:nvPr/>
        </p:nvPicPr>
        <p:blipFill>
          <a:blip r:embed="rId2"/>
          <a:srcRect/>
          <a:stretch>
            <a:fillRect/>
          </a:stretch>
        </p:blipFill>
        <p:spPr bwMode="auto">
          <a:xfrm>
            <a:off x="4953000" y="2895600"/>
            <a:ext cx="3200400" cy="32004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 user interface</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8537448" cy="5029200"/>
          </a:xfrm>
        </p:spPr>
        <p:txBody>
          <a:bodyPr>
            <a:normAutofit/>
          </a:bodyPr>
          <a:lstStyle/>
          <a:p>
            <a:pPr>
              <a:buFont typeface="Wingdings" pitchFamily="2" charset="2"/>
              <a:buChar char="q"/>
            </a:pPr>
            <a:r>
              <a:rPr lang="en-US" sz="2800" dirty="0" smtClean="0"/>
              <a:t>A user interface controls how you enter data and instructions and how information is displayed on the screen.</a:t>
            </a:r>
          </a:p>
          <a:p>
            <a:pPr>
              <a:buFont typeface="Wingdings" pitchFamily="2" charset="2"/>
              <a:buChar char="q"/>
            </a:pPr>
            <a:r>
              <a:rPr lang="en-US" sz="2800" dirty="0" smtClean="0"/>
              <a:t>It serves as junction between a user and a computer program.</a:t>
            </a:r>
          </a:p>
          <a:p>
            <a:pPr>
              <a:buNone/>
            </a:pPr>
            <a:r>
              <a:rPr lang="en-US" sz="2800" dirty="0" smtClean="0"/>
              <a:t>        </a:t>
            </a:r>
            <a:r>
              <a:rPr lang="en-US" sz="2800" dirty="0" smtClean="0">
                <a:solidFill>
                  <a:srgbClr val="FF0000"/>
                </a:solidFill>
              </a:rPr>
              <a:t>Two types of interface</a:t>
            </a:r>
          </a:p>
          <a:p>
            <a:pPr>
              <a:buNone/>
            </a:pPr>
            <a:r>
              <a:rPr lang="en-US" sz="2800" dirty="0" smtClean="0">
                <a:solidFill>
                  <a:srgbClr val="FF0000"/>
                </a:solidFill>
              </a:rPr>
              <a:t>      </a:t>
            </a:r>
            <a:r>
              <a:rPr lang="en-US" sz="2800" dirty="0" smtClean="0"/>
              <a:t>1.Graphical user interface (GUI)</a:t>
            </a:r>
          </a:p>
          <a:p>
            <a:pPr>
              <a:buNone/>
            </a:pPr>
            <a:r>
              <a:rPr lang="en-US" sz="2800" dirty="0" smtClean="0"/>
              <a:t>      2. Command-line interface</a:t>
            </a:r>
          </a:p>
          <a:p>
            <a:pPr>
              <a:buNone/>
            </a:pPr>
            <a:r>
              <a:rPr lang="en-US" sz="2800" dirty="0" smtClean="0"/>
              <a: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Graphical user interface (GUI)</a:t>
            </a:r>
            <a:endParaRPr lang="en-US" dirty="0">
              <a:solidFill>
                <a:srgbClr val="FF0000"/>
              </a:solidFill>
            </a:endParaRPr>
          </a:p>
        </p:txBody>
      </p:sp>
      <p:sp>
        <p:nvSpPr>
          <p:cNvPr id="3" name="Content Placeholder 2"/>
          <p:cNvSpPr>
            <a:spLocks noGrp="1"/>
          </p:cNvSpPr>
          <p:nvPr>
            <p:ph idx="1"/>
          </p:nvPr>
        </p:nvSpPr>
        <p:spPr>
          <a:xfrm>
            <a:off x="228600" y="1600200"/>
            <a:ext cx="8537448" cy="5029200"/>
          </a:xfrm>
        </p:spPr>
        <p:txBody>
          <a:bodyPr/>
          <a:lstStyle/>
          <a:p>
            <a:pPr>
              <a:buNone/>
            </a:pPr>
            <a:r>
              <a:rPr lang="en-US" sz="2800" dirty="0" smtClean="0"/>
              <a:t>With a graphical user interface (GUI), you interact with menus and visual images.</a:t>
            </a:r>
          </a:p>
          <a:p>
            <a:pPr>
              <a:lnSpc>
                <a:spcPct val="90000"/>
              </a:lnSpc>
            </a:pPr>
            <a:r>
              <a:rPr lang="en-US" sz="2800" dirty="0" smtClean="0"/>
              <a:t>Menu: a set of commands from which you can choose</a:t>
            </a:r>
          </a:p>
          <a:p>
            <a:pPr>
              <a:lnSpc>
                <a:spcPct val="90000"/>
              </a:lnSpc>
            </a:pPr>
            <a:r>
              <a:rPr lang="en-US" sz="2800" dirty="0" smtClean="0"/>
              <a:t>Icon: a small image that represents a program, an instruction, a file, or some other object</a:t>
            </a:r>
          </a:p>
          <a:p>
            <a:endParaRPr lang="en-US" dirty="0"/>
          </a:p>
        </p:txBody>
      </p:sp>
      <p:pic>
        <p:nvPicPr>
          <p:cNvPr id="7" name="Picture 3"/>
          <p:cNvPicPr>
            <a:picLocks noChangeAspect="1" noChangeArrowheads="1"/>
          </p:cNvPicPr>
          <p:nvPr/>
        </p:nvPicPr>
        <p:blipFill>
          <a:blip r:embed="rId2"/>
          <a:srcRect/>
          <a:stretch>
            <a:fillRect/>
          </a:stretch>
        </p:blipFill>
        <p:spPr bwMode="auto">
          <a:xfrm>
            <a:off x="1371600" y="4343400"/>
            <a:ext cx="5292000" cy="2411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Command-line interface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Allows you to type keywords or press special keys on the keyboard to enter data and instructions.</a:t>
            </a:r>
          </a:p>
          <a:p>
            <a:r>
              <a:rPr lang="en-US" dirty="0" smtClean="0"/>
              <a:t>Set of commands you use to interact with the computer is called the command language.</a:t>
            </a:r>
          </a:p>
          <a:p>
            <a:endParaRPr lang="en-US" dirty="0"/>
          </a:p>
        </p:txBody>
      </p:sp>
      <p:pic>
        <p:nvPicPr>
          <p:cNvPr id="4" name="Picture 2"/>
          <p:cNvPicPr>
            <a:picLocks noChangeAspect="1" noChangeArrowheads="1"/>
          </p:cNvPicPr>
          <p:nvPr/>
        </p:nvPicPr>
        <p:blipFill>
          <a:blip r:embed="rId2"/>
          <a:srcRect/>
          <a:stretch>
            <a:fillRect/>
          </a:stretch>
        </p:blipFill>
        <p:spPr bwMode="auto">
          <a:xfrm>
            <a:off x="1066800" y="3505200"/>
            <a:ext cx="6705600" cy="2966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0" y="228600"/>
            <a:ext cx="91440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1066800" y="3508375"/>
            <a:ext cx="8077200" cy="3349625"/>
            <a:chOff x="672" y="2210"/>
            <a:chExt cx="5088" cy="2110"/>
          </a:xfrm>
        </p:grpSpPr>
        <p:pic>
          <p:nvPicPr>
            <p:cNvPr id="50187" name="Picture 10" descr="E:\Powerpoint Presentations\Chap08\Chapter Figures\Fig8-06a s.jpg"/>
            <p:cNvPicPr>
              <a:picLocks noChangeAspect="1" noChangeArrowheads="1"/>
            </p:cNvPicPr>
            <p:nvPr/>
          </p:nvPicPr>
          <p:blipFill>
            <a:blip r:embed="rId2"/>
            <a:srcRect/>
            <a:stretch>
              <a:fillRect/>
            </a:stretch>
          </p:blipFill>
          <p:spPr bwMode="auto">
            <a:xfrm>
              <a:off x="2016" y="2210"/>
              <a:ext cx="3744" cy="2110"/>
            </a:xfrm>
            <a:prstGeom prst="rect">
              <a:avLst/>
            </a:prstGeom>
            <a:noFill/>
            <a:ln w="9525">
              <a:solidFill>
                <a:schemeClr val="tx1"/>
              </a:solidFill>
              <a:miter lim="800000"/>
              <a:headEnd/>
              <a:tailEnd/>
            </a:ln>
          </p:spPr>
        </p:pic>
        <p:grpSp>
          <p:nvGrpSpPr>
            <p:cNvPr id="3" name="Group 11"/>
            <p:cNvGrpSpPr>
              <a:grpSpLocks/>
            </p:cNvGrpSpPr>
            <p:nvPr/>
          </p:nvGrpSpPr>
          <p:grpSpPr bwMode="auto">
            <a:xfrm>
              <a:off x="672" y="3753"/>
              <a:ext cx="1296" cy="567"/>
              <a:chOff x="624" y="3696"/>
              <a:chExt cx="1296" cy="567"/>
            </a:xfrm>
          </p:grpSpPr>
          <p:sp>
            <p:nvSpPr>
              <p:cNvPr id="50189" name="Line 12"/>
              <p:cNvSpPr>
                <a:spLocks noChangeShapeType="1"/>
              </p:cNvSpPr>
              <p:nvPr/>
            </p:nvSpPr>
            <p:spPr bwMode="auto">
              <a:xfrm flipV="1">
                <a:off x="1392" y="3696"/>
                <a:ext cx="528" cy="240"/>
              </a:xfrm>
              <a:prstGeom prst="line">
                <a:avLst/>
              </a:prstGeom>
              <a:noFill/>
              <a:ln w="57150">
                <a:solidFill>
                  <a:srgbClr val="FFFF00"/>
                </a:solidFill>
                <a:round/>
                <a:headEnd/>
                <a:tailEnd type="triangle" w="med" len="med"/>
              </a:ln>
            </p:spPr>
            <p:txBody>
              <a:bodyPr anchor="ctr">
                <a:spAutoFit/>
              </a:bodyPr>
              <a:lstStyle/>
              <a:p>
                <a:endParaRPr lang="en-US"/>
              </a:p>
            </p:txBody>
          </p:sp>
          <p:sp>
            <p:nvSpPr>
              <p:cNvPr id="50190" name="Line 13"/>
              <p:cNvSpPr>
                <a:spLocks noChangeShapeType="1"/>
              </p:cNvSpPr>
              <p:nvPr/>
            </p:nvSpPr>
            <p:spPr bwMode="auto">
              <a:xfrm>
                <a:off x="1296" y="3984"/>
                <a:ext cx="624" cy="0"/>
              </a:xfrm>
              <a:prstGeom prst="line">
                <a:avLst/>
              </a:prstGeom>
              <a:noFill/>
              <a:ln w="57150">
                <a:solidFill>
                  <a:srgbClr val="FFFF00"/>
                </a:solidFill>
                <a:round/>
                <a:headEnd/>
                <a:tailEnd type="triangle" w="med" len="med"/>
              </a:ln>
            </p:spPr>
            <p:txBody>
              <a:bodyPr anchor="ctr">
                <a:spAutoFit/>
              </a:bodyPr>
              <a:lstStyle/>
              <a:p>
                <a:endParaRPr lang="en-US"/>
              </a:p>
            </p:txBody>
          </p:sp>
          <p:sp>
            <p:nvSpPr>
              <p:cNvPr id="50191" name="Line 14"/>
              <p:cNvSpPr>
                <a:spLocks noChangeShapeType="1"/>
              </p:cNvSpPr>
              <p:nvPr/>
            </p:nvSpPr>
            <p:spPr bwMode="auto">
              <a:xfrm>
                <a:off x="1296" y="4032"/>
                <a:ext cx="576" cy="144"/>
              </a:xfrm>
              <a:prstGeom prst="line">
                <a:avLst/>
              </a:prstGeom>
              <a:noFill/>
              <a:ln w="57150">
                <a:solidFill>
                  <a:srgbClr val="FFFF00"/>
                </a:solidFill>
                <a:round/>
                <a:headEnd/>
                <a:tailEnd type="triangle" w="med" len="med"/>
              </a:ln>
            </p:spPr>
            <p:txBody>
              <a:bodyPr anchor="ctr">
                <a:spAutoFit/>
              </a:bodyPr>
              <a:lstStyle/>
              <a:p>
                <a:endParaRPr lang="en-US"/>
              </a:p>
            </p:txBody>
          </p:sp>
          <p:sp>
            <p:nvSpPr>
              <p:cNvPr id="205839" name="Text Box 15"/>
              <p:cNvSpPr txBox="1">
                <a:spLocks noChangeArrowheads="1"/>
              </p:cNvSpPr>
              <p:nvPr/>
            </p:nvSpPr>
            <p:spPr bwMode="auto">
              <a:xfrm>
                <a:off x="624" y="3735"/>
                <a:ext cx="816" cy="528"/>
              </a:xfrm>
              <a:prstGeom prst="rect">
                <a:avLst/>
              </a:prstGeom>
              <a:solidFill>
                <a:schemeClr val="tx1"/>
              </a:solidFill>
              <a:ln w="12700">
                <a:solidFill>
                  <a:schemeClr val="bg2"/>
                </a:solidFill>
                <a:miter lim="800000"/>
                <a:headEnd/>
                <a:tailEnd/>
              </a:ln>
              <a:effectLst>
                <a:outerShdw dist="107763" dir="18900000" algn="ctr" rotWithShape="0">
                  <a:schemeClr val="bg2"/>
                </a:outerShdw>
              </a:effectLst>
            </p:spPr>
            <p:txBody>
              <a:bodyPr>
                <a:spAutoFit/>
              </a:bodyPr>
              <a:lstStyle/>
              <a:p>
                <a:pPr>
                  <a:defRPr/>
                </a:pPr>
                <a:r>
                  <a:rPr lang="en-US" sz="1600">
                    <a:solidFill>
                      <a:schemeClr val="bg2"/>
                    </a:solidFill>
                  </a:rPr>
                  <a:t>commands entered by user</a:t>
                </a:r>
              </a:p>
            </p:txBody>
          </p:sp>
        </p:grpSp>
      </p:grpSp>
      <p:sp>
        <p:nvSpPr>
          <p:cNvPr id="50179" name="Rectangle 2"/>
          <p:cNvSpPr>
            <a:spLocks noGrp="1" noChangeArrowheads="1"/>
          </p:cNvSpPr>
          <p:nvPr>
            <p:ph type="title"/>
          </p:nvPr>
        </p:nvSpPr>
        <p:spPr/>
        <p:txBody>
          <a:bodyPr>
            <a:normAutofit fontScale="90000"/>
          </a:bodyPr>
          <a:lstStyle/>
          <a:p>
            <a:r>
              <a:rPr lang="en-US" sz="3600" b="1" dirty="0" smtClean="0">
                <a:solidFill>
                  <a:srgbClr val="FF0000"/>
                </a:solidFill>
              </a:rPr>
              <a:t>What is DOS (Disk Operating System)?</a:t>
            </a:r>
            <a:r>
              <a:rPr lang="en-US" dirty="0" smtClean="0"/>
              <a:t/>
            </a:r>
            <a:br>
              <a:rPr lang="en-US" dirty="0" smtClean="0"/>
            </a:br>
            <a:endParaRPr lang="en-US" dirty="0" smtClean="0"/>
          </a:p>
        </p:txBody>
      </p:sp>
      <p:sp>
        <p:nvSpPr>
          <p:cNvPr id="205828" name="Rectangle 4"/>
          <p:cNvSpPr>
            <a:spLocks noGrp="1" noChangeArrowheads="1"/>
          </p:cNvSpPr>
          <p:nvPr>
            <p:ph sz="half" idx="1"/>
          </p:nvPr>
        </p:nvSpPr>
        <p:spPr>
          <a:xfrm>
            <a:off x="304800" y="1600200"/>
            <a:ext cx="8763000" cy="1752600"/>
          </a:xfrm>
        </p:spPr>
        <p:txBody>
          <a:bodyPr/>
          <a:lstStyle/>
          <a:p>
            <a:r>
              <a:rPr lang="en-US" sz="2400" dirty="0" smtClean="0"/>
              <a:t>Refers to single user operating systems developed in the early 1980s for personal computers</a:t>
            </a:r>
          </a:p>
          <a:p>
            <a:r>
              <a:rPr lang="en-US" sz="2400" dirty="0" smtClean="0"/>
              <a:t>Two more widely used versions were PC-DOS and MS-DOS, both developed by Microsoft</a:t>
            </a:r>
          </a:p>
        </p:txBody>
      </p:sp>
      <p:sp>
        <p:nvSpPr>
          <p:cNvPr id="205841" name="Rectangle 17"/>
          <p:cNvSpPr>
            <a:spLocks noChangeArrowheads="1"/>
          </p:cNvSpPr>
          <p:nvPr/>
        </p:nvSpPr>
        <p:spPr bwMode="auto">
          <a:xfrm>
            <a:off x="304800" y="3276600"/>
            <a:ext cx="2895600" cy="2819400"/>
          </a:xfrm>
          <a:prstGeom prst="rect">
            <a:avLst/>
          </a:prstGeom>
          <a:noFill/>
          <a:ln w="9525">
            <a:noFill/>
            <a:miter lim="800000"/>
            <a:headEnd/>
            <a:tailEnd/>
          </a:ln>
        </p:spPr>
        <p:txBody>
          <a:bodyPr/>
          <a:lstStyle/>
          <a:p>
            <a:pPr marL="342900" indent="-342900" algn="l">
              <a:spcBef>
                <a:spcPct val="20000"/>
              </a:spcBef>
              <a:buClr>
                <a:schemeClr val="accent1"/>
              </a:buClr>
              <a:buSzPct val="75000"/>
              <a:buFont typeface="Wingdings" pitchFamily="2" charset="2"/>
              <a:buChar char="°"/>
            </a:pPr>
            <a:r>
              <a:rPr kumimoji="1" lang="en-US" sz="2400" dirty="0"/>
              <a:t>Used a command line </a:t>
            </a:r>
            <a:r>
              <a:rPr kumimoji="1" lang="en-US" sz="2400" dirty="0" smtClean="0"/>
              <a:t>interface.</a:t>
            </a:r>
            <a:endParaRPr kumimoji="1" lang="en-US" sz="2400" dirty="0"/>
          </a:p>
          <a:p>
            <a:pPr marL="342900" indent="-342900" algn="l">
              <a:spcBef>
                <a:spcPct val="20000"/>
              </a:spcBef>
              <a:buClr>
                <a:schemeClr val="accent1"/>
              </a:buClr>
              <a:buSzPct val="75000"/>
              <a:buFont typeface="Wingdings" pitchFamily="2" charset="2"/>
              <a:buChar char="°"/>
            </a:pPr>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5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autoUpdateAnimBg="0"/>
      <p:bldP spid="20584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a:bodyPr>
          <a:lstStyle/>
          <a:p>
            <a:r>
              <a:rPr lang="en-US" b="1" dirty="0" smtClean="0">
                <a:solidFill>
                  <a:srgbClr val="FF0000"/>
                </a:solidFill>
              </a:rPr>
              <a:t>What is Windows XP?</a:t>
            </a:r>
            <a:r>
              <a:rPr lang="en-US" dirty="0" smtClean="0"/>
              <a:t/>
            </a:r>
            <a:br>
              <a:rPr lang="en-US" dirty="0" smtClean="0"/>
            </a:br>
            <a:endParaRPr lang="en-US" dirty="0" smtClean="0">
              <a:latin typeface="Arial Unicode MS" pitchFamily="34" charset="-128"/>
            </a:endParaRPr>
          </a:p>
        </p:txBody>
      </p:sp>
      <p:sp>
        <p:nvSpPr>
          <p:cNvPr id="68636" name="Rectangle 28"/>
          <p:cNvSpPr>
            <a:spLocks noChangeArrowheads="1"/>
          </p:cNvSpPr>
          <p:nvPr/>
        </p:nvSpPr>
        <p:spPr bwMode="auto">
          <a:xfrm>
            <a:off x="520700" y="1371600"/>
            <a:ext cx="4660900" cy="5257800"/>
          </a:xfrm>
          <a:prstGeom prst="rect">
            <a:avLst/>
          </a:prstGeom>
          <a:noFill/>
          <a:ln w="9525">
            <a:noFill/>
            <a:miter lim="800000"/>
            <a:headEnd/>
            <a:tailEnd/>
          </a:ln>
        </p:spPr>
        <p:txBody>
          <a:bodyPr/>
          <a:lstStyle/>
          <a:p>
            <a:pPr marL="609600" lvl="1" indent="-495300">
              <a:spcBef>
                <a:spcPct val="5000"/>
              </a:spcBef>
              <a:buClr>
                <a:srgbClr val="000099"/>
              </a:buClr>
              <a:buSzPct val="75000"/>
              <a:buFont typeface="Wingdings" pitchFamily="2" charset="2"/>
              <a:buChar char="q"/>
            </a:pPr>
            <a:endParaRPr kumimoji="1" lang="en-US" sz="2600" dirty="0" smtClean="0">
              <a:solidFill>
                <a:srgbClr val="000000"/>
              </a:solidFill>
            </a:endParaRPr>
          </a:p>
          <a:p>
            <a:pPr marL="609600" lvl="1" indent="-495300">
              <a:spcBef>
                <a:spcPct val="5000"/>
              </a:spcBef>
              <a:buClr>
                <a:srgbClr val="000099"/>
              </a:buClr>
              <a:buSzPct val="75000"/>
              <a:buFont typeface="Wingdings" pitchFamily="2" charset="2"/>
              <a:buChar char="q"/>
            </a:pPr>
            <a:r>
              <a:rPr lang="en-US" sz="2400" dirty="0" smtClean="0"/>
              <a:t>Microsoft Windows XP was introduced in 2001.</a:t>
            </a:r>
          </a:p>
          <a:p>
            <a:pPr marL="609600" lvl="1" indent="-495300">
              <a:spcBef>
                <a:spcPct val="5000"/>
              </a:spcBef>
              <a:buClr>
                <a:srgbClr val="000099"/>
              </a:buClr>
              <a:buSzPct val="75000"/>
            </a:pPr>
            <a:endParaRPr lang="en-US" sz="2400" dirty="0" smtClean="0"/>
          </a:p>
          <a:p>
            <a:pPr marL="609600" lvl="1" indent="-495300">
              <a:spcBef>
                <a:spcPct val="5000"/>
              </a:spcBef>
              <a:buClr>
                <a:srgbClr val="000099"/>
              </a:buClr>
              <a:buSzPct val="75000"/>
              <a:buFont typeface="Wingdings" pitchFamily="2" charset="2"/>
              <a:buChar char="q"/>
            </a:pPr>
            <a:r>
              <a:rPr lang="en-US" sz="2400" dirty="0" smtClean="0"/>
              <a:t>It is </a:t>
            </a:r>
            <a:r>
              <a:rPr kumimoji="1" lang="en-US" sz="2400" dirty="0" smtClean="0">
                <a:solidFill>
                  <a:srgbClr val="000000"/>
                </a:solidFill>
              </a:rPr>
              <a:t>Fast &amp; reliable Windows operating system.</a:t>
            </a:r>
          </a:p>
          <a:p>
            <a:pPr marL="609600" lvl="1" indent="-495300">
              <a:spcBef>
                <a:spcPct val="5000"/>
              </a:spcBef>
              <a:buClr>
                <a:srgbClr val="000099"/>
              </a:buClr>
              <a:buSzPct val="75000"/>
              <a:buFont typeface="Wingdings" pitchFamily="2" charset="2"/>
              <a:buChar char="q"/>
            </a:pPr>
            <a:endParaRPr lang="en-US" sz="2400" dirty="0" smtClean="0"/>
          </a:p>
          <a:p>
            <a:pPr marL="609600" lvl="1" indent="-495300">
              <a:spcBef>
                <a:spcPct val="5000"/>
              </a:spcBef>
              <a:buClr>
                <a:srgbClr val="000099"/>
              </a:buClr>
              <a:buSzPct val="75000"/>
              <a:buFont typeface="Wingdings" pitchFamily="2" charset="2"/>
              <a:buChar char="q"/>
            </a:pPr>
            <a:r>
              <a:rPr lang="en-US" sz="2400" dirty="0" smtClean="0"/>
              <a:t>The two primary versions of Windows XP are Windows XP Home Edition and Windows XP Professional.</a:t>
            </a:r>
            <a:endParaRPr kumimoji="1" lang="en-US" sz="2400" dirty="0">
              <a:solidFill>
                <a:srgbClr val="000000"/>
              </a:solidFill>
            </a:endParaRPr>
          </a:p>
        </p:txBody>
      </p:sp>
      <p:pic>
        <p:nvPicPr>
          <p:cNvPr id="68681" name="Picture 73"/>
          <p:cNvPicPr>
            <a:picLocks noChangeAspect="1" noChangeArrowheads="1"/>
          </p:cNvPicPr>
          <p:nvPr/>
        </p:nvPicPr>
        <p:blipFill>
          <a:blip r:embed="rId2"/>
          <a:srcRect/>
          <a:stretch>
            <a:fillRect/>
          </a:stretch>
        </p:blipFill>
        <p:spPr bwMode="auto">
          <a:xfrm>
            <a:off x="5257800" y="1676400"/>
            <a:ext cx="3886200" cy="4876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4000"/>
                                  </p:stCondLst>
                                  <p:childTnLst>
                                    <p:set>
                                      <p:cBhvr>
                                        <p:cTn id="6" dur="1" fill="hold">
                                          <p:stCondLst>
                                            <p:cond delay="0"/>
                                          </p:stCondLst>
                                        </p:cTn>
                                        <p:tgtEl>
                                          <p:spTgt spid="68636">
                                            <p:txEl>
                                              <p:pRg st="1" end="1"/>
                                            </p:txEl>
                                          </p:spTgt>
                                        </p:tgtEl>
                                        <p:attrNameLst>
                                          <p:attrName>style.visibility</p:attrName>
                                        </p:attrNameLst>
                                      </p:cBhvr>
                                      <p:to>
                                        <p:strVal val="visible"/>
                                      </p:to>
                                    </p:set>
                                    <p:animEffect transition="in" filter="wipe(left)">
                                      <p:cBhvr>
                                        <p:cTn id="7" dur="500"/>
                                        <p:tgtEl>
                                          <p:spTgt spid="68636">
                                            <p:txEl>
                                              <p:pRg st="1" end="1"/>
                                            </p:txEl>
                                          </p:spTgt>
                                        </p:tgtEl>
                                      </p:cBhvr>
                                    </p:animEffect>
                                  </p:childTnLst>
                                </p:cTn>
                              </p:par>
                            </p:childTnLst>
                          </p:cTn>
                        </p:par>
                        <p:par>
                          <p:cTn id="8" fill="hold">
                            <p:stCondLst>
                              <p:cond delay="4500"/>
                            </p:stCondLst>
                            <p:childTnLst>
                              <p:par>
                                <p:cTn id="9" presetID="22" presetClass="entr" presetSubtype="8" fill="hold" grpId="0" nodeType="afterEffect">
                                  <p:stCondLst>
                                    <p:cond delay="4000"/>
                                  </p:stCondLst>
                                  <p:childTnLst>
                                    <p:set>
                                      <p:cBhvr>
                                        <p:cTn id="10" dur="1" fill="hold">
                                          <p:stCondLst>
                                            <p:cond delay="0"/>
                                          </p:stCondLst>
                                        </p:cTn>
                                        <p:tgtEl>
                                          <p:spTgt spid="68636">
                                            <p:txEl>
                                              <p:pRg st="3" end="3"/>
                                            </p:txEl>
                                          </p:spTgt>
                                        </p:tgtEl>
                                        <p:attrNameLst>
                                          <p:attrName>style.visibility</p:attrName>
                                        </p:attrNameLst>
                                      </p:cBhvr>
                                      <p:to>
                                        <p:strVal val="visible"/>
                                      </p:to>
                                    </p:set>
                                    <p:animEffect transition="in" filter="wipe(left)">
                                      <p:cBhvr>
                                        <p:cTn id="11" dur="500"/>
                                        <p:tgtEl>
                                          <p:spTgt spid="68636">
                                            <p:txEl>
                                              <p:pRg st="3" end="3"/>
                                            </p:txEl>
                                          </p:spTgt>
                                        </p:tgtEl>
                                      </p:cBhvr>
                                    </p:animEffect>
                                  </p:childTnLst>
                                </p:cTn>
                              </p:par>
                            </p:childTnLst>
                          </p:cTn>
                        </p:par>
                        <p:par>
                          <p:cTn id="12" fill="hold">
                            <p:stCondLst>
                              <p:cond delay="9000"/>
                            </p:stCondLst>
                            <p:childTnLst>
                              <p:par>
                                <p:cTn id="13" presetID="22" presetClass="entr" presetSubtype="8" fill="hold" grpId="0" nodeType="afterEffect">
                                  <p:stCondLst>
                                    <p:cond delay="4000"/>
                                  </p:stCondLst>
                                  <p:childTnLst>
                                    <p:set>
                                      <p:cBhvr>
                                        <p:cTn id="14" dur="1" fill="hold">
                                          <p:stCondLst>
                                            <p:cond delay="0"/>
                                          </p:stCondLst>
                                        </p:cTn>
                                        <p:tgtEl>
                                          <p:spTgt spid="68636">
                                            <p:txEl>
                                              <p:pRg st="5" end="5"/>
                                            </p:txEl>
                                          </p:spTgt>
                                        </p:tgtEl>
                                        <p:attrNameLst>
                                          <p:attrName>style.visibility</p:attrName>
                                        </p:attrNameLst>
                                      </p:cBhvr>
                                      <p:to>
                                        <p:strVal val="visible"/>
                                      </p:to>
                                    </p:set>
                                    <p:animEffect transition="in" filter="wipe(left)">
                                      <p:cBhvr>
                                        <p:cTn id="15" dur="500"/>
                                        <p:tgtEl>
                                          <p:spTgt spid="68636">
                                            <p:txEl>
                                              <p:pRg st="5" end="5"/>
                                            </p:txEl>
                                          </p:spTgt>
                                        </p:tgtEl>
                                      </p:cBhvr>
                                    </p:animEffect>
                                  </p:childTnLst>
                                </p:cTn>
                              </p:par>
                            </p:childTnLst>
                          </p:cTn>
                        </p:par>
                        <p:par>
                          <p:cTn id="16" fill="hold">
                            <p:stCondLst>
                              <p:cond delay="13500"/>
                            </p:stCondLst>
                            <p:childTnLst>
                              <p:par>
                                <p:cTn id="17" presetID="1" presetClass="entr" presetSubtype="0" fill="hold" nodeType="afterEffect">
                                  <p:stCondLst>
                                    <p:cond delay="2000"/>
                                  </p:stCondLst>
                                  <p:childTnLst>
                                    <p:set>
                                      <p:cBhvr>
                                        <p:cTn id="18" dur="1" fill="hold">
                                          <p:stCondLst>
                                            <p:cond delay="0"/>
                                          </p:stCondLst>
                                        </p:cTn>
                                        <p:tgtEl>
                                          <p:spTgt spid="68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6" grpId="0" build="p" bldLvl="4" autoUpdateAnimBg="0" advAuto="400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p:txBody>
          <a:bodyPr>
            <a:normAutofit/>
          </a:bodyPr>
          <a:lstStyle/>
          <a:p>
            <a:r>
              <a:rPr lang="en-US" b="1" dirty="0" smtClean="0">
                <a:solidFill>
                  <a:srgbClr val="FF0000"/>
                </a:solidFill>
              </a:rPr>
              <a:t>What is Windows Vista?</a:t>
            </a:r>
            <a:r>
              <a:rPr lang="en-US" dirty="0" smtClean="0"/>
              <a:t/>
            </a:r>
            <a:br>
              <a:rPr lang="en-US" dirty="0" smtClean="0"/>
            </a:br>
            <a:endParaRPr lang="en-US" dirty="0" smtClean="0">
              <a:latin typeface="Arial Unicode MS" pitchFamily="34" charset="-128"/>
            </a:endParaRPr>
          </a:p>
        </p:txBody>
      </p:sp>
      <p:sp>
        <p:nvSpPr>
          <p:cNvPr id="144393" name="Rectangle 9"/>
          <p:cNvSpPr>
            <a:spLocks noChangeArrowheads="1"/>
          </p:cNvSpPr>
          <p:nvPr/>
        </p:nvSpPr>
        <p:spPr bwMode="auto">
          <a:xfrm>
            <a:off x="520700" y="1600200"/>
            <a:ext cx="4127500" cy="4953000"/>
          </a:xfrm>
          <a:prstGeom prst="rect">
            <a:avLst/>
          </a:prstGeom>
          <a:noFill/>
          <a:ln w="9525">
            <a:noFill/>
            <a:miter lim="800000"/>
            <a:headEnd/>
            <a:tailEnd/>
          </a:ln>
        </p:spPr>
        <p:txBody>
          <a:bodyPr/>
          <a:lstStyle/>
          <a:p>
            <a:pPr marL="609600" lvl="1" indent="-495300">
              <a:spcBef>
                <a:spcPct val="5000"/>
              </a:spcBef>
              <a:buClr>
                <a:srgbClr val="000099"/>
              </a:buClr>
              <a:buSzPct val="75000"/>
              <a:buFont typeface="Wingdings" pitchFamily="2" charset="2"/>
              <a:buChar char="q"/>
            </a:pPr>
            <a:r>
              <a:rPr kumimoji="1" lang="en-US" sz="2400" dirty="0" smtClean="0">
                <a:solidFill>
                  <a:srgbClr val="000000"/>
                </a:solidFill>
              </a:rPr>
              <a:t>Successor to Windows XP, containing a new interface and new / enhanced features.</a:t>
            </a:r>
          </a:p>
          <a:p>
            <a:pPr marL="609600" lvl="1" indent="-495300">
              <a:spcBef>
                <a:spcPct val="5000"/>
              </a:spcBef>
              <a:buClr>
                <a:srgbClr val="000099"/>
              </a:buClr>
              <a:buSzPct val="75000"/>
              <a:buFont typeface="Wingdings" pitchFamily="2" charset="2"/>
              <a:buChar char="q"/>
            </a:pPr>
            <a:endParaRPr kumimoji="1" lang="en-US" sz="2400" dirty="0" smtClean="0">
              <a:solidFill>
                <a:srgbClr val="000000"/>
              </a:solidFill>
            </a:endParaRPr>
          </a:p>
          <a:p>
            <a:pPr marL="609600" lvl="1" indent="-495300">
              <a:spcBef>
                <a:spcPct val="5000"/>
              </a:spcBef>
              <a:buClr>
                <a:srgbClr val="000099"/>
              </a:buClr>
              <a:buSzPct val="75000"/>
              <a:buFont typeface="Wingdings" pitchFamily="2" charset="2"/>
              <a:buChar char="q"/>
            </a:pPr>
            <a:r>
              <a:rPr lang="en-US" sz="2400" dirty="0" smtClean="0"/>
              <a:t> Windows Vista was introduced </a:t>
            </a:r>
            <a:r>
              <a:rPr lang="en-US" sz="2400" smtClean="0"/>
              <a:t>in 2007.</a:t>
            </a:r>
            <a:endParaRPr lang="en-US" sz="2400" dirty="0" smtClean="0"/>
          </a:p>
          <a:p>
            <a:pPr marL="609600" lvl="1" indent="-495300">
              <a:spcBef>
                <a:spcPct val="5000"/>
              </a:spcBef>
              <a:buClr>
                <a:srgbClr val="000099"/>
              </a:buClr>
              <a:buSzPct val="75000"/>
              <a:buFont typeface="Wingdings" pitchFamily="2" charset="2"/>
              <a:buChar char="q"/>
            </a:pPr>
            <a:endParaRPr kumimoji="1" lang="en-US" sz="2400" dirty="0" smtClean="0">
              <a:solidFill>
                <a:srgbClr val="000000"/>
              </a:solidFill>
            </a:endParaRPr>
          </a:p>
          <a:p>
            <a:pPr marL="609600" lvl="1" indent="-495300">
              <a:spcBef>
                <a:spcPct val="5000"/>
              </a:spcBef>
              <a:buClr>
                <a:srgbClr val="000099"/>
              </a:buClr>
              <a:buSzPct val="75000"/>
              <a:buFont typeface="Wingdings" pitchFamily="2" charset="2"/>
              <a:buChar char="q"/>
            </a:pPr>
            <a:r>
              <a:rPr kumimoji="1" lang="en-US" sz="2400" dirty="0" smtClean="0">
                <a:solidFill>
                  <a:srgbClr val="000000"/>
                </a:solidFill>
              </a:rPr>
              <a:t>Available </a:t>
            </a:r>
            <a:r>
              <a:rPr kumimoji="1" lang="en-US" sz="2400" dirty="0">
                <a:solidFill>
                  <a:srgbClr val="000000"/>
                </a:solidFill>
              </a:rPr>
              <a:t>in several editions, grouped into Home and Business categories</a:t>
            </a:r>
          </a:p>
        </p:txBody>
      </p:sp>
      <p:pic>
        <p:nvPicPr>
          <p:cNvPr id="144400" name="Picture 16"/>
          <p:cNvPicPr>
            <a:picLocks noChangeAspect="1" noChangeArrowheads="1"/>
          </p:cNvPicPr>
          <p:nvPr/>
        </p:nvPicPr>
        <p:blipFill>
          <a:blip r:embed="rId2"/>
          <a:srcRect/>
          <a:stretch>
            <a:fillRect/>
          </a:stretch>
        </p:blipFill>
        <p:spPr bwMode="auto">
          <a:xfrm>
            <a:off x="4876800" y="1600200"/>
            <a:ext cx="4068762" cy="472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4000"/>
                                  </p:stCondLst>
                                  <p:childTnLst>
                                    <p:set>
                                      <p:cBhvr>
                                        <p:cTn id="6" dur="1" fill="hold">
                                          <p:stCondLst>
                                            <p:cond delay="0"/>
                                          </p:stCondLst>
                                        </p:cTn>
                                        <p:tgtEl>
                                          <p:spTgt spid="144393">
                                            <p:txEl>
                                              <p:pRg st="0" end="0"/>
                                            </p:txEl>
                                          </p:spTgt>
                                        </p:tgtEl>
                                        <p:attrNameLst>
                                          <p:attrName>style.visibility</p:attrName>
                                        </p:attrNameLst>
                                      </p:cBhvr>
                                      <p:to>
                                        <p:strVal val="visible"/>
                                      </p:to>
                                    </p:set>
                                    <p:animEffect transition="in" filter="wipe(left)">
                                      <p:cBhvr>
                                        <p:cTn id="7" dur="500"/>
                                        <p:tgtEl>
                                          <p:spTgt spid="144393">
                                            <p:txEl>
                                              <p:pRg st="0" end="0"/>
                                            </p:txEl>
                                          </p:spTgt>
                                        </p:tgtEl>
                                      </p:cBhvr>
                                    </p:animEffect>
                                  </p:childTnLst>
                                </p:cTn>
                              </p:par>
                            </p:childTnLst>
                          </p:cTn>
                        </p:par>
                        <p:par>
                          <p:cTn id="8" fill="hold">
                            <p:stCondLst>
                              <p:cond delay="4500"/>
                            </p:stCondLst>
                            <p:childTnLst>
                              <p:par>
                                <p:cTn id="9" presetID="22" presetClass="entr" presetSubtype="8" fill="hold" grpId="0" nodeType="afterEffect">
                                  <p:stCondLst>
                                    <p:cond delay="4000"/>
                                  </p:stCondLst>
                                  <p:childTnLst>
                                    <p:set>
                                      <p:cBhvr>
                                        <p:cTn id="10" dur="1" fill="hold">
                                          <p:stCondLst>
                                            <p:cond delay="0"/>
                                          </p:stCondLst>
                                        </p:cTn>
                                        <p:tgtEl>
                                          <p:spTgt spid="144393">
                                            <p:txEl>
                                              <p:pRg st="2" end="2"/>
                                            </p:txEl>
                                          </p:spTgt>
                                        </p:tgtEl>
                                        <p:attrNameLst>
                                          <p:attrName>style.visibility</p:attrName>
                                        </p:attrNameLst>
                                      </p:cBhvr>
                                      <p:to>
                                        <p:strVal val="visible"/>
                                      </p:to>
                                    </p:set>
                                    <p:animEffect transition="in" filter="wipe(left)">
                                      <p:cBhvr>
                                        <p:cTn id="11" dur="500"/>
                                        <p:tgtEl>
                                          <p:spTgt spid="144393">
                                            <p:txEl>
                                              <p:pRg st="2" end="2"/>
                                            </p:txEl>
                                          </p:spTgt>
                                        </p:tgtEl>
                                      </p:cBhvr>
                                    </p:animEffect>
                                  </p:childTnLst>
                                </p:cTn>
                              </p:par>
                            </p:childTnLst>
                          </p:cTn>
                        </p:par>
                        <p:par>
                          <p:cTn id="12" fill="hold">
                            <p:stCondLst>
                              <p:cond delay="9000"/>
                            </p:stCondLst>
                            <p:childTnLst>
                              <p:par>
                                <p:cTn id="13" presetID="22" presetClass="entr" presetSubtype="8" fill="hold" grpId="0" nodeType="afterEffect">
                                  <p:stCondLst>
                                    <p:cond delay="4000"/>
                                  </p:stCondLst>
                                  <p:childTnLst>
                                    <p:set>
                                      <p:cBhvr>
                                        <p:cTn id="14" dur="1" fill="hold">
                                          <p:stCondLst>
                                            <p:cond delay="0"/>
                                          </p:stCondLst>
                                        </p:cTn>
                                        <p:tgtEl>
                                          <p:spTgt spid="144393">
                                            <p:txEl>
                                              <p:pRg st="4" end="4"/>
                                            </p:txEl>
                                          </p:spTgt>
                                        </p:tgtEl>
                                        <p:attrNameLst>
                                          <p:attrName>style.visibility</p:attrName>
                                        </p:attrNameLst>
                                      </p:cBhvr>
                                      <p:to>
                                        <p:strVal val="visible"/>
                                      </p:to>
                                    </p:set>
                                    <p:animEffect transition="in" filter="wipe(left)">
                                      <p:cBhvr>
                                        <p:cTn id="15" dur="500"/>
                                        <p:tgtEl>
                                          <p:spTgt spid="144393">
                                            <p:txEl>
                                              <p:pRg st="4" end="4"/>
                                            </p:txEl>
                                          </p:spTgt>
                                        </p:tgtEl>
                                      </p:cBhvr>
                                    </p:animEffect>
                                  </p:childTnLst>
                                </p:cTn>
                              </p:par>
                            </p:childTnLst>
                          </p:cTn>
                        </p:par>
                        <p:par>
                          <p:cTn id="16" fill="hold">
                            <p:stCondLst>
                              <p:cond delay="13500"/>
                            </p:stCondLst>
                            <p:childTnLst>
                              <p:par>
                                <p:cTn id="17" presetID="3" presetClass="entr" presetSubtype="10" fill="hold" nodeType="afterEffect">
                                  <p:stCondLst>
                                    <p:cond delay="2000"/>
                                  </p:stCondLst>
                                  <p:childTnLst>
                                    <p:set>
                                      <p:cBhvr>
                                        <p:cTn id="18" dur="1" fill="hold">
                                          <p:stCondLst>
                                            <p:cond delay="0"/>
                                          </p:stCondLst>
                                        </p:cTn>
                                        <p:tgtEl>
                                          <p:spTgt spid="144400"/>
                                        </p:tgtEl>
                                        <p:attrNameLst>
                                          <p:attrName>style.visibility</p:attrName>
                                        </p:attrNameLst>
                                      </p:cBhvr>
                                      <p:to>
                                        <p:strVal val="visible"/>
                                      </p:to>
                                    </p:set>
                                    <p:animEffect transition="in" filter="blinds(horizontal)">
                                      <p:cBhvr>
                                        <p:cTn id="19" dur="500"/>
                                        <p:tgtEl>
                                          <p:spTgt spid="144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3" grpId="0" build="p" bldLvl="4" autoUpdateAnimBg="0" advAuto="400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a:bodyPr>
          <a:lstStyle/>
          <a:p>
            <a:r>
              <a:rPr lang="en-US" b="1" dirty="0" smtClean="0">
                <a:solidFill>
                  <a:srgbClr val="FF0000"/>
                </a:solidFill>
              </a:rPr>
              <a:t>What is UNIX?</a:t>
            </a:r>
            <a:r>
              <a:rPr lang="en-US" dirty="0" smtClean="0">
                <a:latin typeface="Arial Unicode MS" pitchFamily="34" charset="-128"/>
              </a:rPr>
              <a:t/>
            </a:r>
            <a:br>
              <a:rPr lang="en-US" dirty="0" smtClean="0">
                <a:latin typeface="Arial Unicode MS" pitchFamily="34" charset="-128"/>
              </a:rPr>
            </a:br>
            <a:endParaRPr lang="en-US" dirty="0" smtClean="0">
              <a:latin typeface="Arial Unicode MS" pitchFamily="34" charset="-128"/>
            </a:endParaRPr>
          </a:p>
        </p:txBody>
      </p:sp>
      <p:sp>
        <p:nvSpPr>
          <p:cNvPr id="76826" name="Rectangle 26"/>
          <p:cNvSpPr>
            <a:spLocks noChangeArrowheads="1"/>
          </p:cNvSpPr>
          <p:nvPr/>
        </p:nvSpPr>
        <p:spPr bwMode="auto">
          <a:xfrm>
            <a:off x="152400" y="1536700"/>
            <a:ext cx="8991600" cy="5321300"/>
          </a:xfrm>
          <a:prstGeom prst="rect">
            <a:avLst/>
          </a:prstGeom>
          <a:noFill/>
          <a:ln w="9525">
            <a:noFill/>
            <a:miter lim="800000"/>
            <a:headEnd/>
            <a:tailEnd/>
          </a:ln>
        </p:spPr>
        <p:txBody>
          <a:bodyPr/>
          <a:lstStyle/>
          <a:p>
            <a:pPr marL="609600" lvl="1" indent="-495300">
              <a:spcBef>
                <a:spcPct val="5000"/>
              </a:spcBef>
              <a:buClr>
                <a:srgbClr val="000099"/>
              </a:buClr>
              <a:buSzPct val="75000"/>
              <a:buFont typeface="Wingdings" pitchFamily="2" charset="2"/>
              <a:buChar char="q"/>
            </a:pPr>
            <a:r>
              <a:rPr lang="en-US" sz="2400" dirty="0" smtClean="0"/>
              <a:t>It is a  multi-user, multi-tasking operating system.</a:t>
            </a:r>
          </a:p>
          <a:p>
            <a:pPr marL="609600" lvl="1" indent="-495300">
              <a:spcBef>
                <a:spcPct val="5000"/>
              </a:spcBef>
              <a:buClr>
                <a:srgbClr val="000099"/>
              </a:buClr>
              <a:buSzPct val="75000"/>
              <a:buFont typeface="Wingdings" pitchFamily="2" charset="2"/>
              <a:buChar char="q"/>
            </a:pPr>
            <a:r>
              <a:rPr kumimoji="1" lang="en-US" sz="2400" dirty="0" smtClean="0">
                <a:solidFill>
                  <a:srgbClr val="000000"/>
                </a:solidFill>
              </a:rPr>
              <a:t>Used by power users because of its flexibility and power</a:t>
            </a:r>
            <a:endParaRPr lang="en-US" sz="2400" dirty="0" smtClean="0"/>
          </a:p>
          <a:p>
            <a:pPr marL="609600" lvl="1" indent="-495300">
              <a:spcBef>
                <a:spcPct val="5000"/>
              </a:spcBef>
              <a:buClr>
                <a:srgbClr val="000099"/>
              </a:buClr>
              <a:buSzPct val="75000"/>
              <a:buFont typeface="Wingdings" pitchFamily="2" charset="2"/>
              <a:buChar char="q"/>
            </a:pPr>
            <a:r>
              <a:rPr lang="en-US" sz="2400" dirty="0" smtClean="0"/>
              <a:t>UNIX systems also have a graphical user interface (GUI) similar to Microsoft Windows which provides an easy to use environment</a:t>
            </a:r>
          </a:p>
          <a:p>
            <a:pPr marL="609600" lvl="1" indent="-495300">
              <a:spcBef>
                <a:spcPct val="5000"/>
              </a:spcBef>
              <a:buClr>
                <a:srgbClr val="000099"/>
              </a:buClr>
              <a:buSzPct val="75000"/>
              <a:buFont typeface="Wingdings" pitchFamily="2" charset="2"/>
              <a:buChar char="q"/>
            </a:pPr>
            <a:r>
              <a:rPr lang="en-US" sz="2400" dirty="0" smtClean="0"/>
              <a:t>There are many different versions of UNIX, although they share common similarities. </a:t>
            </a:r>
          </a:p>
          <a:p>
            <a:pPr marL="609600" lvl="1" indent="-495300">
              <a:spcBef>
                <a:spcPct val="5000"/>
              </a:spcBef>
              <a:buClr>
                <a:srgbClr val="000099"/>
              </a:buClr>
              <a:buSzPct val="75000"/>
              <a:buFont typeface="Wingdings" pitchFamily="2" charset="2"/>
              <a:buChar char="q"/>
            </a:pPr>
            <a:r>
              <a:rPr lang="en-US" sz="2400" dirty="0" smtClean="0"/>
              <a:t>The most popular varieties</a:t>
            </a:r>
          </a:p>
          <a:p>
            <a:pPr marL="609600" lvl="1" indent="-495300">
              <a:spcBef>
                <a:spcPct val="5000"/>
              </a:spcBef>
              <a:buClr>
                <a:srgbClr val="000099"/>
              </a:buClr>
              <a:buSzPct val="75000"/>
            </a:pPr>
            <a:r>
              <a:rPr lang="en-US" sz="2400" dirty="0" smtClean="0"/>
              <a:t>      of UNIX are Sun Solaris,</a:t>
            </a:r>
          </a:p>
          <a:p>
            <a:pPr marL="609600" lvl="1" indent="-495300">
              <a:spcBef>
                <a:spcPct val="5000"/>
              </a:spcBef>
              <a:buClr>
                <a:srgbClr val="000099"/>
              </a:buClr>
              <a:buSzPct val="75000"/>
            </a:pPr>
            <a:r>
              <a:rPr lang="en-US" sz="2400" dirty="0" smtClean="0"/>
              <a:t>       and </a:t>
            </a:r>
            <a:r>
              <a:rPr lang="en-US" sz="2400" dirty="0" err="1" smtClean="0"/>
              <a:t>MacOS</a:t>
            </a:r>
            <a:r>
              <a:rPr lang="en-US" sz="2400" dirty="0" smtClean="0"/>
              <a:t> X. </a:t>
            </a:r>
          </a:p>
          <a:p>
            <a:pPr marL="609600" lvl="1" indent="-495300">
              <a:spcBef>
                <a:spcPct val="5000"/>
              </a:spcBef>
              <a:buClr>
                <a:srgbClr val="000099"/>
              </a:buClr>
              <a:buSzPct val="75000"/>
              <a:buFont typeface="Wingdings" pitchFamily="2" charset="2"/>
              <a:buChar char="q"/>
            </a:pPr>
            <a:r>
              <a:rPr kumimoji="1" lang="en-US" sz="2400" dirty="0" smtClean="0">
                <a:solidFill>
                  <a:srgbClr val="000000"/>
                </a:solidFill>
              </a:rPr>
              <a:t>Available for computers</a:t>
            </a:r>
          </a:p>
          <a:p>
            <a:pPr marL="609600" lvl="1" indent="-495300">
              <a:spcBef>
                <a:spcPct val="5000"/>
              </a:spcBef>
              <a:buClr>
                <a:srgbClr val="000099"/>
              </a:buClr>
              <a:buSzPct val="75000"/>
            </a:pPr>
            <a:r>
              <a:rPr kumimoji="1" lang="en-US" sz="2400" dirty="0" smtClean="0">
                <a:solidFill>
                  <a:srgbClr val="000000"/>
                </a:solidFill>
              </a:rPr>
              <a:t>      of all sizes</a:t>
            </a:r>
          </a:p>
          <a:p>
            <a:pPr marL="609600" lvl="1" indent="-495300">
              <a:spcBef>
                <a:spcPct val="5000"/>
              </a:spcBef>
              <a:buClr>
                <a:srgbClr val="000099"/>
              </a:buClr>
              <a:buSzPct val="75000"/>
              <a:buFont typeface="Wingdings" pitchFamily="2" charset="2"/>
              <a:buChar char="q"/>
            </a:pPr>
            <a:r>
              <a:rPr lang="en-US" sz="2400" dirty="0" smtClean="0"/>
              <a:t>UNIX was introduced </a:t>
            </a:r>
          </a:p>
          <a:p>
            <a:pPr marL="609600" lvl="1" indent="-495300">
              <a:spcBef>
                <a:spcPct val="5000"/>
              </a:spcBef>
              <a:buClr>
                <a:srgbClr val="000099"/>
              </a:buClr>
              <a:buSzPct val="75000"/>
            </a:pPr>
            <a:r>
              <a:rPr lang="en-US" sz="2400" dirty="0" smtClean="0"/>
              <a:t>      in 1970’S.</a:t>
            </a:r>
            <a:endParaRPr kumimoji="1" lang="en-US" sz="2400" dirty="0">
              <a:solidFill>
                <a:srgbClr val="000000"/>
              </a:solidFill>
            </a:endParaRPr>
          </a:p>
        </p:txBody>
      </p:sp>
      <p:pic>
        <p:nvPicPr>
          <p:cNvPr id="76850" name="Picture 50"/>
          <p:cNvPicPr>
            <a:picLocks noChangeAspect="1" noChangeArrowheads="1"/>
          </p:cNvPicPr>
          <p:nvPr/>
        </p:nvPicPr>
        <p:blipFill>
          <a:blip r:embed="rId2" cstate="print"/>
          <a:srcRect/>
          <a:stretch>
            <a:fillRect/>
          </a:stretch>
        </p:blipFill>
        <p:spPr bwMode="auto">
          <a:xfrm>
            <a:off x="4920600" y="4189800"/>
            <a:ext cx="4147200" cy="259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4000"/>
                                  </p:stCondLst>
                                  <p:childTnLst>
                                    <p:set>
                                      <p:cBhvr>
                                        <p:cTn id="6" dur="1" fill="hold">
                                          <p:stCondLst>
                                            <p:cond delay="0"/>
                                          </p:stCondLst>
                                        </p:cTn>
                                        <p:tgtEl>
                                          <p:spTgt spid="76826">
                                            <p:txEl>
                                              <p:pRg st="0" end="0"/>
                                            </p:txEl>
                                          </p:spTgt>
                                        </p:tgtEl>
                                        <p:attrNameLst>
                                          <p:attrName>style.visibility</p:attrName>
                                        </p:attrNameLst>
                                      </p:cBhvr>
                                      <p:to>
                                        <p:strVal val="visible"/>
                                      </p:to>
                                    </p:set>
                                    <p:animEffect transition="in" filter="wipe(left)">
                                      <p:cBhvr>
                                        <p:cTn id="7" dur="500"/>
                                        <p:tgtEl>
                                          <p:spTgt spid="76826">
                                            <p:txEl>
                                              <p:pRg st="0" end="0"/>
                                            </p:txEl>
                                          </p:spTgt>
                                        </p:tgtEl>
                                      </p:cBhvr>
                                    </p:animEffect>
                                  </p:childTnLst>
                                </p:cTn>
                              </p:par>
                            </p:childTnLst>
                          </p:cTn>
                        </p:par>
                        <p:par>
                          <p:cTn id="8" fill="hold">
                            <p:stCondLst>
                              <p:cond delay="4500"/>
                            </p:stCondLst>
                            <p:childTnLst>
                              <p:par>
                                <p:cTn id="9" presetID="22" presetClass="entr" presetSubtype="8" fill="hold" grpId="0" nodeType="afterEffect">
                                  <p:stCondLst>
                                    <p:cond delay="4000"/>
                                  </p:stCondLst>
                                  <p:childTnLst>
                                    <p:set>
                                      <p:cBhvr>
                                        <p:cTn id="10" dur="1" fill="hold">
                                          <p:stCondLst>
                                            <p:cond delay="0"/>
                                          </p:stCondLst>
                                        </p:cTn>
                                        <p:tgtEl>
                                          <p:spTgt spid="76826">
                                            <p:txEl>
                                              <p:pRg st="1" end="1"/>
                                            </p:txEl>
                                          </p:spTgt>
                                        </p:tgtEl>
                                        <p:attrNameLst>
                                          <p:attrName>style.visibility</p:attrName>
                                        </p:attrNameLst>
                                      </p:cBhvr>
                                      <p:to>
                                        <p:strVal val="visible"/>
                                      </p:to>
                                    </p:set>
                                    <p:animEffect transition="in" filter="wipe(left)">
                                      <p:cBhvr>
                                        <p:cTn id="11" dur="500"/>
                                        <p:tgtEl>
                                          <p:spTgt spid="76826">
                                            <p:txEl>
                                              <p:pRg st="1" end="1"/>
                                            </p:txEl>
                                          </p:spTgt>
                                        </p:tgtEl>
                                      </p:cBhvr>
                                    </p:animEffect>
                                  </p:childTnLst>
                                </p:cTn>
                              </p:par>
                            </p:childTnLst>
                          </p:cTn>
                        </p:par>
                        <p:par>
                          <p:cTn id="12" fill="hold">
                            <p:stCondLst>
                              <p:cond delay="9000"/>
                            </p:stCondLst>
                            <p:childTnLst>
                              <p:par>
                                <p:cTn id="13" presetID="22" presetClass="entr" presetSubtype="8" fill="hold" grpId="0" nodeType="afterEffect">
                                  <p:stCondLst>
                                    <p:cond delay="4000"/>
                                  </p:stCondLst>
                                  <p:childTnLst>
                                    <p:set>
                                      <p:cBhvr>
                                        <p:cTn id="14" dur="1" fill="hold">
                                          <p:stCondLst>
                                            <p:cond delay="0"/>
                                          </p:stCondLst>
                                        </p:cTn>
                                        <p:tgtEl>
                                          <p:spTgt spid="76826">
                                            <p:txEl>
                                              <p:pRg st="2" end="2"/>
                                            </p:txEl>
                                          </p:spTgt>
                                        </p:tgtEl>
                                        <p:attrNameLst>
                                          <p:attrName>style.visibility</p:attrName>
                                        </p:attrNameLst>
                                      </p:cBhvr>
                                      <p:to>
                                        <p:strVal val="visible"/>
                                      </p:to>
                                    </p:set>
                                    <p:animEffect transition="in" filter="wipe(left)">
                                      <p:cBhvr>
                                        <p:cTn id="15" dur="500"/>
                                        <p:tgtEl>
                                          <p:spTgt spid="76826">
                                            <p:txEl>
                                              <p:pRg st="2" end="2"/>
                                            </p:txEl>
                                          </p:spTgt>
                                        </p:tgtEl>
                                      </p:cBhvr>
                                    </p:animEffect>
                                  </p:childTnLst>
                                </p:cTn>
                              </p:par>
                            </p:childTnLst>
                          </p:cTn>
                        </p:par>
                        <p:par>
                          <p:cTn id="16" fill="hold">
                            <p:stCondLst>
                              <p:cond delay="13500"/>
                            </p:stCondLst>
                            <p:childTnLst>
                              <p:par>
                                <p:cTn id="17" presetID="22" presetClass="entr" presetSubtype="8" fill="hold" grpId="0" nodeType="afterEffect">
                                  <p:stCondLst>
                                    <p:cond delay="4000"/>
                                  </p:stCondLst>
                                  <p:childTnLst>
                                    <p:set>
                                      <p:cBhvr>
                                        <p:cTn id="18" dur="1" fill="hold">
                                          <p:stCondLst>
                                            <p:cond delay="0"/>
                                          </p:stCondLst>
                                        </p:cTn>
                                        <p:tgtEl>
                                          <p:spTgt spid="76826">
                                            <p:txEl>
                                              <p:pRg st="3" end="3"/>
                                            </p:txEl>
                                          </p:spTgt>
                                        </p:tgtEl>
                                        <p:attrNameLst>
                                          <p:attrName>style.visibility</p:attrName>
                                        </p:attrNameLst>
                                      </p:cBhvr>
                                      <p:to>
                                        <p:strVal val="visible"/>
                                      </p:to>
                                    </p:set>
                                    <p:animEffect transition="in" filter="wipe(left)">
                                      <p:cBhvr>
                                        <p:cTn id="19" dur="500"/>
                                        <p:tgtEl>
                                          <p:spTgt spid="76826">
                                            <p:txEl>
                                              <p:pRg st="3" end="3"/>
                                            </p:txEl>
                                          </p:spTgt>
                                        </p:tgtEl>
                                      </p:cBhvr>
                                    </p:animEffect>
                                  </p:childTnLst>
                                </p:cTn>
                              </p:par>
                            </p:childTnLst>
                          </p:cTn>
                        </p:par>
                        <p:par>
                          <p:cTn id="20" fill="hold">
                            <p:stCondLst>
                              <p:cond delay="18000"/>
                            </p:stCondLst>
                            <p:childTnLst>
                              <p:par>
                                <p:cTn id="21" presetID="22" presetClass="entr" presetSubtype="8" fill="hold" grpId="0" nodeType="afterEffect">
                                  <p:stCondLst>
                                    <p:cond delay="4000"/>
                                  </p:stCondLst>
                                  <p:childTnLst>
                                    <p:set>
                                      <p:cBhvr>
                                        <p:cTn id="22" dur="1" fill="hold">
                                          <p:stCondLst>
                                            <p:cond delay="0"/>
                                          </p:stCondLst>
                                        </p:cTn>
                                        <p:tgtEl>
                                          <p:spTgt spid="76826">
                                            <p:txEl>
                                              <p:pRg st="4" end="4"/>
                                            </p:txEl>
                                          </p:spTgt>
                                        </p:tgtEl>
                                        <p:attrNameLst>
                                          <p:attrName>style.visibility</p:attrName>
                                        </p:attrNameLst>
                                      </p:cBhvr>
                                      <p:to>
                                        <p:strVal val="visible"/>
                                      </p:to>
                                    </p:set>
                                    <p:animEffect transition="in" filter="wipe(left)">
                                      <p:cBhvr>
                                        <p:cTn id="23" dur="500"/>
                                        <p:tgtEl>
                                          <p:spTgt spid="76826">
                                            <p:txEl>
                                              <p:pRg st="4" end="4"/>
                                            </p:txEl>
                                          </p:spTgt>
                                        </p:tgtEl>
                                      </p:cBhvr>
                                    </p:animEffect>
                                  </p:childTnLst>
                                </p:cTn>
                              </p:par>
                            </p:childTnLst>
                          </p:cTn>
                        </p:par>
                        <p:par>
                          <p:cTn id="24" fill="hold">
                            <p:stCondLst>
                              <p:cond delay="22500"/>
                            </p:stCondLst>
                            <p:childTnLst>
                              <p:par>
                                <p:cTn id="25" presetID="22" presetClass="entr" presetSubtype="8" fill="hold" grpId="0" nodeType="afterEffect">
                                  <p:stCondLst>
                                    <p:cond delay="4000"/>
                                  </p:stCondLst>
                                  <p:childTnLst>
                                    <p:set>
                                      <p:cBhvr>
                                        <p:cTn id="26" dur="1" fill="hold">
                                          <p:stCondLst>
                                            <p:cond delay="0"/>
                                          </p:stCondLst>
                                        </p:cTn>
                                        <p:tgtEl>
                                          <p:spTgt spid="76826">
                                            <p:txEl>
                                              <p:pRg st="5" end="5"/>
                                            </p:txEl>
                                          </p:spTgt>
                                        </p:tgtEl>
                                        <p:attrNameLst>
                                          <p:attrName>style.visibility</p:attrName>
                                        </p:attrNameLst>
                                      </p:cBhvr>
                                      <p:to>
                                        <p:strVal val="visible"/>
                                      </p:to>
                                    </p:set>
                                    <p:animEffect transition="in" filter="wipe(left)">
                                      <p:cBhvr>
                                        <p:cTn id="27" dur="500"/>
                                        <p:tgtEl>
                                          <p:spTgt spid="76826">
                                            <p:txEl>
                                              <p:pRg st="5" end="5"/>
                                            </p:txEl>
                                          </p:spTgt>
                                        </p:tgtEl>
                                      </p:cBhvr>
                                    </p:animEffect>
                                  </p:childTnLst>
                                </p:cTn>
                              </p:par>
                            </p:childTnLst>
                          </p:cTn>
                        </p:par>
                        <p:par>
                          <p:cTn id="28" fill="hold">
                            <p:stCondLst>
                              <p:cond delay="27000"/>
                            </p:stCondLst>
                            <p:childTnLst>
                              <p:par>
                                <p:cTn id="29" presetID="22" presetClass="entr" presetSubtype="8" fill="hold" grpId="0" nodeType="afterEffect">
                                  <p:stCondLst>
                                    <p:cond delay="4000"/>
                                  </p:stCondLst>
                                  <p:childTnLst>
                                    <p:set>
                                      <p:cBhvr>
                                        <p:cTn id="30" dur="1" fill="hold">
                                          <p:stCondLst>
                                            <p:cond delay="0"/>
                                          </p:stCondLst>
                                        </p:cTn>
                                        <p:tgtEl>
                                          <p:spTgt spid="76826">
                                            <p:txEl>
                                              <p:pRg st="6" end="6"/>
                                            </p:txEl>
                                          </p:spTgt>
                                        </p:tgtEl>
                                        <p:attrNameLst>
                                          <p:attrName>style.visibility</p:attrName>
                                        </p:attrNameLst>
                                      </p:cBhvr>
                                      <p:to>
                                        <p:strVal val="visible"/>
                                      </p:to>
                                    </p:set>
                                    <p:animEffect transition="in" filter="wipe(left)">
                                      <p:cBhvr>
                                        <p:cTn id="31" dur="500"/>
                                        <p:tgtEl>
                                          <p:spTgt spid="76826">
                                            <p:txEl>
                                              <p:pRg st="6" end="6"/>
                                            </p:txEl>
                                          </p:spTgt>
                                        </p:tgtEl>
                                      </p:cBhvr>
                                    </p:animEffect>
                                  </p:childTnLst>
                                </p:cTn>
                              </p:par>
                            </p:childTnLst>
                          </p:cTn>
                        </p:par>
                        <p:par>
                          <p:cTn id="32" fill="hold">
                            <p:stCondLst>
                              <p:cond delay="31500"/>
                            </p:stCondLst>
                            <p:childTnLst>
                              <p:par>
                                <p:cTn id="33" presetID="22" presetClass="entr" presetSubtype="8" fill="hold" grpId="0" nodeType="afterEffect">
                                  <p:stCondLst>
                                    <p:cond delay="4000"/>
                                  </p:stCondLst>
                                  <p:childTnLst>
                                    <p:set>
                                      <p:cBhvr>
                                        <p:cTn id="34" dur="1" fill="hold">
                                          <p:stCondLst>
                                            <p:cond delay="0"/>
                                          </p:stCondLst>
                                        </p:cTn>
                                        <p:tgtEl>
                                          <p:spTgt spid="76826">
                                            <p:txEl>
                                              <p:pRg st="7" end="7"/>
                                            </p:txEl>
                                          </p:spTgt>
                                        </p:tgtEl>
                                        <p:attrNameLst>
                                          <p:attrName>style.visibility</p:attrName>
                                        </p:attrNameLst>
                                      </p:cBhvr>
                                      <p:to>
                                        <p:strVal val="visible"/>
                                      </p:to>
                                    </p:set>
                                    <p:animEffect transition="in" filter="wipe(left)">
                                      <p:cBhvr>
                                        <p:cTn id="35" dur="500"/>
                                        <p:tgtEl>
                                          <p:spTgt spid="76826">
                                            <p:txEl>
                                              <p:pRg st="7" end="7"/>
                                            </p:txEl>
                                          </p:spTgt>
                                        </p:tgtEl>
                                      </p:cBhvr>
                                    </p:animEffect>
                                  </p:childTnLst>
                                </p:cTn>
                              </p:par>
                            </p:childTnLst>
                          </p:cTn>
                        </p:par>
                        <p:par>
                          <p:cTn id="36" fill="hold">
                            <p:stCondLst>
                              <p:cond delay="36000"/>
                            </p:stCondLst>
                            <p:childTnLst>
                              <p:par>
                                <p:cTn id="37" presetID="22" presetClass="entr" presetSubtype="8" fill="hold" grpId="0" nodeType="afterEffect">
                                  <p:stCondLst>
                                    <p:cond delay="4000"/>
                                  </p:stCondLst>
                                  <p:childTnLst>
                                    <p:set>
                                      <p:cBhvr>
                                        <p:cTn id="38" dur="1" fill="hold">
                                          <p:stCondLst>
                                            <p:cond delay="0"/>
                                          </p:stCondLst>
                                        </p:cTn>
                                        <p:tgtEl>
                                          <p:spTgt spid="76826">
                                            <p:txEl>
                                              <p:pRg st="8" end="8"/>
                                            </p:txEl>
                                          </p:spTgt>
                                        </p:tgtEl>
                                        <p:attrNameLst>
                                          <p:attrName>style.visibility</p:attrName>
                                        </p:attrNameLst>
                                      </p:cBhvr>
                                      <p:to>
                                        <p:strVal val="visible"/>
                                      </p:to>
                                    </p:set>
                                    <p:animEffect transition="in" filter="wipe(left)">
                                      <p:cBhvr>
                                        <p:cTn id="39" dur="500"/>
                                        <p:tgtEl>
                                          <p:spTgt spid="76826">
                                            <p:txEl>
                                              <p:pRg st="8" end="8"/>
                                            </p:txEl>
                                          </p:spTgt>
                                        </p:tgtEl>
                                      </p:cBhvr>
                                    </p:animEffect>
                                  </p:childTnLst>
                                </p:cTn>
                              </p:par>
                            </p:childTnLst>
                          </p:cTn>
                        </p:par>
                        <p:par>
                          <p:cTn id="40" fill="hold">
                            <p:stCondLst>
                              <p:cond delay="40500"/>
                            </p:stCondLst>
                            <p:childTnLst>
                              <p:par>
                                <p:cTn id="41" presetID="22" presetClass="entr" presetSubtype="8" fill="hold" grpId="0" nodeType="afterEffect">
                                  <p:stCondLst>
                                    <p:cond delay="4000"/>
                                  </p:stCondLst>
                                  <p:childTnLst>
                                    <p:set>
                                      <p:cBhvr>
                                        <p:cTn id="42" dur="1" fill="hold">
                                          <p:stCondLst>
                                            <p:cond delay="0"/>
                                          </p:stCondLst>
                                        </p:cTn>
                                        <p:tgtEl>
                                          <p:spTgt spid="76826">
                                            <p:txEl>
                                              <p:pRg st="9" end="9"/>
                                            </p:txEl>
                                          </p:spTgt>
                                        </p:tgtEl>
                                        <p:attrNameLst>
                                          <p:attrName>style.visibility</p:attrName>
                                        </p:attrNameLst>
                                      </p:cBhvr>
                                      <p:to>
                                        <p:strVal val="visible"/>
                                      </p:to>
                                    </p:set>
                                    <p:animEffect transition="in" filter="wipe(left)">
                                      <p:cBhvr>
                                        <p:cTn id="43" dur="500"/>
                                        <p:tgtEl>
                                          <p:spTgt spid="76826">
                                            <p:txEl>
                                              <p:pRg st="9" end="9"/>
                                            </p:txEl>
                                          </p:spTgt>
                                        </p:tgtEl>
                                      </p:cBhvr>
                                    </p:animEffect>
                                  </p:childTnLst>
                                </p:cTn>
                              </p:par>
                            </p:childTnLst>
                          </p:cTn>
                        </p:par>
                        <p:par>
                          <p:cTn id="44" fill="hold">
                            <p:stCondLst>
                              <p:cond delay="45000"/>
                            </p:stCondLst>
                            <p:childTnLst>
                              <p:par>
                                <p:cTn id="45" presetID="22" presetClass="entr" presetSubtype="8" fill="hold" grpId="0" nodeType="afterEffect">
                                  <p:stCondLst>
                                    <p:cond delay="4000"/>
                                  </p:stCondLst>
                                  <p:childTnLst>
                                    <p:set>
                                      <p:cBhvr>
                                        <p:cTn id="46" dur="1" fill="hold">
                                          <p:stCondLst>
                                            <p:cond delay="0"/>
                                          </p:stCondLst>
                                        </p:cTn>
                                        <p:tgtEl>
                                          <p:spTgt spid="76826">
                                            <p:txEl>
                                              <p:pRg st="10" end="10"/>
                                            </p:txEl>
                                          </p:spTgt>
                                        </p:tgtEl>
                                        <p:attrNameLst>
                                          <p:attrName>style.visibility</p:attrName>
                                        </p:attrNameLst>
                                      </p:cBhvr>
                                      <p:to>
                                        <p:strVal val="visible"/>
                                      </p:to>
                                    </p:set>
                                    <p:animEffect transition="in" filter="wipe(left)">
                                      <p:cBhvr>
                                        <p:cTn id="47" dur="500"/>
                                        <p:tgtEl>
                                          <p:spTgt spid="76826">
                                            <p:txEl>
                                              <p:pRg st="10" end="10"/>
                                            </p:txEl>
                                          </p:spTgt>
                                        </p:tgtEl>
                                      </p:cBhvr>
                                    </p:animEffect>
                                  </p:childTnLst>
                                </p:cTn>
                              </p:par>
                            </p:childTnLst>
                          </p:cTn>
                        </p:par>
                        <p:par>
                          <p:cTn id="48" fill="hold">
                            <p:stCondLst>
                              <p:cond delay="49500"/>
                            </p:stCondLst>
                            <p:childTnLst>
                              <p:par>
                                <p:cTn id="49" presetID="5" presetClass="entr" presetSubtype="10" fill="hold" nodeType="afterEffect">
                                  <p:stCondLst>
                                    <p:cond delay="2000"/>
                                  </p:stCondLst>
                                  <p:childTnLst>
                                    <p:set>
                                      <p:cBhvr>
                                        <p:cTn id="50" dur="1" fill="hold">
                                          <p:stCondLst>
                                            <p:cond delay="0"/>
                                          </p:stCondLst>
                                        </p:cTn>
                                        <p:tgtEl>
                                          <p:spTgt spid="76850"/>
                                        </p:tgtEl>
                                        <p:attrNameLst>
                                          <p:attrName>style.visibility</p:attrName>
                                        </p:attrNameLst>
                                      </p:cBhvr>
                                      <p:to>
                                        <p:strVal val="visible"/>
                                      </p:to>
                                    </p:set>
                                    <p:animEffect transition="in" filter="checkerboard(across)">
                                      <p:cBhvr>
                                        <p:cTn id="51" dur="500"/>
                                        <p:tgtEl>
                                          <p:spTgt spid="7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6" grpId="0" build="p" bldLvl="4" autoUpdateAnimBg="0" advAuto="400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b="1" dirty="0" smtClean="0">
                <a:solidFill>
                  <a:srgbClr val="FF0000"/>
                </a:solidFill>
              </a:rPr>
              <a:t>What is Linux?</a:t>
            </a:r>
            <a:r>
              <a:rPr lang="en-US" dirty="0" smtClean="0">
                <a:latin typeface="Arial Unicode MS" pitchFamily="34" charset="-128"/>
              </a:rPr>
              <a:t/>
            </a:r>
            <a:br>
              <a:rPr lang="en-US" dirty="0" smtClean="0">
                <a:latin typeface="Arial Unicode MS" pitchFamily="34" charset="-128"/>
              </a:rPr>
            </a:br>
            <a:endParaRPr lang="en-US" dirty="0" smtClean="0">
              <a:latin typeface="Arial Unicode MS" pitchFamily="34" charset="-128"/>
            </a:endParaRPr>
          </a:p>
        </p:txBody>
      </p:sp>
      <p:sp>
        <p:nvSpPr>
          <p:cNvPr id="78860" name="Rectangle 12"/>
          <p:cNvSpPr>
            <a:spLocks noChangeArrowheads="1"/>
          </p:cNvSpPr>
          <p:nvPr/>
        </p:nvSpPr>
        <p:spPr bwMode="auto">
          <a:xfrm>
            <a:off x="317500" y="1535113"/>
            <a:ext cx="8826500" cy="5094287"/>
          </a:xfrm>
          <a:prstGeom prst="rect">
            <a:avLst/>
          </a:prstGeom>
          <a:noFill/>
          <a:ln w="9525">
            <a:noFill/>
            <a:miter lim="800000"/>
            <a:headEnd/>
            <a:tailEnd/>
          </a:ln>
        </p:spPr>
        <p:txBody>
          <a:bodyPr/>
          <a:lstStyle/>
          <a:p>
            <a:pPr marL="609600" lvl="1" indent="-495300">
              <a:spcBef>
                <a:spcPct val="5000"/>
              </a:spcBef>
              <a:buClr>
                <a:srgbClr val="000099"/>
              </a:buClr>
              <a:buSzPct val="75000"/>
              <a:buFont typeface="Wingdings" pitchFamily="2" charset="2"/>
              <a:buChar char="Ø"/>
            </a:pPr>
            <a:r>
              <a:rPr kumimoji="1" lang="en-US" sz="2400" dirty="0"/>
              <a:t>Popular, free, multitasking UNIX-type operating system</a:t>
            </a:r>
          </a:p>
          <a:p>
            <a:pPr marL="609600" lvl="1" indent="-495300">
              <a:spcBef>
                <a:spcPct val="5000"/>
              </a:spcBef>
              <a:buClr>
                <a:srgbClr val="000099"/>
              </a:buClr>
              <a:buSzPct val="75000"/>
              <a:buFont typeface="Wingdings" pitchFamily="2" charset="2"/>
              <a:buChar char="Ø"/>
            </a:pPr>
            <a:r>
              <a:rPr kumimoji="1" lang="en-US" sz="2400" dirty="0"/>
              <a:t>Open-source </a:t>
            </a:r>
            <a:r>
              <a:rPr kumimoji="1" lang="en-US" sz="2400" dirty="0" smtClean="0"/>
              <a:t>software</a:t>
            </a:r>
            <a:r>
              <a:rPr kumimoji="1" lang="en-US" sz="2400" dirty="0"/>
              <a:t/>
            </a:r>
            <a:br>
              <a:rPr kumimoji="1" lang="en-US" sz="2400" dirty="0"/>
            </a:br>
            <a:r>
              <a:rPr kumimoji="1" lang="en-US" sz="2400" dirty="0"/>
              <a:t>code is available to </a:t>
            </a:r>
            <a:br>
              <a:rPr kumimoji="1" lang="en-US" sz="2400" dirty="0"/>
            </a:br>
            <a:r>
              <a:rPr kumimoji="1" lang="en-US" sz="2400" dirty="0"/>
              <a:t>public</a:t>
            </a:r>
          </a:p>
          <a:p>
            <a:pPr marL="609600" lvl="1" indent="-495300">
              <a:spcBef>
                <a:spcPct val="5000"/>
              </a:spcBef>
              <a:buClr>
                <a:srgbClr val="000099"/>
              </a:buClr>
              <a:buSzPct val="75000"/>
              <a:buFont typeface="Wingdings" pitchFamily="2" charset="2"/>
              <a:buChar char="Ø"/>
            </a:pPr>
            <a:r>
              <a:rPr kumimoji="1" lang="en-US" sz="2400" dirty="0"/>
              <a:t>Both a stand-alone </a:t>
            </a:r>
            <a:br>
              <a:rPr kumimoji="1" lang="en-US" sz="2400" dirty="0"/>
            </a:br>
            <a:r>
              <a:rPr kumimoji="1" lang="en-US" sz="2400" dirty="0"/>
              <a:t>and a network </a:t>
            </a:r>
            <a:br>
              <a:rPr kumimoji="1" lang="en-US" sz="2400" dirty="0"/>
            </a:br>
            <a:r>
              <a:rPr kumimoji="1" lang="en-US" sz="2400" dirty="0"/>
              <a:t>operating </a:t>
            </a:r>
            <a:r>
              <a:rPr kumimoji="1" lang="en-US" sz="2400" dirty="0" smtClean="0"/>
              <a:t>system</a:t>
            </a:r>
          </a:p>
          <a:p>
            <a:pPr marL="609600" lvl="1" indent="-495300">
              <a:spcBef>
                <a:spcPct val="5000"/>
              </a:spcBef>
              <a:buClr>
                <a:srgbClr val="000099"/>
              </a:buClr>
              <a:buSzPct val="75000"/>
              <a:buFont typeface="Wingdings" pitchFamily="2" charset="2"/>
              <a:buChar char="Ø"/>
            </a:pPr>
            <a:r>
              <a:rPr lang="en-US" sz="2400" dirty="0" smtClean="0"/>
              <a:t>Popular Linux OS</a:t>
            </a:r>
          </a:p>
          <a:p>
            <a:pPr marL="609600" lvl="1" indent="-495300">
              <a:spcBef>
                <a:spcPct val="5000"/>
              </a:spcBef>
              <a:buClr>
                <a:srgbClr val="000099"/>
              </a:buClr>
              <a:buSzPct val="75000"/>
            </a:pPr>
            <a:r>
              <a:rPr lang="en-US" sz="2400" dirty="0" smtClean="0"/>
              <a:t>      distributions include </a:t>
            </a:r>
          </a:p>
          <a:p>
            <a:pPr marL="609600" lvl="1" indent="-495300">
              <a:spcBef>
                <a:spcPct val="5000"/>
              </a:spcBef>
              <a:buClr>
                <a:srgbClr val="000099"/>
              </a:buClr>
              <a:buSzPct val="75000"/>
            </a:pPr>
            <a:r>
              <a:rPr lang="en-US" sz="2400" dirty="0" smtClean="0"/>
              <a:t>      Fedora, Red Hat  &amp;</a:t>
            </a:r>
          </a:p>
          <a:p>
            <a:pPr marL="609600" lvl="1" indent="-495300">
              <a:spcBef>
                <a:spcPct val="5000"/>
              </a:spcBef>
              <a:buClr>
                <a:srgbClr val="000099"/>
              </a:buClr>
              <a:buSzPct val="75000"/>
            </a:pPr>
            <a:r>
              <a:rPr lang="en-US" sz="2400" dirty="0" smtClean="0"/>
              <a:t>      </a:t>
            </a:r>
            <a:r>
              <a:rPr lang="en-US" sz="2400" dirty="0" err="1" smtClean="0"/>
              <a:t>Ubuntu</a:t>
            </a:r>
            <a:r>
              <a:rPr lang="en-US" sz="2400" dirty="0" smtClean="0"/>
              <a:t>.</a:t>
            </a:r>
          </a:p>
          <a:p>
            <a:pPr marL="609600" lvl="1" indent="-495300">
              <a:spcBef>
                <a:spcPct val="5000"/>
              </a:spcBef>
              <a:buClr>
                <a:srgbClr val="000099"/>
              </a:buClr>
              <a:buSzPct val="75000"/>
              <a:buFont typeface="Wingdings" pitchFamily="2" charset="2"/>
              <a:buChar char="q"/>
            </a:pPr>
            <a:r>
              <a:rPr lang="en-US" sz="2400" dirty="0" smtClean="0"/>
              <a:t>LINUX was introduced </a:t>
            </a:r>
          </a:p>
          <a:p>
            <a:pPr marL="609600" lvl="1" indent="-495300">
              <a:spcBef>
                <a:spcPct val="5000"/>
              </a:spcBef>
              <a:buClr>
                <a:srgbClr val="000099"/>
              </a:buClr>
              <a:buSzPct val="75000"/>
            </a:pPr>
            <a:r>
              <a:rPr lang="en-US" sz="2400" dirty="0" smtClean="0"/>
              <a:t>      in 1991.</a:t>
            </a:r>
            <a:endParaRPr kumimoji="1" lang="en-US" sz="2400" dirty="0" smtClean="0">
              <a:solidFill>
                <a:srgbClr val="000000"/>
              </a:solidFill>
            </a:endParaRPr>
          </a:p>
          <a:p>
            <a:pPr marL="609600" lvl="1" indent="-495300">
              <a:spcBef>
                <a:spcPct val="5000"/>
              </a:spcBef>
              <a:buClr>
                <a:srgbClr val="000099"/>
              </a:buClr>
              <a:buSzPct val="75000"/>
              <a:buFont typeface="Wingdings" pitchFamily="2" charset="2"/>
              <a:buChar char="Ø"/>
            </a:pPr>
            <a:endParaRPr kumimoji="1" lang="en-US" sz="2400" b="1" dirty="0">
              <a:latin typeface="Times New Roman" charset="0"/>
            </a:endParaRPr>
          </a:p>
        </p:txBody>
      </p:sp>
      <p:pic>
        <p:nvPicPr>
          <p:cNvPr id="1026" name="Picture 2" descr="C:\Users\Sajjad Hussain\Downloads\indexKKK.jpg"/>
          <p:cNvPicPr>
            <a:picLocks noChangeAspect="1" noChangeArrowheads="1"/>
          </p:cNvPicPr>
          <p:nvPr/>
        </p:nvPicPr>
        <p:blipFill>
          <a:blip r:embed="rId2"/>
          <a:srcRect/>
          <a:stretch>
            <a:fillRect/>
          </a:stretch>
        </p:blipFill>
        <p:spPr bwMode="auto">
          <a:xfrm>
            <a:off x="3810000" y="2743200"/>
            <a:ext cx="5012841" cy="3124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4000"/>
                                  </p:stCondLst>
                                  <p:childTnLst>
                                    <p:set>
                                      <p:cBhvr>
                                        <p:cTn id="6" dur="1" fill="hold">
                                          <p:stCondLst>
                                            <p:cond delay="0"/>
                                          </p:stCondLst>
                                        </p:cTn>
                                        <p:tgtEl>
                                          <p:spTgt spid="78860">
                                            <p:txEl>
                                              <p:pRg st="0" end="0"/>
                                            </p:txEl>
                                          </p:spTgt>
                                        </p:tgtEl>
                                        <p:attrNameLst>
                                          <p:attrName>style.visibility</p:attrName>
                                        </p:attrNameLst>
                                      </p:cBhvr>
                                      <p:to>
                                        <p:strVal val="visible"/>
                                      </p:to>
                                    </p:set>
                                    <p:animEffect transition="in" filter="wipe(left)">
                                      <p:cBhvr>
                                        <p:cTn id="7" dur="500"/>
                                        <p:tgtEl>
                                          <p:spTgt spid="78860">
                                            <p:txEl>
                                              <p:pRg st="0" end="0"/>
                                            </p:txEl>
                                          </p:spTgt>
                                        </p:tgtEl>
                                      </p:cBhvr>
                                    </p:animEffect>
                                  </p:childTnLst>
                                </p:cTn>
                              </p:par>
                            </p:childTnLst>
                          </p:cTn>
                        </p:par>
                        <p:par>
                          <p:cTn id="8" fill="hold">
                            <p:stCondLst>
                              <p:cond delay="4500"/>
                            </p:stCondLst>
                            <p:childTnLst>
                              <p:par>
                                <p:cTn id="9" presetID="22" presetClass="entr" presetSubtype="8" fill="hold" grpId="0" nodeType="afterEffect">
                                  <p:stCondLst>
                                    <p:cond delay="4000"/>
                                  </p:stCondLst>
                                  <p:childTnLst>
                                    <p:set>
                                      <p:cBhvr>
                                        <p:cTn id="10" dur="1" fill="hold">
                                          <p:stCondLst>
                                            <p:cond delay="0"/>
                                          </p:stCondLst>
                                        </p:cTn>
                                        <p:tgtEl>
                                          <p:spTgt spid="78860">
                                            <p:txEl>
                                              <p:pRg st="1" end="1"/>
                                            </p:txEl>
                                          </p:spTgt>
                                        </p:tgtEl>
                                        <p:attrNameLst>
                                          <p:attrName>style.visibility</p:attrName>
                                        </p:attrNameLst>
                                      </p:cBhvr>
                                      <p:to>
                                        <p:strVal val="visible"/>
                                      </p:to>
                                    </p:set>
                                    <p:animEffect transition="in" filter="wipe(left)">
                                      <p:cBhvr>
                                        <p:cTn id="11" dur="500"/>
                                        <p:tgtEl>
                                          <p:spTgt spid="78860">
                                            <p:txEl>
                                              <p:pRg st="1" end="1"/>
                                            </p:txEl>
                                          </p:spTgt>
                                        </p:tgtEl>
                                      </p:cBhvr>
                                    </p:animEffect>
                                  </p:childTnLst>
                                </p:cTn>
                              </p:par>
                            </p:childTnLst>
                          </p:cTn>
                        </p:par>
                        <p:par>
                          <p:cTn id="12" fill="hold">
                            <p:stCondLst>
                              <p:cond delay="9000"/>
                            </p:stCondLst>
                            <p:childTnLst>
                              <p:par>
                                <p:cTn id="13" presetID="22" presetClass="entr" presetSubtype="8" fill="hold" grpId="0" nodeType="afterEffect">
                                  <p:stCondLst>
                                    <p:cond delay="4000"/>
                                  </p:stCondLst>
                                  <p:childTnLst>
                                    <p:set>
                                      <p:cBhvr>
                                        <p:cTn id="14" dur="1" fill="hold">
                                          <p:stCondLst>
                                            <p:cond delay="0"/>
                                          </p:stCondLst>
                                        </p:cTn>
                                        <p:tgtEl>
                                          <p:spTgt spid="78860">
                                            <p:txEl>
                                              <p:pRg st="2" end="2"/>
                                            </p:txEl>
                                          </p:spTgt>
                                        </p:tgtEl>
                                        <p:attrNameLst>
                                          <p:attrName>style.visibility</p:attrName>
                                        </p:attrNameLst>
                                      </p:cBhvr>
                                      <p:to>
                                        <p:strVal val="visible"/>
                                      </p:to>
                                    </p:set>
                                    <p:animEffect transition="in" filter="wipe(left)">
                                      <p:cBhvr>
                                        <p:cTn id="15" dur="500"/>
                                        <p:tgtEl>
                                          <p:spTgt spid="78860">
                                            <p:txEl>
                                              <p:pRg st="2" end="2"/>
                                            </p:txEl>
                                          </p:spTgt>
                                        </p:tgtEl>
                                      </p:cBhvr>
                                    </p:animEffect>
                                  </p:childTnLst>
                                </p:cTn>
                              </p:par>
                            </p:childTnLst>
                          </p:cTn>
                        </p:par>
                        <p:par>
                          <p:cTn id="16" fill="hold">
                            <p:stCondLst>
                              <p:cond delay="13500"/>
                            </p:stCondLst>
                            <p:childTnLst>
                              <p:par>
                                <p:cTn id="17" presetID="22" presetClass="entr" presetSubtype="8" fill="hold" grpId="0" nodeType="afterEffect">
                                  <p:stCondLst>
                                    <p:cond delay="4000"/>
                                  </p:stCondLst>
                                  <p:childTnLst>
                                    <p:set>
                                      <p:cBhvr>
                                        <p:cTn id="18" dur="1" fill="hold">
                                          <p:stCondLst>
                                            <p:cond delay="0"/>
                                          </p:stCondLst>
                                        </p:cTn>
                                        <p:tgtEl>
                                          <p:spTgt spid="78860">
                                            <p:txEl>
                                              <p:pRg st="3" end="3"/>
                                            </p:txEl>
                                          </p:spTgt>
                                        </p:tgtEl>
                                        <p:attrNameLst>
                                          <p:attrName>style.visibility</p:attrName>
                                        </p:attrNameLst>
                                      </p:cBhvr>
                                      <p:to>
                                        <p:strVal val="visible"/>
                                      </p:to>
                                    </p:set>
                                    <p:animEffect transition="in" filter="wipe(left)">
                                      <p:cBhvr>
                                        <p:cTn id="19" dur="500"/>
                                        <p:tgtEl>
                                          <p:spTgt spid="78860">
                                            <p:txEl>
                                              <p:pRg st="3" end="3"/>
                                            </p:txEl>
                                          </p:spTgt>
                                        </p:tgtEl>
                                      </p:cBhvr>
                                    </p:animEffect>
                                  </p:childTnLst>
                                </p:cTn>
                              </p:par>
                            </p:childTnLst>
                          </p:cTn>
                        </p:par>
                        <p:par>
                          <p:cTn id="20" fill="hold">
                            <p:stCondLst>
                              <p:cond delay="18000"/>
                            </p:stCondLst>
                            <p:childTnLst>
                              <p:par>
                                <p:cTn id="21" presetID="22" presetClass="entr" presetSubtype="8" fill="hold" grpId="0" nodeType="afterEffect">
                                  <p:stCondLst>
                                    <p:cond delay="4000"/>
                                  </p:stCondLst>
                                  <p:childTnLst>
                                    <p:set>
                                      <p:cBhvr>
                                        <p:cTn id="22" dur="1" fill="hold">
                                          <p:stCondLst>
                                            <p:cond delay="0"/>
                                          </p:stCondLst>
                                        </p:cTn>
                                        <p:tgtEl>
                                          <p:spTgt spid="78860">
                                            <p:txEl>
                                              <p:pRg st="4" end="4"/>
                                            </p:txEl>
                                          </p:spTgt>
                                        </p:tgtEl>
                                        <p:attrNameLst>
                                          <p:attrName>style.visibility</p:attrName>
                                        </p:attrNameLst>
                                      </p:cBhvr>
                                      <p:to>
                                        <p:strVal val="visible"/>
                                      </p:to>
                                    </p:set>
                                    <p:animEffect transition="in" filter="wipe(left)">
                                      <p:cBhvr>
                                        <p:cTn id="23" dur="500"/>
                                        <p:tgtEl>
                                          <p:spTgt spid="78860">
                                            <p:txEl>
                                              <p:pRg st="4" end="4"/>
                                            </p:txEl>
                                          </p:spTgt>
                                        </p:tgtEl>
                                      </p:cBhvr>
                                    </p:animEffect>
                                  </p:childTnLst>
                                </p:cTn>
                              </p:par>
                            </p:childTnLst>
                          </p:cTn>
                        </p:par>
                        <p:par>
                          <p:cTn id="24" fill="hold">
                            <p:stCondLst>
                              <p:cond delay="22500"/>
                            </p:stCondLst>
                            <p:childTnLst>
                              <p:par>
                                <p:cTn id="25" presetID="22" presetClass="entr" presetSubtype="8" fill="hold" grpId="0" nodeType="afterEffect">
                                  <p:stCondLst>
                                    <p:cond delay="4000"/>
                                  </p:stCondLst>
                                  <p:childTnLst>
                                    <p:set>
                                      <p:cBhvr>
                                        <p:cTn id="26" dur="1" fill="hold">
                                          <p:stCondLst>
                                            <p:cond delay="0"/>
                                          </p:stCondLst>
                                        </p:cTn>
                                        <p:tgtEl>
                                          <p:spTgt spid="78860">
                                            <p:txEl>
                                              <p:pRg st="5" end="5"/>
                                            </p:txEl>
                                          </p:spTgt>
                                        </p:tgtEl>
                                        <p:attrNameLst>
                                          <p:attrName>style.visibility</p:attrName>
                                        </p:attrNameLst>
                                      </p:cBhvr>
                                      <p:to>
                                        <p:strVal val="visible"/>
                                      </p:to>
                                    </p:set>
                                    <p:animEffect transition="in" filter="wipe(left)">
                                      <p:cBhvr>
                                        <p:cTn id="27" dur="500"/>
                                        <p:tgtEl>
                                          <p:spTgt spid="78860">
                                            <p:txEl>
                                              <p:pRg st="5" end="5"/>
                                            </p:txEl>
                                          </p:spTgt>
                                        </p:tgtEl>
                                      </p:cBhvr>
                                    </p:animEffect>
                                  </p:childTnLst>
                                </p:cTn>
                              </p:par>
                            </p:childTnLst>
                          </p:cTn>
                        </p:par>
                        <p:par>
                          <p:cTn id="28" fill="hold">
                            <p:stCondLst>
                              <p:cond delay="27000"/>
                            </p:stCondLst>
                            <p:childTnLst>
                              <p:par>
                                <p:cTn id="29" presetID="22" presetClass="entr" presetSubtype="8" fill="hold" grpId="0" nodeType="afterEffect">
                                  <p:stCondLst>
                                    <p:cond delay="4000"/>
                                  </p:stCondLst>
                                  <p:childTnLst>
                                    <p:set>
                                      <p:cBhvr>
                                        <p:cTn id="30" dur="1" fill="hold">
                                          <p:stCondLst>
                                            <p:cond delay="0"/>
                                          </p:stCondLst>
                                        </p:cTn>
                                        <p:tgtEl>
                                          <p:spTgt spid="78860">
                                            <p:txEl>
                                              <p:pRg st="6" end="6"/>
                                            </p:txEl>
                                          </p:spTgt>
                                        </p:tgtEl>
                                        <p:attrNameLst>
                                          <p:attrName>style.visibility</p:attrName>
                                        </p:attrNameLst>
                                      </p:cBhvr>
                                      <p:to>
                                        <p:strVal val="visible"/>
                                      </p:to>
                                    </p:set>
                                    <p:animEffect transition="in" filter="wipe(left)">
                                      <p:cBhvr>
                                        <p:cTn id="31" dur="500"/>
                                        <p:tgtEl>
                                          <p:spTgt spid="78860">
                                            <p:txEl>
                                              <p:pRg st="6" end="6"/>
                                            </p:txEl>
                                          </p:spTgt>
                                        </p:tgtEl>
                                      </p:cBhvr>
                                    </p:animEffect>
                                  </p:childTnLst>
                                </p:cTn>
                              </p:par>
                            </p:childTnLst>
                          </p:cTn>
                        </p:par>
                        <p:par>
                          <p:cTn id="32" fill="hold">
                            <p:stCondLst>
                              <p:cond delay="31500"/>
                            </p:stCondLst>
                            <p:childTnLst>
                              <p:par>
                                <p:cTn id="33" presetID="22" presetClass="entr" presetSubtype="8" fill="hold" grpId="0" nodeType="afterEffect">
                                  <p:stCondLst>
                                    <p:cond delay="4000"/>
                                  </p:stCondLst>
                                  <p:childTnLst>
                                    <p:set>
                                      <p:cBhvr>
                                        <p:cTn id="34" dur="1" fill="hold">
                                          <p:stCondLst>
                                            <p:cond delay="0"/>
                                          </p:stCondLst>
                                        </p:cTn>
                                        <p:tgtEl>
                                          <p:spTgt spid="78860">
                                            <p:txEl>
                                              <p:pRg st="7" end="7"/>
                                            </p:txEl>
                                          </p:spTgt>
                                        </p:tgtEl>
                                        <p:attrNameLst>
                                          <p:attrName>style.visibility</p:attrName>
                                        </p:attrNameLst>
                                      </p:cBhvr>
                                      <p:to>
                                        <p:strVal val="visible"/>
                                      </p:to>
                                    </p:set>
                                    <p:animEffect transition="in" filter="wipe(left)">
                                      <p:cBhvr>
                                        <p:cTn id="35" dur="500"/>
                                        <p:tgtEl>
                                          <p:spTgt spid="78860">
                                            <p:txEl>
                                              <p:pRg st="7" end="7"/>
                                            </p:txEl>
                                          </p:spTgt>
                                        </p:tgtEl>
                                      </p:cBhvr>
                                    </p:animEffect>
                                  </p:childTnLst>
                                </p:cTn>
                              </p:par>
                            </p:childTnLst>
                          </p:cTn>
                        </p:par>
                        <p:par>
                          <p:cTn id="36" fill="hold">
                            <p:stCondLst>
                              <p:cond delay="36000"/>
                            </p:stCondLst>
                            <p:childTnLst>
                              <p:par>
                                <p:cTn id="37" presetID="22" presetClass="entr" presetSubtype="8" fill="hold" grpId="0" nodeType="afterEffect">
                                  <p:stCondLst>
                                    <p:cond delay="4000"/>
                                  </p:stCondLst>
                                  <p:childTnLst>
                                    <p:set>
                                      <p:cBhvr>
                                        <p:cTn id="38" dur="1" fill="hold">
                                          <p:stCondLst>
                                            <p:cond delay="0"/>
                                          </p:stCondLst>
                                        </p:cTn>
                                        <p:tgtEl>
                                          <p:spTgt spid="78860">
                                            <p:txEl>
                                              <p:pRg st="8" end="8"/>
                                            </p:txEl>
                                          </p:spTgt>
                                        </p:tgtEl>
                                        <p:attrNameLst>
                                          <p:attrName>style.visibility</p:attrName>
                                        </p:attrNameLst>
                                      </p:cBhvr>
                                      <p:to>
                                        <p:strVal val="visible"/>
                                      </p:to>
                                    </p:set>
                                    <p:animEffect transition="in" filter="wipe(left)">
                                      <p:cBhvr>
                                        <p:cTn id="39" dur="500"/>
                                        <p:tgtEl>
                                          <p:spTgt spid="7886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build="p" bldLvl="5" autoUpdateAnimBg="0" advAuto="4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Utility Programs</a:t>
            </a:r>
            <a:endParaRPr lang="en-US" dirty="0">
              <a:solidFill>
                <a:srgbClr val="FF0000"/>
              </a:solidFill>
            </a:endParaRPr>
          </a:p>
        </p:txBody>
      </p:sp>
      <p:sp>
        <p:nvSpPr>
          <p:cNvPr id="3" name="Content Placeholder 2"/>
          <p:cNvSpPr>
            <a:spLocks noGrp="1"/>
          </p:cNvSpPr>
          <p:nvPr>
            <p:ph idx="1"/>
          </p:nvPr>
        </p:nvSpPr>
        <p:spPr>
          <a:xfrm>
            <a:off x="304800" y="1600200"/>
            <a:ext cx="5410200" cy="4953000"/>
          </a:xfrm>
        </p:spPr>
        <p:txBody>
          <a:bodyPr>
            <a:normAutofit fontScale="92500" lnSpcReduction="20000"/>
          </a:bodyPr>
          <a:lstStyle/>
          <a:p>
            <a:pPr>
              <a:buNone/>
            </a:pPr>
            <a:r>
              <a:rPr lang="en-US" sz="2800" dirty="0" smtClean="0">
                <a:solidFill>
                  <a:srgbClr val="FF0000"/>
                </a:solidFill>
              </a:rPr>
              <a:t>           What is a utility program?</a:t>
            </a:r>
          </a:p>
          <a:p>
            <a:pPr>
              <a:lnSpc>
                <a:spcPct val="90000"/>
              </a:lnSpc>
            </a:pPr>
            <a:r>
              <a:rPr lang="en-US" sz="3000" dirty="0" smtClean="0"/>
              <a:t>A type of system software that performs a specific task.</a:t>
            </a:r>
          </a:p>
          <a:p>
            <a:pPr>
              <a:lnSpc>
                <a:spcPct val="90000"/>
              </a:lnSpc>
            </a:pPr>
            <a:r>
              <a:rPr lang="en-US" sz="3000" dirty="0" smtClean="0"/>
              <a:t>It is small program that that performs system maintenance and management.</a:t>
            </a:r>
          </a:p>
          <a:p>
            <a:pPr>
              <a:lnSpc>
                <a:spcPct val="90000"/>
              </a:lnSpc>
            </a:pPr>
            <a:r>
              <a:rPr lang="en-US" sz="3000" dirty="0" smtClean="0"/>
              <a:t>Usually related to managing a computer, its devices, or its programs.</a:t>
            </a:r>
          </a:p>
          <a:p>
            <a:pPr>
              <a:lnSpc>
                <a:spcPct val="90000"/>
              </a:lnSpc>
            </a:pPr>
            <a:r>
              <a:rPr lang="en-US" sz="3000" dirty="0" smtClean="0"/>
              <a:t>Also called a utility</a:t>
            </a:r>
          </a:p>
          <a:p>
            <a:pPr>
              <a:lnSpc>
                <a:spcPct val="90000"/>
              </a:lnSpc>
            </a:pPr>
            <a:r>
              <a:rPr lang="en-US" sz="3000" dirty="0" smtClean="0"/>
              <a:t>Most operating systems include several utility programs</a:t>
            </a:r>
          </a:p>
          <a:p>
            <a:endParaRPr lang="en-US" dirty="0"/>
          </a:p>
        </p:txBody>
      </p:sp>
      <p:pic>
        <p:nvPicPr>
          <p:cNvPr id="4" name="Picture 8" descr="HH01620_"/>
          <p:cNvPicPr>
            <a:picLocks noChangeAspect="1" noChangeArrowheads="1"/>
          </p:cNvPicPr>
          <p:nvPr/>
        </p:nvPicPr>
        <p:blipFill>
          <a:blip r:embed="rId2"/>
          <a:srcRect/>
          <a:stretch>
            <a:fillRect/>
          </a:stretch>
        </p:blipFill>
        <p:spPr bwMode="auto">
          <a:xfrm>
            <a:off x="5638800" y="1752600"/>
            <a:ext cx="35052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a:xfrm>
            <a:off x="381000" y="1600200"/>
            <a:ext cx="8385048" cy="5029200"/>
          </a:xfrm>
        </p:spPr>
        <p:txBody>
          <a:bodyPr>
            <a:normAutofit fontScale="92500"/>
          </a:bodyPr>
          <a:lstStyle/>
          <a:p>
            <a:pPr>
              <a:lnSpc>
                <a:spcPct val="150000"/>
              </a:lnSpc>
            </a:pPr>
            <a:r>
              <a:rPr lang="en-US" sz="2800" dirty="0" smtClean="0"/>
              <a:t>Software is a set of</a:t>
            </a:r>
            <a:r>
              <a:rPr lang="en-US" sz="2800" u="sng" dirty="0" smtClean="0"/>
              <a:t> programs </a:t>
            </a:r>
            <a:r>
              <a:rPr lang="en-US" sz="2800" dirty="0" smtClean="0"/>
              <a:t>that instructs the computer about the tasks to be performed. </a:t>
            </a:r>
          </a:p>
          <a:p>
            <a:pPr>
              <a:lnSpc>
                <a:spcPct val="150000"/>
              </a:lnSpc>
            </a:pPr>
            <a:r>
              <a:rPr lang="en-US" sz="2800" dirty="0" smtClean="0"/>
              <a:t>Software tells the computer how the tasks are to be performed.</a:t>
            </a:r>
          </a:p>
          <a:p>
            <a:pPr>
              <a:lnSpc>
                <a:spcPct val="150000"/>
              </a:lnSpc>
            </a:pPr>
            <a:r>
              <a:rPr lang="en-US" sz="2800" dirty="0" smtClean="0"/>
              <a:t>Different sets of software can be loaded on the same hardware to perform different kinds of tasks.</a:t>
            </a:r>
            <a:endParaRPr lang="en-US" dirty="0" smtClean="0"/>
          </a:p>
          <a:p>
            <a:pPr>
              <a:lnSpc>
                <a:spcPct val="150000"/>
              </a:lnSpc>
            </a:pPr>
            <a:r>
              <a:rPr lang="en-US" dirty="0" smtClean="0"/>
              <a:t>you can not usually touch the computer software.</a:t>
            </a:r>
          </a:p>
          <a:p>
            <a:pPr>
              <a:lnSpc>
                <a:spcPct val="150000"/>
              </a:lnSpc>
            </a:pPr>
            <a:r>
              <a:rPr lang="en-US" dirty="0" smtClean="0"/>
              <a:t>However, you may be able to read the set of instructions.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dirty="0" smtClean="0">
                <a:solidFill>
                  <a:srgbClr val="FF0000"/>
                </a:solidFill>
              </a:rPr>
              <a:t>What is a file compression utility?</a:t>
            </a:r>
            <a:r>
              <a:rPr lang="en-US" dirty="0" smtClean="0"/>
              <a:t/>
            </a:r>
            <a:br>
              <a:rPr lang="en-US" dirty="0" smtClean="0"/>
            </a:br>
            <a:endParaRPr lang="en-US" dirty="0" smtClean="0"/>
          </a:p>
        </p:txBody>
      </p:sp>
      <p:sp>
        <p:nvSpPr>
          <p:cNvPr id="266244" name="Rectangle 4"/>
          <p:cNvSpPr>
            <a:spLocks noGrp="1" noChangeArrowheads="1"/>
          </p:cNvSpPr>
          <p:nvPr>
            <p:ph sz="half" idx="1"/>
          </p:nvPr>
        </p:nvSpPr>
        <p:spPr>
          <a:xfrm>
            <a:off x="0" y="1752600"/>
            <a:ext cx="3886200" cy="5105400"/>
          </a:xfrm>
        </p:spPr>
        <p:txBody>
          <a:bodyPr>
            <a:normAutofit fontScale="92500"/>
          </a:bodyPr>
          <a:lstStyle/>
          <a:p>
            <a:pPr>
              <a:lnSpc>
                <a:spcPct val="90000"/>
              </a:lnSpc>
            </a:pPr>
            <a:r>
              <a:rPr lang="en-US" sz="2400" dirty="0" smtClean="0"/>
              <a:t>Reduces the size of a file</a:t>
            </a:r>
          </a:p>
          <a:p>
            <a:pPr>
              <a:lnSpc>
                <a:spcPct val="90000"/>
              </a:lnSpc>
            </a:pPr>
            <a:r>
              <a:rPr lang="en-US" sz="2400" dirty="0" smtClean="0"/>
              <a:t>Compressed files</a:t>
            </a:r>
          </a:p>
          <a:p>
            <a:pPr lvl="1">
              <a:lnSpc>
                <a:spcPct val="90000"/>
              </a:lnSpc>
            </a:pPr>
            <a:r>
              <a:rPr lang="en-US" sz="2400" dirty="0" smtClean="0"/>
              <a:t>Take up less storage space than the original files</a:t>
            </a:r>
          </a:p>
          <a:p>
            <a:pPr lvl="1">
              <a:lnSpc>
                <a:spcPct val="90000"/>
              </a:lnSpc>
            </a:pPr>
            <a:r>
              <a:rPr lang="en-US" sz="2400" dirty="0" smtClean="0"/>
              <a:t>Sometimes called zipped files</a:t>
            </a:r>
          </a:p>
          <a:p>
            <a:pPr lvl="1">
              <a:lnSpc>
                <a:spcPct val="90000"/>
              </a:lnSpc>
            </a:pPr>
            <a:r>
              <a:rPr lang="en-US" sz="2400" dirty="0" smtClean="0"/>
              <a:t>Usually have a .zip extension</a:t>
            </a:r>
          </a:p>
          <a:p>
            <a:pPr>
              <a:lnSpc>
                <a:spcPct val="90000"/>
              </a:lnSpc>
            </a:pPr>
            <a:r>
              <a:rPr lang="en-US" sz="2400" dirty="0" smtClean="0"/>
              <a:t>You must uncompress a compressed file to use it</a:t>
            </a:r>
          </a:p>
          <a:p>
            <a:pPr>
              <a:lnSpc>
                <a:spcPct val="90000"/>
              </a:lnSpc>
            </a:pPr>
            <a:r>
              <a:rPr lang="en-US" sz="2400" dirty="0" smtClean="0"/>
              <a:t>Two popular utilities are </a:t>
            </a:r>
            <a:r>
              <a:rPr lang="en-US" sz="2400" dirty="0" err="1" smtClean="0"/>
              <a:t>Winrar</a:t>
            </a:r>
            <a:r>
              <a:rPr lang="en-US" sz="2400" dirty="0" smtClean="0"/>
              <a:t> and WinZip</a:t>
            </a:r>
            <a:r>
              <a:rPr lang="en-US" sz="2400" baseline="30000" dirty="0" smtClean="0">
                <a:cs typeface="Arial" charset="0"/>
              </a:rPr>
              <a:t>®</a:t>
            </a:r>
            <a:endParaRPr lang="en-US" sz="2400" baseline="30000" dirty="0" smtClean="0"/>
          </a:p>
        </p:txBody>
      </p:sp>
      <p:pic>
        <p:nvPicPr>
          <p:cNvPr id="75783" name="Picture 9" descr="E:\Powerpoint Presentations\Chap08\Chapter Figures\Fig8-29.jpg"/>
          <p:cNvPicPr>
            <a:picLocks noChangeAspect="1" noChangeArrowheads="1"/>
          </p:cNvPicPr>
          <p:nvPr/>
        </p:nvPicPr>
        <p:blipFill>
          <a:blip r:embed="rId2"/>
          <a:srcRect/>
          <a:stretch>
            <a:fillRect/>
          </a:stretch>
        </p:blipFill>
        <p:spPr bwMode="auto">
          <a:xfrm>
            <a:off x="3810000" y="1839913"/>
            <a:ext cx="5334000" cy="5018087"/>
          </a:xfrm>
          <a:prstGeom prst="rect">
            <a:avLst/>
          </a:prstGeom>
          <a:noFill/>
          <a:ln w="9525">
            <a:noFill/>
            <a:miter lim="800000"/>
            <a:headEnd/>
            <a:tailEnd/>
          </a:ln>
        </p:spPr>
      </p:pic>
      <p:grpSp>
        <p:nvGrpSpPr>
          <p:cNvPr id="3" name="Group 12"/>
          <p:cNvGrpSpPr>
            <a:grpSpLocks/>
          </p:cNvGrpSpPr>
          <p:nvPr/>
        </p:nvGrpSpPr>
        <p:grpSpPr bwMode="auto">
          <a:xfrm>
            <a:off x="5791200" y="1371600"/>
            <a:ext cx="3352800" cy="685800"/>
            <a:chOff x="3648" y="864"/>
            <a:chExt cx="2112" cy="432"/>
          </a:xfrm>
        </p:grpSpPr>
        <p:sp>
          <p:nvSpPr>
            <p:cNvPr id="75785" name="Line 11"/>
            <p:cNvSpPr>
              <a:spLocks noChangeShapeType="1"/>
            </p:cNvSpPr>
            <p:nvPr/>
          </p:nvSpPr>
          <p:spPr bwMode="auto">
            <a:xfrm flipH="1">
              <a:off x="3648" y="1152"/>
              <a:ext cx="1200" cy="144"/>
            </a:xfrm>
            <a:prstGeom prst="line">
              <a:avLst/>
            </a:prstGeom>
            <a:noFill/>
            <a:ln w="57150">
              <a:solidFill>
                <a:schemeClr val="bg2"/>
              </a:solidFill>
              <a:round/>
              <a:headEnd/>
              <a:tailEnd type="triangle" w="med" len="med"/>
            </a:ln>
          </p:spPr>
          <p:txBody>
            <a:bodyPr anchor="ctr">
              <a:spAutoFit/>
            </a:bodyPr>
            <a:lstStyle/>
            <a:p>
              <a:endParaRPr lang="en-US"/>
            </a:p>
          </p:txBody>
        </p:sp>
        <p:sp>
          <p:nvSpPr>
            <p:cNvPr id="266250" name="Text Box 10"/>
            <p:cNvSpPr txBox="1">
              <a:spLocks noChangeArrowheads="1"/>
            </p:cNvSpPr>
            <p:nvPr/>
          </p:nvSpPr>
          <p:spPr bwMode="auto">
            <a:xfrm>
              <a:off x="4752" y="864"/>
              <a:ext cx="1008" cy="412"/>
            </a:xfrm>
            <a:prstGeom prst="rect">
              <a:avLst/>
            </a:prstGeom>
            <a:solidFill>
              <a:schemeClr val="tx1"/>
            </a:solidFill>
            <a:ln w="12700">
              <a:solidFill>
                <a:schemeClr val="bg2"/>
              </a:solidFill>
              <a:miter lim="800000"/>
              <a:headEnd/>
              <a:tailEnd/>
            </a:ln>
            <a:effectLst>
              <a:outerShdw dist="107763" dir="18900000" algn="ctr" rotWithShape="0">
                <a:schemeClr val="bg2"/>
              </a:outerShdw>
            </a:effectLst>
          </p:spPr>
          <p:txBody>
            <a:bodyPr>
              <a:spAutoFit/>
            </a:bodyPr>
            <a:lstStyle/>
            <a:p>
              <a:pPr>
                <a:defRPr/>
              </a:pPr>
              <a:r>
                <a:rPr lang="en-US">
                  <a:solidFill>
                    <a:schemeClr val="bg2"/>
                  </a:solidFill>
                </a:rPr>
                <a:t>compressed file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Antivirus utility</a:t>
            </a:r>
            <a:endParaRPr lang="en-US" dirty="0">
              <a:solidFill>
                <a:srgbClr val="FF0000"/>
              </a:solidFill>
            </a:endParaRPr>
          </a:p>
        </p:txBody>
      </p:sp>
      <p:sp>
        <p:nvSpPr>
          <p:cNvPr id="3" name="Content Placeholder 2"/>
          <p:cNvSpPr>
            <a:spLocks noGrp="1"/>
          </p:cNvSpPr>
          <p:nvPr>
            <p:ph idx="1"/>
          </p:nvPr>
        </p:nvSpPr>
        <p:spPr>
          <a:xfrm>
            <a:off x="228600" y="1524000"/>
            <a:ext cx="8915400" cy="5334000"/>
          </a:xfrm>
        </p:spPr>
        <p:txBody>
          <a:bodyPr>
            <a:normAutofit/>
          </a:bodyPr>
          <a:lstStyle/>
          <a:p>
            <a:r>
              <a:rPr lang="en-US" sz="2000" dirty="0" smtClean="0"/>
              <a:t>An antivirus utility is a program that prevents,</a:t>
            </a:r>
          </a:p>
          <a:p>
            <a:pPr>
              <a:buNone/>
            </a:pPr>
            <a:r>
              <a:rPr lang="en-US" sz="2000" dirty="0" smtClean="0"/>
              <a:t> detects, and removes viruses from a computer's</a:t>
            </a:r>
          </a:p>
          <a:p>
            <a:pPr>
              <a:buNone/>
            </a:pPr>
            <a:r>
              <a:rPr lang="en-US" sz="2000" dirty="0" smtClean="0"/>
              <a:t> memory or storage devices.</a:t>
            </a:r>
          </a:p>
          <a:p>
            <a:r>
              <a:rPr kumimoji="1" lang="en-US" sz="2000" dirty="0" smtClean="0"/>
              <a:t>A virus is a program that copies itself into other</a:t>
            </a:r>
          </a:p>
          <a:p>
            <a:pPr>
              <a:buNone/>
            </a:pPr>
            <a:r>
              <a:rPr kumimoji="1" lang="en-US" sz="2000" dirty="0" smtClean="0"/>
              <a:t> programs and spreads through multiple computers</a:t>
            </a:r>
          </a:p>
          <a:p>
            <a:r>
              <a:rPr kumimoji="1" lang="en-US" sz="2000" dirty="0" smtClean="0"/>
              <a:t>Some viruses destroy or corrupt data</a:t>
            </a:r>
            <a:endParaRPr lang="en-US" sz="2000" dirty="0" smtClean="0"/>
          </a:p>
          <a:p>
            <a:pPr marL="320040" lvl="1" indent="-320040">
              <a:spcBef>
                <a:spcPts val="700"/>
              </a:spcBef>
              <a:buClr>
                <a:schemeClr val="accent2"/>
              </a:buClr>
              <a:buSzPct val="60000"/>
              <a:buFont typeface="Wingdings"/>
              <a:buChar char=""/>
            </a:pPr>
            <a:r>
              <a:rPr lang="en-US" sz="2000" dirty="0" smtClean="0"/>
              <a:t>Antivirus must be up to date in order to work</a:t>
            </a:r>
          </a:p>
          <a:p>
            <a:pPr marL="320040" lvl="1" indent="-320040">
              <a:spcBef>
                <a:spcPts val="700"/>
              </a:spcBef>
              <a:buClr>
                <a:schemeClr val="accent2"/>
              </a:buClr>
              <a:buSzPct val="60000"/>
              <a:buNone/>
            </a:pPr>
            <a:r>
              <a:rPr lang="en-US" sz="2000" dirty="0" smtClean="0"/>
              <a:t> properly.</a:t>
            </a:r>
          </a:p>
          <a:p>
            <a:pPr marL="320040" lvl="1" indent="-320040">
              <a:spcBef>
                <a:spcPts val="700"/>
              </a:spcBef>
              <a:buClr>
                <a:schemeClr val="accent2"/>
              </a:buClr>
              <a:buSzPct val="60000"/>
              <a:buFont typeface="Wingdings"/>
              <a:buChar char=""/>
            </a:pPr>
            <a:r>
              <a:rPr lang="en-US" sz="2000" dirty="0" smtClean="0"/>
              <a:t>Antivirus scans files and directories to detect,</a:t>
            </a:r>
          </a:p>
          <a:p>
            <a:pPr marL="320040" lvl="1" indent="-320040">
              <a:spcBef>
                <a:spcPts val="700"/>
              </a:spcBef>
              <a:buClr>
                <a:schemeClr val="accent2"/>
              </a:buClr>
              <a:buSzPct val="60000"/>
              <a:buNone/>
            </a:pPr>
            <a:r>
              <a:rPr lang="en-US" sz="2000" dirty="0" smtClean="0"/>
              <a:t> and remove software viruses.</a:t>
            </a:r>
          </a:p>
          <a:p>
            <a:pPr marL="320040" lvl="1" indent="-320040">
              <a:spcBef>
                <a:spcPts val="700"/>
              </a:spcBef>
              <a:buClr>
                <a:schemeClr val="accent2"/>
              </a:buClr>
              <a:buSzPct val="60000"/>
              <a:buFont typeface="Wingdings"/>
              <a:buChar char=""/>
            </a:pPr>
            <a:r>
              <a:rPr kumimoji="1" lang="en-US" sz="2000" dirty="0" smtClean="0">
                <a:solidFill>
                  <a:srgbClr val="000000"/>
                </a:solidFill>
              </a:rPr>
              <a:t>Popular antivirus utilities are:</a:t>
            </a:r>
          </a:p>
          <a:p>
            <a:pPr marL="320040" lvl="1" indent="-320040">
              <a:spcBef>
                <a:spcPts val="700"/>
              </a:spcBef>
              <a:buClr>
                <a:schemeClr val="accent2"/>
              </a:buClr>
              <a:buSzPct val="60000"/>
              <a:buFont typeface="Wingdings"/>
              <a:buChar char=""/>
            </a:pPr>
            <a:r>
              <a:rPr kumimoji="1" lang="en-US" sz="2000" dirty="0" smtClean="0">
                <a:solidFill>
                  <a:srgbClr val="000000"/>
                </a:solidFill>
              </a:rPr>
              <a:t> </a:t>
            </a:r>
            <a:r>
              <a:rPr kumimoji="1" lang="en-US" sz="2000" dirty="0" err="1" smtClean="0">
                <a:solidFill>
                  <a:srgbClr val="000000"/>
                </a:solidFill>
              </a:rPr>
              <a:t>Avg</a:t>
            </a:r>
            <a:r>
              <a:rPr kumimoji="1" lang="en-US" sz="2000" dirty="0" smtClean="0">
                <a:solidFill>
                  <a:srgbClr val="000000"/>
                </a:solidFill>
              </a:rPr>
              <a:t> antivirus, Norton,Nod32, </a:t>
            </a:r>
          </a:p>
          <a:p>
            <a:endParaRPr lang="en-US" dirty="0"/>
          </a:p>
        </p:txBody>
      </p:sp>
      <p:pic>
        <p:nvPicPr>
          <p:cNvPr id="6" name="Picture 2" descr="C:\Users\Sajjad Hussain\Downloads\avg-antivirus-free.jpg"/>
          <p:cNvPicPr>
            <a:picLocks noChangeAspect="1" noChangeArrowheads="1"/>
          </p:cNvPicPr>
          <p:nvPr/>
        </p:nvPicPr>
        <p:blipFill>
          <a:blip r:embed="rId2"/>
          <a:srcRect/>
          <a:stretch>
            <a:fillRect/>
          </a:stretch>
        </p:blipFill>
        <p:spPr bwMode="auto">
          <a:xfrm>
            <a:off x="5486400" y="1371600"/>
            <a:ext cx="3657600" cy="5105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en-US" dirty="0" smtClean="0">
                <a:solidFill>
                  <a:srgbClr val="FF0000"/>
                </a:solidFill>
              </a:rPr>
              <a:t>What is an uninstaller?</a:t>
            </a:r>
            <a:r>
              <a:rPr lang="en-US" dirty="0" smtClean="0"/>
              <a:t/>
            </a:r>
            <a:br>
              <a:rPr lang="en-US" dirty="0" smtClean="0"/>
            </a:br>
            <a:endParaRPr lang="en-US" dirty="0" smtClean="0"/>
          </a:p>
        </p:txBody>
      </p:sp>
      <p:sp>
        <p:nvSpPr>
          <p:cNvPr id="268292" name="Rectangle 4"/>
          <p:cNvSpPr>
            <a:spLocks noGrp="1" noChangeArrowheads="1"/>
          </p:cNvSpPr>
          <p:nvPr>
            <p:ph sz="half" idx="1"/>
          </p:nvPr>
        </p:nvSpPr>
        <p:spPr>
          <a:xfrm>
            <a:off x="304800" y="1752600"/>
            <a:ext cx="8610600" cy="914400"/>
          </a:xfrm>
        </p:spPr>
        <p:txBody>
          <a:bodyPr/>
          <a:lstStyle/>
          <a:p>
            <a:r>
              <a:rPr lang="en-US" sz="2400" dirty="0" smtClean="0"/>
              <a:t>Removes an application, as well as any associated entries in the system files</a:t>
            </a:r>
          </a:p>
        </p:txBody>
      </p:sp>
      <p:pic>
        <p:nvPicPr>
          <p:cNvPr id="77831" name="Picture 9" descr="E:\Powerpoint Presentations\Chap08\Chapter Figures\Fig8-31.jpg"/>
          <p:cNvPicPr>
            <a:picLocks noChangeAspect="1" noChangeArrowheads="1"/>
          </p:cNvPicPr>
          <p:nvPr/>
        </p:nvPicPr>
        <p:blipFill>
          <a:blip/>
          <a:srcRect/>
          <a:stretch>
            <a:fillRect/>
          </a:stretch>
        </p:blipFill>
        <p:spPr bwMode="auto">
          <a:xfrm>
            <a:off x="3886200" y="2921000"/>
            <a:ext cx="5257800" cy="3937000"/>
          </a:xfrm>
          <a:prstGeom prst="rect">
            <a:avLst/>
          </a:prstGeom>
          <a:noFill/>
          <a:ln w="9525">
            <a:noFill/>
            <a:miter lim="800000"/>
            <a:headEnd/>
            <a:tailEnd/>
          </a:ln>
        </p:spPr>
      </p:pic>
      <p:sp>
        <p:nvSpPr>
          <p:cNvPr id="268298" name="Rectangle 10"/>
          <p:cNvSpPr>
            <a:spLocks noChangeArrowheads="1"/>
          </p:cNvSpPr>
          <p:nvPr/>
        </p:nvSpPr>
        <p:spPr bwMode="auto">
          <a:xfrm>
            <a:off x="304800" y="2514600"/>
            <a:ext cx="3657600" cy="3657600"/>
          </a:xfrm>
          <a:prstGeom prst="rect">
            <a:avLst/>
          </a:prstGeom>
          <a:noFill/>
          <a:ln w="9525">
            <a:noFill/>
            <a:miter lim="800000"/>
            <a:headEnd/>
            <a:tailEnd/>
          </a:ln>
        </p:spPr>
        <p:txBody>
          <a:bodyPr/>
          <a:lstStyle/>
          <a:p>
            <a:pPr marL="342900" indent="-342900" algn="l">
              <a:spcBef>
                <a:spcPct val="20000"/>
              </a:spcBef>
              <a:buClr>
                <a:schemeClr val="accent1"/>
              </a:buClr>
              <a:buSzPct val="75000"/>
              <a:buFont typeface="Wingdings" pitchFamily="2" charset="2"/>
              <a:buChar char="°"/>
            </a:pPr>
            <a:r>
              <a:rPr kumimoji="1" lang="en-US" sz="2400" dirty="0"/>
              <a:t>When an application is installed, the operating system records information it uses to run the software in the system files</a:t>
            </a:r>
          </a:p>
          <a:p>
            <a:pPr marL="342900" indent="-342900" algn="l">
              <a:spcBef>
                <a:spcPct val="20000"/>
              </a:spcBef>
              <a:buClr>
                <a:schemeClr val="accent1"/>
              </a:buClr>
              <a:buSzPct val="75000"/>
              <a:buFont typeface="Wingdings" pitchFamily="2" charset="2"/>
              <a:buChar char="°"/>
            </a:pPr>
            <a:r>
              <a:rPr kumimoji="1" lang="en-US" sz="2400" dirty="0"/>
              <a:t>The uninstaller removes this information</a:t>
            </a:r>
          </a:p>
          <a:p>
            <a:pPr marL="342900" indent="-342900" algn="l">
              <a:spcBef>
                <a:spcPct val="20000"/>
              </a:spcBef>
              <a:buClr>
                <a:schemeClr val="accent1"/>
              </a:buClr>
              <a:buSzPct val="75000"/>
              <a:buFont typeface="Wingdings" pitchFamily="2" charset="2"/>
              <a:buChar char="°"/>
            </a:pPr>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82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68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utoUpdateAnimBg="0"/>
      <p:bldP spid="26829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657600" y="4495800"/>
            <a:ext cx="2895600" cy="2362200"/>
            <a:chOff x="2256" y="2784"/>
            <a:chExt cx="1824" cy="1488"/>
          </a:xfrm>
        </p:grpSpPr>
        <p:sp>
          <p:nvSpPr>
            <p:cNvPr id="6163" name="AutoShape 18"/>
            <p:cNvSpPr>
              <a:spLocks noChangeArrowheads="1"/>
            </p:cNvSpPr>
            <p:nvPr/>
          </p:nvSpPr>
          <p:spPr bwMode="auto">
            <a:xfrm>
              <a:off x="2256" y="2784"/>
              <a:ext cx="1824" cy="1488"/>
            </a:xfrm>
            <a:prstGeom prst="hexagon">
              <a:avLst>
                <a:gd name="adj" fmla="val 33534"/>
                <a:gd name="vf" fmla="val 115470"/>
              </a:avLst>
            </a:prstGeom>
            <a:gradFill rotWithShape="0">
              <a:gsLst>
                <a:gs pos="0">
                  <a:srgbClr val="800080"/>
                </a:gs>
                <a:gs pos="100000">
                  <a:srgbClr val="990033"/>
                </a:gs>
              </a:gsLst>
              <a:lin ang="5400000" scaled="1"/>
            </a:gradFill>
            <a:ln w="9525">
              <a:miter lim="800000"/>
              <a:headEnd/>
              <a:tailEnd/>
            </a:ln>
            <a:scene3d>
              <a:camera prst="legacyObliqueTop"/>
              <a:lightRig rig="legacyFlat3" dir="t"/>
            </a:scene3d>
            <a:sp3d extrusionH="887400" prstMaterial="legacyMatte">
              <a:bevelT w="13500" h="13500" prst="angle"/>
              <a:bevelB w="13500" h="13500" prst="angle"/>
              <a:extrusionClr>
                <a:srgbClr val="800080"/>
              </a:extrusionClr>
            </a:sp3d>
          </p:spPr>
          <p:txBody>
            <a:bodyPr anchor="ctr">
              <a:spAutoFit/>
              <a:flatTx/>
            </a:bodyPr>
            <a:lstStyle/>
            <a:p>
              <a:endParaRPr lang="en-US"/>
            </a:p>
          </p:txBody>
        </p:sp>
        <p:sp>
          <p:nvSpPr>
            <p:cNvPr id="6164" name="Text Box 11"/>
            <p:cNvSpPr txBox="1">
              <a:spLocks noChangeArrowheads="1"/>
            </p:cNvSpPr>
            <p:nvPr/>
          </p:nvSpPr>
          <p:spPr bwMode="auto">
            <a:xfrm>
              <a:off x="2352" y="3312"/>
              <a:ext cx="1632" cy="442"/>
            </a:xfrm>
            <a:prstGeom prst="rect">
              <a:avLst/>
            </a:prstGeom>
            <a:noFill/>
            <a:ln w="9525">
              <a:noFill/>
              <a:miter lim="800000"/>
              <a:headEnd/>
              <a:tailEnd/>
            </a:ln>
          </p:spPr>
          <p:txBody>
            <a:bodyPr>
              <a:spAutoFit/>
            </a:bodyPr>
            <a:lstStyle/>
            <a:p>
              <a:pPr algn="ctr">
                <a:spcBef>
                  <a:spcPct val="20000"/>
                </a:spcBef>
                <a:buClr>
                  <a:schemeClr val="accent2"/>
                </a:buClr>
                <a:buSzPct val="115000"/>
              </a:pPr>
              <a:r>
                <a:rPr kumimoji="1" lang="en-US" sz="2000" b="1">
                  <a:latin typeface="Arial" charset="0"/>
                </a:rPr>
                <a:t>To facilitate communications</a:t>
              </a:r>
            </a:p>
          </p:txBody>
        </p:sp>
      </p:grpSp>
      <p:grpSp>
        <p:nvGrpSpPr>
          <p:cNvPr id="3" name="Group 23"/>
          <p:cNvGrpSpPr>
            <a:grpSpLocks/>
          </p:cNvGrpSpPr>
          <p:nvPr/>
        </p:nvGrpSpPr>
        <p:grpSpPr bwMode="auto">
          <a:xfrm>
            <a:off x="6096000" y="3489325"/>
            <a:ext cx="3048000" cy="2378075"/>
            <a:chOff x="3840" y="2160"/>
            <a:chExt cx="1920" cy="1498"/>
          </a:xfrm>
        </p:grpSpPr>
        <p:sp>
          <p:nvSpPr>
            <p:cNvPr id="6161" name="AutoShape 19"/>
            <p:cNvSpPr>
              <a:spLocks noChangeArrowheads="1"/>
            </p:cNvSpPr>
            <p:nvPr/>
          </p:nvSpPr>
          <p:spPr bwMode="auto">
            <a:xfrm>
              <a:off x="3840" y="2160"/>
              <a:ext cx="1920" cy="1488"/>
            </a:xfrm>
            <a:prstGeom prst="hexagon">
              <a:avLst>
                <a:gd name="adj" fmla="val 31511"/>
                <a:gd name="vf" fmla="val 115470"/>
              </a:avLst>
            </a:prstGeom>
            <a:gradFill rotWithShape="0">
              <a:gsLst>
                <a:gs pos="0">
                  <a:srgbClr val="9900CC"/>
                </a:gs>
                <a:gs pos="100000">
                  <a:srgbClr val="800080"/>
                </a:gs>
              </a:gsLst>
              <a:lin ang="5400000" scaled="1"/>
            </a:gradFill>
            <a:ln w="9525">
              <a:miter lim="800000"/>
              <a:headEnd/>
              <a:tailEnd/>
            </a:ln>
            <a:scene3d>
              <a:camera prst="legacyObliqueTop"/>
              <a:lightRig rig="legacyFlat3" dir="t"/>
            </a:scene3d>
            <a:sp3d extrusionH="887400" prstMaterial="legacyMatte">
              <a:bevelT w="13500" h="13500" prst="angle"/>
              <a:bevelB w="13500" h="13500" prst="angle"/>
              <a:extrusionClr>
                <a:srgbClr val="9900CC"/>
              </a:extrusionClr>
            </a:sp3d>
          </p:spPr>
          <p:txBody>
            <a:bodyPr anchor="ctr">
              <a:spAutoFit/>
              <a:flatTx/>
            </a:bodyPr>
            <a:lstStyle/>
            <a:p>
              <a:endParaRPr lang="en-US"/>
            </a:p>
          </p:txBody>
        </p:sp>
        <p:sp>
          <p:nvSpPr>
            <p:cNvPr id="6162" name="Text Box 8"/>
            <p:cNvSpPr txBox="1">
              <a:spLocks noChangeArrowheads="1"/>
            </p:cNvSpPr>
            <p:nvPr/>
          </p:nvSpPr>
          <p:spPr bwMode="auto">
            <a:xfrm>
              <a:off x="3936" y="2448"/>
              <a:ext cx="1728" cy="1210"/>
            </a:xfrm>
            <a:prstGeom prst="rect">
              <a:avLst/>
            </a:prstGeom>
            <a:noFill/>
            <a:ln w="9525">
              <a:noFill/>
              <a:miter lim="800000"/>
              <a:headEnd/>
              <a:tailEnd/>
            </a:ln>
          </p:spPr>
          <p:txBody>
            <a:bodyPr>
              <a:spAutoFit/>
            </a:bodyPr>
            <a:lstStyle/>
            <a:p>
              <a:pPr algn="ctr"/>
              <a:r>
                <a:rPr kumimoji="1" lang="en-US" sz="2000" b="1">
                  <a:latin typeface="Arial" charset="0"/>
                </a:rPr>
                <a:t>To support household activities, for personal business, or for education</a:t>
              </a:r>
            </a:p>
            <a:p>
              <a:pPr algn="ctr"/>
              <a:endParaRPr lang="en-US" sz="2000" b="1">
                <a:latin typeface="Arial" charset="0"/>
              </a:endParaRPr>
            </a:p>
          </p:txBody>
        </p:sp>
      </p:grpSp>
      <p:grpSp>
        <p:nvGrpSpPr>
          <p:cNvPr id="4" name="Group 22"/>
          <p:cNvGrpSpPr>
            <a:grpSpLocks/>
          </p:cNvGrpSpPr>
          <p:nvPr/>
        </p:nvGrpSpPr>
        <p:grpSpPr bwMode="auto">
          <a:xfrm>
            <a:off x="6248400" y="990600"/>
            <a:ext cx="2743200" cy="2362200"/>
            <a:chOff x="3840" y="528"/>
            <a:chExt cx="1728" cy="1488"/>
          </a:xfrm>
        </p:grpSpPr>
        <p:sp>
          <p:nvSpPr>
            <p:cNvPr id="6159" name="AutoShape 20"/>
            <p:cNvSpPr>
              <a:spLocks noChangeArrowheads="1"/>
            </p:cNvSpPr>
            <p:nvPr/>
          </p:nvSpPr>
          <p:spPr bwMode="auto">
            <a:xfrm>
              <a:off x="3840" y="528"/>
              <a:ext cx="1728" cy="1488"/>
            </a:xfrm>
            <a:prstGeom prst="hexagon">
              <a:avLst>
                <a:gd name="adj" fmla="val 32091"/>
                <a:gd name="vf" fmla="val 115470"/>
              </a:avLst>
            </a:prstGeom>
            <a:gradFill rotWithShape="0">
              <a:gsLst>
                <a:gs pos="0">
                  <a:srgbClr val="6600CC"/>
                </a:gs>
                <a:gs pos="100000">
                  <a:srgbClr val="9900CC"/>
                </a:gs>
              </a:gsLst>
              <a:lin ang="5400000" scaled="1"/>
            </a:gradFill>
            <a:ln w="9525">
              <a:miter lim="800000"/>
              <a:headEnd/>
              <a:tailEnd/>
            </a:ln>
            <a:scene3d>
              <a:camera prst="legacyObliqueTop"/>
              <a:lightRig rig="legacyFlat3" dir="t"/>
            </a:scene3d>
            <a:sp3d extrusionH="887400" prstMaterial="legacyMatte">
              <a:bevelT w="13500" h="13500" prst="angle"/>
              <a:bevelB w="13500" h="13500" prst="angle"/>
              <a:extrusionClr>
                <a:srgbClr val="6600CC"/>
              </a:extrusionClr>
            </a:sp3d>
          </p:spPr>
          <p:txBody>
            <a:bodyPr anchor="ctr">
              <a:spAutoFit/>
              <a:flatTx/>
            </a:bodyPr>
            <a:lstStyle/>
            <a:p>
              <a:endParaRPr lang="en-US"/>
            </a:p>
          </p:txBody>
        </p:sp>
        <p:sp>
          <p:nvSpPr>
            <p:cNvPr id="6160" name="Text Box 14"/>
            <p:cNvSpPr txBox="1">
              <a:spLocks noChangeArrowheads="1"/>
            </p:cNvSpPr>
            <p:nvPr/>
          </p:nvSpPr>
          <p:spPr bwMode="auto">
            <a:xfrm>
              <a:off x="4176" y="960"/>
              <a:ext cx="1152" cy="634"/>
            </a:xfrm>
            <a:prstGeom prst="rect">
              <a:avLst/>
            </a:prstGeom>
            <a:noFill/>
            <a:ln w="9525">
              <a:noFill/>
              <a:miter lim="800000"/>
              <a:headEnd/>
              <a:tailEnd/>
            </a:ln>
          </p:spPr>
          <p:txBody>
            <a:bodyPr>
              <a:spAutoFit/>
            </a:bodyPr>
            <a:lstStyle/>
            <a:p>
              <a:pPr algn="ctr"/>
              <a:r>
                <a:rPr kumimoji="1" lang="en-US" sz="2000" b="1">
                  <a:latin typeface="Arial" charset="0"/>
                </a:rPr>
                <a:t>As a productivity/</a:t>
              </a:r>
              <a:br>
                <a:rPr kumimoji="1" lang="en-US" sz="2000" b="1">
                  <a:latin typeface="Arial" charset="0"/>
                </a:rPr>
              </a:br>
              <a:r>
                <a:rPr kumimoji="1" lang="en-US" sz="2000" b="1">
                  <a:latin typeface="Arial" charset="0"/>
                </a:rPr>
                <a:t>business tool</a:t>
              </a:r>
              <a:endParaRPr lang="en-US" sz="1600" b="1">
                <a:latin typeface="Arial" charset="0"/>
              </a:endParaRPr>
            </a:p>
          </p:txBody>
        </p:sp>
      </p:grpSp>
      <p:grpSp>
        <p:nvGrpSpPr>
          <p:cNvPr id="5" name="Group 21"/>
          <p:cNvGrpSpPr>
            <a:grpSpLocks/>
          </p:cNvGrpSpPr>
          <p:nvPr/>
        </p:nvGrpSpPr>
        <p:grpSpPr bwMode="auto">
          <a:xfrm>
            <a:off x="3733800" y="2133600"/>
            <a:ext cx="2895600" cy="2209800"/>
            <a:chOff x="2256" y="1248"/>
            <a:chExt cx="1824" cy="1392"/>
          </a:xfrm>
        </p:grpSpPr>
        <p:sp>
          <p:nvSpPr>
            <p:cNvPr id="6157" name="AutoShape 7"/>
            <p:cNvSpPr>
              <a:spLocks noChangeArrowheads="1"/>
            </p:cNvSpPr>
            <p:nvPr/>
          </p:nvSpPr>
          <p:spPr bwMode="auto">
            <a:xfrm>
              <a:off x="2256" y="1248"/>
              <a:ext cx="1824" cy="1392"/>
            </a:xfrm>
            <a:prstGeom prst="hexagon">
              <a:avLst>
                <a:gd name="adj" fmla="val 32759"/>
                <a:gd name="vf" fmla="val 115470"/>
              </a:avLst>
            </a:prstGeom>
            <a:gradFill rotWithShape="0">
              <a:gsLst>
                <a:gs pos="0">
                  <a:srgbClr val="9900FF"/>
                </a:gs>
                <a:gs pos="100000">
                  <a:srgbClr val="800080"/>
                </a:gs>
              </a:gsLst>
              <a:lin ang="5400000" scaled="1"/>
            </a:gradFill>
            <a:ln w="9525">
              <a:miter lim="800000"/>
              <a:headEnd/>
              <a:tailEnd/>
            </a:ln>
            <a:scene3d>
              <a:camera prst="legacyObliqueTop"/>
              <a:lightRig rig="legacyFlat3" dir="t"/>
            </a:scene3d>
            <a:sp3d extrusionH="887400" prstMaterial="legacyMatte">
              <a:bevelT w="13500" h="13500" prst="angle"/>
              <a:bevelB w="13500" h="13500" prst="angle"/>
              <a:extrusionClr>
                <a:srgbClr val="9900FF"/>
              </a:extrusionClr>
            </a:sp3d>
          </p:spPr>
          <p:txBody>
            <a:bodyPr anchor="ctr">
              <a:spAutoFit/>
              <a:flatTx/>
            </a:bodyPr>
            <a:lstStyle/>
            <a:p>
              <a:endParaRPr lang="en-US"/>
            </a:p>
          </p:txBody>
        </p:sp>
        <p:sp>
          <p:nvSpPr>
            <p:cNvPr id="6158" name="Text Box 17"/>
            <p:cNvSpPr txBox="1">
              <a:spLocks noChangeArrowheads="1"/>
            </p:cNvSpPr>
            <p:nvPr/>
          </p:nvSpPr>
          <p:spPr bwMode="auto">
            <a:xfrm>
              <a:off x="2448" y="1488"/>
              <a:ext cx="1488" cy="826"/>
            </a:xfrm>
            <a:prstGeom prst="rect">
              <a:avLst/>
            </a:prstGeom>
            <a:noFill/>
            <a:ln w="9525">
              <a:noFill/>
              <a:miter lim="800000"/>
              <a:headEnd/>
              <a:tailEnd/>
            </a:ln>
          </p:spPr>
          <p:txBody>
            <a:bodyPr>
              <a:spAutoFit/>
            </a:bodyPr>
            <a:lstStyle/>
            <a:p>
              <a:pPr algn="ctr">
                <a:spcBef>
                  <a:spcPct val="50000"/>
                </a:spcBef>
              </a:pPr>
              <a:r>
                <a:rPr lang="en-US" sz="2000" b="1">
                  <a:latin typeface="Arial" charset="0"/>
                </a:rPr>
                <a:t>To assist with graphics and multimedia projects</a:t>
              </a:r>
            </a:p>
          </p:txBody>
        </p:sp>
      </p:grpSp>
      <p:sp>
        <p:nvSpPr>
          <p:cNvPr id="6150" name="Rectangle 3"/>
          <p:cNvSpPr>
            <a:spLocks noGrp="1" noChangeArrowheads="1"/>
          </p:cNvSpPr>
          <p:nvPr>
            <p:ph type="title"/>
          </p:nvPr>
        </p:nvSpPr>
        <p:spPr/>
        <p:txBody>
          <a:bodyPr/>
          <a:lstStyle/>
          <a:p>
            <a:r>
              <a:rPr lang="en-US" b="1" dirty="0" smtClean="0">
                <a:solidFill>
                  <a:srgbClr val="FF0000"/>
                </a:solidFill>
              </a:rPr>
              <a:t>Application Software</a:t>
            </a:r>
          </a:p>
        </p:txBody>
      </p:sp>
      <p:sp>
        <p:nvSpPr>
          <p:cNvPr id="8197" name="Rectangle 5"/>
          <p:cNvSpPr>
            <a:spLocks noGrp="1" noChangeArrowheads="1"/>
          </p:cNvSpPr>
          <p:nvPr>
            <p:ph sz="half" idx="1"/>
          </p:nvPr>
        </p:nvSpPr>
        <p:spPr>
          <a:xfrm>
            <a:off x="228600" y="1752600"/>
            <a:ext cx="3733800" cy="5105400"/>
          </a:xfrm>
        </p:spPr>
        <p:txBody>
          <a:bodyPr>
            <a:normAutofit/>
          </a:bodyPr>
          <a:lstStyle/>
          <a:p>
            <a:pPr>
              <a:lnSpc>
                <a:spcPct val="90000"/>
              </a:lnSpc>
            </a:pPr>
            <a:r>
              <a:rPr lang="en-US" sz="2400" dirty="0" smtClean="0"/>
              <a:t>Programs that perform specific tasks for users</a:t>
            </a:r>
          </a:p>
          <a:p>
            <a:pPr>
              <a:lnSpc>
                <a:spcPct val="90000"/>
              </a:lnSpc>
            </a:pPr>
            <a:r>
              <a:rPr lang="en-US" sz="2400" dirty="0" smtClean="0"/>
              <a:t>Also called a software application or an application</a:t>
            </a:r>
          </a:p>
          <a:p>
            <a:pPr>
              <a:lnSpc>
                <a:spcPct val="90000"/>
              </a:lnSpc>
            </a:pPr>
            <a:r>
              <a:rPr lang="en-US" sz="2400" dirty="0" smtClean="0"/>
              <a:t>Several reasons to use application software</a:t>
            </a:r>
          </a:p>
          <a:p>
            <a:pPr>
              <a:lnSpc>
                <a:spcPct val="90000"/>
              </a:lnSpc>
            </a:pPr>
            <a:r>
              <a:rPr lang="en-US" sz="2400" dirty="0" smtClean="0"/>
              <a:t>Application software may be a single program or a set of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1000"/>
                                  </p:stCondLst>
                                  <p:childTnLst>
                                    <p:set>
                                      <p:cBhvr>
                                        <p:cTn id="13" dur="1" fill="hold">
                                          <p:stCondLst>
                                            <p:cond delay="499"/>
                                          </p:stCondLst>
                                        </p:cTn>
                                        <p:tgtEl>
                                          <p:spTgt spid="5"/>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1000"/>
                                  </p:stCondLst>
                                  <p:childTnLst>
                                    <p:set>
                                      <p:cBhvr>
                                        <p:cTn id="16" dur="1" fill="hold">
                                          <p:stCondLst>
                                            <p:cond delay="499"/>
                                          </p:stCondLst>
                                        </p:cTn>
                                        <p:tgtEl>
                                          <p:spTgt spid="3"/>
                                        </p:tgtEl>
                                        <p:attrNameLst>
                                          <p:attrName>style.visibility</p:attrName>
                                        </p:attrNameLst>
                                      </p:cBhvr>
                                      <p:to>
                                        <p:strVal val="visible"/>
                                      </p:to>
                                    </p:set>
                                  </p:childTnLst>
                                </p:cTn>
                              </p:par>
                            </p:childTnLst>
                          </p:cTn>
                        </p:par>
                        <p:par>
                          <p:cTn id="17" fill="hold">
                            <p:stCondLst>
                              <p:cond delay="3500"/>
                            </p:stCondLst>
                            <p:childTnLst>
                              <p:par>
                                <p:cTn id="18" presetID="1" presetClass="entr" presetSubtype="0" fill="hold" nodeType="afterEffect">
                                  <p:stCondLst>
                                    <p:cond delay="100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en-US" b="1" dirty="0" smtClean="0">
                <a:solidFill>
                  <a:srgbClr val="FF0000"/>
                </a:solidFill>
              </a:rPr>
              <a:t>What is a software package?</a:t>
            </a:r>
          </a:p>
        </p:txBody>
      </p:sp>
      <p:sp>
        <p:nvSpPr>
          <p:cNvPr id="14341" name="Rectangle 5"/>
          <p:cNvSpPr>
            <a:spLocks noGrp="1" noChangeArrowheads="1"/>
          </p:cNvSpPr>
          <p:nvPr>
            <p:ph sz="half" idx="1"/>
          </p:nvPr>
        </p:nvSpPr>
        <p:spPr>
          <a:xfrm>
            <a:off x="457200" y="1676400"/>
            <a:ext cx="5105400" cy="4953000"/>
          </a:xfrm>
        </p:spPr>
        <p:txBody>
          <a:bodyPr>
            <a:normAutofit/>
          </a:bodyPr>
          <a:lstStyle/>
          <a:p>
            <a:pPr>
              <a:lnSpc>
                <a:spcPct val="90000"/>
              </a:lnSpc>
            </a:pPr>
            <a:r>
              <a:rPr lang="en-US" sz="2800" dirty="0" smtClean="0"/>
              <a:t>A set of programs that are written for a specific purpose and provide the required functionality is called </a:t>
            </a:r>
            <a:r>
              <a:rPr lang="en-US" sz="2800" i="1" dirty="0" smtClean="0"/>
              <a:t>software package</a:t>
            </a:r>
            <a:r>
              <a:rPr lang="en-US" sz="2800" dirty="0" smtClean="0"/>
              <a:t>.</a:t>
            </a:r>
          </a:p>
          <a:p>
            <a:pPr>
              <a:lnSpc>
                <a:spcPct val="90000"/>
              </a:lnSpc>
            </a:pPr>
            <a:r>
              <a:rPr lang="en-US" sz="2800" dirty="0" smtClean="0"/>
              <a:t>A specific software product, such as Microsoft office</a:t>
            </a:r>
          </a:p>
          <a:p>
            <a:pPr>
              <a:lnSpc>
                <a:spcPct val="90000"/>
              </a:lnSpc>
            </a:pPr>
            <a:endParaRPr lang="en-US" sz="2800" dirty="0" smtClean="0"/>
          </a:p>
          <a:p>
            <a:pPr>
              <a:lnSpc>
                <a:spcPct val="90000"/>
              </a:lnSpc>
            </a:pPr>
            <a:r>
              <a:rPr lang="en-US" sz="2800" dirty="0" smtClean="0"/>
              <a:t>Available through retail, shareware, freeware.</a:t>
            </a:r>
          </a:p>
        </p:txBody>
      </p:sp>
      <p:pic>
        <p:nvPicPr>
          <p:cNvPr id="1026" name="Picture 2" descr="C:\Users\Sajjad Hussain\Downloads\images.jpg"/>
          <p:cNvPicPr>
            <a:picLocks noChangeAspect="1" noChangeArrowheads="1"/>
          </p:cNvPicPr>
          <p:nvPr/>
        </p:nvPicPr>
        <p:blipFill>
          <a:blip r:embed="rId2"/>
          <a:srcRect/>
          <a:stretch>
            <a:fillRect/>
          </a:stretch>
        </p:blipFill>
        <p:spPr bwMode="auto">
          <a:xfrm>
            <a:off x="6248400" y="1143000"/>
            <a:ext cx="2609850" cy="2578624"/>
          </a:xfrm>
          <a:prstGeom prst="rect">
            <a:avLst/>
          </a:prstGeom>
          <a:noFill/>
        </p:spPr>
      </p:pic>
      <p:pic>
        <p:nvPicPr>
          <p:cNvPr id="1027" name="Picture 3" descr="C:\Users\Sajjad Hussain\Downloads\6a00d83451b7a769e20133f4efca12970b.jpg"/>
          <p:cNvPicPr>
            <a:picLocks noChangeAspect="1" noChangeArrowheads="1"/>
          </p:cNvPicPr>
          <p:nvPr/>
        </p:nvPicPr>
        <p:blipFill>
          <a:blip r:embed="rId3"/>
          <a:srcRect/>
          <a:stretch>
            <a:fillRect/>
          </a:stretch>
        </p:blipFill>
        <p:spPr bwMode="auto">
          <a:xfrm>
            <a:off x="5943600" y="3886200"/>
            <a:ext cx="2705100" cy="2362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Productivity software</a:t>
            </a:r>
            <a:endParaRPr lang="en-US" b="1" dirty="0">
              <a:solidFill>
                <a:srgbClr val="FF0000"/>
              </a:solidFill>
            </a:endParaRPr>
          </a:p>
        </p:txBody>
      </p:sp>
      <p:sp>
        <p:nvSpPr>
          <p:cNvPr id="5" name="Content Placeholder 2"/>
          <p:cNvSpPr>
            <a:spLocks noGrp="1"/>
          </p:cNvSpPr>
          <p:nvPr>
            <p:ph sz="half" idx="1"/>
          </p:nvPr>
        </p:nvSpPr>
        <p:spPr>
          <a:xfrm>
            <a:off x="228600" y="1589088"/>
            <a:ext cx="8610600" cy="5116512"/>
          </a:xfrm>
        </p:spPr>
        <p:txBody>
          <a:bodyPr>
            <a:normAutofit lnSpcReduction="10000"/>
          </a:bodyPr>
          <a:lstStyle/>
          <a:p>
            <a:r>
              <a:rPr lang="en-US" sz="2400" dirty="0" smtClean="0">
                <a:latin typeface="+mj-lt"/>
              </a:rPr>
              <a:t>Productivity software is software that assists people in becoming more effective and efficient while performing daily activities.</a:t>
            </a:r>
          </a:p>
          <a:p>
            <a:r>
              <a:rPr lang="en-US" sz="2400" dirty="0" smtClean="0">
                <a:latin typeface="+mj-lt"/>
              </a:rPr>
              <a:t>Productivity software includes applications such as:</a:t>
            </a:r>
          </a:p>
          <a:p>
            <a:r>
              <a:rPr lang="en-US" sz="2400" dirty="0" smtClean="0">
                <a:latin typeface="+mj-lt"/>
              </a:rPr>
              <a:t> Word processing,</a:t>
            </a:r>
          </a:p>
          <a:p>
            <a:r>
              <a:rPr lang="en-US" sz="2400" dirty="0" smtClean="0">
                <a:latin typeface="+mj-lt"/>
              </a:rPr>
              <a:t> Spreadsheet, </a:t>
            </a:r>
          </a:p>
          <a:p>
            <a:r>
              <a:rPr lang="en-US" sz="2400" dirty="0" smtClean="0">
                <a:latin typeface="+mj-lt"/>
              </a:rPr>
              <a:t>Database,</a:t>
            </a:r>
          </a:p>
          <a:p>
            <a:r>
              <a:rPr lang="en-US" sz="2400" dirty="0" smtClean="0">
                <a:latin typeface="+mj-lt"/>
              </a:rPr>
              <a:t> Presentation graphics, </a:t>
            </a:r>
          </a:p>
          <a:p>
            <a:r>
              <a:rPr lang="en-US" sz="2400" dirty="0" smtClean="0">
                <a:latin typeface="+mj-lt"/>
              </a:rPr>
              <a:t>Personal information manager, </a:t>
            </a:r>
          </a:p>
          <a:p>
            <a:r>
              <a:rPr lang="en-US" sz="2400" dirty="0" smtClean="0">
                <a:latin typeface="+mj-lt"/>
              </a:rPr>
              <a:t> Accounting, and </a:t>
            </a:r>
          </a:p>
          <a:p>
            <a:r>
              <a:rPr lang="en-US" sz="2400" dirty="0" smtClean="0">
                <a:latin typeface="+mj-lt"/>
              </a:rPr>
              <a:t>Project management.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3" name="Rectangle 3"/>
          <p:cNvSpPr>
            <a:spLocks noGrp="1" noChangeArrowheads="1"/>
          </p:cNvSpPr>
          <p:nvPr>
            <p:ph type="title"/>
          </p:nvPr>
        </p:nvSpPr>
        <p:spPr/>
        <p:txBody>
          <a:bodyPr>
            <a:normAutofit/>
          </a:bodyPr>
          <a:lstStyle/>
          <a:p>
            <a:r>
              <a:rPr lang="en-US" b="1" dirty="0" smtClean="0">
                <a:solidFill>
                  <a:srgbClr val="FF0000"/>
                </a:solidFill>
              </a:rPr>
              <a:t>What is word processing software?</a:t>
            </a:r>
          </a:p>
        </p:txBody>
      </p:sp>
      <p:sp>
        <p:nvSpPr>
          <p:cNvPr id="28677" name="Rectangle 5"/>
          <p:cNvSpPr>
            <a:spLocks noGrp="1" noChangeArrowheads="1"/>
          </p:cNvSpPr>
          <p:nvPr>
            <p:ph sz="half" idx="1"/>
          </p:nvPr>
        </p:nvSpPr>
        <p:spPr>
          <a:xfrm>
            <a:off x="0" y="1676400"/>
            <a:ext cx="5257800" cy="5181600"/>
          </a:xfrm>
        </p:spPr>
        <p:txBody>
          <a:bodyPr>
            <a:normAutofit/>
          </a:bodyPr>
          <a:lstStyle/>
          <a:p>
            <a:pPr>
              <a:lnSpc>
                <a:spcPct val="90000"/>
              </a:lnSpc>
            </a:pPr>
            <a:r>
              <a:rPr lang="en-US" sz="2800" dirty="0" smtClean="0"/>
              <a:t>Allows users to create and manipulate documents that contain text and graphics.</a:t>
            </a:r>
          </a:p>
          <a:p>
            <a:pPr>
              <a:lnSpc>
                <a:spcPct val="90000"/>
              </a:lnSpc>
            </a:pPr>
            <a:endParaRPr lang="en-US" sz="2800" dirty="0" smtClean="0"/>
          </a:p>
          <a:p>
            <a:pPr>
              <a:lnSpc>
                <a:spcPct val="90000"/>
              </a:lnSpc>
            </a:pPr>
            <a:r>
              <a:rPr lang="en-US" sz="2800" dirty="0" smtClean="0"/>
              <a:t>One of the most widely used types of application software</a:t>
            </a:r>
          </a:p>
          <a:p>
            <a:pPr>
              <a:lnSpc>
                <a:spcPct val="90000"/>
              </a:lnSpc>
            </a:pPr>
            <a:endParaRPr lang="en-US" sz="2800" dirty="0" smtClean="0"/>
          </a:p>
          <a:p>
            <a:pPr>
              <a:lnSpc>
                <a:spcPct val="90000"/>
              </a:lnSpc>
            </a:pPr>
            <a:r>
              <a:rPr lang="en-US" sz="2800" dirty="0" smtClean="0"/>
              <a:t>Popular word processing software includes Microsoft Word, Lotus WordPro, and Corel WordPerfect.</a:t>
            </a:r>
          </a:p>
          <a:p>
            <a:pPr>
              <a:lnSpc>
                <a:spcPct val="90000"/>
              </a:lnSpc>
            </a:pPr>
            <a:endParaRPr lang="en-US" sz="2400" dirty="0" smtClean="0"/>
          </a:p>
        </p:txBody>
      </p:sp>
      <p:pic>
        <p:nvPicPr>
          <p:cNvPr id="3074" name="Picture 2" descr="C:\Users\Sajjad Hussain\Downloads\$(KGrHqV,!l0E3ICZqqbiBN8w)68snQ~~0_35.JPG"/>
          <p:cNvPicPr>
            <a:picLocks noChangeAspect="1" noChangeArrowheads="1"/>
          </p:cNvPicPr>
          <p:nvPr/>
        </p:nvPicPr>
        <p:blipFill>
          <a:blip r:embed="rId2"/>
          <a:srcRect/>
          <a:stretch>
            <a:fillRect/>
          </a:stretch>
        </p:blipFill>
        <p:spPr bwMode="auto">
          <a:xfrm>
            <a:off x="6172200" y="4114800"/>
            <a:ext cx="1981200" cy="2365916"/>
          </a:xfrm>
          <a:prstGeom prst="rect">
            <a:avLst/>
          </a:prstGeom>
          <a:noFill/>
        </p:spPr>
      </p:pic>
      <p:pic>
        <p:nvPicPr>
          <p:cNvPr id="3075" name="Picture 3" descr="C:\Users\Sajjad Hussain\Downloads\imagesvv.jpg"/>
          <p:cNvPicPr>
            <a:picLocks noChangeAspect="1" noChangeArrowheads="1"/>
          </p:cNvPicPr>
          <p:nvPr/>
        </p:nvPicPr>
        <p:blipFill>
          <a:blip r:embed="rId3"/>
          <a:srcRect/>
          <a:stretch>
            <a:fillRect/>
          </a:stretch>
        </p:blipFill>
        <p:spPr bwMode="auto">
          <a:xfrm>
            <a:off x="6096000" y="1600200"/>
            <a:ext cx="2143125" cy="2066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4876800" y="4648200"/>
            <a:ext cx="4267200" cy="2209800"/>
            <a:chOff x="3072" y="2928"/>
            <a:chExt cx="2688" cy="1392"/>
          </a:xfrm>
        </p:grpSpPr>
        <p:sp>
          <p:nvSpPr>
            <p:cNvPr id="29717" name="Oval 16"/>
            <p:cNvSpPr>
              <a:spLocks noChangeArrowheads="1"/>
            </p:cNvSpPr>
            <p:nvPr/>
          </p:nvSpPr>
          <p:spPr bwMode="auto">
            <a:xfrm>
              <a:off x="3120" y="2928"/>
              <a:ext cx="2640" cy="1392"/>
            </a:xfrm>
            <a:prstGeom prst="ellipse">
              <a:avLst/>
            </a:prstGeom>
            <a:gradFill rotWithShape="0">
              <a:gsLst>
                <a:gs pos="0">
                  <a:srgbClr val="990099"/>
                </a:gs>
                <a:gs pos="100000">
                  <a:srgbClr val="990033"/>
                </a:gs>
              </a:gsLst>
              <a:lin ang="5400000" scaled="1"/>
            </a:gradFill>
            <a:ln w="9525">
              <a:round/>
              <a:headEnd/>
              <a:tailEnd/>
            </a:ln>
            <a:scene3d>
              <a:camera prst="legacyPerspectiveTop"/>
              <a:lightRig rig="legacyFlat3" dir="b"/>
            </a:scene3d>
            <a:sp3d extrusionH="887400" prstMaterial="legacyMatte">
              <a:bevelT w="13500" h="13500" prst="angle"/>
              <a:bevelB w="13500" h="13500" prst="angle"/>
              <a:extrusionClr>
                <a:srgbClr val="990099"/>
              </a:extrusionClr>
            </a:sp3d>
          </p:spPr>
          <p:txBody>
            <a:bodyPr anchor="ctr">
              <a:spAutoFit/>
              <a:flatTx/>
            </a:bodyPr>
            <a:lstStyle/>
            <a:p>
              <a:endParaRPr lang="en-US"/>
            </a:p>
          </p:txBody>
        </p:sp>
        <p:sp>
          <p:nvSpPr>
            <p:cNvPr id="29718" name="Text Box 10"/>
            <p:cNvSpPr txBox="1">
              <a:spLocks noChangeArrowheads="1"/>
            </p:cNvSpPr>
            <p:nvPr/>
          </p:nvSpPr>
          <p:spPr bwMode="auto">
            <a:xfrm>
              <a:off x="3072" y="3072"/>
              <a:ext cx="2688" cy="922"/>
            </a:xfrm>
            <a:prstGeom prst="rect">
              <a:avLst/>
            </a:prstGeom>
            <a:noFill/>
            <a:ln w="57150">
              <a:noFill/>
              <a:miter lim="800000"/>
              <a:headEnd/>
              <a:tailEnd/>
            </a:ln>
          </p:spPr>
          <p:txBody>
            <a:bodyPr>
              <a:spAutoFit/>
            </a:bodyPr>
            <a:lstStyle/>
            <a:p>
              <a:pPr algn="ctr">
                <a:spcBef>
                  <a:spcPct val="50000"/>
                </a:spcBef>
              </a:pPr>
              <a:r>
                <a:rPr lang="en-US" sz="2000" b="1">
                  <a:solidFill>
                    <a:srgbClr val="FFFF00"/>
                  </a:solidFill>
                  <a:latin typeface="Arial" charset="0"/>
                </a:rPr>
                <a:t>printing</a:t>
              </a:r>
            </a:p>
            <a:p>
              <a:pPr algn="ctr">
                <a:spcBef>
                  <a:spcPct val="50000"/>
                </a:spcBef>
              </a:pPr>
              <a:r>
                <a:rPr lang="en-US" sz="2000" b="1">
                  <a:latin typeface="Arial" charset="0"/>
                </a:rPr>
                <a:t>process of sending a file to a printer to generate output on a medium such as paper</a:t>
              </a:r>
            </a:p>
          </p:txBody>
        </p:sp>
      </p:grpSp>
      <p:grpSp>
        <p:nvGrpSpPr>
          <p:cNvPr id="3" name="Group 18"/>
          <p:cNvGrpSpPr>
            <a:grpSpLocks/>
          </p:cNvGrpSpPr>
          <p:nvPr/>
        </p:nvGrpSpPr>
        <p:grpSpPr bwMode="auto">
          <a:xfrm>
            <a:off x="228600" y="4572000"/>
            <a:ext cx="4495800" cy="2286000"/>
            <a:chOff x="0" y="2880"/>
            <a:chExt cx="2832" cy="1440"/>
          </a:xfrm>
        </p:grpSpPr>
        <p:sp>
          <p:nvSpPr>
            <p:cNvPr id="29715" name="Oval 13"/>
            <p:cNvSpPr>
              <a:spLocks noChangeArrowheads="1"/>
            </p:cNvSpPr>
            <p:nvPr/>
          </p:nvSpPr>
          <p:spPr bwMode="auto">
            <a:xfrm>
              <a:off x="0" y="2880"/>
              <a:ext cx="2832" cy="1440"/>
            </a:xfrm>
            <a:prstGeom prst="ellipse">
              <a:avLst/>
            </a:prstGeom>
            <a:gradFill rotWithShape="0">
              <a:gsLst>
                <a:gs pos="0">
                  <a:srgbClr val="990099"/>
                </a:gs>
                <a:gs pos="100000">
                  <a:srgbClr val="990033"/>
                </a:gs>
              </a:gsLst>
              <a:lin ang="5400000" scaled="1"/>
            </a:gradFill>
            <a:ln w="9525">
              <a:round/>
              <a:headEnd/>
              <a:tailEnd/>
            </a:ln>
            <a:scene3d>
              <a:camera prst="legacyPerspectiveTop"/>
              <a:lightRig rig="legacyFlat3" dir="b"/>
            </a:scene3d>
            <a:sp3d extrusionH="887400" prstMaterial="legacyMatte">
              <a:bevelT w="13500" h="13500" prst="angle"/>
              <a:bevelB w="13500" h="13500" prst="angle"/>
              <a:extrusionClr>
                <a:srgbClr val="990099"/>
              </a:extrusionClr>
            </a:sp3d>
          </p:spPr>
          <p:txBody>
            <a:bodyPr anchor="ctr">
              <a:spAutoFit/>
              <a:flatTx/>
            </a:bodyPr>
            <a:lstStyle/>
            <a:p>
              <a:endParaRPr lang="en-US"/>
            </a:p>
          </p:txBody>
        </p:sp>
        <p:sp>
          <p:nvSpPr>
            <p:cNvPr id="29716" name="Text Box 9"/>
            <p:cNvSpPr txBox="1">
              <a:spLocks noChangeArrowheads="1"/>
            </p:cNvSpPr>
            <p:nvPr/>
          </p:nvSpPr>
          <p:spPr bwMode="auto">
            <a:xfrm>
              <a:off x="48" y="2976"/>
              <a:ext cx="2688" cy="1114"/>
            </a:xfrm>
            <a:prstGeom prst="rect">
              <a:avLst/>
            </a:prstGeom>
            <a:noFill/>
            <a:ln w="57150">
              <a:noFill/>
              <a:miter lim="800000"/>
              <a:headEnd/>
              <a:tailEnd/>
            </a:ln>
          </p:spPr>
          <p:txBody>
            <a:bodyPr>
              <a:spAutoFit/>
            </a:bodyPr>
            <a:lstStyle/>
            <a:p>
              <a:pPr algn="ctr">
                <a:spcBef>
                  <a:spcPct val="50000"/>
                </a:spcBef>
              </a:pPr>
              <a:r>
                <a:rPr lang="en-US" sz="2000" b="1">
                  <a:solidFill>
                    <a:srgbClr val="FFFF00"/>
                  </a:solidFill>
                  <a:latin typeface="Arial" charset="0"/>
                </a:rPr>
                <a:t>saving</a:t>
              </a:r>
            </a:p>
            <a:p>
              <a:pPr algn="ctr">
                <a:spcBef>
                  <a:spcPct val="50000"/>
                </a:spcBef>
              </a:pPr>
              <a:r>
                <a:rPr lang="en-US" sz="2000" b="1">
                  <a:latin typeface="Arial" charset="0"/>
                </a:rPr>
                <a:t>process of copying a document from memory to a storage medium such as a floppy disk or hard disk</a:t>
              </a:r>
            </a:p>
          </p:txBody>
        </p:sp>
      </p:grpSp>
      <p:grpSp>
        <p:nvGrpSpPr>
          <p:cNvPr id="4" name="Group 22"/>
          <p:cNvGrpSpPr>
            <a:grpSpLocks/>
          </p:cNvGrpSpPr>
          <p:nvPr/>
        </p:nvGrpSpPr>
        <p:grpSpPr bwMode="auto">
          <a:xfrm>
            <a:off x="0" y="1600200"/>
            <a:ext cx="4343400" cy="2133600"/>
            <a:chOff x="0" y="1008"/>
            <a:chExt cx="2736" cy="1344"/>
          </a:xfrm>
        </p:grpSpPr>
        <p:sp>
          <p:nvSpPr>
            <p:cNvPr id="29713" name="Oval 14"/>
            <p:cNvSpPr>
              <a:spLocks noChangeArrowheads="1"/>
            </p:cNvSpPr>
            <p:nvPr/>
          </p:nvSpPr>
          <p:spPr bwMode="auto">
            <a:xfrm>
              <a:off x="0" y="1008"/>
              <a:ext cx="2736" cy="1344"/>
            </a:xfrm>
            <a:prstGeom prst="ellipse">
              <a:avLst/>
            </a:prstGeom>
            <a:gradFill rotWithShape="0">
              <a:gsLst>
                <a:gs pos="0">
                  <a:srgbClr val="6600CC"/>
                </a:gs>
                <a:gs pos="100000">
                  <a:srgbClr val="9900CC"/>
                </a:gs>
              </a:gsLst>
              <a:lin ang="5400000" scaled="1"/>
            </a:gradFill>
            <a:ln w="9525">
              <a:round/>
              <a:headEnd/>
              <a:tailEnd/>
            </a:ln>
            <a:scene3d>
              <a:camera prst="legacyPerspectiveTop"/>
              <a:lightRig rig="legacyFlat3" dir="b"/>
            </a:scene3d>
            <a:sp3d extrusionH="887400" prstMaterial="legacyMatte">
              <a:bevelT w="13500" h="13500" prst="angle"/>
              <a:bevelB w="13500" h="13500" prst="angle"/>
              <a:extrusionClr>
                <a:srgbClr val="6600CC"/>
              </a:extrusionClr>
            </a:sp3d>
          </p:spPr>
          <p:txBody>
            <a:bodyPr anchor="ctr">
              <a:spAutoFit/>
              <a:flatTx/>
            </a:bodyPr>
            <a:lstStyle/>
            <a:p>
              <a:endParaRPr lang="en-US"/>
            </a:p>
          </p:txBody>
        </p:sp>
        <p:sp>
          <p:nvSpPr>
            <p:cNvPr id="29714" name="Text Box 7"/>
            <p:cNvSpPr txBox="1">
              <a:spLocks noChangeArrowheads="1"/>
            </p:cNvSpPr>
            <p:nvPr/>
          </p:nvSpPr>
          <p:spPr bwMode="auto">
            <a:xfrm>
              <a:off x="288" y="1056"/>
              <a:ext cx="2064" cy="922"/>
            </a:xfrm>
            <a:prstGeom prst="rect">
              <a:avLst/>
            </a:prstGeom>
            <a:noFill/>
            <a:ln w="57150">
              <a:noFill/>
              <a:miter lim="800000"/>
              <a:headEnd/>
              <a:tailEnd/>
            </a:ln>
          </p:spPr>
          <p:txBody>
            <a:bodyPr>
              <a:spAutoFit/>
            </a:bodyPr>
            <a:lstStyle/>
            <a:p>
              <a:pPr algn="ctr">
                <a:spcBef>
                  <a:spcPct val="50000"/>
                </a:spcBef>
              </a:pPr>
              <a:r>
                <a:rPr lang="en-US" sz="2000" b="1">
                  <a:solidFill>
                    <a:srgbClr val="FFFF00"/>
                  </a:solidFill>
                  <a:latin typeface="Arial" charset="0"/>
                </a:rPr>
                <a:t>editing</a:t>
              </a:r>
            </a:p>
            <a:p>
              <a:pPr algn="ctr">
                <a:spcBef>
                  <a:spcPct val="50000"/>
                </a:spcBef>
              </a:pPr>
              <a:r>
                <a:rPr lang="en-US" sz="2000" b="1">
                  <a:latin typeface="Arial" charset="0"/>
                </a:rPr>
                <a:t>process of making changes to a document’s existing content</a:t>
              </a:r>
            </a:p>
          </p:txBody>
        </p:sp>
      </p:grpSp>
      <p:grpSp>
        <p:nvGrpSpPr>
          <p:cNvPr id="5" name="Group 21"/>
          <p:cNvGrpSpPr>
            <a:grpSpLocks/>
          </p:cNvGrpSpPr>
          <p:nvPr/>
        </p:nvGrpSpPr>
        <p:grpSpPr bwMode="auto">
          <a:xfrm>
            <a:off x="4648200" y="1600200"/>
            <a:ext cx="4495800" cy="2133600"/>
            <a:chOff x="2928" y="1008"/>
            <a:chExt cx="2832" cy="1344"/>
          </a:xfrm>
        </p:grpSpPr>
        <p:sp>
          <p:nvSpPr>
            <p:cNvPr id="29711" name="Oval 15"/>
            <p:cNvSpPr>
              <a:spLocks noChangeArrowheads="1"/>
            </p:cNvSpPr>
            <p:nvPr/>
          </p:nvSpPr>
          <p:spPr bwMode="auto">
            <a:xfrm>
              <a:off x="2928" y="1008"/>
              <a:ext cx="2832" cy="1344"/>
            </a:xfrm>
            <a:prstGeom prst="ellipse">
              <a:avLst/>
            </a:prstGeom>
            <a:gradFill rotWithShape="0">
              <a:gsLst>
                <a:gs pos="0">
                  <a:srgbClr val="6600CC"/>
                </a:gs>
                <a:gs pos="100000">
                  <a:srgbClr val="9900CC"/>
                </a:gs>
              </a:gsLst>
              <a:lin ang="5400000" scaled="1"/>
            </a:gradFill>
            <a:ln w="9525">
              <a:round/>
              <a:headEnd/>
              <a:tailEnd/>
            </a:ln>
            <a:scene3d>
              <a:camera prst="legacyPerspectiveTop"/>
              <a:lightRig rig="legacyFlat3" dir="b"/>
            </a:scene3d>
            <a:sp3d extrusionH="887400" prstMaterial="legacyMatte">
              <a:bevelT w="13500" h="13500" prst="angle"/>
              <a:bevelB w="13500" h="13500" prst="angle"/>
              <a:extrusionClr>
                <a:srgbClr val="6600CC"/>
              </a:extrusionClr>
            </a:sp3d>
          </p:spPr>
          <p:txBody>
            <a:bodyPr anchor="ctr">
              <a:spAutoFit/>
              <a:flatTx/>
            </a:bodyPr>
            <a:lstStyle/>
            <a:p>
              <a:endParaRPr lang="en-US"/>
            </a:p>
          </p:txBody>
        </p:sp>
        <p:sp>
          <p:nvSpPr>
            <p:cNvPr id="29712" name="Text Box 8"/>
            <p:cNvSpPr txBox="1">
              <a:spLocks noChangeArrowheads="1"/>
            </p:cNvSpPr>
            <p:nvPr/>
          </p:nvSpPr>
          <p:spPr bwMode="auto">
            <a:xfrm>
              <a:off x="3264" y="1152"/>
              <a:ext cx="2304" cy="730"/>
            </a:xfrm>
            <a:prstGeom prst="rect">
              <a:avLst/>
            </a:prstGeom>
            <a:noFill/>
            <a:ln w="57150">
              <a:noFill/>
              <a:miter lim="800000"/>
              <a:headEnd/>
              <a:tailEnd/>
            </a:ln>
          </p:spPr>
          <p:txBody>
            <a:bodyPr>
              <a:spAutoFit/>
            </a:bodyPr>
            <a:lstStyle/>
            <a:p>
              <a:pPr algn="ctr">
                <a:spcBef>
                  <a:spcPct val="50000"/>
                </a:spcBef>
              </a:pPr>
              <a:r>
                <a:rPr lang="en-US" sz="2000" b="1">
                  <a:solidFill>
                    <a:srgbClr val="FFFF00"/>
                  </a:solidFill>
                  <a:latin typeface="Arial" charset="0"/>
                </a:rPr>
                <a:t>formatting</a:t>
              </a:r>
            </a:p>
            <a:p>
              <a:pPr algn="ctr">
                <a:spcBef>
                  <a:spcPct val="50000"/>
                </a:spcBef>
              </a:pPr>
              <a:r>
                <a:rPr lang="en-US" sz="2000" b="1">
                  <a:latin typeface="Arial" charset="0"/>
                </a:rPr>
                <a:t>changing the appearance of a document</a:t>
              </a:r>
            </a:p>
          </p:txBody>
        </p:sp>
      </p:grpSp>
      <p:sp>
        <p:nvSpPr>
          <p:cNvPr id="29702" name="Rectangle 3"/>
          <p:cNvSpPr>
            <a:spLocks noGrp="1" noChangeArrowheads="1"/>
          </p:cNvSpPr>
          <p:nvPr>
            <p:ph type="title"/>
          </p:nvPr>
        </p:nvSpPr>
        <p:spPr/>
        <p:txBody>
          <a:bodyPr>
            <a:normAutofit/>
          </a:bodyPr>
          <a:lstStyle/>
          <a:p>
            <a:r>
              <a:rPr lang="en-US" sz="3200" b="1" dirty="0" smtClean="0">
                <a:solidFill>
                  <a:srgbClr val="FF0000"/>
                </a:solidFill>
              </a:rPr>
              <a:t>What are the stages of developing a document?</a:t>
            </a:r>
          </a:p>
        </p:txBody>
      </p:sp>
      <p:grpSp>
        <p:nvGrpSpPr>
          <p:cNvPr id="6" name="Group 20"/>
          <p:cNvGrpSpPr>
            <a:grpSpLocks/>
          </p:cNvGrpSpPr>
          <p:nvPr/>
        </p:nvGrpSpPr>
        <p:grpSpPr bwMode="auto">
          <a:xfrm>
            <a:off x="2362200" y="2743200"/>
            <a:ext cx="4648200" cy="2514600"/>
            <a:chOff x="1488" y="1728"/>
            <a:chExt cx="2928" cy="1584"/>
          </a:xfrm>
        </p:grpSpPr>
        <p:sp>
          <p:nvSpPr>
            <p:cNvPr id="29709" name="Oval 12"/>
            <p:cNvSpPr>
              <a:spLocks noChangeArrowheads="1"/>
            </p:cNvSpPr>
            <p:nvPr/>
          </p:nvSpPr>
          <p:spPr bwMode="auto">
            <a:xfrm>
              <a:off x="1488" y="1728"/>
              <a:ext cx="2928" cy="1584"/>
            </a:xfrm>
            <a:prstGeom prst="ellipse">
              <a:avLst/>
            </a:prstGeom>
            <a:gradFill rotWithShape="0">
              <a:gsLst>
                <a:gs pos="0">
                  <a:srgbClr val="9900FF"/>
                </a:gs>
                <a:gs pos="100000">
                  <a:srgbClr val="800080"/>
                </a:gs>
              </a:gsLst>
              <a:lin ang="5400000" scaled="1"/>
            </a:gradFill>
            <a:ln w="9525">
              <a:round/>
              <a:headEnd/>
              <a:tailEnd/>
            </a:ln>
            <a:scene3d>
              <a:camera prst="legacyPerspectiveTop"/>
              <a:lightRig rig="legacyFlat3" dir="b"/>
            </a:scene3d>
            <a:sp3d extrusionH="887400" prstMaterial="legacyMatte">
              <a:bevelT w="13500" h="13500" prst="angle"/>
              <a:bevelB w="13500" h="13500" prst="angle"/>
              <a:extrusionClr>
                <a:srgbClr val="9900FF"/>
              </a:extrusionClr>
            </a:sp3d>
          </p:spPr>
          <p:txBody>
            <a:bodyPr anchor="ctr">
              <a:spAutoFit/>
              <a:flatTx/>
            </a:bodyPr>
            <a:lstStyle/>
            <a:p>
              <a:endParaRPr lang="en-US"/>
            </a:p>
          </p:txBody>
        </p:sp>
        <p:sp>
          <p:nvSpPr>
            <p:cNvPr id="29710" name="Text Box 6"/>
            <p:cNvSpPr txBox="1">
              <a:spLocks noChangeArrowheads="1"/>
            </p:cNvSpPr>
            <p:nvPr/>
          </p:nvSpPr>
          <p:spPr bwMode="auto">
            <a:xfrm>
              <a:off x="1680" y="1776"/>
              <a:ext cx="2544" cy="1306"/>
            </a:xfrm>
            <a:prstGeom prst="rect">
              <a:avLst/>
            </a:prstGeom>
            <a:noFill/>
            <a:ln w="57150">
              <a:noFill/>
              <a:miter lim="800000"/>
              <a:headEnd/>
              <a:tailEnd/>
            </a:ln>
          </p:spPr>
          <p:txBody>
            <a:bodyPr>
              <a:spAutoFit/>
            </a:bodyPr>
            <a:lstStyle/>
            <a:p>
              <a:pPr algn="ctr">
                <a:spcBef>
                  <a:spcPct val="50000"/>
                </a:spcBef>
              </a:pPr>
              <a:r>
                <a:rPr lang="en-US" sz="2000" b="1">
                  <a:solidFill>
                    <a:srgbClr val="FFFF00"/>
                  </a:solidFill>
                  <a:latin typeface="Arial" charset="0"/>
                </a:rPr>
                <a:t>creating</a:t>
              </a:r>
            </a:p>
            <a:p>
              <a:pPr algn="ctr">
                <a:spcBef>
                  <a:spcPct val="50000"/>
                </a:spcBef>
              </a:pPr>
              <a:r>
                <a:rPr lang="en-US" sz="2000" b="1">
                  <a:latin typeface="Arial" charset="0"/>
                </a:rPr>
                <a:t>developing the document by entering text or numbers, inserting graphical images, and performing other tasks using an input device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50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150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nodeType="afterEffect">
                                  <p:stCondLst>
                                    <p:cond delay="1500"/>
                                  </p:stCondLst>
                                  <p:childTnLst>
                                    <p:set>
                                      <p:cBhvr>
                                        <p:cTn id="15" dur="1" fill="hold">
                                          <p:stCondLst>
                                            <p:cond delay="499"/>
                                          </p:stCondLst>
                                        </p:cTn>
                                        <p:tgtEl>
                                          <p:spTgt spid="3"/>
                                        </p:tgtEl>
                                        <p:attrNameLst>
                                          <p:attrName>style.visibility</p:attrName>
                                        </p:attrNameLst>
                                      </p:cBhvr>
                                      <p:to>
                                        <p:strVal val="visible"/>
                                      </p:to>
                                    </p:set>
                                  </p:childTnLst>
                                </p:cTn>
                              </p:par>
                            </p:childTnLst>
                          </p:cTn>
                        </p:par>
                        <p:par>
                          <p:cTn id="16" fill="hold">
                            <p:stCondLst>
                              <p:cond delay="6500"/>
                            </p:stCondLst>
                            <p:childTnLst>
                              <p:par>
                                <p:cTn id="17" presetID="1" presetClass="entr" presetSubtype="0" fill="hold" nodeType="afterEffect">
                                  <p:stCondLst>
                                    <p:cond delay="150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r>
              <a:rPr lang="en-US" b="1" dirty="0" smtClean="0">
                <a:solidFill>
                  <a:srgbClr val="FF0000"/>
                </a:solidFill>
              </a:rPr>
              <a:t>What are headers and footers?</a:t>
            </a:r>
          </a:p>
        </p:txBody>
      </p:sp>
      <p:sp>
        <p:nvSpPr>
          <p:cNvPr id="27652" name="AutoShape 6"/>
          <p:cNvSpPr>
            <a:spLocks noChangeArrowheads="1"/>
          </p:cNvSpPr>
          <p:nvPr/>
        </p:nvSpPr>
        <p:spPr bwMode="auto">
          <a:xfrm>
            <a:off x="4495800" y="1828800"/>
            <a:ext cx="4267200" cy="5029200"/>
          </a:xfrm>
          <a:prstGeom prst="foldedCorner">
            <a:avLst>
              <a:gd name="adj" fmla="val 12500"/>
            </a:avLst>
          </a:prstGeom>
          <a:gradFill rotWithShape="0">
            <a:gsLst>
              <a:gs pos="0">
                <a:srgbClr val="6600CC"/>
              </a:gs>
              <a:gs pos="100000">
                <a:srgbClr val="9900CC"/>
              </a:gs>
            </a:gsLst>
            <a:lin ang="5400000" scaled="1"/>
          </a:gradFill>
          <a:ln w="57150">
            <a:noFill/>
            <a:round/>
            <a:headEnd/>
            <a:tailEnd/>
          </a:ln>
        </p:spPr>
        <p:txBody>
          <a:bodyPr wrap="none" anchor="ctr">
            <a:spAutoFit/>
          </a:bodyPr>
          <a:lstStyle/>
          <a:p>
            <a:endParaRPr lang="en-US"/>
          </a:p>
        </p:txBody>
      </p:sp>
      <p:sp>
        <p:nvSpPr>
          <p:cNvPr id="27653" name="Text Box 7"/>
          <p:cNvSpPr txBox="1">
            <a:spLocks noChangeArrowheads="1"/>
          </p:cNvSpPr>
          <p:nvPr/>
        </p:nvSpPr>
        <p:spPr bwMode="auto">
          <a:xfrm>
            <a:off x="4572000" y="1905000"/>
            <a:ext cx="2895600" cy="396875"/>
          </a:xfrm>
          <a:prstGeom prst="rect">
            <a:avLst/>
          </a:prstGeom>
          <a:noFill/>
          <a:ln w="57150">
            <a:noFill/>
            <a:miter lim="800000"/>
            <a:headEnd/>
            <a:tailEnd/>
          </a:ln>
        </p:spPr>
        <p:txBody>
          <a:bodyPr>
            <a:spAutoFit/>
          </a:bodyPr>
          <a:lstStyle/>
          <a:p>
            <a:pPr algn="ctr">
              <a:spcBef>
                <a:spcPct val="50000"/>
              </a:spcBef>
            </a:pPr>
            <a:r>
              <a:rPr lang="en-US" sz="2000" b="1" dirty="0">
                <a:latin typeface="Arial" charset="0"/>
              </a:rPr>
              <a:t>Productivity Software</a:t>
            </a:r>
          </a:p>
        </p:txBody>
      </p:sp>
      <p:sp>
        <p:nvSpPr>
          <p:cNvPr id="27654" name="Text Box 8"/>
          <p:cNvSpPr txBox="1">
            <a:spLocks noChangeArrowheads="1"/>
          </p:cNvSpPr>
          <p:nvPr/>
        </p:nvSpPr>
        <p:spPr bwMode="auto">
          <a:xfrm>
            <a:off x="4419600" y="6384925"/>
            <a:ext cx="1600200" cy="396875"/>
          </a:xfrm>
          <a:prstGeom prst="rect">
            <a:avLst/>
          </a:prstGeom>
          <a:noFill/>
          <a:ln w="57150">
            <a:noFill/>
            <a:miter lim="800000"/>
            <a:headEnd/>
            <a:tailEnd/>
          </a:ln>
        </p:spPr>
        <p:txBody>
          <a:bodyPr>
            <a:spAutoFit/>
          </a:bodyPr>
          <a:lstStyle/>
          <a:p>
            <a:pPr algn="ctr">
              <a:spcBef>
                <a:spcPct val="50000"/>
              </a:spcBef>
            </a:pPr>
            <a:r>
              <a:rPr lang="en-US" sz="2000" b="1">
                <a:latin typeface="Arial" charset="0"/>
              </a:rPr>
              <a:t>Page 3.9</a:t>
            </a:r>
          </a:p>
        </p:txBody>
      </p:sp>
      <p:sp>
        <p:nvSpPr>
          <p:cNvPr id="27655" name="Text Box 9"/>
          <p:cNvSpPr txBox="1">
            <a:spLocks noChangeArrowheads="1"/>
          </p:cNvSpPr>
          <p:nvPr/>
        </p:nvSpPr>
        <p:spPr bwMode="auto">
          <a:xfrm>
            <a:off x="4876800" y="2590800"/>
            <a:ext cx="3733800" cy="3387725"/>
          </a:xfrm>
          <a:prstGeom prst="rect">
            <a:avLst/>
          </a:prstGeom>
          <a:noFill/>
          <a:ln w="57150">
            <a:noFill/>
            <a:miter lim="800000"/>
            <a:headEnd/>
            <a:tailEnd/>
          </a:ln>
        </p:spPr>
        <p:txBody>
          <a:bodyPr>
            <a:spAutoFit/>
          </a:bodyPr>
          <a:lstStyle/>
          <a:p>
            <a:pPr indent="465138">
              <a:spcBef>
                <a:spcPct val="50000"/>
              </a:spcBef>
            </a:pPr>
            <a:r>
              <a:rPr lang="en-US" sz="1800" b="1" dirty="0">
                <a:solidFill>
                  <a:srgbClr val="CCCCFF"/>
                </a:solidFill>
                <a:latin typeface="Arial" charset="0"/>
              </a:rPr>
              <a:t>Productivity software is software that assists people in becoming more effective and efficient while performing daily activities. Productivity software includes applications such as word processing, spreadsheet, database, presentation graphics, personal information manager, software suite, accounting, and project management.</a:t>
            </a:r>
          </a:p>
        </p:txBody>
      </p:sp>
      <p:sp>
        <p:nvSpPr>
          <p:cNvPr id="27656" name="Line 11"/>
          <p:cNvSpPr>
            <a:spLocks noChangeShapeType="1"/>
          </p:cNvSpPr>
          <p:nvPr/>
        </p:nvSpPr>
        <p:spPr bwMode="auto">
          <a:xfrm>
            <a:off x="2209800" y="2971800"/>
            <a:ext cx="0" cy="0"/>
          </a:xfrm>
          <a:prstGeom prst="line">
            <a:avLst/>
          </a:prstGeom>
          <a:noFill/>
          <a:ln w="57150">
            <a:noFill/>
            <a:round/>
            <a:headEnd/>
            <a:tailEnd type="triangle" w="med" len="med"/>
          </a:ln>
        </p:spPr>
        <p:txBody>
          <a:bodyPr anchor="ctr">
            <a:spAutoFit/>
          </a:bodyPr>
          <a:lstStyle/>
          <a:p>
            <a:endParaRPr lang="en-US"/>
          </a:p>
        </p:txBody>
      </p:sp>
      <p:grpSp>
        <p:nvGrpSpPr>
          <p:cNvPr id="2" name="Group 21"/>
          <p:cNvGrpSpPr>
            <a:grpSpLocks/>
          </p:cNvGrpSpPr>
          <p:nvPr/>
        </p:nvGrpSpPr>
        <p:grpSpPr bwMode="auto">
          <a:xfrm>
            <a:off x="609600" y="2895600"/>
            <a:ext cx="3962400" cy="3597275"/>
            <a:chOff x="384" y="1824"/>
            <a:chExt cx="2496" cy="2266"/>
          </a:xfrm>
        </p:grpSpPr>
        <p:grpSp>
          <p:nvGrpSpPr>
            <p:cNvPr id="3" name="Group 18"/>
            <p:cNvGrpSpPr>
              <a:grpSpLocks/>
            </p:cNvGrpSpPr>
            <p:nvPr/>
          </p:nvGrpSpPr>
          <p:grpSpPr bwMode="auto">
            <a:xfrm>
              <a:off x="1632" y="3840"/>
              <a:ext cx="1248" cy="250"/>
              <a:chOff x="1632" y="3840"/>
              <a:chExt cx="1248" cy="250"/>
            </a:xfrm>
          </p:grpSpPr>
          <p:sp>
            <p:nvSpPr>
              <p:cNvPr id="27669" name="Text Box 16"/>
              <p:cNvSpPr txBox="1">
                <a:spLocks noChangeArrowheads="1"/>
              </p:cNvSpPr>
              <p:nvPr/>
            </p:nvSpPr>
            <p:spPr bwMode="auto">
              <a:xfrm>
                <a:off x="1632" y="3840"/>
                <a:ext cx="864" cy="250"/>
              </a:xfrm>
              <a:prstGeom prst="rect">
                <a:avLst/>
              </a:prstGeom>
              <a:noFill/>
              <a:ln w="57150">
                <a:noFill/>
                <a:miter lim="800000"/>
                <a:headEnd/>
                <a:tailEnd/>
              </a:ln>
            </p:spPr>
            <p:txBody>
              <a:bodyPr>
                <a:spAutoFit/>
              </a:bodyPr>
              <a:lstStyle/>
              <a:p>
                <a:pPr algn="ctr">
                  <a:spcBef>
                    <a:spcPct val="50000"/>
                  </a:spcBef>
                </a:pPr>
                <a:r>
                  <a:rPr lang="en-US" sz="2000" b="1">
                    <a:latin typeface="Arial" charset="0"/>
                  </a:rPr>
                  <a:t>footer</a:t>
                </a:r>
              </a:p>
            </p:txBody>
          </p:sp>
          <p:sp>
            <p:nvSpPr>
              <p:cNvPr id="27670" name="Line 17"/>
              <p:cNvSpPr>
                <a:spLocks noChangeShapeType="1"/>
              </p:cNvSpPr>
              <p:nvPr/>
            </p:nvSpPr>
            <p:spPr bwMode="auto">
              <a:xfrm>
                <a:off x="2352" y="3984"/>
                <a:ext cx="528" cy="96"/>
              </a:xfrm>
              <a:prstGeom prst="line">
                <a:avLst/>
              </a:prstGeom>
              <a:noFill/>
              <a:ln w="57150">
                <a:solidFill>
                  <a:srgbClr val="FFFF00"/>
                </a:solidFill>
                <a:round/>
                <a:headEnd/>
                <a:tailEnd type="triangle" w="med" len="med"/>
              </a:ln>
            </p:spPr>
            <p:txBody>
              <a:bodyPr anchor="ctr">
                <a:spAutoFit/>
              </a:bodyPr>
              <a:lstStyle/>
              <a:p>
                <a:endParaRPr lang="en-US"/>
              </a:p>
            </p:txBody>
          </p:sp>
        </p:grpSp>
        <p:sp>
          <p:nvSpPr>
            <p:cNvPr id="27668" name="Rectangle 19"/>
            <p:cNvSpPr>
              <a:spLocks noChangeArrowheads="1"/>
            </p:cNvSpPr>
            <p:nvPr/>
          </p:nvSpPr>
          <p:spPr bwMode="auto">
            <a:xfrm>
              <a:off x="384" y="1824"/>
              <a:ext cx="2328" cy="96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75000"/>
                <a:buFont typeface="Wingdings" pitchFamily="2" charset="2"/>
                <a:buChar char="°"/>
              </a:pPr>
              <a:r>
                <a:rPr kumimoji="1" lang="en-US" b="1">
                  <a:latin typeface="Arial" charset="0"/>
                </a:rPr>
                <a:t>Footer</a:t>
              </a:r>
            </a:p>
            <a:p>
              <a:pPr marL="742950" lvl="1" indent="-285750">
                <a:lnSpc>
                  <a:spcPct val="90000"/>
                </a:lnSpc>
                <a:spcBef>
                  <a:spcPct val="20000"/>
                </a:spcBef>
                <a:buClr>
                  <a:schemeClr val="accent2"/>
                </a:buClr>
                <a:buSzPct val="115000"/>
                <a:buFontTx/>
                <a:buChar char="•"/>
              </a:pPr>
              <a:r>
                <a:rPr kumimoji="1" lang="en-US" sz="2000" b="1">
                  <a:latin typeface="Arial" charset="0"/>
                </a:rPr>
                <a:t>Text that appears at the bottom of each page</a:t>
              </a:r>
            </a:p>
          </p:txBody>
        </p:sp>
      </p:grpSp>
      <p:sp>
        <p:nvSpPr>
          <p:cNvPr id="34836" name="Rectangle 20"/>
          <p:cNvSpPr>
            <a:spLocks noChangeArrowheads="1"/>
          </p:cNvSpPr>
          <p:nvPr/>
        </p:nvSpPr>
        <p:spPr bwMode="auto">
          <a:xfrm>
            <a:off x="609600" y="4267200"/>
            <a:ext cx="3695700" cy="18288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75000"/>
              <a:buFont typeface="Wingdings" pitchFamily="2" charset="2"/>
              <a:buChar char="°"/>
            </a:pPr>
            <a:r>
              <a:rPr kumimoji="1" lang="en-US" b="1">
                <a:latin typeface="Arial" charset="0"/>
              </a:rPr>
              <a:t>May include</a:t>
            </a:r>
          </a:p>
          <a:p>
            <a:pPr marL="742950" lvl="1" indent="-285750">
              <a:lnSpc>
                <a:spcPct val="90000"/>
              </a:lnSpc>
              <a:spcBef>
                <a:spcPct val="20000"/>
              </a:spcBef>
              <a:buClr>
                <a:schemeClr val="accent2"/>
              </a:buClr>
              <a:buSzPct val="115000"/>
              <a:buFontTx/>
              <a:buChar char="•"/>
            </a:pPr>
            <a:r>
              <a:rPr kumimoji="1" lang="en-US" sz="2000" b="1">
                <a:latin typeface="Arial" charset="0"/>
              </a:rPr>
              <a:t>Page numbers</a:t>
            </a:r>
          </a:p>
          <a:p>
            <a:pPr marL="742950" lvl="1" indent="-285750">
              <a:lnSpc>
                <a:spcPct val="90000"/>
              </a:lnSpc>
              <a:spcBef>
                <a:spcPct val="20000"/>
              </a:spcBef>
              <a:buClr>
                <a:schemeClr val="accent2"/>
              </a:buClr>
              <a:buSzPct val="115000"/>
              <a:buFontTx/>
              <a:buChar char="•"/>
            </a:pPr>
            <a:r>
              <a:rPr kumimoji="1" lang="en-US" sz="2000" b="1">
                <a:latin typeface="Arial" charset="0"/>
              </a:rPr>
              <a:t>Company names</a:t>
            </a:r>
          </a:p>
          <a:p>
            <a:pPr marL="742950" lvl="1" indent="-285750">
              <a:lnSpc>
                <a:spcPct val="90000"/>
              </a:lnSpc>
              <a:spcBef>
                <a:spcPct val="20000"/>
              </a:spcBef>
              <a:buClr>
                <a:schemeClr val="accent2"/>
              </a:buClr>
              <a:buSzPct val="115000"/>
              <a:buFontTx/>
              <a:buChar char="•"/>
            </a:pPr>
            <a:r>
              <a:rPr kumimoji="1" lang="en-US" sz="2000" b="1">
                <a:latin typeface="Arial" charset="0"/>
              </a:rPr>
              <a:t>Report titles</a:t>
            </a:r>
          </a:p>
          <a:p>
            <a:pPr marL="742950" lvl="1" indent="-285750">
              <a:lnSpc>
                <a:spcPct val="90000"/>
              </a:lnSpc>
              <a:spcBef>
                <a:spcPct val="20000"/>
              </a:spcBef>
              <a:buClr>
                <a:schemeClr val="accent2"/>
              </a:buClr>
              <a:buSzPct val="115000"/>
              <a:buFontTx/>
              <a:buChar char="•"/>
            </a:pPr>
            <a:r>
              <a:rPr kumimoji="1" lang="en-US" sz="2000" b="1">
                <a:latin typeface="Arial" charset="0"/>
              </a:rPr>
              <a:t>Dates</a:t>
            </a:r>
          </a:p>
          <a:p>
            <a:pPr marL="342900" indent="-342900">
              <a:lnSpc>
                <a:spcPct val="90000"/>
              </a:lnSpc>
              <a:spcBef>
                <a:spcPct val="20000"/>
              </a:spcBef>
              <a:buClr>
                <a:schemeClr val="accent1"/>
              </a:buClr>
              <a:buSzPct val="80000"/>
              <a:buFont typeface="Wingdings" pitchFamily="2" charset="2"/>
              <a:buChar char="b"/>
            </a:pPr>
            <a:endParaRPr kumimoji="1" lang="en-US" b="1">
              <a:latin typeface="Arial" charset="0"/>
            </a:endParaRPr>
          </a:p>
        </p:txBody>
      </p:sp>
      <p:grpSp>
        <p:nvGrpSpPr>
          <p:cNvPr id="4" name="Group 24"/>
          <p:cNvGrpSpPr>
            <a:grpSpLocks/>
          </p:cNvGrpSpPr>
          <p:nvPr/>
        </p:nvGrpSpPr>
        <p:grpSpPr bwMode="auto">
          <a:xfrm>
            <a:off x="609600" y="1295400"/>
            <a:ext cx="8077200" cy="1752600"/>
            <a:chOff x="384" y="816"/>
            <a:chExt cx="5088" cy="1104"/>
          </a:xfrm>
        </p:grpSpPr>
        <p:sp>
          <p:nvSpPr>
            <p:cNvPr id="27664" name="Text Box 12"/>
            <p:cNvSpPr txBox="1">
              <a:spLocks noChangeArrowheads="1"/>
            </p:cNvSpPr>
            <p:nvPr/>
          </p:nvSpPr>
          <p:spPr bwMode="auto">
            <a:xfrm>
              <a:off x="4608" y="816"/>
              <a:ext cx="864" cy="250"/>
            </a:xfrm>
            <a:prstGeom prst="rect">
              <a:avLst/>
            </a:prstGeom>
            <a:noFill/>
            <a:ln w="57150">
              <a:noFill/>
              <a:miter lim="800000"/>
              <a:headEnd/>
              <a:tailEnd/>
            </a:ln>
          </p:spPr>
          <p:txBody>
            <a:bodyPr>
              <a:spAutoFit/>
            </a:bodyPr>
            <a:lstStyle/>
            <a:p>
              <a:pPr algn="ctr">
                <a:spcBef>
                  <a:spcPct val="50000"/>
                </a:spcBef>
              </a:pPr>
              <a:r>
                <a:rPr lang="en-US" sz="2000" b="1">
                  <a:latin typeface="Arial" charset="0"/>
                </a:rPr>
                <a:t>header</a:t>
              </a:r>
            </a:p>
          </p:txBody>
        </p:sp>
        <p:sp>
          <p:nvSpPr>
            <p:cNvPr id="27665" name="Line 13"/>
            <p:cNvSpPr>
              <a:spLocks noChangeShapeType="1"/>
            </p:cNvSpPr>
            <p:nvPr/>
          </p:nvSpPr>
          <p:spPr bwMode="auto">
            <a:xfrm flipH="1">
              <a:off x="4368" y="912"/>
              <a:ext cx="336" cy="240"/>
            </a:xfrm>
            <a:prstGeom prst="line">
              <a:avLst/>
            </a:prstGeom>
            <a:noFill/>
            <a:ln w="57150">
              <a:solidFill>
                <a:srgbClr val="FFFF00"/>
              </a:solidFill>
              <a:round/>
              <a:headEnd/>
              <a:tailEnd type="triangle" w="med" len="med"/>
            </a:ln>
          </p:spPr>
          <p:txBody>
            <a:bodyPr anchor="ctr">
              <a:spAutoFit/>
            </a:bodyPr>
            <a:lstStyle/>
            <a:p>
              <a:endParaRPr lang="en-US"/>
            </a:p>
          </p:txBody>
        </p:sp>
        <p:sp>
          <p:nvSpPr>
            <p:cNvPr id="27666" name="Rectangle 22"/>
            <p:cNvSpPr>
              <a:spLocks noChangeArrowheads="1"/>
            </p:cNvSpPr>
            <p:nvPr/>
          </p:nvSpPr>
          <p:spPr bwMode="auto">
            <a:xfrm>
              <a:off x="384" y="1104"/>
              <a:ext cx="2328" cy="816"/>
            </a:xfrm>
            <a:prstGeom prst="rect">
              <a:avLst/>
            </a:prstGeom>
            <a:noFill/>
            <a:ln w="9525">
              <a:noFill/>
              <a:miter lim="800000"/>
              <a:headEnd/>
              <a:tailEnd/>
            </a:ln>
          </p:spPr>
          <p:txBody>
            <a:bodyPr/>
            <a:lstStyle/>
            <a:p>
              <a:pPr marL="342900" indent="-342900">
                <a:spcBef>
                  <a:spcPct val="20000"/>
                </a:spcBef>
                <a:buClr>
                  <a:schemeClr val="accent1"/>
                </a:buClr>
                <a:buSzPct val="75000"/>
                <a:buFont typeface="Wingdings" pitchFamily="2" charset="2"/>
                <a:buChar char="°"/>
              </a:pPr>
              <a:r>
                <a:rPr kumimoji="1" lang="en-US" b="1">
                  <a:latin typeface="Arial" charset="0"/>
                </a:rPr>
                <a:t>Header</a:t>
              </a:r>
            </a:p>
            <a:p>
              <a:pPr marL="742950" lvl="1" indent="-285750">
                <a:spcBef>
                  <a:spcPct val="20000"/>
                </a:spcBef>
                <a:buClr>
                  <a:schemeClr val="accent2"/>
                </a:buClr>
                <a:buSzPct val="115000"/>
                <a:buFontTx/>
                <a:buChar char="•"/>
              </a:pPr>
              <a:r>
                <a:rPr kumimoji="1" lang="en-US" sz="2000" b="1">
                  <a:latin typeface="Arial" charset="0"/>
                </a:rPr>
                <a:t>Text that appears at the top of each page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20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000"/>
                                  </p:stCondLst>
                                  <p:childTnLst>
                                    <p:set>
                                      <p:cBhvr>
                                        <p:cTn id="12" dur="1" fill="hold">
                                          <p:stCondLst>
                                            <p:cond delay="499"/>
                                          </p:stCondLst>
                                        </p:cTn>
                                        <p:tgtEl>
                                          <p:spTgt spid="34836">
                                            <p:txEl>
                                              <p:pRg st="0" end="0"/>
                                            </p:txEl>
                                          </p:spTgt>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499"/>
                                          </p:stCondLst>
                                        </p:cTn>
                                        <p:tgtEl>
                                          <p:spTgt spid="34836">
                                            <p:txEl>
                                              <p:pRg st="1" end="1"/>
                                            </p:txEl>
                                          </p:spTgt>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499"/>
                                          </p:stCondLst>
                                        </p:cTn>
                                        <p:tgtEl>
                                          <p:spTgt spid="34836">
                                            <p:txEl>
                                              <p:pRg st="2" end="2"/>
                                            </p:txEl>
                                          </p:spTgt>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499"/>
                                          </p:stCondLst>
                                        </p:cTn>
                                        <p:tgtEl>
                                          <p:spTgt spid="34836">
                                            <p:txEl>
                                              <p:pRg st="3" end="3"/>
                                            </p:txEl>
                                          </p:spTgt>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499"/>
                                          </p:stCondLst>
                                        </p:cTn>
                                        <p:tgtEl>
                                          <p:spTgt spid="348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6" grpId="0" build="p" autoUpdateAnimBg="0" advAuto="100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4818" name="Picture 8" descr="Fig3-13 mod b"/>
          <p:cNvPicPr>
            <a:picLocks noChangeAspect="1" noChangeArrowheads="1"/>
          </p:cNvPicPr>
          <p:nvPr/>
        </p:nvPicPr>
        <p:blipFill>
          <a:blip>
            <a:clrChange>
              <a:clrFrom>
                <a:srgbClr val="000000"/>
              </a:clrFrom>
              <a:clrTo>
                <a:srgbClr val="000000">
                  <a:alpha val="0"/>
                </a:srgbClr>
              </a:clrTo>
            </a:clrChange>
          </a:blip>
          <a:srcRect/>
          <a:stretch>
            <a:fillRect/>
          </a:stretch>
        </p:blipFill>
        <p:spPr bwMode="auto">
          <a:xfrm>
            <a:off x="3733800" y="3182938"/>
            <a:ext cx="5410200" cy="3675062"/>
          </a:xfrm>
          <a:prstGeom prst="rect">
            <a:avLst/>
          </a:prstGeom>
          <a:noFill/>
          <a:ln w="9525">
            <a:noFill/>
            <a:miter lim="800000"/>
            <a:headEnd/>
            <a:tailEnd/>
          </a:ln>
        </p:spPr>
      </p:pic>
      <p:sp>
        <p:nvSpPr>
          <p:cNvPr id="34819" name="Rectangle 3"/>
          <p:cNvSpPr>
            <a:spLocks noGrp="1" noChangeArrowheads="1"/>
          </p:cNvSpPr>
          <p:nvPr>
            <p:ph type="title"/>
          </p:nvPr>
        </p:nvSpPr>
        <p:spPr/>
        <p:txBody>
          <a:bodyPr>
            <a:normAutofit fontScale="90000"/>
          </a:bodyPr>
          <a:lstStyle/>
          <a:p>
            <a:r>
              <a:rPr lang="en-US" b="1" dirty="0" smtClean="0">
                <a:solidFill>
                  <a:srgbClr val="FF0000"/>
                </a:solidFill>
              </a:rPr>
              <a:t>What is spreadsheet software?</a:t>
            </a:r>
            <a:r>
              <a:rPr lang="en-US" dirty="0" smtClean="0"/>
              <a:t/>
            </a:r>
            <a:br>
              <a:rPr lang="en-US" dirty="0" smtClean="0"/>
            </a:br>
            <a:endParaRPr lang="en-US" dirty="0" smtClean="0"/>
          </a:p>
        </p:txBody>
      </p:sp>
      <p:sp>
        <p:nvSpPr>
          <p:cNvPr id="41989" name="Rectangle 5"/>
          <p:cNvSpPr>
            <a:spLocks noGrp="1" noChangeArrowheads="1"/>
          </p:cNvSpPr>
          <p:nvPr>
            <p:ph sz="half" idx="1"/>
          </p:nvPr>
        </p:nvSpPr>
        <p:spPr>
          <a:xfrm>
            <a:off x="228600" y="1752600"/>
            <a:ext cx="3467100" cy="5105400"/>
          </a:xfrm>
        </p:spPr>
        <p:txBody>
          <a:bodyPr>
            <a:normAutofit lnSpcReduction="10000"/>
          </a:bodyPr>
          <a:lstStyle/>
          <a:p>
            <a:r>
              <a:rPr lang="en-US" sz="2400" dirty="0" smtClean="0"/>
              <a:t>Allows you to organize data in rows and columns</a:t>
            </a:r>
          </a:p>
          <a:p>
            <a:r>
              <a:rPr lang="en-US" sz="2400" dirty="0" smtClean="0"/>
              <a:t>Performs calculations on this data</a:t>
            </a:r>
          </a:p>
          <a:p>
            <a:r>
              <a:rPr lang="en-US" sz="2400" dirty="0" smtClean="0"/>
              <a:t>Rows and columns collectively called a worksheet</a:t>
            </a:r>
          </a:p>
          <a:p>
            <a:r>
              <a:rPr lang="en-US" sz="2400" dirty="0" smtClean="0"/>
              <a:t>Popular spreadsheet software include Microsoft Excel, Lotus 1-2-3, and Corel Pro.</a:t>
            </a:r>
          </a:p>
        </p:txBody>
      </p:sp>
      <p:pic>
        <p:nvPicPr>
          <p:cNvPr id="41990" name="Picture 6" descr="Fig3-13 mod a"/>
          <p:cNvPicPr>
            <a:picLocks noChangeAspect="1" noChangeArrowheads="1"/>
          </p:cNvPicPr>
          <p:nvPr/>
        </p:nvPicPr>
        <p:blipFill>
          <a:blip/>
          <a:srcRect r="22858"/>
          <a:stretch>
            <a:fillRect/>
          </a:stretch>
        </p:blipFill>
        <p:spPr bwMode="auto">
          <a:xfrm>
            <a:off x="3733800" y="1603375"/>
            <a:ext cx="5410200" cy="525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1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EXAMPLES</a:t>
            </a:r>
            <a:endParaRPr lang="en-US" dirty="0"/>
          </a:p>
        </p:txBody>
      </p:sp>
      <p:pic>
        <p:nvPicPr>
          <p:cNvPr id="3074" name="Picture 2" descr="C:\Users\Sajjad Hussain\Downloads\computer_software.jpg"/>
          <p:cNvPicPr>
            <a:picLocks noGrp="1" noChangeAspect="1" noChangeArrowheads="1"/>
          </p:cNvPicPr>
          <p:nvPr>
            <p:ph idx="1"/>
          </p:nvPr>
        </p:nvPicPr>
        <p:blipFill>
          <a:blip/>
          <a:srcRect/>
          <a:stretch>
            <a:fillRect/>
          </a:stretch>
        </p:blipFill>
        <p:spPr bwMode="auto">
          <a:xfrm>
            <a:off x="152400" y="1600200"/>
            <a:ext cx="8686800" cy="5029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6" descr="Fig3-13 mod a"/>
          <p:cNvPicPr>
            <a:picLocks noChangeAspect="1" noChangeArrowheads="1"/>
          </p:cNvPicPr>
          <p:nvPr/>
        </p:nvPicPr>
        <p:blipFill>
          <a:blip/>
          <a:srcRect r="31921" b="16833"/>
          <a:stretch>
            <a:fillRect/>
          </a:stretch>
        </p:blipFill>
        <p:spPr bwMode="auto">
          <a:xfrm>
            <a:off x="4038600" y="2182813"/>
            <a:ext cx="5105400" cy="4675187"/>
          </a:xfrm>
          <a:prstGeom prst="rect">
            <a:avLst/>
          </a:prstGeom>
          <a:noFill/>
          <a:ln w="9525">
            <a:noFill/>
            <a:miter lim="800000"/>
            <a:headEnd/>
            <a:tailEnd/>
          </a:ln>
        </p:spPr>
      </p:pic>
      <p:sp>
        <p:nvSpPr>
          <p:cNvPr id="35843" name="Rectangle 3"/>
          <p:cNvSpPr>
            <a:spLocks noGrp="1" noChangeArrowheads="1"/>
          </p:cNvSpPr>
          <p:nvPr>
            <p:ph type="title"/>
          </p:nvPr>
        </p:nvSpPr>
        <p:spPr/>
        <p:txBody>
          <a:bodyPr>
            <a:normAutofit fontScale="90000"/>
          </a:bodyPr>
          <a:lstStyle/>
          <a:p>
            <a:r>
              <a:rPr lang="en-US" b="1" dirty="0" smtClean="0">
                <a:solidFill>
                  <a:srgbClr val="FF0000"/>
                </a:solidFill>
              </a:rPr>
              <a:t>How is a spreadsheet organized?</a:t>
            </a:r>
            <a:r>
              <a:rPr lang="en-US" dirty="0" smtClean="0"/>
              <a:t/>
            </a:r>
            <a:br>
              <a:rPr lang="en-US" dirty="0" smtClean="0"/>
            </a:br>
            <a:endParaRPr lang="en-US" dirty="0" smtClean="0"/>
          </a:p>
        </p:txBody>
      </p:sp>
      <p:grpSp>
        <p:nvGrpSpPr>
          <p:cNvPr id="2" name="Group 37"/>
          <p:cNvGrpSpPr>
            <a:grpSpLocks/>
          </p:cNvGrpSpPr>
          <p:nvPr/>
        </p:nvGrpSpPr>
        <p:grpSpPr bwMode="auto">
          <a:xfrm>
            <a:off x="381000" y="1676400"/>
            <a:ext cx="7848600" cy="1371600"/>
            <a:chOff x="240" y="1056"/>
            <a:chExt cx="4944" cy="864"/>
          </a:xfrm>
        </p:grpSpPr>
        <p:grpSp>
          <p:nvGrpSpPr>
            <p:cNvPr id="3" name="Group 30"/>
            <p:cNvGrpSpPr>
              <a:grpSpLocks/>
            </p:cNvGrpSpPr>
            <p:nvPr/>
          </p:nvGrpSpPr>
          <p:grpSpPr bwMode="auto">
            <a:xfrm>
              <a:off x="4080" y="1056"/>
              <a:ext cx="1104" cy="864"/>
              <a:chOff x="4128" y="1056"/>
              <a:chExt cx="1104" cy="864"/>
            </a:xfrm>
          </p:grpSpPr>
          <p:sp>
            <p:nvSpPr>
              <p:cNvPr id="35866" name="Line 16"/>
              <p:cNvSpPr>
                <a:spLocks noChangeShapeType="1"/>
              </p:cNvSpPr>
              <p:nvPr/>
            </p:nvSpPr>
            <p:spPr bwMode="auto">
              <a:xfrm flipH="1">
                <a:off x="4128" y="1056"/>
                <a:ext cx="528" cy="816"/>
              </a:xfrm>
              <a:prstGeom prst="line">
                <a:avLst/>
              </a:prstGeom>
              <a:noFill/>
              <a:ln w="57150">
                <a:solidFill>
                  <a:schemeClr val="bg2"/>
                </a:solidFill>
                <a:round/>
                <a:headEnd/>
                <a:tailEnd type="triangle" w="med" len="med"/>
              </a:ln>
            </p:spPr>
            <p:txBody>
              <a:bodyPr anchor="ctr">
                <a:spAutoFit/>
              </a:bodyPr>
              <a:lstStyle/>
              <a:p>
                <a:endParaRPr lang="en-US"/>
              </a:p>
            </p:txBody>
          </p:sp>
          <p:sp>
            <p:nvSpPr>
              <p:cNvPr id="35867" name="Line 17"/>
              <p:cNvSpPr>
                <a:spLocks noChangeShapeType="1"/>
              </p:cNvSpPr>
              <p:nvPr/>
            </p:nvSpPr>
            <p:spPr bwMode="auto">
              <a:xfrm flipH="1">
                <a:off x="4608" y="1056"/>
                <a:ext cx="48" cy="864"/>
              </a:xfrm>
              <a:prstGeom prst="line">
                <a:avLst/>
              </a:prstGeom>
              <a:noFill/>
              <a:ln w="57150">
                <a:solidFill>
                  <a:schemeClr val="bg2"/>
                </a:solidFill>
                <a:round/>
                <a:headEnd/>
                <a:tailEnd type="triangle" w="med" len="med"/>
              </a:ln>
            </p:spPr>
            <p:txBody>
              <a:bodyPr anchor="ctr">
                <a:spAutoFit/>
              </a:bodyPr>
              <a:lstStyle/>
              <a:p>
                <a:endParaRPr lang="en-US"/>
              </a:p>
            </p:txBody>
          </p:sp>
          <p:sp>
            <p:nvSpPr>
              <p:cNvPr id="35868" name="Line 18"/>
              <p:cNvSpPr>
                <a:spLocks noChangeShapeType="1"/>
              </p:cNvSpPr>
              <p:nvPr/>
            </p:nvSpPr>
            <p:spPr bwMode="auto">
              <a:xfrm>
                <a:off x="4704" y="1104"/>
                <a:ext cx="432" cy="768"/>
              </a:xfrm>
              <a:prstGeom prst="line">
                <a:avLst/>
              </a:prstGeom>
              <a:noFill/>
              <a:ln w="57150">
                <a:solidFill>
                  <a:schemeClr val="bg2"/>
                </a:solidFill>
                <a:round/>
                <a:headEnd/>
                <a:tailEnd type="triangle" w="med" len="med"/>
              </a:ln>
            </p:spPr>
            <p:txBody>
              <a:bodyPr anchor="ctr">
                <a:spAutoFit/>
              </a:bodyPr>
              <a:lstStyle/>
              <a:p>
                <a:endParaRPr lang="en-US"/>
              </a:p>
            </p:txBody>
          </p:sp>
          <p:sp>
            <p:nvSpPr>
              <p:cNvPr id="43015" name="Text Box 7"/>
              <p:cNvSpPr txBox="1">
                <a:spLocks noChangeArrowheads="1"/>
              </p:cNvSpPr>
              <p:nvPr/>
            </p:nvSpPr>
            <p:spPr bwMode="auto">
              <a:xfrm>
                <a:off x="4128" y="1152"/>
                <a:ext cx="1104" cy="239"/>
              </a:xfrm>
              <a:prstGeom prst="rect">
                <a:avLst/>
              </a:prstGeom>
              <a:solidFill>
                <a:schemeClr val="tx1"/>
              </a:solidFill>
              <a:ln w="12700">
                <a:solidFill>
                  <a:schemeClr val="bg2"/>
                </a:solidFill>
                <a:miter lim="800000"/>
                <a:headEnd/>
                <a:tailEnd/>
              </a:ln>
              <a:effectLst>
                <a:outerShdw dist="107763" dir="18900000" algn="ctr" rotWithShape="0">
                  <a:schemeClr val="bg2"/>
                </a:outerShdw>
              </a:effectLst>
            </p:spPr>
            <p:txBody>
              <a:bodyPr>
                <a:spAutoFit/>
              </a:bodyPr>
              <a:lstStyle/>
              <a:p>
                <a:pPr algn="ctr">
                  <a:spcBef>
                    <a:spcPct val="50000"/>
                  </a:spcBef>
                  <a:defRPr/>
                </a:pPr>
                <a:r>
                  <a:rPr lang="en-US" sz="1800" b="1">
                    <a:solidFill>
                      <a:schemeClr val="bg2"/>
                    </a:solidFill>
                    <a:latin typeface="Arial" pitchFamily="34" charset="0"/>
                  </a:rPr>
                  <a:t>columns</a:t>
                </a:r>
              </a:p>
            </p:txBody>
          </p:sp>
        </p:grpSp>
        <p:sp>
          <p:nvSpPr>
            <p:cNvPr id="35865" name="Rectangle 21"/>
            <p:cNvSpPr>
              <a:spLocks noChangeArrowheads="1"/>
            </p:cNvSpPr>
            <p:nvPr/>
          </p:nvSpPr>
          <p:spPr bwMode="auto">
            <a:xfrm>
              <a:off x="240" y="1104"/>
              <a:ext cx="2208" cy="768"/>
            </a:xfrm>
            <a:prstGeom prst="rect">
              <a:avLst/>
            </a:prstGeom>
            <a:noFill/>
            <a:ln w="12700">
              <a:noFill/>
              <a:miter lim="800000"/>
              <a:headEnd/>
              <a:tailEnd/>
            </a:ln>
          </p:spPr>
          <p:txBody>
            <a:bodyPr/>
            <a:lstStyle/>
            <a:p>
              <a:pPr marL="342900" indent="-342900">
                <a:spcBef>
                  <a:spcPct val="20000"/>
                </a:spcBef>
                <a:buClr>
                  <a:schemeClr val="accent1"/>
                </a:buClr>
                <a:buSzPct val="75000"/>
                <a:buFont typeface="Wingdings" pitchFamily="2" charset="2"/>
                <a:buChar char="°"/>
              </a:pPr>
              <a:r>
                <a:rPr kumimoji="1" lang="en-US" sz="2000" b="1" dirty="0">
                  <a:latin typeface="Arial" charset="0"/>
                </a:rPr>
                <a:t>Data is organized vertically into columns identified by letters</a:t>
              </a:r>
            </a:p>
          </p:txBody>
        </p:sp>
      </p:grpSp>
      <p:grpSp>
        <p:nvGrpSpPr>
          <p:cNvPr id="4" name="Group 36"/>
          <p:cNvGrpSpPr>
            <a:grpSpLocks/>
          </p:cNvGrpSpPr>
          <p:nvPr/>
        </p:nvGrpSpPr>
        <p:grpSpPr bwMode="auto">
          <a:xfrm>
            <a:off x="304800" y="2895600"/>
            <a:ext cx="3810000" cy="3657600"/>
            <a:chOff x="192" y="1824"/>
            <a:chExt cx="2400" cy="2304"/>
          </a:xfrm>
        </p:grpSpPr>
        <p:grpSp>
          <p:nvGrpSpPr>
            <p:cNvPr id="5" name="Group 33"/>
            <p:cNvGrpSpPr>
              <a:grpSpLocks/>
            </p:cNvGrpSpPr>
            <p:nvPr/>
          </p:nvGrpSpPr>
          <p:grpSpPr bwMode="auto">
            <a:xfrm>
              <a:off x="1056" y="3312"/>
              <a:ext cx="1536" cy="816"/>
              <a:chOff x="1056" y="3408"/>
              <a:chExt cx="1536" cy="816"/>
            </a:xfrm>
          </p:grpSpPr>
          <p:sp>
            <p:nvSpPr>
              <p:cNvPr id="35860" name="Line 12"/>
              <p:cNvSpPr>
                <a:spLocks noChangeShapeType="1"/>
              </p:cNvSpPr>
              <p:nvPr/>
            </p:nvSpPr>
            <p:spPr bwMode="auto">
              <a:xfrm flipV="1">
                <a:off x="2064" y="3408"/>
                <a:ext cx="480" cy="432"/>
              </a:xfrm>
              <a:prstGeom prst="line">
                <a:avLst/>
              </a:prstGeom>
              <a:noFill/>
              <a:ln w="57150">
                <a:solidFill>
                  <a:srgbClr val="FFFF00"/>
                </a:solidFill>
                <a:round/>
                <a:headEnd/>
                <a:tailEnd type="triangle" w="med" len="med"/>
              </a:ln>
            </p:spPr>
            <p:txBody>
              <a:bodyPr anchor="ctr">
                <a:spAutoFit/>
              </a:bodyPr>
              <a:lstStyle/>
              <a:p>
                <a:endParaRPr lang="en-US"/>
              </a:p>
            </p:txBody>
          </p:sp>
          <p:sp>
            <p:nvSpPr>
              <p:cNvPr id="35861" name="Line 13"/>
              <p:cNvSpPr>
                <a:spLocks noChangeShapeType="1"/>
              </p:cNvSpPr>
              <p:nvPr/>
            </p:nvSpPr>
            <p:spPr bwMode="auto">
              <a:xfrm flipV="1">
                <a:off x="2016" y="3888"/>
                <a:ext cx="528" cy="0"/>
              </a:xfrm>
              <a:prstGeom prst="line">
                <a:avLst/>
              </a:prstGeom>
              <a:noFill/>
              <a:ln w="57150">
                <a:solidFill>
                  <a:srgbClr val="FFFF00"/>
                </a:solidFill>
                <a:round/>
                <a:headEnd/>
                <a:tailEnd type="triangle" w="med" len="med"/>
              </a:ln>
            </p:spPr>
            <p:txBody>
              <a:bodyPr anchor="ctr">
                <a:spAutoFit/>
              </a:bodyPr>
              <a:lstStyle/>
              <a:p>
                <a:endParaRPr lang="en-US"/>
              </a:p>
            </p:txBody>
          </p:sp>
          <p:sp>
            <p:nvSpPr>
              <p:cNvPr id="35862" name="Line 14"/>
              <p:cNvSpPr>
                <a:spLocks noChangeShapeType="1"/>
              </p:cNvSpPr>
              <p:nvPr/>
            </p:nvSpPr>
            <p:spPr bwMode="auto">
              <a:xfrm>
                <a:off x="2016" y="3888"/>
                <a:ext cx="576" cy="336"/>
              </a:xfrm>
              <a:prstGeom prst="line">
                <a:avLst/>
              </a:prstGeom>
              <a:noFill/>
              <a:ln w="57150">
                <a:solidFill>
                  <a:srgbClr val="FFFF00"/>
                </a:solidFill>
                <a:round/>
                <a:headEnd/>
                <a:tailEnd type="triangle" w="med" len="med"/>
              </a:ln>
            </p:spPr>
            <p:txBody>
              <a:bodyPr anchor="ctr">
                <a:spAutoFit/>
              </a:bodyPr>
              <a:lstStyle/>
              <a:p>
                <a:endParaRPr lang="en-US"/>
              </a:p>
            </p:txBody>
          </p:sp>
          <p:sp>
            <p:nvSpPr>
              <p:cNvPr id="43016" name="Text Box 8"/>
              <p:cNvSpPr txBox="1">
                <a:spLocks noChangeArrowheads="1"/>
              </p:cNvSpPr>
              <p:nvPr/>
            </p:nvSpPr>
            <p:spPr bwMode="auto">
              <a:xfrm>
                <a:off x="1056" y="3792"/>
                <a:ext cx="1008" cy="231"/>
              </a:xfrm>
              <a:prstGeom prst="rect">
                <a:avLst/>
              </a:prstGeom>
              <a:solidFill>
                <a:schemeClr val="tx1"/>
              </a:solidFill>
              <a:ln w="57150">
                <a:noFill/>
                <a:miter lim="800000"/>
                <a:headEnd/>
                <a:tailEnd/>
              </a:ln>
              <a:effectLst>
                <a:outerShdw dist="107763" dir="18900000" algn="ctr" rotWithShape="0">
                  <a:schemeClr val="bg2"/>
                </a:outerShdw>
              </a:effectLst>
            </p:spPr>
            <p:txBody>
              <a:bodyPr>
                <a:spAutoFit/>
              </a:bodyPr>
              <a:lstStyle/>
              <a:p>
                <a:pPr algn="ctr">
                  <a:spcBef>
                    <a:spcPct val="50000"/>
                  </a:spcBef>
                  <a:defRPr/>
                </a:pPr>
                <a:r>
                  <a:rPr lang="en-US" sz="1800" b="1">
                    <a:solidFill>
                      <a:schemeClr val="bg2"/>
                    </a:solidFill>
                    <a:latin typeface="Arial" pitchFamily="34" charset="0"/>
                  </a:rPr>
                  <a:t>rows</a:t>
                </a:r>
              </a:p>
            </p:txBody>
          </p:sp>
        </p:grpSp>
        <p:sp>
          <p:nvSpPr>
            <p:cNvPr id="35859" name="Rectangle 22"/>
            <p:cNvSpPr>
              <a:spLocks noChangeArrowheads="1"/>
            </p:cNvSpPr>
            <p:nvPr/>
          </p:nvSpPr>
          <p:spPr bwMode="auto">
            <a:xfrm>
              <a:off x="192" y="1824"/>
              <a:ext cx="2208" cy="768"/>
            </a:xfrm>
            <a:prstGeom prst="rect">
              <a:avLst/>
            </a:prstGeom>
            <a:noFill/>
            <a:ln w="9525">
              <a:noFill/>
              <a:miter lim="800000"/>
              <a:headEnd/>
              <a:tailEnd/>
            </a:ln>
          </p:spPr>
          <p:txBody>
            <a:bodyPr/>
            <a:lstStyle/>
            <a:p>
              <a:pPr marL="342900" indent="-342900">
                <a:spcBef>
                  <a:spcPct val="20000"/>
                </a:spcBef>
                <a:buClr>
                  <a:schemeClr val="accent1"/>
                </a:buClr>
                <a:buSzPct val="75000"/>
                <a:buFont typeface="Wingdings" pitchFamily="2" charset="2"/>
                <a:buChar char="°"/>
              </a:pPr>
              <a:r>
                <a:rPr kumimoji="1" lang="en-US" sz="2000" b="1">
                  <a:latin typeface="Arial" charset="0"/>
                </a:rPr>
                <a:t>Data is organized horizontally into rows identified by numbers</a:t>
              </a:r>
            </a:p>
          </p:txBody>
        </p:sp>
      </p:grpSp>
      <p:grpSp>
        <p:nvGrpSpPr>
          <p:cNvPr id="6" name="Group 35"/>
          <p:cNvGrpSpPr>
            <a:grpSpLocks/>
          </p:cNvGrpSpPr>
          <p:nvPr/>
        </p:nvGrpSpPr>
        <p:grpSpPr bwMode="auto">
          <a:xfrm>
            <a:off x="304800" y="4038600"/>
            <a:ext cx="7696200" cy="2771775"/>
            <a:chOff x="192" y="2544"/>
            <a:chExt cx="4848" cy="1746"/>
          </a:xfrm>
        </p:grpSpPr>
        <p:grpSp>
          <p:nvGrpSpPr>
            <p:cNvPr id="7" name="Group 34"/>
            <p:cNvGrpSpPr>
              <a:grpSpLocks/>
            </p:cNvGrpSpPr>
            <p:nvPr/>
          </p:nvGrpSpPr>
          <p:grpSpPr bwMode="auto">
            <a:xfrm>
              <a:off x="3360" y="4032"/>
              <a:ext cx="1680" cy="258"/>
              <a:chOff x="3360" y="4032"/>
              <a:chExt cx="1680" cy="258"/>
            </a:xfrm>
          </p:grpSpPr>
          <p:sp>
            <p:nvSpPr>
              <p:cNvPr id="35856" name="Line 10"/>
              <p:cNvSpPr>
                <a:spLocks noChangeShapeType="1"/>
              </p:cNvSpPr>
              <p:nvPr/>
            </p:nvSpPr>
            <p:spPr bwMode="auto">
              <a:xfrm flipH="1">
                <a:off x="3360" y="4128"/>
                <a:ext cx="816" cy="0"/>
              </a:xfrm>
              <a:prstGeom prst="line">
                <a:avLst/>
              </a:prstGeom>
              <a:noFill/>
              <a:ln w="57150">
                <a:solidFill>
                  <a:schemeClr val="bg2"/>
                </a:solidFill>
                <a:round/>
                <a:headEnd/>
                <a:tailEnd type="triangle" w="med" len="med"/>
              </a:ln>
            </p:spPr>
            <p:txBody>
              <a:bodyPr anchor="ctr">
                <a:spAutoFit/>
              </a:bodyPr>
              <a:lstStyle/>
              <a:p>
                <a:endParaRPr lang="en-US"/>
              </a:p>
            </p:txBody>
          </p:sp>
          <p:sp>
            <p:nvSpPr>
              <p:cNvPr id="43017" name="Text Box 9"/>
              <p:cNvSpPr txBox="1">
                <a:spLocks noChangeArrowheads="1"/>
              </p:cNvSpPr>
              <p:nvPr/>
            </p:nvSpPr>
            <p:spPr bwMode="auto">
              <a:xfrm>
                <a:off x="3936" y="4032"/>
                <a:ext cx="1104" cy="258"/>
              </a:xfrm>
              <a:prstGeom prst="rect">
                <a:avLst/>
              </a:prstGeom>
              <a:solidFill>
                <a:schemeClr val="tx1"/>
              </a:solidFill>
              <a:ln w="12700">
                <a:solidFill>
                  <a:schemeClr val="bg2"/>
                </a:solidFill>
                <a:miter lim="800000"/>
                <a:headEnd/>
                <a:tailEnd/>
              </a:ln>
              <a:effectLst>
                <a:outerShdw dist="107763" dir="18900000" algn="ctr" rotWithShape="0">
                  <a:schemeClr val="bg2"/>
                </a:outerShdw>
              </a:effectLst>
            </p:spPr>
            <p:txBody>
              <a:bodyPr>
                <a:spAutoFit/>
              </a:bodyPr>
              <a:lstStyle/>
              <a:p>
                <a:pPr algn="ctr">
                  <a:spcBef>
                    <a:spcPct val="50000"/>
                  </a:spcBef>
                  <a:defRPr/>
                </a:pPr>
                <a:r>
                  <a:rPr lang="en-US" sz="2000" b="1">
                    <a:solidFill>
                      <a:schemeClr val="bg2"/>
                    </a:solidFill>
                    <a:latin typeface="Arial" pitchFamily="34" charset="0"/>
                  </a:rPr>
                  <a:t>cell</a:t>
                </a:r>
              </a:p>
            </p:txBody>
          </p:sp>
        </p:grpSp>
        <p:sp>
          <p:nvSpPr>
            <p:cNvPr id="35855" name="Rectangle 23"/>
            <p:cNvSpPr>
              <a:spLocks noChangeArrowheads="1"/>
            </p:cNvSpPr>
            <p:nvPr/>
          </p:nvSpPr>
          <p:spPr bwMode="auto">
            <a:xfrm>
              <a:off x="192" y="2544"/>
              <a:ext cx="2208" cy="720"/>
            </a:xfrm>
            <a:prstGeom prst="rect">
              <a:avLst/>
            </a:prstGeom>
            <a:noFill/>
            <a:ln w="9525">
              <a:noFill/>
              <a:miter lim="800000"/>
              <a:headEnd/>
              <a:tailEnd/>
            </a:ln>
          </p:spPr>
          <p:txBody>
            <a:bodyPr/>
            <a:lstStyle/>
            <a:p>
              <a:pPr marL="342900" indent="-342900">
                <a:spcBef>
                  <a:spcPct val="20000"/>
                </a:spcBef>
                <a:buClr>
                  <a:schemeClr val="accent1"/>
                </a:buClr>
                <a:buSzPct val="75000"/>
                <a:buFont typeface="Wingdings" pitchFamily="2" charset="2"/>
                <a:buChar char="°"/>
              </a:pPr>
              <a:r>
                <a:rPr kumimoji="1" lang="en-US" sz="2000" b="1">
                  <a:latin typeface="Arial" charset="0"/>
                </a:rPr>
                <a:t>A cell is the intersection of a column and row identified by the column letter and row number</a:t>
              </a:r>
            </a:p>
            <a:p>
              <a:pPr marL="742950" lvl="1" indent="-285750">
                <a:spcBef>
                  <a:spcPct val="20000"/>
                </a:spcBef>
                <a:buClr>
                  <a:schemeClr val="accent2"/>
                </a:buClr>
                <a:buSzPct val="120000"/>
                <a:buFontTx/>
                <a:buChar char="•"/>
              </a:pPr>
              <a:r>
                <a:rPr kumimoji="1" lang="en-US" sz="2000" b="1">
                  <a:latin typeface="Arial" charset="0"/>
                </a:rPr>
                <a:t>ex. A19</a:t>
              </a:r>
            </a:p>
            <a:p>
              <a:pPr marL="342900" indent="-342900">
                <a:spcBef>
                  <a:spcPct val="20000"/>
                </a:spcBef>
                <a:buClr>
                  <a:schemeClr val="accent1"/>
                </a:buClr>
                <a:buSzPct val="80000"/>
                <a:buFont typeface="Wingdings" pitchFamily="2" charset="2"/>
                <a:buChar char="b"/>
              </a:pPr>
              <a:endParaRPr kumimoji="1" lang="en-US" sz="2000" b="1">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150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p:stCondLst>
                              <p:cond delay="2500"/>
                            </p:stCondLst>
                            <p:childTnLst>
                              <p:par>
                                <p:cTn id="11" presetID="1" presetClass="entr" presetSubtype="0" fill="hold" nodeType="afterEffect">
                                  <p:stCondLst>
                                    <p:cond delay="150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686800" cy="990600"/>
          </a:xfrm>
        </p:spPr>
        <p:txBody>
          <a:bodyPr/>
          <a:lstStyle/>
          <a:p>
            <a:r>
              <a:rPr lang="en-US" b="1" dirty="0" smtClean="0">
                <a:solidFill>
                  <a:srgbClr val="FF0000"/>
                </a:solidFill>
              </a:rPr>
              <a:t>Advantages of Spreadsheet </a:t>
            </a:r>
            <a:endParaRPr lang="en-US" b="1" dirty="0">
              <a:solidFill>
                <a:srgbClr val="FF0000"/>
              </a:solidFill>
            </a:endParaRPr>
          </a:p>
        </p:txBody>
      </p:sp>
      <p:sp>
        <p:nvSpPr>
          <p:cNvPr id="6" name="Content Placeholder 5"/>
          <p:cNvSpPr>
            <a:spLocks noGrp="1"/>
          </p:cNvSpPr>
          <p:nvPr>
            <p:ph idx="1"/>
          </p:nvPr>
        </p:nvSpPr>
        <p:spPr>
          <a:xfrm>
            <a:off x="152400" y="1600200"/>
            <a:ext cx="8763000" cy="5105400"/>
          </a:xfrm>
        </p:spPr>
        <p:txBody>
          <a:bodyPr>
            <a:normAutofit fontScale="92500"/>
          </a:bodyPr>
          <a:lstStyle/>
          <a:p>
            <a:r>
              <a:rPr lang="en-US" sz="2800" dirty="0" smtClean="0"/>
              <a:t>Easy to make changes and corrections to data on the worksheet.</a:t>
            </a:r>
          </a:p>
          <a:p>
            <a:r>
              <a:rPr lang="en-US" sz="2800" dirty="0" smtClean="0"/>
              <a:t>The rest of the worksheet is recalculated whenever data on a worksheet changes.</a:t>
            </a:r>
          </a:p>
          <a:p>
            <a:r>
              <a:rPr lang="en-US" sz="2800" dirty="0" smtClean="0"/>
              <a:t>Operation is fast with the help of built-in functions.</a:t>
            </a:r>
          </a:p>
          <a:p>
            <a:r>
              <a:rPr lang="en-US" sz="2800" dirty="0" smtClean="0"/>
              <a:t>Calculation is always accurate, provided that data and formulae entered are correct.</a:t>
            </a:r>
          </a:p>
          <a:p>
            <a:r>
              <a:rPr lang="en-US" sz="2800" dirty="0" smtClean="0"/>
              <a:t>Easy to create different kinds of charts, or to change chart types.</a:t>
            </a:r>
          </a:p>
          <a:p>
            <a:r>
              <a:rPr lang="en-US" sz="2800" dirty="0" smtClean="0"/>
              <a:t>Information on charts is updated automatically whenever related data on the worksheet changes.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p:txBody>
          <a:bodyPr>
            <a:normAutofit fontScale="90000"/>
          </a:bodyPr>
          <a:lstStyle/>
          <a:p>
            <a:r>
              <a:rPr lang="en-US" b="1" dirty="0" smtClean="0">
                <a:solidFill>
                  <a:srgbClr val="FF0000"/>
                </a:solidFill>
              </a:rPr>
              <a:t>What is presentation software?</a:t>
            </a:r>
            <a:r>
              <a:rPr lang="en-US" dirty="0" smtClean="0"/>
              <a:t/>
            </a:r>
            <a:br>
              <a:rPr lang="en-US" dirty="0" smtClean="0"/>
            </a:br>
            <a:endParaRPr lang="en-US" dirty="0" smtClean="0"/>
          </a:p>
        </p:txBody>
      </p:sp>
      <p:sp>
        <p:nvSpPr>
          <p:cNvPr id="61452" name="Rectangle 12"/>
          <p:cNvSpPr>
            <a:spLocks noChangeArrowheads="1"/>
          </p:cNvSpPr>
          <p:nvPr/>
        </p:nvSpPr>
        <p:spPr bwMode="auto">
          <a:xfrm>
            <a:off x="381000" y="1447800"/>
            <a:ext cx="3505200" cy="51816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75000"/>
            </a:pPr>
            <a:endParaRPr kumimoji="1" lang="en-US" b="1" dirty="0" smtClean="0">
              <a:latin typeface="Arial" charset="0"/>
            </a:endParaRPr>
          </a:p>
          <a:p>
            <a:pPr marL="342900" indent="-342900">
              <a:lnSpc>
                <a:spcPct val="90000"/>
              </a:lnSpc>
              <a:spcBef>
                <a:spcPct val="20000"/>
              </a:spcBef>
              <a:buClr>
                <a:schemeClr val="accent1"/>
              </a:buClr>
              <a:buSzPct val="75000"/>
              <a:buFont typeface="Wingdings" pitchFamily="2" charset="2"/>
              <a:buChar char="°"/>
            </a:pPr>
            <a:r>
              <a:rPr lang="en-US" sz="2000" dirty="0" smtClean="0">
                <a:latin typeface="+mj-lt"/>
              </a:rPr>
              <a:t>Allows you to create documents called presentations</a:t>
            </a:r>
          </a:p>
          <a:p>
            <a:pPr marL="342900" indent="-342900">
              <a:lnSpc>
                <a:spcPct val="90000"/>
              </a:lnSpc>
              <a:spcBef>
                <a:spcPct val="20000"/>
              </a:spcBef>
              <a:buClr>
                <a:schemeClr val="accent1"/>
              </a:buClr>
              <a:buSzPct val="75000"/>
            </a:pPr>
            <a:endParaRPr kumimoji="1" lang="en-US" sz="2000" dirty="0" smtClean="0">
              <a:latin typeface="+mj-lt"/>
            </a:endParaRPr>
          </a:p>
          <a:p>
            <a:pPr marL="342900" indent="-342900">
              <a:lnSpc>
                <a:spcPct val="90000"/>
              </a:lnSpc>
              <a:spcBef>
                <a:spcPct val="20000"/>
              </a:spcBef>
              <a:buClr>
                <a:schemeClr val="accent1"/>
              </a:buClr>
              <a:buSzPct val="75000"/>
              <a:buFont typeface="Wingdings" pitchFamily="2" charset="2"/>
              <a:buChar char="°"/>
            </a:pPr>
            <a:r>
              <a:rPr kumimoji="1" lang="en-US" sz="2000" dirty="0" smtClean="0">
                <a:latin typeface="+mj-lt"/>
              </a:rPr>
              <a:t>Sometimes </a:t>
            </a:r>
            <a:r>
              <a:rPr kumimoji="1" lang="en-US" sz="2000" dirty="0">
                <a:latin typeface="+mj-lt"/>
              </a:rPr>
              <a:t>called a slide </a:t>
            </a:r>
            <a:r>
              <a:rPr kumimoji="1" lang="en-US" sz="2000" dirty="0" smtClean="0">
                <a:latin typeface="+mj-lt"/>
              </a:rPr>
              <a:t>show</a:t>
            </a:r>
          </a:p>
          <a:p>
            <a:pPr marL="342900" indent="-342900">
              <a:lnSpc>
                <a:spcPct val="90000"/>
              </a:lnSpc>
              <a:spcBef>
                <a:spcPct val="20000"/>
              </a:spcBef>
              <a:buClr>
                <a:schemeClr val="accent1"/>
              </a:buClr>
              <a:buSzPct val="75000"/>
              <a:buFont typeface="Wingdings" pitchFamily="2" charset="2"/>
              <a:buChar char="°"/>
            </a:pPr>
            <a:endParaRPr kumimoji="1" lang="en-US" sz="2000" dirty="0">
              <a:latin typeface="+mj-lt"/>
            </a:endParaRPr>
          </a:p>
          <a:p>
            <a:pPr marL="342900" indent="-342900">
              <a:lnSpc>
                <a:spcPct val="90000"/>
              </a:lnSpc>
              <a:spcBef>
                <a:spcPct val="20000"/>
              </a:spcBef>
              <a:buClr>
                <a:schemeClr val="accent1"/>
              </a:buClr>
              <a:buSzPct val="75000"/>
              <a:buFont typeface="Wingdings" pitchFamily="2" charset="2"/>
              <a:buChar char="°"/>
            </a:pPr>
            <a:r>
              <a:rPr kumimoji="1" lang="en-US" sz="2000" dirty="0">
                <a:latin typeface="+mj-lt"/>
              </a:rPr>
              <a:t>Can be displayed on a large monitor or on a projection </a:t>
            </a:r>
            <a:r>
              <a:rPr kumimoji="1" lang="en-US" sz="2000" dirty="0" smtClean="0">
                <a:latin typeface="+mj-lt"/>
              </a:rPr>
              <a:t>screen</a:t>
            </a:r>
          </a:p>
          <a:p>
            <a:pPr marL="342900" indent="-342900">
              <a:lnSpc>
                <a:spcPct val="90000"/>
              </a:lnSpc>
              <a:spcBef>
                <a:spcPct val="20000"/>
              </a:spcBef>
              <a:buClr>
                <a:schemeClr val="accent1"/>
              </a:buClr>
              <a:buSzPct val="75000"/>
              <a:buFont typeface="Wingdings" pitchFamily="2" charset="2"/>
              <a:buChar char="°"/>
            </a:pPr>
            <a:endParaRPr kumimoji="1" lang="en-US" sz="2000" dirty="0" smtClean="0">
              <a:latin typeface="+mj-lt"/>
            </a:endParaRPr>
          </a:p>
          <a:p>
            <a:pPr marL="342900" indent="-342900">
              <a:lnSpc>
                <a:spcPct val="90000"/>
              </a:lnSpc>
              <a:spcBef>
                <a:spcPct val="20000"/>
              </a:spcBef>
              <a:buClr>
                <a:schemeClr val="accent1"/>
              </a:buClr>
              <a:buSzPct val="75000"/>
              <a:buFont typeface="Wingdings" pitchFamily="2" charset="2"/>
              <a:buChar char="°"/>
            </a:pPr>
            <a:r>
              <a:rPr kumimoji="1" lang="en-US" sz="2000" dirty="0" smtClean="0">
                <a:latin typeface="+mj-lt"/>
              </a:rPr>
              <a:t> </a:t>
            </a:r>
            <a:r>
              <a:rPr lang="en-US" sz="2000" dirty="0" smtClean="0">
                <a:latin typeface="+mj-lt"/>
              </a:rPr>
              <a:t>Popular presentation software includes Microsoft PowerPoint, Corel Presentations, and Lotus Freelance Graphics.</a:t>
            </a:r>
          </a:p>
          <a:p>
            <a:pPr marL="342900" indent="-342900">
              <a:lnSpc>
                <a:spcPct val="90000"/>
              </a:lnSpc>
              <a:spcBef>
                <a:spcPct val="20000"/>
              </a:spcBef>
              <a:buClr>
                <a:schemeClr val="accent1"/>
              </a:buClr>
              <a:buSzPct val="75000"/>
              <a:buFont typeface="Wingdings" pitchFamily="2" charset="2"/>
              <a:buChar char="°"/>
            </a:pPr>
            <a:endParaRPr kumimoji="1" lang="en-US" sz="2000" dirty="0">
              <a:latin typeface="+mj-lt"/>
            </a:endParaRPr>
          </a:p>
        </p:txBody>
      </p:sp>
      <p:pic>
        <p:nvPicPr>
          <p:cNvPr id="4098" name="Picture 2" descr="C:\Users\Sajjad Hussain\Downloads\imagesFF.jpg"/>
          <p:cNvPicPr>
            <a:picLocks noChangeAspect="1" noChangeArrowheads="1"/>
          </p:cNvPicPr>
          <p:nvPr/>
        </p:nvPicPr>
        <p:blipFill>
          <a:blip/>
          <a:srcRect/>
          <a:stretch>
            <a:fillRect/>
          </a:stretch>
        </p:blipFill>
        <p:spPr bwMode="auto">
          <a:xfrm>
            <a:off x="4038600" y="1600200"/>
            <a:ext cx="4914900" cy="495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0" y="228600"/>
            <a:ext cx="9144000" cy="990600"/>
          </a:xfrm>
        </p:spPr>
        <p:txBody>
          <a:bodyPr>
            <a:normAutofit fontScale="90000"/>
          </a:bodyPr>
          <a:lstStyle/>
          <a:p>
            <a:r>
              <a:rPr lang="en-US" sz="4000" b="1" dirty="0" smtClean="0">
                <a:solidFill>
                  <a:srgbClr val="FF0000"/>
                </a:solidFill>
              </a:rPr>
              <a:t>What is project management software?</a:t>
            </a:r>
          </a:p>
        </p:txBody>
      </p:sp>
      <p:sp>
        <p:nvSpPr>
          <p:cNvPr id="12" name="Content Placeholder 11"/>
          <p:cNvSpPr>
            <a:spLocks noGrp="1"/>
          </p:cNvSpPr>
          <p:nvPr>
            <p:ph sz="half" idx="1"/>
          </p:nvPr>
        </p:nvSpPr>
        <p:spPr>
          <a:xfrm>
            <a:off x="228600" y="1600200"/>
            <a:ext cx="5181600" cy="5029200"/>
          </a:xfrm>
        </p:spPr>
        <p:txBody>
          <a:bodyPr>
            <a:normAutofit/>
          </a:bodyPr>
          <a:lstStyle/>
          <a:p>
            <a:r>
              <a:rPr lang="en-US" b="1" dirty="0" smtClean="0"/>
              <a:t>Project management software</a:t>
            </a:r>
            <a:r>
              <a:rPr lang="en-US" dirty="0" smtClean="0"/>
              <a:t> is used to plan, schedule, track, and analyze the events, resources, and costs of a project.</a:t>
            </a:r>
          </a:p>
          <a:p>
            <a:r>
              <a:rPr lang="en-US" dirty="0" smtClean="0"/>
              <a:t>Project management software helps users such as a general contractor, or a publisher, to complete a project on time and within budget.</a:t>
            </a:r>
          </a:p>
          <a:p>
            <a:r>
              <a:rPr lang="en-US" dirty="0" smtClean="0"/>
              <a:t>One of the most popular project management software is </a:t>
            </a:r>
            <a:r>
              <a:rPr lang="en-US" b="1" dirty="0" smtClean="0"/>
              <a:t>Microsoft Project</a:t>
            </a:r>
            <a:r>
              <a:rPr lang="en-US" dirty="0" smtClean="0"/>
              <a:t>.</a:t>
            </a:r>
          </a:p>
          <a:p>
            <a:endParaRPr lang="en-US" dirty="0"/>
          </a:p>
        </p:txBody>
      </p:sp>
      <p:pic>
        <p:nvPicPr>
          <p:cNvPr id="54277" name="Picture 6" descr="Fig3-24 mod"/>
          <p:cNvPicPr>
            <a:picLocks noChangeAspect="1" noChangeArrowheads="1"/>
          </p:cNvPicPr>
          <p:nvPr/>
        </p:nvPicPr>
        <p:blipFill>
          <a:blip r:embed="rId2"/>
          <a:srcRect/>
          <a:stretch>
            <a:fillRect/>
          </a:stretch>
        </p:blipFill>
        <p:spPr bwMode="auto">
          <a:xfrm>
            <a:off x="5638800" y="1524000"/>
            <a:ext cx="33528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p:txBody>
          <a:bodyPr>
            <a:normAutofit fontScale="90000"/>
          </a:bodyPr>
          <a:lstStyle/>
          <a:p>
            <a:r>
              <a:rPr lang="en-US" sz="4000" b="1" dirty="0" smtClean="0">
                <a:solidFill>
                  <a:srgbClr val="FF0000"/>
                </a:solidFill>
              </a:rPr>
              <a:t>What is computer-aided design (CAD)?</a:t>
            </a:r>
            <a:r>
              <a:rPr lang="en-US" dirty="0" smtClean="0"/>
              <a:t/>
            </a:r>
            <a:br>
              <a:rPr lang="en-US" dirty="0" smtClean="0"/>
            </a:br>
            <a:endParaRPr lang="en-US" dirty="0" smtClean="0"/>
          </a:p>
        </p:txBody>
      </p:sp>
      <p:sp>
        <p:nvSpPr>
          <p:cNvPr id="75781" name="Rectangle 5"/>
          <p:cNvSpPr>
            <a:spLocks noGrp="1" noChangeArrowheads="1"/>
          </p:cNvSpPr>
          <p:nvPr>
            <p:ph sz="half" idx="1"/>
          </p:nvPr>
        </p:nvSpPr>
        <p:spPr>
          <a:xfrm>
            <a:off x="228600" y="1524000"/>
            <a:ext cx="3581400" cy="5334000"/>
          </a:xfrm>
        </p:spPr>
        <p:txBody>
          <a:bodyPr>
            <a:normAutofit fontScale="92500" lnSpcReduction="20000"/>
          </a:bodyPr>
          <a:lstStyle/>
          <a:p>
            <a:r>
              <a:rPr lang="en-US" sz="2400" b="1" dirty="0" smtClean="0"/>
              <a:t>Computer-aided designed (CAD) software</a:t>
            </a:r>
            <a:r>
              <a:rPr lang="en-US" sz="2400" dirty="0" smtClean="0"/>
              <a:t> is mainly used for creating engineering, architectural, and scientific drawings.</a:t>
            </a:r>
          </a:p>
          <a:p>
            <a:r>
              <a:rPr lang="en-US" sz="2400" dirty="0" smtClean="0"/>
              <a:t>Three-dimensional (3-D) CAD programs even allow users to rotate designs of 3-D objects in order to view them from different angles.</a:t>
            </a:r>
          </a:p>
          <a:p>
            <a:r>
              <a:rPr lang="en-US" sz="2400" dirty="0" smtClean="0"/>
              <a:t>Popular CAD software includes </a:t>
            </a:r>
            <a:r>
              <a:rPr lang="en-US" sz="2400" b="1" dirty="0" smtClean="0"/>
              <a:t>Autodesk AutoCAD</a:t>
            </a:r>
            <a:r>
              <a:rPr lang="en-US" sz="2400" dirty="0" smtClean="0"/>
              <a:t> and </a:t>
            </a:r>
            <a:r>
              <a:rPr lang="en-US" sz="2400" b="1" dirty="0" smtClean="0"/>
              <a:t>Microsoft Visio Technical</a:t>
            </a:r>
            <a:endParaRPr lang="en-US" sz="2400" dirty="0"/>
          </a:p>
        </p:txBody>
      </p:sp>
      <p:pic>
        <p:nvPicPr>
          <p:cNvPr id="57349" name="Picture 6" descr="Fig3-27 mod"/>
          <p:cNvPicPr>
            <a:picLocks noChangeAspect="1" noChangeArrowheads="1"/>
          </p:cNvPicPr>
          <p:nvPr/>
        </p:nvPicPr>
        <p:blipFill>
          <a:blip r:embed="rId2"/>
          <a:srcRect/>
          <a:stretch>
            <a:fillRect/>
          </a:stretch>
        </p:blipFill>
        <p:spPr bwMode="auto">
          <a:xfrm>
            <a:off x="4038600" y="1524000"/>
            <a:ext cx="5105399" cy="53339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4754" name="Picture 12" descr="education Fig6-30"/>
          <p:cNvPicPr>
            <a:picLocks noChangeAspect="1" noChangeArrowheads="1"/>
          </p:cNvPicPr>
          <p:nvPr/>
        </p:nvPicPr>
        <p:blipFill>
          <a:blip r:embed="rId2"/>
          <a:srcRect/>
          <a:stretch>
            <a:fillRect/>
          </a:stretch>
        </p:blipFill>
        <p:spPr bwMode="auto">
          <a:xfrm>
            <a:off x="4495800" y="1600200"/>
            <a:ext cx="4481746" cy="4953000"/>
          </a:xfrm>
          <a:prstGeom prst="rect">
            <a:avLst/>
          </a:prstGeom>
          <a:noFill/>
          <a:ln w="9525">
            <a:noFill/>
            <a:miter lim="800000"/>
            <a:headEnd/>
            <a:tailEnd/>
          </a:ln>
        </p:spPr>
      </p:pic>
      <p:sp>
        <p:nvSpPr>
          <p:cNvPr id="74755" name="Rectangle 3"/>
          <p:cNvSpPr>
            <a:spLocks noGrp="1" noChangeArrowheads="1"/>
          </p:cNvSpPr>
          <p:nvPr>
            <p:ph type="title"/>
          </p:nvPr>
        </p:nvSpPr>
        <p:spPr/>
        <p:txBody>
          <a:bodyPr>
            <a:normAutofit fontScale="90000"/>
          </a:bodyPr>
          <a:lstStyle/>
          <a:p>
            <a:r>
              <a:rPr lang="en-US" sz="4000" b="1" dirty="0" smtClean="0">
                <a:solidFill>
                  <a:srgbClr val="FF0000"/>
                </a:solidFill>
              </a:rPr>
              <a:t>What is educational software</a:t>
            </a:r>
            <a:r>
              <a:rPr lang="en-US" sz="3200" dirty="0" smtClean="0"/>
              <a:t/>
            </a:r>
            <a:br>
              <a:rPr lang="en-US" sz="3200" dirty="0" smtClean="0"/>
            </a:br>
            <a:endParaRPr lang="en-US" sz="3200" dirty="0" smtClean="0"/>
          </a:p>
        </p:txBody>
      </p:sp>
      <p:sp>
        <p:nvSpPr>
          <p:cNvPr id="116741" name="Rectangle 5"/>
          <p:cNvSpPr>
            <a:spLocks noGrp="1" noChangeArrowheads="1"/>
          </p:cNvSpPr>
          <p:nvPr>
            <p:ph sz="half" idx="1"/>
          </p:nvPr>
        </p:nvSpPr>
        <p:spPr>
          <a:xfrm>
            <a:off x="457200" y="1676400"/>
            <a:ext cx="3581400" cy="4953000"/>
          </a:xfrm>
        </p:spPr>
        <p:txBody>
          <a:bodyPr>
            <a:normAutofit lnSpcReduction="10000"/>
          </a:bodyPr>
          <a:lstStyle/>
          <a:p>
            <a:pPr>
              <a:lnSpc>
                <a:spcPct val="90000"/>
              </a:lnSpc>
            </a:pPr>
            <a:r>
              <a:rPr lang="en-US" sz="2400" b="1" dirty="0" smtClean="0"/>
              <a:t>Educational software</a:t>
            </a:r>
            <a:r>
              <a:rPr lang="en-US" sz="2400" dirty="0" smtClean="0"/>
              <a:t> is designed to teach a particular skill about any subject. </a:t>
            </a:r>
          </a:p>
          <a:p>
            <a:pPr>
              <a:lnSpc>
                <a:spcPct val="90000"/>
              </a:lnSpc>
            </a:pPr>
            <a:r>
              <a:rPr lang="en-US" sz="2400" dirty="0" smtClean="0"/>
              <a:t>Computer-based training (CBT) is a type of education in which students learn by using and completing exercises with instructional software</a:t>
            </a:r>
          </a:p>
          <a:p>
            <a:pPr>
              <a:lnSpc>
                <a:spcPct val="90000"/>
              </a:lnSpc>
            </a:pPr>
            <a:r>
              <a:rPr lang="en-US" sz="2400" dirty="0" smtClean="0"/>
              <a:t>Also called computer-aided instruction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b="1" dirty="0" smtClean="0">
                <a:solidFill>
                  <a:srgbClr val="FF0000"/>
                </a:solidFill>
              </a:rPr>
              <a:t>What software facilitates communication?</a:t>
            </a:r>
            <a:endParaRPr lang="en-US" sz="3600" b="1" dirty="0">
              <a:solidFill>
                <a:srgbClr val="FF0000"/>
              </a:solidFill>
            </a:endParaRPr>
          </a:p>
        </p:txBody>
      </p:sp>
      <p:sp>
        <p:nvSpPr>
          <p:cNvPr id="6" name="Content Placeholder 5"/>
          <p:cNvSpPr>
            <a:spLocks noGrp="1"/>
          </p:cNvSpPr>
          <p:nvPr>
            <p:ph idx="1"/>
          </p:nvPr>
        </p:nvSpPr>
        <p:spPr>
          <a:xfrm>
            <a:off x="612648" y="1600200"/>
            <a:ext cx="8150352" cy="5105400"/>
          </a:xfrm>
        </p:spPr>
        <p:txBody>
          <a:bodyPr>
            <a:normAutofit/>
          </a:bodyPr>
          <a:lstStyle/>
          <a:p>
            <a:r>
              <a:rPr lang="en-US" b="1" dirty="0" smtClean="0"/>
              <a:t>Communications software</a:t>
            </a:r>
            <a:r>
              <a:rPr lang="en-US" dirty="0" smtClean="0"/>
              <a:t> consists of programs that  help to establish a connection to another computer or network, and manage the transmission of data, instructions, and information between computers and other devices.</a:t>
            </a:r>
          </a:p>
          <a:p>
            <a:r>
              <a:rPr lang="en-US" dirty="0" smtClean="0"/>
              <a:t>Software related to communications includes:</a:t>
            </a:r>
          </a:p>
          <a:p>
            <a:r>
              <a:rPr lang="en-US" dirty="0" smtClean="0"/>
              <a:t> E-mail software</a:t>
            </a:r>
          </a:p>
          <a:p>
            <a:r>
              <a:rPr lang="en-US" dirty="0" smtClean="0"/>
              <a:t>Web browser</a:t>
            </a:r>
          </a:p>
          <a:p>
            <a:r>
              <a:rPr lang="en-US" dirty="0" smtClean="0"/>
              <a:t>Chat room software</a:t>
            </a:r>
          </a:p>
          <a:p>
            <a:r>
              <a:rPr lang="en-US" smtClean="0"/>
              <a:t>Instant messenger</a:t>
            </a:r>
            <a:endParaRPr lang="en-US" dirty="0" smtClean="0"/>
          </a:p>
          <a:p>
            <a:r>
              <a:rPr lang="en-US" dirty="0" smtClean="0"/>
              <a:t>Videoconferencing software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600200"/>
            <a:ext cx="8308848" cy="4800600"/>
          </a:xfrm>
        </p:spPr>
        <p:txBody>
          <a:bodyPr>
            <a:normAutofit/>
          </a:bodyPr>
          <a:lstStyle/>
          <a:p>
            <a:pPr>
              <a:buNone/>
            </a:pPr>
            <a:endParaRPr lang="en-US" sz="9600" dirty="0" smtClean="0"/>
          </a:p>
          <a:p>
            <a:pPr>
              <a:buNone/>
            </a:pPr>
            <a:r>
              <a:rPr lang="en-US" sz="9600" i="1" dirty="0" smtClean="0"/>
              <a:t>THANK YOU</a:t>
            </a:r>
            <a:endParaRPr lang="en-US" sz="9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a Computer Program</a:t>
            </a:r>
            <a:endParaRPr lang="en-US" dirty="0">
              <a:solidFill>
                <a:srgbClr val="FF0000"/>
              </a:solidFill>
            </a:endParaRPr>
          </a:p>
        </p:txBody>
      </p:sp>
      <p:sp>
        <p:nvSpPr>
          <p:cNvPr id="3" name="Content Placeholder 2"/>
          <p:cNvSpPr>
            <a:spLocks noGrp="1"/>
          </p:cNvSpPr>
          <p:nvPr>
            <p:ph idx="1"/>
          </p:nvPr>
        </p:nvSpPr>
        <p:spPr>
          <a:xfrm>
            <a:off x="304800" y="1600200"/>
            <a:ext cx="8610600" cy="5029200"/>
          </a:xfrm>
        </p:spPr>
        <p:txBody>
          <a:bodyPr>
            <a:normAutofit fontScale="85000" lnSpcReduction="10000"/>
          </a:bodyPr>
          <a:lstStyle/>
          <a:p>
            <a:pPr>
              <a:lnSpc>
                <a:spcPct val="160000"/>
              </a:lnSpc>
            </a:pPr>
            <a:r>
              <a:rPr lang="en-US" dirty="0" smtClean="0"/>
              <a:t>A </a:t>
            </a:r>
            <a:r>
              <a:rPr lang="en-US" sz="2800" b="1" dirty="0" smtClean="0"/>
              <a:t>computer program</a:t>
            </a:r>
            <a:r>
              <a:rPr lang="en-US" sz="2800" dirty="0" smtClean="0"/>
              <a:t>, is a set of instructions, written to perform a specified task with a computer.</a:t>
            </a:r>
          </a:p>
          <a:p>
            <a:pPr>
              <a:lnSpc>
                <a:spcPct val="160000"/>
              </a:lnSpc>
            </a:pPr>
            <a:r>
              <a:rPr lang="en-US" sz="2800" dirty="0" smtClean="0"/>
              <a:t>The computer does what the program tells it to do.</a:t>
            </a:r>
          </a:p>
          <a:p>
            <a:pPr>
              <a:lnSpc>
                <a:spcPct val="160000"/>
              </a:lnSpc>
            </a:pPr>
            <a:r>
              <a:rPr lang="en-US" sz="2800" dirty="0" smtClean="0"/>
              <a:t>A computer program is stored as a file on the computer's hard drive. When the user runs the program, the file is read by the computer, and the processor reads the data in the file as a list of commands or instructions.</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Types of software</a:t>
            </a:r>
            <a:endParaRPr lang="en-US" dirty="0">
              <a:solidFill>
                <a:srgbClr val="FF0000"/>
              </a:solidFill>
            </a:endParaRPr>
          </a:p>
        </p:txBody>
      </p:sp>
      <p:sp>
        <p:nvSpPr>
          <p:cNvPr id="3" name="Content Placeholder 2"/>
          <p:cNvSpPr>
            <a:spLocks noGrp="1"/>
          </p:cNvSpPr>
          <p:nvPr>
            <p:ph idx="1"/>
          </p:nvPr>
        </p:nvSpPr>
        <p:spPr>
          <a:xfrm>
            <a:off x="304800" y="1524000"/>
            <a:ext cx="8610600" cy="5029200"/>
          </a:xfrm>
        </p:spPr>
        <p:txBody>
          <a:bodyPr>
            <a:normAutofit lnSpcReduction="10000"/>
          </a:bodyPr>
          <a:lstStyle/>
          <a:p>
            <a:pPr>
              <a:buNone/>
            </a:pPr>
            <a:r>
              <a:rPr lang="en-US" i="1" dirty="0" smtClean="0"/>
              <a:t>  </a:t>
            </a:r>
            <a:r>
              <a:rPr lang="en-US" i="1" dirty="0" smtClean="0">
                <a:solidFill>
                  <a:srgbClr val="7030A0"/>
                </a:solidFill>
              </a:rPr>
              <a:t>  1.System software</a:t>
            </a:r>
          </a:p>
          <a:p>
            <a:pPr>
              <a:buNone/>
            </a:pPr>
            <a:r>
              <a:rPr lang="en-US" i="1" dirty="0" smtClean="0">
                <a:solidFill>
                  <a:srgbClr val="7030A0"/>
                </a:solidFill>
              </a:rPr>
              <a:t>    2.Application software</a:t>
            </a:r>
          </a:p>
          <a:p>
            <a:pPr>
              <a:buNone/>
            </a:pPr>
            <a:r>
              <a:rPr lang="en-US" dirty="0" smtClean="0">
                <a:solidFill>
                  <a:srgbClr val="C00000"/>
                </a:solidFill>
              </a:rPr>
              <a:t>What is system software</a:t>
            </a:r>
            <a:r>
              <a:rPr lang="en-US" dirty="0" smtClean="0"/>
              <a:t>: </a:t>
            </a:r>
          </a:p>
          <a:p>
            <a:r>
              <a:rPr lang="en-US" dirty="0" smtClean="0"/>
              <a:t>System software consists of the programs that control or maintain the operations of the computer and its devices.</a:t>
            </a:r>
          </a:p>
          <a:p>
            <a:pPr>
              <a:buNone/>
            </a:pPr>
            <a:r>
              <a:rPr lang="en-US" dirty="0" smtClean="0"/>
              <a:t>             OR</a:t>
            </a:r>
          </a:p>
          <a:p>
            <a:pPr>
              <a:lnSpc>
                <a:spcPct val="90000"/>
              </a:lnSpc>
            </a:pPr>
            <a:r>
              <a:rPr lang="en-US" dirty="0" smtClean="0"/>
              <a:t>System software provides basic functionality to the computer.</a:t>
            </a:r>
            <a:r>
              <a:rPr lang="en-US" sz="2800" dirty="0" smtClean="0"/>
              <a:t> Consists of the programs that control the operations of the computer and its devices.</a:t>
            </a:r>
          </a:p>
          <a:p>
            <a:pPr>
              <a:lnSpc>
                <a:spcPct val="90000"/>
              </a:lnSpc>
            </a:pPr>
            <a:endParaRPr lang="en-US" sz="2800" dirty="0" smtClean="0"/>
          </a:p>
          <a:p>
            <a:pPr>
              <a:lnSpc>
                <a:spcPct val="90000"/>
              </a:lnSpc>
            </a:pPr>
            <a:r>
              <a:rPr lang="en-US" sz="2800" dirty="0" smtClean="0"/>
              <a:t>OS Serves as the interface between the user, the application software, and the computer's hardware.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System software</a:t>
            </a:r>
            <a:endParaRPr lang="en-US" dirty="0">
              <a:solidFill>
                <a:srgbClr val="FF0000"/>
              </a:solidFill>
            </a:endParaRPr>
          </a:p>
        </p:txBody>
      </p:sp>
      <p:sp>
        <p:nvSpPr>
          <p:cNvPr id="3" name="Content Placeholder 2"/>
          <p:cNvSpPr>
            <a:spLocks noGrp="1"/>
          </p:cNvSpPr>
          <p:nvPr>
            <p:ph idx="1"/>
          </p:nvPr>
        </p:nvSpPr>
        <p:spPr>
          <a:xfrm>
            <a:off x="304800" y="1600200"/>
            <a:ext cx="8461248" cy="5029200"/>
          </a:xfrm>
        </p:spPr>
        <p:txBody>
          <a:bodyPr/>
          <a:lstStyle/>
          <a:p>
            <a:r>
              <a:rPr lang="en-US" dirty="0" smtClean="0"/>
              <a:t>System software is required for the working of computer itself. </a:t>
            </a:r>
          </a:p>
          <a:p>
            <a:r>
              <a:rPr lang="en-US" dirty="0" smtClean="0"/>
              <a:t>The user of computer does not need to be aware about the functioning of system software, while using the computer.</a:t>
            </a:r>
          </a:p>
          <a:p>
            <a:pPr>
              <a:buNone/>
            </a:pPr>
            <a:r>
              <a:rPr lang="en-US" dirty="0" smtClean="0">
                <a:solidFill>
                  <a:srgbClr val="FF0000"/>
                </a:solidFill>
              </a:rPr>
              <a:t>Types of System Software</a:t>
            </a:r>
            <a:r>
              <a:rPr lang="en-US" dirty="0" smtClean="0"/>
              <a:t/>
            </a:r>
            <a:br>
              <a:rPr lang="en-US" dirty="0" smtClean="0"/>
            </a:br>
            <a:r>
              <a:rPr lang="en-US" dirty="0" smtClean="0"/>
              <a:t>1. Operating system </a:t>
            </a:r>
          </a:p>
          <a:p>
            <a:pPr marL="514350" indent="-514350">
              <a:buNone/>
            </a:pPr>
            <a:r>
              <a:rPr lang="en-US" dirty="0" smtClean="0"/>
              <a:t>   2. Utility Program</a:t>
            </a:r>
          </a:p>
          <a:p>
            <a:pPr marL="514350" indent="-514350">
              <a:buNone/>
            </a:pPr>
            <a:r>
              <a:rPr lang="en-US" dirty="0" smtClean="0"/>
              <a:t>   </a:t>
            </a: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smtClean="0">
                <a:solidFill>
                  <a:srgbClr val="FF0000"/>
                </a:solidFill>
              </a:rPr>
              <a:t>What is an Operating system (OS) ?</a:t>
            </a:r>
            <a:endParaRPr lang="en-US" sz="3600" b="1" dirty="0">
              <a:solidFill>
                <a:srgbClr val="FF0000"/>
              </a:solidFill>
            </a:endParaRPr>
          </a:p>
        </p:txBody>
      </p:sp>
      <p:sp>
        <p:nvSpPr>
          <p:cNvPr id="3" name="Content Placeholder 2"/>
          <p:cNvSpPr>
            <a:spLocks noGrp="1"/>
          </p:cNvSpPr>
          <p:nvPr>
            <p:ph idx="1"/>
          </p:nvPr>
        </p:nvSpPr>
        <p:spPr>
          <a:xfrm>
            <a:off x="0" y="1219200"/>
            <a:ext cx="8763000" cy="5486400"/>
          </a:xfrm>
        </p:spPr>
        <p:txBody>
          <a:bodyPr>
            <a:normAutofit/>
          </a:bodyPr>
          <a:lstStyle/>
          <a:p>
            <a:pPr>
              <a:buNone/>
            </a:pPr>
            <a:endParaRPr lang="en-US" i="1" dirty="0" smtClean="0">
              <a:solidFill>
                <a:srgbClr val="0070C0"/>
              </a:solidFill>
            </a:endParaRPr>
          </a:p>
          <a:p>
            <a:r>
              <a:rPr lang="en-US" sz="2400" i="1" dirty="0" smtClean="0">
                <a:latin typeface="+mj-lt"/>
                <a:cs typeface="Times New Roman" pitchFamily="18" charset="0"/>
              </a:rPr>
              <a:t>An operating system is a kind of software which allocates and de allocates computer system resources in a efficient ,fair and secure manner. </a:t>
            </a:r>
          </a:p>
          <a:p>
            <a:endParaRPr lang="en-US" sz="2400" dirty="0" smtClean="0">
              <a:latin typeface="+mj-lt"/>
              <a:cs typeface="Times New Roman" pitchFamily="18" charset="0"/>
            </a:endParaRPr>
          </a:p>
          <a:p>
            <a:r>
              <a:rPr lang="en-US" sz="2400" dirty="0" smtClean="0">
                <a:latin typeface="+mj-lt"/>
                <a:cs typeface="Times New Roman" pitchFamily="18" charset="0"/>
              </a:rPr>
              <a:t>An operating system (OS) is a set of programs containing instructions that work together to coordinate all the activities among computer hardware resources.</a:t>
            </a:r>
          </a:p>
          <a:p>
            <a:endParaRPr lang="en-US" sz="2400" dirty="0" smtClean="0">
              <a:latin typeface="+mj-lt"/>
              <a:cs typeface="Times New Roman" pitchFamily="18" charset="0"/>
            </a:endParaRPr>
          </a:p>
          <a:p>
            <a:r>
              <a:rPr lang="en-US" sz="2400" i="1" dirty="0" smtClean="0">
                <a:latin typeface="+mj-lt"/>
              </a:rPr>
              <a:t>Operating system</a:t>
            </a:r>
            <a:r>
              <a:rPr lang="en-US" sz="2400" dirty="0" smtClean="0">
                <a:latin typeface="+mj-lt"/>
              </a:rPr>
              <a:t> is system software that controls and coordinates the use of hardware among the different application software and users. </a:t>
            </a:r>
            <a:endParaRPr lang="en-US" sz="2400" i="1" dirty="0">
              <a:solidFill>
                <a:srgbClr val="0070C0"/>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O.S</a:t>
            </a:r>
            <a:endParaRPr lang="en-US" dirty="0">
              <a:solidFill>
                <a:srgbClr val="FF0000"/>
              </a:solidFill>
            </a:endParaRPr>
          </a:p>
        </p:txBody>
      </p:sp>
      <p:sp>
        <p:nvSpPr>
          <p:cNvPr id="3" name="Content Placeholder 2"/>
          <p:cNvSpPr>
            <a:spLocks noGrp="1"/>
          </p:cNvSpPr>
          <p:nvPr>
            <p:ph idx="1"/>
          </p:nvPr>
        </p:nvSpPr>
        <p:spPr>
          <a:xfrm>
            <a:off x="304800" y="1600200"/>
            <a:ext cx="8461248" cy="5029200"/>
          </a:xfrm>
        </p:spPr>
        <p:txBody>
          <a:bodyPr>
            <a:normAutofit fontScale="77500" lnSpcReduction="20000"/>
          </a:bodyPr>
          <a:lstStyle/>
          <a:p>
            <a:r>
              <a:rPr lang="en-US" sz="3200" dirty="0" smtClean="0">
                <a:latin typeface="Times New Roman" pitchFamily="18" charset="0"/>
                <a:cs typeface="Times New Roman" pitchFamily="18" charset="0"/>
              </a:rPr>
              <a:t> </a:t>
            </a:r>
            <a:r>
              <a:rPr lang="en-US" sz="3200" dirty="0" smtClean="0"/>
              <a:t>An operating system is a program designed to run other programs on a computer. </a:t>
            </a:r>
          </a:p>
          <a:p>
            <a:endParaRPr lang="en-US" sz="3200" dirty="0" smtClean="0"/>
          </a:p>
          <a:p>
            <a:r>
              <a:rPr lang="en-US" sz="3200" dirty="0" smtClean="0"/>
              <a:t>A computer’s operating system is its most important program.</a:t>
            </a:r>
          </a:p>
          <a:p>
            <a:endParaRPr lang="en-US" sz="3200" dirty="0" smtClean="0"/>
          </a:p>
          <a:p>
            <a:r>
              <a:rPr lang="en-US" sz="3200" dirty="0" smtClean="0"/>
              <a:t> OS intermediates between the user of computer and the computer hardware. The user gives a command and the OS translates the command into a form that the machine can understand and execute</a:t>
            </a:r>
          </a:p>
          <a:p>
            <a:endParaRPr lang="en-US" sz="3200" dirty="0" smtClean="0"/>
          </a:p>
          <a:p>
            <a:r>
              <a:rPr lang="en-US" sz="3200" dirty="0" smtClean="0"/>
              <a:t>It is considered the backbone of a computer, managing both software and hardware resources.</a:t>
            </a:r>
            <a:endParaRPr lang="en-US" sz="32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Functions of Operating System</a:t>
            </a:r>
            <a:endParaRPr lang="en-US" b="1" dirty="0">
              <a:solidFill>
                <a:srgbClr val="FF0000"/>
              </a:solidFill>
            </a:endParaRPr>
          </a:p>
        </p:txBody>
      </p:sp>
      <p:sp>
        <p:nvSpPr>
          <p:cNvPr id="3" name="Content Placeholder 2"/>
          <p:cNvSpPr>
            <a:spLocks noGrp="1"/>
          </p:cNvSpPr>
          <p:nvPr>
            <p:ph idx="1"/>
          </p:nvPr>
        </p:nvSpPr>
        <p:spPr>
          <a:xfrm>
            <a:off x="228600" y="1600200"/>
            <a:ext cx="8686800" cy="5029200"/>
          </a:xfrm>
        </p:spPr>
        <p:txBody>
          <a:bodyPr>
            <a:normAutofit fontScale="55000" lnSpcReduction="20000"/>
          </a:bodyPr>
          <a:lstStyle/>
          <a:p>
            <a:pPr>
              <a:buFont typeface="Wingdings" pitchFamily="2" charset="2"/>
              <a:buChar char="q"/>
            </a:pPr>
            <a:endParaRPr lang="en-US" dirty="0" smtClean="0"/>
          </a:p>
          <a:p>
            <a:pPr>
              <a:buNone/>
            </a:pPr>
            <a:r>
              <a:rPr lang="en-US" dirty="0" smtClean="0">
                <a:solidFill>
                  <a:srgbClr val="FF0000"/>
                </a:solidFill>
              </a:rPr>
              <a:t>                  </a:t>
            </a:r>
            <a:r>
              <a:rPr lang="en-US" sz="5100" b="1" dirty="0" smtClean="0">
                <a:solidFill>
                  <a:srgbClr val="FF0000"/>
                </a:solidFill>
              </a:rPr>
              <a:t> Booting</a:t>
            </a:r>
          </a:p>
          <a:p>
            <a:pPr>
              <a:buFont typeface="Wingdings" pitchFamily="2" charset="2"/>
              <a:buChar char="q"/>
            </a:pPr>
            <a:endParaRPr lang="en-US" sz="3600" dirty="0" smtClean="0"/>
          </a:p>
          <a:p>
            <a:pPr>
              <a:buFont typeface="Wingdings" pitchFamily="2" charset="2"/>
              <a:buChar char="q"/>
            </a:pPr>
            <a:r>
              <a:rPr lang="en-US" sz="3600" dirty="0" smtClean="0"/>
              <a:t>The process of starting or restarting a computer is called </a:t>
            </a:r>
            <a:r>
              <a:rPr lang="en-US" sz="3600" b="1" dirty="0" smtClean="0"/>
              <a:t>booting.</a:t>
            </a:r>
          </a:p>
          <a:p>
            <a:pPr>
              <a:buNone/>
            </a:pPr>
            <a:endParaRPr lang="en-US" sz="3600" b="1" dirty="0" smtClean="0"/>
          </a:p>
          <a:p>
            <a:pPr>
              <a:buFont typeface="Wingdings" pitchFamily="2" charset="2"/>
              <a:buChar char="q"/>
            </a:pPr>
            <a:r>
              <a:rPr lang="en-US" sz="3600" dirty="0" smtClean="0"/>
              <a:t>When we start our Computer then there is an operation which is performed automatically by the Computer which is also Booting. </a:t>
            </a:r>
          </a:p>
          <a:p>
            <a:pPr>
              <a:buFont typeface="Wingdings" pitchFamily="2" charset="2"/>
              <a:buChar char="q"/>
            </a:pPr>
            <a:endParaRPr lang="en-US" sz="3600" dirty="0" smtClean="0"/>
          </a:p>
          <a:p>
            <a:pPr>
              <a:buFont typeface="Wingdings" pitchFamily="2" charset="2"/>
              <a:buChar char="q"/>
            </a:pPr>
            <a:r>
              <a:rPr lang="en-US" sz="3600" dirty="0" smtClean="0"/>
              <a:t>In the Booting, System will load all the Files those are needed for running a system. </a:t>
            </a:r>
          </a:p>
          <a:p>
            <a:pPr>
              <a:buFont typeface="Wingdings" pitchFamily="2" charset="2"/>
              <a:buChar char="q"/>
            </a:pPr>
            <a:endParaRPr lang="en-US" b="1" dirty="0" smtClean="0"/>
          </a:p>
          <a:p>
            <a:pPr>
              <a:buFont typeface="Wingdings" pitchFamily="2" charset="2"/>
              <a:buChar char="q"/>
            </a:pPr>
            <a:endParaRPr lang="en-US" b="1" dirty="0" smtClean="0"/>
          </a:p>
          <a:p>
            <a:pPr>
              <a:buNone/>
            </a:pPr>
            <a:r>
              <a:rPr lang="en-US" b="1"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5480</TotalTime>
  <Words>1872</Words>
  <Application>Microsoft Office PowerPoint</Application>
  <PresentationFormat>On-screen Show (4:3)</PresentationFormat>
  <Paragraphs>249</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Agency FB</vt:lpstr>
      <vt:lpstr>Arial</vt:lpstr>
      <vt:lpstr>Times New Roman</vt:lpstr>
      <vt:lpstr>Trebuchet MS</vt:lpstr>
      <vt:lpstr>Wingdings</vt:lpstr>
      <vt:lpstr>Wingdings 3</vt:lpstr>
      <vt:lpstr>Facet</vt:lpstr>
      <vt:lpstr>Software</vt:lpstr>
      <vt:lpstr>Software</vt:lpstr>
      <vt:lpstr>SOFTWARE EXAMPLES</vt:lpstr>
      <vt:lpstr>What is a Computer Program</vt:lpstr>
      <vt:lpstr>Types of software</vt:lpstr>
      <vt:lpstr>System software</vt:lpstr>
      <vt:lpstr>What is an Operating system (OS) ?</vt:lpstr>
      <vt:lpstr>O.S</vt:lpstr>
      <vt:lpstr>Functions of Operating System</vt:lpstr>
      <vt:lpstr> user interface </vt:lpstr>
      <vt:lpstr>Graphical user interface (GUI)</vt:lpstr>
      <vt:lpstr>Command-line interface </vt:lpstr>
      <vt:lpstr>PowerPoint Presentation</vt:lpstr>
      <vt:lpstr>What is DOS (Disk Operating System)? </vt:lpstr>
      <vt:lpstr>What is Windows XP? </vt:lpstr>
      <vt:lpstr>What is Windows Vista? </vt:lpstr>
      <vt:lpstr>What is UNIX? </vt:lpstr>
      <vt:lpstr>What is Linux? </vt:lpstr>
      <vt:lpstr>Utility Programs</vt:lpstr>
      <vt:lpstr>What is a file compression utility? </vt:lpstr>
      <vt:lpstr>Antivirus utility</vt:lpstr>
      <vt:lpstr>What is an uninstaller? </vt:lpstr>
      <vt:lpstr>Application Software</vt:lpstr>
      <vt:lpstr>What is a software package?</vt:lpstr>
      <vt:lpstr>Productivity software</vt:lpstr>
      <vt:lpstr>What is word processing software?</vt:lpstr>
      <vt:lpstr>What are the stages of developing a document?</vt:lpstr>
      <vt:lpstr>What are headers and footers?</vt:lpstr>
      <vt:lpstr>What is spreadsheet software? </vt:lpstr>
      <vt:lpstr>How is a spreadsheet organized? </vt:lpstr>
      <vt:lpstr>Advantages of Spreadsheet </vt:lpstr>
      <vt:lpstr>What is presentation software? </vt:lpstr>
      <vt:lpstr>What is project management software?</vt:lpstr>
      <vt:lpstr>What is computer-aided design (CAD)? </vt:lpstr>
      <vt:lpstr>What is educational software </vt:lpstr>
      <vt:lpstr>What software facilitates communication?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software</dc:title>
  <dc:creator>Sajjad Hussain</dc:creator>
  <cp:lastModifiedBy>Mr Sagar Kumar</cp:lastModifiedBy>
  <cp:revision>120</cp:revision>
  <dcterms:created xsi:type="dcterms:W3CDTF">2006-08-16T00:00:00Z</dcterms:created>
  <dcterms:modified xsi:type="dcterms:W3CDTF">2023-01-02T10:58:42Z</dcterms:modified>
</cp:coreProperties>
</file>