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30"/>
  </p:notesMasterIdLst>
  <p:sldIdLst>
    <p:sldId id="340" r:id="rId2"/>
    <p:sldId id="256" r:id="rId3"/>
    <p:sldId id="341" r:id="rId4"/>
    <p:sldId id="344" r:id="rId5"/>
    <p:sldId id="345" r:id="rId6"/>
    <p:sldId id="346" r:id="rId7"/>
    <p:sldId id="347" r:id="rId8"/>
    <p:sldId id="259" r:id="rId9"/>
    <p:sldId id="348" r:id="rId10"/>
    <p:sldId id="349" r:id="rId11"/>
    <p:sldId id="279" r:id="rId12"/>
    <p:sldId id="281"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75" r:id="rId28"/>
    <p:sldId id="27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151" autoAdjust="0"/>
  </p:normalViewPr>
  <p:slideViewPr>
    <p:cSldViewPr snapToGrid="0">
      <p:cViewPr varScale="1">
        <p:scale>
          <a:sx n="63" d="100"/>
          <a:sy n="63" d="100"/>
        </p:scale>
        <p:origin x="3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E66F9-3D7B-49D0-B83D-490C3005C8CA}" type="datetimeFigureOut">
              <a:rPr lang="en-GB" smtClean="0"/>
              <a:t>24/06/2021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F2A64F-D846-4562-9B1C-493B3418D95F}" type="slidenum">
              <a:rPr lang="en-GB" smtClean="0"/>
              <a:t>‹#›</a:t>
            </a:fld>
            <a:endParaRPr lang="en-GB"/>
          </a:p>
        </p:txBody>
      </p:sp>
    </p:spTree>
    <p:extLst>
      <p:ext uri="{BB962C8B-B14F-4D97-AF65-F5344CB8AC3E}">
        <p14:creationId xmlns:p14="http://schemas.microsoft.com/office/powerpoint/2010/main" val="274924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1</a:t>
            </a:fld>
            <a:endParaRPr lang="en-GB"/>
          </a:p>
        </p:txBody>
      </p:sp>
    </p:spTree>
    <p:extLst>
      <p:ext uri="{BB962C8B-B14F-4D97-AF65-F5344CB8AC3E}">
        <p14:creationId xmlns:p14="http://schemas.microsoft.com/office/powerpoint/2010/main" val="163176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6F2A64F-D846-4562-9B1C-493B3418D95F}" type="slidenum">
              <a:rPr lang="en-GB" smtClean="0"/>
              <a:t>2</a:t>
            </a:fld>
            <a:endParaRPr lang="en-GB"/>
          </a:p>
        </p:txBody>
      </p:sp>
    </p:spTree>
    <p:extLst>
      <p:ext uri="{BB962C8B-B14F-4D97-AF65-F5344CB8AC3E}">
        <p14:creationId xmlns:p14="http://schemas.microsoft.com/office/powerpoint/2010/main" val="408871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74CE99-5475-459C-B6AA-9FA3ECACF1C4}"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B17CF2-B8AB-42A0-88E6-6B2451B338BF}"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B67B9-7B40-4474-B761-1ED75A3C13BB}"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235CE7-3151-4900-B673-0D0F8EA994A5}"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6EAA87-F089-4B07-83F9-7DC095044DFF}" type="datetime1">
              <a:rPr lang="en-US" smtClean="0"/>
              <a:t>6/24/2021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9E88C8-617A-4C49-A37D-04C62C96CBC6}"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224931-69F0-4C84-A07F-434D45C27504}" type="datetime1">
              <a:rPr lang="en-US" smtClean="0"/>
              <a:t>6/24/2021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F8E12A-9720-44EC-BEE9-2AD0BD29C4A0}" type="datetime1">
              <a:rPr lang="en-US" smtClean="0"/>
              <a:t>6/24/2021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68B8F2-0963-44C4-8F2F-1A25C006E9A5}" type="datetime1">
              <a:rPr lang="en-US" smtClean="0"/>
              <a:t>6/24/2021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F2C311-F474-497C-A148-E63EDF3C8C57}"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4802A1-7F3A-43F1-A5BA-2F2522917F10}" type="datetime1">
              <a:rPr lang="en-US" smtClean="0"/>
              <a:t>6/24/2021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575FC-103B-4542-BDAC-19FFC0FE0DF9}" type="datetime1">
              <a:rPr lang="en-US" smtClean="0"/>
              <a:t>6/24/2021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techterms.com/definition/it" TargetMode="External"/><Relationship Id="rId7" Type="http://schemas.openxmlformats.org/officeDocument/2006/relationships/image" Target="../media/image1.jpg"/><Relationship Id="rId2" Type="http://schemas.openxmlformats.org/officeDocument/2006/relationships/hyperlink" Target="https://ec.europa.eu/programmes/horizon2020/en/h2020-section/information-and-communication-technologies" TargetMode="External"/><Relationship Id="rId1" Type="http://schemas.openxmlformats.org/officeDocument/2006/relationships/slideLayout" Target="../slideLayouts/slideLayout2.xml"/><Relationship Id="rId6" Type="http://schemas.openxmlformats.org/officeDocument/2006/relationships/hyperlink" Target="http://techterms.com/definition/socialnetworking" TargetMode="External"/><Relationship Id="rId5" Type="http://schemas.openxmlformats.org/officeDocument/2006/relationships/hyperlink" Target="https://en.wikipedia.org/wiki/Middleware" TargetMode="External"/><Relationship Id="rId4" Type="http://schemas.openxmlformats.org/officeDocument/2006/relationships/hyperlink" Target="https://en.wikipedia.org/wiki/Softwar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adilkhan.kdk@iba-suk.edu.p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Welcome to Sukkur IBA University- Kandhkot Campus</a:t>
            </a:r>
            <a:endParaRPr lang="en-GB" dirty="0"/>
          </a:p>
        </p:txBody>
      </p:sp>
      <p:sp>
        <p:nvSpPr>
          <p:cNvPr id="3" name="Subtitle 2"/>
          <p:cNvSpPr>
            <a:spLocks noGrp="1"/>
          </p:cNvSpPr>
          <p:nvPr>
            <p:ph type="subTitle" idx="1"/>
          </p:nvPr>
        </p:nvSpPr>
        <p:spPr>
          <a:xfrm>
            <a:off x="1524000" y="3602037"/>
            <a:ext cx="9144000" cy="1922999"/>
          </a:xfrm>
        </p:spPr>
        <p:txBody>
          <a:bodyPr>
            <a:normAutofit/>
          </a:bodyPr>
          <a:lstStyle/>
          <a:p>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Tree>
    <p:extLst>
      <p:ext uri="{BB962C8B-B14F-4D97-AF65-F5344CB8AC3E}">
        <p14:creationId xmlns:p14="http://schemas.microsoft.com/office/powerpoint/2010/main" val="6605015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b="7579"/>
          <a:stretch/>
        </p:blipFill>
        <p:spPr bwMode="auto">
          <a:xfrm>
            <a:off x="3354336" y="668033"/>
            <a:ext cx="5483327" cy="5418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D965A62A-0C09-4720-A59F-76F92E134F41}"/>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48547458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ICT?</a:t>
            </a:r>
            <a:endParaRPr lang="en-GB" dirty="0"/>
          </a:p>
        </p:txBody>
      </p:sp>
      <p:sp>
        <p:nvSpPr>
          <p:cNvPr id="3" name="Content Placeholder 2"/>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Information and Communication Technology.</a:t>
            </a:r>
          </a:p>
          <a:p>
            <a:r>
              <a:rPr lang="en-US" u="sng" dirty="0">
                <a:latin typeface="Times New Roman" panose="02020603050405020304" pitchFamily="18" charset="0"/>
                <a:cs typeface="Times New Roman" panose="02020603050405020304" pitchFamily="18" charset="0"/>
                <a:hlinkClick r:id="rId2"/>
              </a:rPr>
              <a:t>Information and Communication Technologies</a:t>
            </a:r>
            <a:r>
              <a:rPr lang="en-US" dirty="0">
                <a:latin typeface="Times New Roman" panose="02020603050405020304" pitchFamily="18" charset="0"/>
                <a:cs typeface="Times New Roman" panose="02020603050405020304" pitchFamily="18" charset="0"/>
              </a:rPr>
              <a:t> (ICTs) is a broader term for </a:t>
            </a:r>
            <a:r>
              <a:rPr lang="en-US" dirty="0">
                <a:latin typeface="Times New Roman" panose="02020603050405020304" pitchFamily="18" charset="0"/>
                <a:cs typeface="Times New Roman" panose="02020603050405020304" pitchFamily="18" charset="0"/>
                <a:hlinkClick r:id="rId3"/>
              </a:rPr>
              <a:t>Information Technology </a:t>
            </a:r>
            <a:r>
              <a:rPr lang="en-US" dirty="0">
                <a:latin typeface="Times New Roman" panose="02020603050405020304" pitchFamily="18" charset="0"/>
                <a:cs typeface="Times New Roman" panose="02020603050405020304" pitchFamily="18" charset="0"/>
              </a:rPr>
              <a:t>(IT), which refers to all communication technologies, including the internet, wireless networks, cell phones, computers,</a:t>
            </a:r>
            <a:r>
              <a:rPr lang="en-US" dirty="0">
                <a:latin typeface="Times New Roman" panose="02020603050405020304" pitchFamily="18" charset="0"/>
                <a:cs typeface="Times New Roman" panose="02020603050405020304" pitchFamily="18" charset="0"/>
                <a:hlinkClick r:id="rId4"/>
              </a:rPr>
              <a:t> software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middleware</a:t>
            </a:r>
            <a:r>
              <a:rPr lang="en-US" dirty="0">
                <a:latin typeface="Times New Roman" panose="02020603050405020304" pitchFamily="18" charset="0"/>
                <a:cs typeface="Times New Roman" panose="02020603050405020304" pitchFamily="18" charset="0"/>
              </a:rPr>
              <a:t>, video-conferencing,</a:t>
            </a:r>
            <a:r>
              <a:rPr lang="en-US" dirty="0">
                <a:latin typeface="Times New Roman" panose="02020603050405020304" pitchFamily="18" charset="0"/>
                <a:cs typeface="Times New Roman" panose="02020603050405020304" pitchFamily="18" charset="0"/>
                <a:hlinkClick r:id="rId6"/>
              </a:rPr>
              <a:t> social networking</a:t>
            </a:r>
            <a:r>
              <a:rPr lang="en-US" dirty="0">
                <a:latin typeface="Times New Roman" panose="02020603050405020304" pitchFamily="18" charset="0"/>
                <a:cs typeface="Times New Roman" panose="02020603050405020304" pitchFamily="18" charset="0"/>
              </a:rPr>
              <a:t>, and other media applications and services enabling users to access, retrieve, store, transmit, and manipulate information in a digital form.</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6" name="Slide Number Placeholder 5">
            <a:extLst>
              <a:ext uri="{FF2B5EF4-FFF2-40B4-BE49-F238E27FC236}">
                <a16:creationId xmlns:a16="http://schemas.microsoft.com/office/drawing/2014/main" id="{6992568F-AE75-4FCF-9737-754195E3BE37}"/>
              </a:ext>
            </a:extLst>
          </p:cNvPr>
          <p:cNvSpPr>
            <a:spLocks noGrp="1"/>
          </p:cNvSpPr>
          <p:nvPr>
            <p:ph type="sldNum" sz="quarter" idx="12"/>
          </p:nvPr>
        </p:nvSpPr>
        <p:spPr/>
        <p:txBody>
          <a:bodyPr/>
          <a:lstStyle/>
          <a:p>
            <a:fld id="{48F63A3B-78C7-47BE-AE5E-E10140E04643}" type="slidenum">
              <a:rPr lang="en-US" smtClean="0"/>
              <a:t>11</a:t>
            </a:fld>
            <a:endParaRPr lang="en-US" dirty="0"/>
          </a:p>
        </p:txBody>
      </p:sp>
    </p:spTree>
    <p:extLst>
      <p:ext uri="{BB962C8B-B14F-4D97-AF65-F5344CB8AC3E}">
        <p14:creationId xmlns:p14="http://schemas.microsoft.com/office/powerpoint/2010/main" val="56465184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Where is ICT?</a:t>
            </a:r>
          </a:p>
        </p:txBody>
      </p:sp>
      <p:sp>
        <p:nvSpPr>
          <p:cNvPr id="10" name="Content Placeholder 9"/>
          <p:cNvSpPr>
            <a:spLocks noGrp="1"/>
          </p:cNvSpPr>
          <p:nvPr>
            <p:ph idx="1"/>
          </p:nvPr>
        </p:nvSpPr>
        <p:spPr/>
        <p:txBody>
          <a:bodyPr/>
          <a:lstStyle/>
          <a:p>
            <a:r>
              <a:rPr lang="en-US" dirty="0"/>
              <a:t>It is everywhere.</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850" y="2371828"/>
            <a:ext cx="6464300" cy="4038600"/>
          </a:xfrm>
          <a:prstGeom prst="rect">
            <a:avLst/>
          </a:prstGeom>
        </p:spPr>
      </p:pic>
      <p:sp>
        <p:nvSpPr>
          <p:cNvPr id="2" name="Slide Number Placeholder 1">
            <a:extLst>
              <a:ext uri="{FF2B5EF4-FFF2-40B4-BE49-F238E27FC236}">
                <a16:creationId xmlns:a16="http://schemas.microsoft.com/office/drawing/2014/main" id="{75F50E7A-9AA3-432F-9EC4-5A4995F15263}"/>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10907600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Group Activity # 01</a:t>
            </a:r>
          </a:p>
        </p:txBody>
      </p:sp>
      <p:sp>
        <p:nvSpPr>
          <p:cNvPr id="10" name="Content Placeholder 9"/>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What variety of tasks computers used for?</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the Homes?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Education?</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On the Jobs?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On the Go?</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Government?</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Health?</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Transport?</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Business?</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Industry?</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In Agriculture?</a:t>
            </a: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914400" lvl="1" indent="-4572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F462B2C4-EF8D-4424-A4CE-CB28B6039F5A}"/>
              </a:ext>
            </a:extLst>
          </p:cNvPr>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265859280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Computers in Home</a:t>
            </a:r>
          </a:p>
        </p:txBody>
      </p:sp>
      <p:sp>
        <p:nvSpPr>
          <p:cNvPr id="10" name="Content Placeholder 9"/>
          <p:cNvSpPr>
            <a:spLocks noGrp="1"/>
          </p:cNvSpPr>
          <p:nvPr>
            <p:ph idx="1"/>
          </p:nvPr>
        </p:nvSpPr>
        <p:spPr/>
        <p:txBody>
          <a:bodyPr>
            <a:normAutofit/>
          </a:bodyPr>
          <a:lstStyle/>
          <a:p>
            <a:pPr>
              <a:spcAft>
                <a:spcPct val="20000"/>
              </a:spcAft>
            </a:pPr>
            <a:r>
              <a:rPr lang="en-US" altLang="en-US" dirty="0">
                <a:latin typeface="Times New Roman" panose="02020603050405020304" pitchFamily="18" charset="0"/>
                <a:cs typeface="Times New Roman" panose="02020603050405020304" pitchFamily="18" charset="0"/>
              </a:rPr>
              <a:t>Computers used for a variety of tasks:</a:t>
            </a:r>
          </a:p>
          <a:p>
            <a:pPr lvl="1">
              <a:spcAft>
                <a:spcPct val="20000"/>
              </a:spcAft>
            </a:pPr>
            <a:r>
              <a:rPr lang="en-US" altLang="en-US" dirty="0">
                <a:latin typeface="Times New Roman" panose="02020603050405020304" pitchFamily="18" charset="0"/>
                <a:cs typeface="Times New Roman" panose="02020603050405020304" pitchFamily="18" charset="0"/>
              </a:rPr>
              <a:t>Looking up information and news</a:t>
            </a:r>
          </a:p>
          <a:p>
            <a:pPr lvl="1">
              <a:spcAft>
                <a:spcPct val="20000"/>
              </a:spcAft>
            </a:pPr>
            <a:r>
              <a:rPr lang="en-US" altLang="en-US" dirty="0">
                <a:latin typeface="Times New Roman" panose="02020603050405020304" pitchFamily="18" charset="0"/>
                <a:cs typeface="Times New Roman" panose="02020603050405020304" pitchFamily="18" charset="0"/>
              </a:rPr>
              <a:t>Exchanging e-mail</a:t>
            </a:r>
          </a:p>
          <a:p>
            <a:pPr lvl="1">
              <a:spcAft>
                <a:spcPct val="20000"/>
              </a:spcAft>
            </a:pPr>
            <a:r>
              <a:rPr lang="en-US" altLang="en-US" dirty="0">
                <a:latin typeface="Times New Roman" panose="02020603050405020304" pitchFamily="18" charset="0"/>
                <a:cs typeface="Times New Roman" panose="02020603050405020304" pitchFamily="18" charset="0"/>
              </a:rPr>
              <a:t>Shopping and paying bills</a:t>
            </a:r>
          </a:p>
          <a:p>
            <a:pPr lvl="1">
              <a:spcAft>
                <a:spcPct val="20000"/>
              </a:spcAft>
            </a:pPr>
            <a:r>
              <a:rPr lang="en-US" altLang="en-US" dirty="0">
                <a:latin typeface="Times New Roman" panose="02020603050405020304" pitchFamily="18" charset="0"/>
                <a:cs typeface="Times New Roman" panose="02020603050405020304" pitchFamily="18" charset="0"/>
              </a:rPr>
              <a:t>Watching TV and videos</a:t>
            </a:r>
          </a:p>
          <a:p>
            <a:pPr lvl="1">
              <a:spcAft>
                <a:spcPct val="20000"/>
              </a:spcAft>
            </a:pPr>
            <a:r>
              <a:rPr lang="en-US" altLang="en-US" dirty="0">
                <a:latin typeface="Times New Roman" panose="02020603050405020304" pitchFamily="18" charset="0"/>
                <a:cs typeface="Times New Roman" panose="02020603050405020304" pitchFamily="18" charset="0"/>
              </a:rPr>
              <a:t>Downloading music and movies</a:t>
            </a:r>
          </a:p>
          <a:p>
            <a:pPr lvl="1">
              <a:spcAft>
                <a:spcPct val="20000"/>
              </a:spcAft>
            </a:pPr>
            <a:r>
              <a:rPr lang="en-US" altLang="en-US" dirty="0">
                <a:latin typeface="Times New Roman" panose="02020603050405020304" pitchFamily="18" charset="0"/>
                <a:cs typeface="Times New Roman" panose="02020603050405020304" pitchFamily="18" charset="0"/>
              </a:rPr>
              <a:t>Organizing digital photographs</a:t>
            </a:r>
          </a:p>
          <a:p>
            <a:pPr lvl="1">
              <a:spcAft>
                <a:spcPct val="20000"/>
              </a:spcAft>
            </a:pPr>
            <a:r>
              <a:rPr lang="en-US" altLang="en-US" dirty="0">
                <a:latin typeface="Times New Roman" panose="02020603050405020304" pitchFamily="18" charset="0"/>
                <a:cs typeface="Times New Roman" panose="02020603050405020304" pitchFamily="18" charset="0"/>
              </a:rPr>
              <a:t>Playing games</a:t>
            </a:r>
          </a:p>
          <a:p>
            <a:pPr lvl="1">
              <a:spcAft>
                <a:spcPct val="20000"/>
              </a:spcAft>
            </a:pPr>
            <a:r>
              <a:rPr lang="en-US" altLang="en-US" dirty="0">
                <a:latin typeface="Times New Roman" panose="02020603050405020304" pitchFamily="18" charset="0"/>
                <a:cs typeface="Times New Roman" panose="02020603050405020304" pitchFamily="18" charset="0"/>
              </a:rPr>
              <a:t>Telecommuting</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E0BEB8BA-95B9-4783-A074-E017B151C0D9}"/>
              </a:ext>
            </a:extLst>
          </p:cNvPr>
          <p:cNvSpPr>
            <a:spLocks noGrp="1"/>
          </p:cNvSpPr>
          <p:nvPr>
            <p:ph type="sldNum" sz="quarter" idx="12"/>
          </p:nvPr>
        </p:nvSpPr>
        <p:spPr/>
        <p:txBody>
          <a:bodyPr/>
          <a:lstStyle/>
          <a:p>
            <a:fld id="{48F63A3B-78C7-47BE-AE5E-E10140E04643}" type="slidenum">
              <a:rPr lang="en-US" smtClean="0"/>
              <a:t>14</a:t>
            </a:fld>
            <a:endParaRPr lang="en-US" dirty="0"/>
          </a:p>
        </p:txBody>
      </p:sp>
    </p:spTree>
    <p:extLst>
      <p:ext uri="{BB962C8B-B14F-4D97-AF65-F5344CB8AC3E}">
        <p14:creationId xmlns:p14="http://schemas.microsoft.com/office/powerpoint/2010/main" val="341850647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in the Home</a:t>
            </a:r>
            <a:endParaRPr lang="en-US" dirty="0"/>
          </a:p>
        </p:txBody>
      </p:sp>
      <p:sp>
        <p:nvSpPr>
          <p:cNvPr id="10" name="Content Placeholder 9"/>
          <p:cNvSpPr>
            <a:spLocks noGrp="1"/>
          </p:cNvSpPr>
          <p:nvPr>
            <p:ph idx="1"/>
          </p:nvPr>
        </p:nvSpPr>
        <p:spPr/>
        <p:txBody>
          <a:bodyPr>
            <a:normAutofit lnSpcReduction="10000"/>
          </a:bodyPr>
          <a:lstStyle/>
          <a:p>
            <a:pPr>
              <a:spcAft>
                <a:spcPct val="20000"/>
              </a:spcAft>
            </a:pPr>
            <a:r>
              <a:rPr lang="en-US" altLang="en-US" dirty="0">
                <a:latin typeface="Times New Roman" panose="02020603050405020304" pitchFamily="18" charset="0"/>
                <a:cs typeface="Times New Roman" panose="02020603050405020304" pitchFamily="18" charset="0"/>
              </a:rPr>
              <a:t>Convergence</a:t>
            </a:r>
          </a:p>
          <a:p>
            <a:pPr lvl="1">
              <a:spcAft>
                <a:spcPct val="20000"/>
              </a:spcAft>
            </a:pPr>
            <a:r>
              <a:rPr lang="en-US" altLang="en-US" dirty="0">
                <a:latin typeface="Times New Roman" panose="02020603050405020304" pitchFamily="18" charset="0"/>
                <a:cs typeface="Times New Roman" panose="02020603050405020304" pitchFamily="18" charset="0"/>
              </a:rPr>
              <a:t>The computer has become the central part of home entertainment</a:t>
            </a:r>
          </a:p>
          <a:p>
            <a:pPr lvl="1">
              <a:spcAft>
                <a:spcPct val="20000"/>
              </a:spcAft>
            </a:pPr>
            <a:r>
              <a:rPr lang="en-US" altLang="en-US" dirty="0">
                <a:latin typeface="Times New Roman" panose="02020603050405020304" pitchFamily="18" charset="0"/>
                <a:cs typeface="Times New Roman" panose="02020603050405020304" pitchFamily="18" charset="0"/>
              </a:rPr>
              <a:t>Dual-mode mobile phones</a:t>
            </a:r>
          </a:p>
          <a:p>
            <a:r>
              <a:rPr lang="en-US" altLang="en-US" dirty="0">
                <a:latin typeface="Times New Roman" panose="02020603050405020304" pitchFamily="18" charset="0"/>
                <a:cs typeface="Times New Roman" panose="02020603050405020304" pitchFamily="18" charset="0"/>
              </a:rPr>
              <a:t>Wireless networking</a:t>
            </a:r>
          </a:p>
          <a:p>
            <a:pPr lvl="1"/>
            <a:r>
              <a:rPr lang="en-US" altLang="en-US" dirty="0">
                <a:latin typeface="Times New Roman" panose="02020603050405020304" pitchFamily="18" charset="0"/>
                <a:cs typeface="Times New Roman" panose="02020603050405020304" pitchFamily="18" charset="0"/>
              </a:rPr>
              <a:t>Computers can be used in nearly any location</a:t>
            </a:r>
          </a:p>
          <a:p>
            <a:r>
              <a:rPr lang="en-US" altLang="en-US" dirty="0">
                <a:latin typeface="Times New Roman" panose="02020603050405020304" pitchFamily="18" charset="0"/>
                <a:cs typeface="Times New Roman" panose="02020603050405020304" pitchFamily="18" charset="0"/>
              </a:rPr>
              <a:t>Smart appliances</a:t>
            </a:r>
          </a:p>
          <a:p>
            <a:pPr lvl="1"/>
            <a:r>
              <a:rPr lang="en-US" altLang="en-US" dirty="0">
                <a:latin typeface="Times New Roman" panose="02020603050405020304" pitchFamily="18" charset="0"/>
                <a:cs typeface="Times New Roman" panose="02020603050405020304" pitchFamily="18" charset="0"/>
              </a:rPr>
              <a:t>Traditional appliances with built-in computer or communication technology</a:t>
            </a:r>
          </a:p>
          <a:p>
            <a:r>
              <a:rPr lang="en-US" altLang="en-US" dirty="0">
                <a:latin typeface="Times New Roman" panose="02020603050405020304" pitchFamily="18" charset="0"/>
                <a:cs typeface="Times New Roman" panose="02020603050405020304" pitchFamily="18" charset="0"/>
              </a:rPr>
              <a:t>Smart homes</a:t>
            </a:r>
          </a:p>
          <a:p>
            <a:pPr lvl="1">
              <a:spcAft>
                <a:spcPct val="20000"/>
              </a:spcAft>
            </a:pPr>
            <a:r>
              <a:rPr lang="en-US" altLang="en-US" dirty="0">
                <a:latin typeface="Times New Roman" panose="02020603050405020304" pitchFamily="18" charset="0"/>
                <a:cs typeface="Times New Roman" panose="02020603050405020304" pitchFamily="18" charset="0"/>
              </a:rPr>
              <a:t>Household tasks are monitored and controlled by a main computer in the house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0EF3E124-7228-4E4E-BFAE-C1DF980C2CC9}"/>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286172473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in the Home</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8" name="Picture 2" descr="C:\Data\Course\_UC13\IM stuff\Ch 1\FigureChapter01_fig02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3" y="1431925"/>
            <a:ext cx="2669556" cy="277465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3" descr="C:\Data\Course\_UC13\IM stuff\Ch 1\FigureChapter01_fig02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0457" y="3949475"/>
            <a:ext cx="2667000" cy="27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 name="Picture 4" descr="C:\Data\Course\_UC13\IM stuff\Ch 1\FigureChapter01_fig02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7238" y="2724150"/>
            <a:ext cx="2774950" cy="289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02C5CB9-05D2-48C8-B413-4FEE99211D34}"/>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7118293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in Education</a:t>
            </a:r>
            <a:endParaRPr lang="en-US" dirty="0"/>
          </a:p>
        </p:txBody>
      </p:sp>
      <p:sp>
        <p:nvSpPr>
          <p:cNvPr id="10" name="Content Placeholder 9"/>
          <p:cNvSpPr>
            <a:spLocks noGrp="1"/>
          </p:cNvSpPr>
          <p:nvPr>
            <p:ph idx="1"/>
          </p:nvPr>
        </p:nvSpPr>
        <p:spPr/>
        <p:txBody>
          <a:bodyPr>
            <a:normAutofit lnSpcReduction="10000"/>
          </a:bodyPr>
          <a:lstStyle/>
          <a:p>
            <a:r>
              <a:rPr lang="es-EC" altLang="en-US" dirty="0" err="1">
                <a:latin typeface="Times New Roman" panose="02020603050405020304" pitchFamily="18" charset="0"/>
                <a:cs typeface="Times New Roman" panose="02020603050405020304" pitchFamily="18" charset="0"/>
              </a:rPr>
              <a:t>Many</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students</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today</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have</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access</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to</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computers</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either</a:t>
            </a:r>
            <a:r>
              <a:rPr lang="es-EC" altLang="en-US" dirty="0">
                <a:latin typeface="Times New Roman" panose="02020603050405020304" pitchFamily="18" charset="0"/>
                <a:cs typeface="Times New Roman" panose="02020603050405020304" pitchFamily="18" charset="0"/>
              </a:rPr>
              <a:t> in a </a:t>
            </a:r>
            <a:r>
              <a:rPr lang="es-EC" altLang="en-US" dirty="0" err="1">
                <a:latin typeface="Times New Roman" panose="02020603050405020304" pitchFamily="18" charset="0"/>
                <a:cs typeface="Times New Roman" panose="02020603050405020304" pitchFamily="18" charset="0"/>
              </a:rPr>
              <a:t>classroom</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or</a:t>
            </a:r>
            <a:r>
              <a:rPr lang="es-EC" altLang="en-US" dirty="0">
                <a:latin typeface="Times New Roman" panose="02020603050405020304" pitchFamily="18" charset="0"/>
                <a:cs typeface="Times New Roman" panose="02020603050405020304" pitchFamily="18" charset="0"/>
              </a:rPr>
              <a:t> a </a:t>
            </a:r>
            <a:r>
              <a:rPr lang="es-EC" altLang="en-US" dirty="0" err="1">
                <a:latin typeface="Times New Roman" panose="02020603050405020304" pitchFamily="18" charset="0"/>
                <a:cs typeface="Times New Roman" panose="02020603050405020304" pitchFamily="18" charset="0"/>
              </a:rPr>
              <a:t>computer</a:t>
            </a:r>
            <a:r>
              <a:rPr lang="es-EC" altLang="en-US" dirty="0">
                <a:latin typeface="Times New Roman" panose="02020603050405020304" pitchFamily="18" charset="0"/>
                <a:cs typeface="Times New Roman" panose="02020603050405020304" pitchFamily="18" charset="0"/>
              </a:rPr>
              <a:t> </a:t>
            </a:r>
            <a:r>
              <a:rPr lang="es-EC" altLang="en-US" dirty="0" err="1">
                <a:latin typeface="Times New Roman" panose="02020603050405020304" pitchFamily="18" charset="0"/>
                <a:cs typeface="Times New Roman" panose="02020603050405020304" pitchFamily="18" charset="0"/>
              </a:rPr>
              <a:t>lab</a:t>
            </a:r>
            <a:endParaRPr lang="es-EC"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Colleges and universities are even more integrated</a:t>
            </a:r>
          </a:p>
          <a:p>
            <a:pPr lvl="1"/>
            <a:r>
              <a:rPr lang="en-US" altLang="en-US" dirty="0">
                <a:latin typeface="Times New Roman" panose="02020603050405020304" pitchFamily="18" charset="0"/>
                <a:cs typeface="Times New Roman" panose="02020603050405020304" pitchFamily="18" charset="0"/>
              </a:rPr>
              <a:t>Wireless hotspots allow usage of personal laptops to connect to the college network</a:t>
            </a:r>
          </a:p>
          <a:p>
            <a:pPr lvl="1"/>
            <a:r>
              <a:rPr lang="en-US" altLang="en-US" dirty="0">
                <a:latin typeface="Times New Roman" panose="02020603050405020304" pitchFamily="18" charset="0"/>
                <a:cs typeface="Times New Roman" panose="02020603050405020304" pitchFamily="18" charset="0"/>
              </a:rPr>
              <a:t>Some colleges require a computer for enrollment</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Distance learning</a:t>
            </a:r>
          </a:p>
          <a:p>
            <a:pPr lvl="1"/>
            <a:r>
              <a:rPr lang="en-US" altLang="en-US" dirty="0">
                <a:latin typeface="Times New Roman" panose="02020603050405020304" pitchFamily="18" charset="0"/>
                <a:cs typeface="Times New Roman" panose="02020603050405020304" pitchFamily="18" charset="0"/>
              </a:rPr>
              <a:t>Students participate from locations other than the traditional classroom setting using computers and Internet access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4FDF3EFB-3F24-450F-9A91-0D5C316C37EC}"/>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134114340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in Education</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11" name="Picture 3"/>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23405"/>
          <a:stretch/>
        </p:blipFill>
        <p:spPr bwMode="auto">
          <a:xfrm>
            <a:off x="2838450" y="2958012"/>
            <a:ext cx="6515100" cy="20865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A89F20A-2280-4948-A271-0C23245ACC91}"/>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8771762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on the Job</a:t>
            </a:r>
            <a:endParaRPr lang="en-US" dirty="0"/>
          </a:p>
        </p:txBody>
      </p:sp>
      <p:sp>
        <p:nvSpPr>
          <p:cNvPr id="10" name="Content Placeholder 9"/>
          <p:cNvSpPr>
            <a:spLocks noGrp="1"/>
          </p:cNvSpPr>
          <p:nvPr>
            <p:ph idx="1"/>
          </p:nvPr>
        </p:nvSpPr>
        <p:spPr/>
        <p:txBody>
          <a:bodyPr>
            <a:normAutofit/>
          </a:bodyPr>
          <a:lstStyle/>
          <a:p>
            <a:pPr>
              <a:spcBef>
                <a:spcPts val="1200"/>
              </a:spcBef>
              <a:spcAft>
                <a:spcPts val="600"/>
              </a:spcAft>
            </a:pPr>
            <a:r>
              <a:rPr lang="en-US" altLang="en-US" dirty="0">
                <a:latin typeface="Times New Roman" panose="02020603050405020304" pitchFamily="18" charset="0"/>
                <a:cs typeface="Times New Roman" panose="02020603050405020304" pitchFamily="18" charset="0"/>
              </a:rPr>
              <a:t>Computers have become a universal on-the-job tool for decision-making, productivity, and communication</a:t>
            </a:r>
          </a:p>
          <a:p>
            <a:pPr lvl="1">
              <a:spcBef>
                <a:spcPts val="1200"/>
              </a:spcBef>
              <a:spcAft>
                <a:spcPts val="600"/>
              </a:spcAft>
            </a:pPr>
            <a:r>
              <a:rPr lang="en-US" altLang="en-US" dirty="0">
                <a:latin typeface="Times New Roman" panose="02020603050405020304" pitchFamily="18" charset="0"/>
                <a:cs typeface="Times New Roman" panose="02020603050405020304" pitchFamily="18" charset="0"/>
              </a:rPr>
              <a:t>Used by all types of employees</a:t>
            </a:r>
          </a:p>
          <a:p>
            <a:pPr lvl="1">
              <a:spcBef>
                <a:spcPts val="1200"/>
              </a:spcBef>
              <a:spcAft>
                <a:spcPts val="600"/>
              </a:spcAft>
            </a:pPr>
            <a:r>
              <a:rPr lang="en-US" altLang="en-US" dirty="0">
                <a:latin typeface="Times New Roman" panose="02020603050405020304" pitchFamily="18" charset="0"/>
                <a:cs typeface="Times New Roman" panose="02020603050405020304" pitchFamily="18" charset="0"/>
              </a:rPr>
              <a:t>Used for access control and other security measures</a:t>
            </a:r>
          </a:p>
          <a:p>
            <a:pPr lvl="1">
              <a:spcBef>
                <a:spcPts val="1200"/>
              </a:spcBef>
              <a:spcAft>
                <a:spcPts val="600"/>
              </a:spcAft>
            </a:pPr>
            <a:r>
              <a:rPr lang="en-US" altLang="en-US" dirty="0">
                <a:latin typeface="Times New Roman" panose="02020603050405020304" pitchFamily="18" charset="0"/>
                <a:cs typeface="Times New Roman" panose="02020603050405020304" pitchFamily="18" charset="0"/>
              </a:rPr>
              <a:t>Use by service professionals is growing</a:t>
            </a:r>
          </a:p>
          <a:p>
            <a:pPr lvl="1">
              <a:spcBef>
                <a:spcPts val="1200"/>
              </a:spcBef>
              <a:spcAft>
                <a:spcPts val="600"/>
              </a:spcAft>
            </a:pPr>
            <a:r>
              <a:rPr lang="en-US" altLang="en-US" dirty="0">
                <a:latin typeface="Times New Roman" panose="02020603050405020304" pitchFamily="18" charset="0"/>
                <a:cs typeface="Times New Roman" panose="02020603050405020304" pitchFamily="18" charset="0"/>
              </a:rPr>
              <a:t>Used extensively by the military</a:t>
            </a:r>
          </a:p>
          <a:p>
            <a:pPr lvl="1">
              <a:spcBef>
                <a:spcPts val="1200"/>
              </a:spcBef>
              <a:spcAft>
                <a:spcPts val="600"/>
              </a:spcAft>
            </a:pPr>
            <a:r>
              <a:rPr lang="en-US" altLang="en-US" dirty="0">
                <a:latin typeface="Times New Roman" panose="02020603050405020304" pitchFamily="18" charset="0"/>
                <a:cs typeface="Times New Roman" panose="02020603050405020304" pitchFamily="18" charset="0"/>
              </a:rPr>
              <a:t>Employees in all lines of work need to continually refresh their computer skills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574627BA-410A-424E-973B-02EEBBCF6565}"/>
              </a:ext>
            </a:extLst>
          </p:cNvPr>
          <p:cNvSpPr>
            <a:spLocks noGrp="1"/>
          </p:cNvSpPr>
          <p:nvPr>
            <p:ph type="sldNum" sz="quarter" idx="12"/>
          </p:nvPr>
        </p:nvSpPr>
        <p:spPr/>
        <p:txBody>
          <a:bodyPr/>
          <a:lstStyle/>
          <a:p>
            <a:fld id="{48F63A3B-78C7-47BE-AE5E-E10140E04643}" type="slidenum">
              <a:rPr lang="en-US" smtClean="0"/>
              <a:t>19</a:t>
            </a:fld>
            <a:endParaRPr lang="en-US" dirty="0"/>
          </a:p>
        </p:txBody>
      </p:sp>
    </p:spTree>
    <p:extLst>
      <p:ext uri="{BB962C8B-B14F-4D97-AF65-F5344CB8AC3E}">
        <p14:creationId xmlns:p14="http://schemas.microsoft.com/office/powerpoint/2010/main" val="7454775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ICT</a:t>
            </a:r>
            <a:endParaRPr lang="en-GB" dirty="0"/>
          </a:p>
        </p:txBody>
      </p:sp>
      <p:sp>
        <p:nvSpPr>
          <p:cNvPr id="3" name="Subtitle 2"/>
          <p:cNvSpPr>
            <a:spLocks noGrp="1"/>
          </p:cNvSpPr>
          <p:nvPr>
            <p:ph type="subTitle" idx="1"/>
          </p:nvPr>
        </p:nvSpPr>
        <p:spPr>
          <a:xfrm>
            <a:off x="1524000" y="3602037"/>
            <a:ext cx="9144000" cy="1922999"/>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Welcome</a:t>
            </a:r>
          </a:p>
          <a:p>
            <a:r>
              <a:rPr lang="en-US" dirty="0">
                <a:latin typeface="Times New Roman" panose="02020603050405020304" pitchFamily="18" charset="0"/>
                <a:cs typeface="Times New Roman" panose="02020603050405020304" pitchFamily="18" charset="0"/>
              </a:rPr>
              <a:t>Class: THP/Foundation 2021</a:t>
            </a:r>
          </a:p>
          <a:p>
            <a:r>
              <a:rPr lang="en-US" dirty="0">
                <a:latin typeface="Times New Roman" panose="02020603050405020304" pitchFamily="18" charset="0"/>
                <a:cs typeface="Times New Roman" panose="02020603050405020304" pitchFamily="18" charset="0"/>
              </a:rPr>
              <a:t>Sukkur IBA University, Kandhkot Campus</a:t>
            </a:r>
          </a:p>
          <a:p>
            <a:r>
              <a:rPr lang="en-US" dirty="0">
                <a:latin typeface="Times New Roman" panose="02020603050405020304" pitchFamily="18" charset="0"/>
                <a:cs typeface="Times New Roman" panose="02020603050405020304" pitchFamily="18" charset="0"/>
              </a:rPr>
              <a:t>Week - 01</a:t>
            </a:r>
          </a:p>
          <a:p>
            <a:r>
              <a:rPr lang="en-US" dirty="0">
                <a:latin typeface="Times New Roman" panose="02020603050405020304" pitchFamily="18" charset="0"/>
                <a:cs typeface="Times New Roman" panose="02020603050405020304" pitchFamily="18" charset="0"/>
              </a:rPr>
              <a:t>Lecture - 01</a:t>
            </a:r>
          </a:p>
          <a:p>
            <a:r>
              <a:rPr lang="en-US" dirty="0">
                <a:latin typeface="Times New Roman" panose="02020603050405020304" pitchFamily="18" charset="0"/>
                <a:cs typeface="Times New Roman" panose="02020603050405020304" pitchFamily="18" charset="0"/>
              </a:rPr>
              <a:t>Your Facilitator, Muzamil Hussain</a:t>
            </a:r>
            <a:endParaRPr lang="en-GB"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Tree>
    <p:extLst>
      <p:ext uri="{BB962C8B-B14F-4D97-AF65-F5344CB8AC3E}">
        <p14:creationId xmlns:p14="http://schemas.microsoft.com/office/powerpoint/2010/main" val="2604172697"/>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on the Job</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9413" y="1476983"/>
            <a:ext cx="4362450"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6476" y="3531208"/>
            <a:ext cx="4362450" cy="290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F3035A3-98BF-467F-B3CA-F5831DB44969}"/>
              </a:ext>
            </a:extLst>
          </p:cNvPr>
          <p:cNvSpPr>
            <a:spLocks noGrp="1"/>
          </p:cNvSpPr>
          <p:nvPr>
            <p:ph type="sldNum" sz="quarter" idx="12"/>
          </p:nvPr>
        </p:nvSpPr>
        <p:spPr/>
        <p:txBody>
          <a:bodyPr/>
          <a:lstStyle/>
          <a:p>
            <a:fld id="{48F63A3B-78C7-47BE-AE5E-E10140E04643}" type="slidenum">
              <a:rPr lang="en-US" smtClean="0"/>
              <a:t>20</a:t>
            </a:fld>
            <a:endParaRPr lang="en-US" dirty="0"/>
          </a:p>
        </p:txBody>
      </p:sp>
    </p:spTree>
    <p:extLst>
      <p:ext uri="{BB962C8B-B14F-4D97-AF65-F5344CB8AC3E}">
        <p14:creationId xmlns:p14="http://schemas.microsoft.com/office/powerpoint/2010/main" val="27739713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on the Go</a:t>
            </a:r>
            <a:endParaRPr lang="en-US" dirty="0"/>
          </a:p>
        </p:txBody>
      </p:sp>
      <p:sp>
        <p:nvSpPr>
          <p:cNvPr id="10" name="Content Placeholder 9"/>
          <p:cNvSpPr>
            <a:spLocks noGrp="1"/>
          </p:cNvSpPr>
          <p:nvPr>
            <p:ph idx="1"/>
          </p:nvPr>
        </p:nvSpPr>
        <p:spPr/>
        <p:txBody>
          <a:bodyPr>
            <a:normAutofit/>
          </a:bodyPr>
          <a:lstStyle/>
          <a:p>
            <a:pPr>
              <a:spcAft>
                <a:spcPct val="20000"/>
              </a:spcAft>
            </a:pPr>
            <a:r>
              <a:rPr lang="en-US" altLang="en-US" dirty="0">
                <a:latin typeface="Times New Roman" panose="02020603050405020304" pitchFamily="18" charset="0"/>
                <a:cs typeface="Times New Roman" panose="02020603050405020304" pitchFamily="18" charset="0"/>
              </a:rPr>
              <a:t>Computers are encountered in nearly every aspect of daily life</a:t>
            </a:r>
            <a:endParaRPr lang="en-US" altLang="en-US" b="1" dirty="0">
              <a:latin typeface="Times New Roman" panose="02020603050405020304" pitchFamily="18" charset="0"/>
              <a:cs typeface="Times New Roman" panose="02020603050405020304" pitchFamily="18" charset="0"/>
            </a:endParaRPr>
          </a:p>
          <a:p>
            <a:pPr lvl="1">
              <a:spcAft>
                <a:spcPct val="20000"/>
              </a:spcAft>
            </a:pPr>
            <a:r>
              <a:rPr lang="en-US" altLang="en-US" dirty="0">
                <a:latin typeface="Times New Roman" panose="02020603050405020304" pitchFamily="18" charset="0"/>
                <a:cs typeface="Times New Roman" panose="02020603050405020304" pitchFamily="18" charset="0"/>
              </a:rPr>
              <a:t>Consumer kiosks</a:t>
            </a:r>
          </a:p>
          <a:p>
            <a:pPr lvl="1">
              <a:spcAft>
                <a:spcPct val="20000"/>
              </a:spcAft>
            </a:pPr>
            <a:r>
              <a:rPr lang="en-US" altLang="en-US" dirty="0">
                <a:latin typeface="Times New Roman" panose="02020603050405020304" pitchFamily="18" charset="0"/>
                <a:cs typeface="Times New Roman" panose="02020603050405020304" pitchFamily="18" charset="0"/>
              </a:rPr>
              <a:t>ATM transactions</a:t>
            </a:r>
          </a:p>
          <a:p>
            <a:pPr lvl="1">
              <a:spcAft>
                <a:spcPct val="20000"/>
              </a:spcAft>
            </a:pPr>
            <a:r>
              <a:rPr lang="en-US" altLang="en-US" dirty="0">
                <a:latin typeface="Times New Roman" panose="02020603050405020304" pitchFamily="18" charset="0"/>
                <a:cs typeface="Times New Roman" panose="02020603050405020304" pitchFamily="18" charset="0"/>
              </a:rPr>
              <a:t>POS systems at retail stores</a:t>
            </a:r>
          </a:p>
          <a:p>
            <a:pPr lvl="1">
              <a:spcAft>
                <a:spcPct val="20000"/>
              </a:spcAft>
            </a:pPr>
            <a:r>
              <a:rPr lang="en-US" altLang="en-US" dirty="0">
                <a:latin typeface="Times New Roman" panose="02020603050405020304" pitchFamily="18" charset="0"/>
                <a:cs typeface="Times New Roman" panose="02020603050405020304" pitchFamily="18" charset="0"/>
              </a:rPr>
              <a:t>Self-checkout systems</a:t>
            </a:r>
          </a:p>
          <a:p>
            <a:pPr lvl="1">
              <a:spcAft>
                <a:spcPct val="20000"/>
              </a:spcAft>
            </a:pPr>
            <a:r>
              <a:rPr lang="en-US" altLang="en-US" dirty="0">
                <a:latin typeface="Times New Roman" panose="02020603050405020304" pitchFamily="18" charset="0"/>
                <a:cs typeface="Times New Roman" panose="02020603050405020304" pitchFamily="18" charset="0"/>
              </a:rPr>
              <a:t>Portable computers or mobile devices</a:t>
            </a:r>
          </a:p>
          <a:p>
            <a:pPr lvl="1">
              <a:spcAft>
                <a:spcPct val="20000"/>
              </a:spcAft>
            </a:pPr>
            <a:r>
              <a:rPr lang="en-US" altLang="en-US" dirty="0">
                <a:latin typeface="Times New Roman" panose="02020603050405020304" pitchFamily="18" charset="0"/>
                <a:cs typeface="Times New Roman" panose="02020603050405020304" pitchFamily="18" charset="0"/>
              </a:rPr>
              <a:t>M-commerce systems</a:t>
            </a:r>
          </a:p>
          <a:p>
            <a:pPr lvl="1">
              <a:spcAft>
                <a:spcPct val="20000"/>
              </a:spcAft>
            </a:pPr>
            <a:r>
              <a:rPr lang="en-US" altLang="en-US" dirty="0">
                <a:latin typeface="Times New Roman" panose="02020603050405020304" pitchFamily="18" charset="0"/>
                <a:cs typeface="Times New Roman" panose="02020603050405020304" pitchFamily="18" charset="0"/>
              </a:rPr>
              <a:t>GPS systems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D8908EBE-0E73-4665-8026-A1FB4D067AF0}"/>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259394380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Computers on the Go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b="48465"/>
          <a:stretch>
            <a:fillRect/>
          </a:stretch>
        </p:blipFill>
        <p:spPr bwMode="auto">
          <a:xfrm>
            <a:off x="1649413" y="1415140"/>
            <a:ext cx="4544600" cy="277670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t="52119"/>
          <a:stretch>
            <a:fillRect/>
          </a:stretch>
        </p:blipFill>
        <p:spPr bwMode="auto">
          <a:xfrm>
            <a:off x="6199888" y="3855193"/>
            <a:ext cx="4383806" cy="24886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958AAE3-796E-4D98-9315-1831CA767A73}"/>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03902034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What Is a Computer and </a:t>
            </a:r>
            <a:br>
              <a:rPr lang="en-US" altLang="en-US" dirty="0"/>
            </a:br>
            <a:r>
              <a:rPr lang="en-US" altLang="en-US" dirty="0"/>
              <a:t>What Does It Do?</a:t>
            </a:r>
            <a:endParaRPr lang="en-US" dirty="0"/>
          </a:p>
        </p:txBody>
      </p:sp>
      <p:sp>
        <p:nvSpPr>
          <p:cNvPr id="10" name="Content Placeholder 9"/>
          <p:cNvSpPr>
            <a:spLocks noGrp="1"/>
          </p:cNvSpPr>
          <p:nvPr>
            <p:ph idx="1"/>
          </p:nvPr>
        </p:nvSpPr>
        <p:spPr/>
        <p:txBody>
          <a:bodyPr>
            <a:normAutofit fontScale="92500" lnSpcReduction="20000"/>
          </a:bodyPr>
          <a:lstStyle/>
          <a:p>
            <a:pPr>
              <a:spcAft>
                <a:spcPct val="20000"/>
              </a:spcAft>
            </a:pPr>
            <a:r>
              <a:rPr lang="en-US" altLang="en-US" dirty="0">
                <a:latin typeface="Times New Roman" panose="02020603050405020304" pitchFamily="18" charset="0"/>
                <a:cs typeface="Times New Roman" panose="02020603050405020304" pitchFamily="18" charset="0"/>
              </a:rPr>
              <a:t>Computer: A programmable, electronic device that accepts data, performs operations on that data, and stores the data or results as needed</a:t>
            </a:r>
          </a:p>
          <a:p>
            <a:pPr lvl="1">
              <a:spcAft>
                <a:spcPct val="20000"/>
              </a:spcAft>
            </a:pPr>
            <a:r>
              <a:rPr lang="en-US" altLang="en-US" dirty="0">
                <a:latin typeface="Times New Roman" panose="02020603050405020304" pitchFamily="18" charset="0"/>
                <a:cs typeface="Times New Roman" panose="02020603050405020304" pitchFamily="18" charset="0"/>
              </a:rPr>
              <a:t>Computers follow instructions, called programs, which determine the tasks the computer will perform</a:t>
            </a:r>
          </a:p>
          <a:p>
            <a:pPr>
              <a:spcAft>
                <a:spcPct val="20000"/>
              </a:spcAft>
            </a:pPr>
            <a:endParaRPr lang="en-US" altLang="en-US" dirty="0">
              <a:latin typeface="Times New Roman" panose="02020603050405020304" pitchFamily="18" charset="0"/>
              <a:cs typeface="Times New Roman" panose="02020603050405020304" pitchFamily="18" charset="0"/>
            </a:endParaRPr>
          </a:p>
          <a:p>
            <a:pPr>
              <a:spcAft>
                <a:spcPct val="20000"/>
              </a:spcAft>
            </a:pPr>
            <a:r>
              <a:rPr lang="en-US" altLang="en-US" dirty="0">
                <a:latin typeface="Times New Roman" panose="02020603050405020304" pitchFamily="18" charset="0"/>
                <a:cs typeface="Times New Roman" panose="02020603050405020304" pitchFamily="18" charset="0"/>
              </a:rPr>
              <a:t>Basic operations</a:t>
            </a:r>
          </a:p>
          <a:p>
            <a:pPr lvl="1">
              <a:spcAft>
                <a:spcPct val="20000"/>
              </a:spcAft>
            </a:pPr>
            <a:r>
              <a:rPr lang="en-US" altLang="en-US" dirty="0">
                <a:latin typeface="Times New Roman" panose="02020603050405020304" pitchFamily="18" charset="0"/>
                <a:cs typeface="Times New Roman" panose="02020603050405020304" pitchFamily="18" charset="0"/>
              </a:rPr>
              <a:t>Input: Entering data into the computer</a:t>
            </a:r>
          </a:p>
          <a:p>
            <a:pPr lvl="1">
              <a:spcAft>
                <a:spcPct val="20000"/>
              </a:spcAft>
            </a:pPr>
            <a:r>
              <a:rPr lang="en-US" altLang="en-US" dirty="0">
                <a:latin typeface="Times New Roman" panose="02020603050405020304" pitchFamily="18" charset="0"/>
                <a:cs typeface="Times New Roman" panose="02020603050405020304" pitchFamily="18" charset="0"/>
              </a:rPr>
              <a:t>Processing: Performing operations on the data</a:t>
            </a:r>
          </a:p>
          <a:p>
            <a:pPr lvl="1">
              <a:spcAft>
                <a:spcPct val="20000"/>
              </a:spcAft>
            </a:pPr>
            <a:r>
              <a:rPr lang="en-US" altLang="en-US" dirty="0">
                <a:latin typeface="Times New Roman" panose="02020603050405020304" pitchFamily="18" charset="0"/>
                <a:cs typeface="Times New Roman" panose="02020603050405020304" pitchFamily="18" charset="0"/>
              </a:rPr>
              <a:t>Output: Presenting the results</a:t>
            </a:r>
          </a:p>
          <a:p>
            <a:pPr lvl="1">
              <a:spcAft>
                <a:spcPct val="20000"/>
              </a:spcAft>
            </a:pPr>
            <a:r>
              <a:rPr lang="en-US" altLang="en-US" dirty="0">
                <a:latin typeface="Times New Roman" panose="02020603050405020304" pitchFamily="18" charset="0"/>
                <a:cs typeface="Times New Roman" panose="02020603050405020304" pitchFamily="18" charset="0"/>
              </a:rPr>
              <a:t>Storage: Saving data, programs, or output for future use</a:t>
            </a:r>
          </a:p>
          <a:p>
            <a:pPr lvl="1">
              <a:spcAft>
                <a:spcPct val="20000"/>
              </a:spcAft>
            </a:pPr>
            <a:r>
              <a:rPr lang="en-US" altLang="en-US" dirty="0">
                <a:latin typeface="Times New Roman" panose="02020603050405020304" pitchFamily="18" charset="0"/>
                <a:cs typeface="Times New Roman" panose="02020603050405020304" pitchFamily="18" charset="0"/>
              </a:rPr>
              <a:t>Communications: Sending or receiving data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B77B1B64-0F87-4482-BD00-E2EB505DFE15}"/>
              </a:ext>
            </a:extLst>
          </p:cNvPr>
          <p:cNvSpPr>
            <a:spLocks noGrp="1"/>
          </p:cNvSpPr>
          <p:nvPr>
            <p:ph type="sldNum" sz="quarter" idx="12"/>
          </p:nvPr>
        </p:nvSpPr>
        <p:spPr/>
        <p:txBody>
          <a:bodyPr/>
          <a:lstStyle/>
          <a:p>
            <a:fld id="{48F63A3B-78C7-47BE-AE5E-E10140E04643}" type="slidenum">
              <a:rPr lang="en-US" smtClean="0"/>
              <a:t>23</a:t>
            </a:fld>
            <a:endParaRPr lang="en-US" dirty="0"/>
          </a:p>
        </p:txBody>
      </p:sp>
    </p:spTree>
    <p:extLst>
      <p:ext uri="{BB962C8B-B14F-4D97-AF65-F5344CB8AC3E}">
        <p14:creationId xmlns:p14="http://schemas.microsoft.com/office/powerpoint/2010/main" val="99209167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What Is a Computer and </a:t>
            </a:r>
            <a:br>
              <a:rPr lang="en-US" altLang="en-US" dirty="0"/>
            </a:br>
            <a:r>
              <a:rPr lang="en-US" altLang="en-US" dirty="0"/>
              <a:t>What Does It Do?</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700" y="1870075"/>
            <a:ext cx="8610600" cy="4187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520C3C1-F970-4A0C-A5F3-1B1E0B037F37}"/>
              </a:ext>
            </a:extLst>
          </p:cNvPr>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42988547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altLang="en-US" dirty="0"/>
              <a:t>Data vs. Information</a:t>
            </a:r>
            <a:endParaRPr lang="en-US" dirty="0"/>
          </a:p>
        </p:txBody>
      </p:sp>
      <p:sp>
        <p:nvSpPr>
          <p:cNvPr id="10" name="Content Placeholder 9"/>
          <p:cNvSpPr>
            <a:spLocks noGrp="1"/>
          </p:cNvSpPr>
          <p:nvPr>
            <p:ph idx="1"/>
          </p:nvPr>
        </p:nvSpPr>
        <p:spPr/>
        <p:txBody>
          <a:bodyPr>
            <a:normAutofit fontScale="92500" lnSpcReduction="10000"/>
          </a:bodyPr>
          <a:lstStyle/>
          <a:p>
            <a:pPr>
              <a:spcAft>
                <a:spcPct val="20000"/>
              </a:spcAft>
            </a:pPr>
            <a:r>
              <a:rPr lang="en-US" altLang="en-US" dirty="0">
                <a:latin typeface="Times New Roman" panose="02020603050405020304" pitchFamily="18" charset="0"/>
                <a:cs typeface="Times New Roman" panose="02020603050405020304" pitchFamily="18" charset="0"/>
              </a:rPr>
              <a:t>Data </a:t>
            </a:r>
          </a:p>
          <a:p>
            <a:pPr lvl="1">
              <a:spcAft>
                <a:spcPct val="20000"/>
              </a:spcAft>
            </a:pPr>
            <a:r>
              <a:rPr lang="en-US" altLang="en-US" dirty="0">
                <a:latin typeface="Times New Roman" panose="02020603050405020304" pitchFamily="18" charset="0"/>
                <a:cs typeface="Times New Roman" panose="02020603050405020304" pitchFamily="18" charset="0"/>
              </a:rPr>
              <a:t>Raw, unorganized facts</a:t>
            </a:r>
          </a:p>
          <a:p>
            <a:pPr lvl="1">
              <a:spcAft>
                <a:spcPct val="20000"/>
              </a:spcAft>
            </a:pPr>
            <a:r>
              <a:rPr lang="en-US" altLang="en-US" dirty="0">
                <a:latin typeface="Times New Roman" panose="02020603050405020304" pitchFamily="18" charset="0"/>
                <a:cs typeface="Times New Roman" panose="02020603050405020304" pitchFamily="18" charset="0"/>
              </a:rPr>
              <a:t>Can be in the form of text, graphics, audio, or video</a:t>
            </a:r>
          </a:p>
          <a:p>
            <a:pPr>
              <a:spcAft>
                <a:spcPct val="20000"/>
              </a:spcAft>
            </a:pPr>
            <a:endParaRPr lang="en-US" altLang="en-US" dirty="0">
              <a:latin typeface="Times New Roman" panose="02020603050405020304" pitchFamily="18" charset="0"/>
              <a:cs typeface="Times New Roman" panose="02020603050405020304" pitchFamily="18" charset="0"/>
            </a:endParaRPr>
          </a:p>
          <a:p>
            <a:pPr>
              <a:spcAft>
                <a:spcPct val="20000"/>
              </a:spcAft>
            </a:pPr>
            <a:r>
              <a:rPr lang="en-US" altLang="en-US" dirty="0">
                <a:latin typeface="Times New Roman" panose="02020603050405020304" pitchFamily="18" charset="0"/>
                <a:cs typeface="Times New Roman" panose="02020603050405020304" pitchFamily="18" charset="0"/>
              </a:rPr>
              <a:t>Information</a:t>
            </a:r>
          </a:p>
          <a:p>
            <a:pPr lvl="1">
              <a:spcAft>
                <a:spcPct val="20000"/>
              </a:spcAft>
            </a:pPr>
            <a:r>
              <a:rPr lang="en-US" altLang="en-US" dirty="0">
                <a:latin typeface="Times New Roman" panose="02020603050405020304" pitchFamily="18" charset="0"/>
                <a:cs typeface="Times New Roman" panose="02020603050405020304" pitchFamily="18" charset="0"/>
              </a:rPr>
              <a:t>Data that has been processed into a meaningful form</a:t>
            </a:r>
          </a:p>
          <a:p>
            <a:pPr>
              <a:spcAft>
                <a:spcPct val="20000"/>
              </a:spcAft>
            </a:pPr>
            <a:endParaRPr lang="en-US" altLang="en-US" dirty="0">
              <a:latin typeface="Times New Roman" panose="02020603050405020304" pitchFamily="18" charset="0"/>
              <a:cs typeface="Times New Roman" panose="02020603050405020304" pitchFamily="18" charset="0"/>
            </a:endParaRPr>
          </a:p>
          <a:p>
            <a:pPr>
              <a:spcAft>
                <a:spcPct val="20000"/>
              </a:spcAft>
            </a:pPr>
            <a:r>
              <a:rPr lang="en-US" altLang="en-US" dirty="0">
                <a:latin typeface="Times New Roman" panose="02020603050405020304" pitchFamily="18" charset="0"/>
                <a:cs typeface="Times New Roman" panose="02020603050405020304" pitchFamily="18" charset="0"/>
              </a:rPr>
              <a:t>Information processing</a:t>
            </a:r>
          </a:p>
          <a:p>
            <a:pPr lvl="1">
              <a:spcAft>
                <a:spcPct val="20000"/>
              </a:spcAft>
            </a:pPr>
            <a:r>
              <a:rPr lang="en-US" altLang="en-US" dirty="0">
                <a:latin typeface="Times New Roman" panose="02020603050405020304" pitchFamily="18" charset="0"/>
                <a:cs typeface="Times New Roman" panose="02020603050405020304" pitchFamily="18" charset="0"/>
              </a:rPr>
              <a:t>Converting data into information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2" name="Slide Number Placeholder 1">
            <a:extLst>
              <a:ext uri="{FF2B5EF4-FFF2-40B4-BE49-F238E27FC236}">
                <a16:creationId xmlns:a16="http://schemas.microsoft.com/office/drawing/2014/main" id="{54FA0394-5804-4099-9424-305672E475E5}"/>
              </a:ext>
            </a:extLst>
          </p:cNvPr>
          <p:cNvSpPr>
            <a:spLocks noGrp="1"/>
          </p:cNvSpPr>
          <p:nvPr>
            <p:ph type="sldNum" sz="quarter" idx="12"/>
          </p:nvPr>
        </p:nvSpPr>
        <p:spPr/>
        <p:txBody>
          <a:bodyPr/>
          <a:lstStyle/>
          <a:p>
            <a:fld id="{48F63A3B-78C7-47BE-AE5E-E10140E04643}" type="slidenum">
              <a:rPr lang="en-US" smtClean="0"/>
              <a:t>25</a:t>
            </a:fld>
            <a:endParaRPr lang="en-US" dirty="0"/>
          </a:p>
        </p:txBody>
      </p:sp>
    </p:spTree>
    <p:extLst>
      <p:ext uri="{BB962C8B-B14F-4D97-AF65-F5344CB8AC3E}">
        <p14:creationId xmlns:p14="http://schemas.microsoft.com/office/powerpoint/2010/main" val="300858702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The Components of Computer</a:t>
            </a:r>
          </a:p>
        </p:txBody>
      </p:sp>
      <p:sp>
        <p:nvSpPr>
          <p:cNvPr id="10" name="Content Placeholder 9"/>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computer contains many electric, electronic, and mechanical components known as </a:t>
            </a:r>
            <a:r>
              <a:rPr lang="en-US" b="1" dirty="0">
                <a:latin typeface="Times New Roman" panose="02020603050405020304" pitchFamily="18" charset="0"/>
                <a:cs typeface="Times New Roman" panose="02020603050405020304" pitchFamily="18" charset="0"/>
              </a:rPr>
              <a:t>hardware.</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3189" y="2638742"/>
            <a:ext cx="8565622" cy="3673158"/>
          </a:xfrm>
          <a:prstGeom prst="rect">
            <a:avLst/>
          </a:prstGeom>
        </p:spPr>
      </p:pic>
      <p:sp>
        <p:nvSpPr>
          <p:cNvPr id="3" name="Slide Number Placeholder 2">
            <a:extLst>
              <a:ext uri="{FF2B5EF4-FFF2-40B4-BE49-F238E27FC236}">
                <a16:creationId xmlns:a16="http://schemas.microsoft.com/office/drawing/2014/main" id="{DD27F07D-2E46-448B-816C-32F7BE299072}"/>
              </a:ext>
            </a:extLst>
          </p:cNvPr>
          <p:cNvSpPr>
            <a:spLocks noGrp="1"/>
          </p:cNvSpPr>
          <p:nvPr>
            <p:ph type="sldNum" sz="quarter" idx="12"/>
          </p:nvPr>
        </p:nvSpPr>
        <p:spPr/>
        <p:txBody>
          <a:bodyPr/>
          <a:lstStyle/>
          <a:p>
            <a:fld id="{48F63A3B-78C7-47BE-AE5E-E10140E04643}" type="slidenum">
              <a:rPr lang="en-US" smtClean="0"/>
              <a:t>26</a:t>
            </a:fld>
            <a:endParaRPr lang="en-US" dirty="0"/>
          </a:p>
        </p:txBody>
      </p:sp>
    </p:spTree>
    <p:extLst>
      <p:ext uri="{BB962C8B-B14F-4D97-AF65-F5344CB8AC3E}">
        <p14:creationId xmlns:p14="http://schemas.microsoft.com/office/powerpoint/2010/main" val="276267078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System Unit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b="23332"/>
          <a:stretch>
            <a:fillRect/>
          </a:stretch>
        </p:blipFill>
        <p:spPr bwMode="auto">
          <a:xfrm>
            <a:off x="1872147" y="1345572"/>
            <a:ext cx="8447705" cy="501077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6E0D040-F3DA-48E8-B2D8-1A9801E99572}"/>
              </a:ext>
            </a:extLst>
          </p:cNvPr>
          <p:cNvSpPr>
            <a:spLocks noGrp="1"/>
          </p:cNvSpPr>
          <p:nvPr>
            <p:ph type="sldNum" sz="quarter" idx="12"/>
          </p:nvPr>
        </p:nvSpPr>
        <p:spPr/>
        <p:txBody>
          <a:bodyPr/>
          <a:lstStyle/>
          <a:p>
            <a:fld id="{48F63A3B-78C7-47BE-AE5E-E10140E04643}" type="slidenum">
              <a:rPr lang="en-US" smtClean="0"/>
              <a:t>27</a:t>
            </a:fld>
            <a:endParaRPr lang="en-US" dirty="0"/>
          </a:p>
        </p:txBody>
      </p:sp>
    </p:spTree>
    <p:extLst>
      <p:ext uri="{BB962C8B-B14F-4D97-AF65-F5344CB8AC3E}">
        <p14:creationId xmlns:p14="http://schemas.microsoft.com/office/powerpoint/2010/main" val="108030279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Thank you!</a:t>
            </a:r>
            <a:endParaRPr lang="en-GB" dirty="0"/>
          </a:p>
        </p:txBody>
      </p:sp>
      <p:sp>
        <p:nvSpPr>
          <p:cNvPr id="7" name="Text Placeholder 6"/>
          <p:cNvSpPr>
            <a:spLocks noGrp="1"/>
          </p:cNvSpPr>
          <p:nvPr>
            <p:ph type="body" idx="1"/>
          </p:nvPr>
        </p:nvSpPr>
        <p:spPr/>
        <p:txBody>
          <a:bodyPr/>
          <a:lstStyle/>
          <a:p>
            <a:r>
              <a:rPr lang="en-US" dirty="0"/>
              <a:t>Any Questions???</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4" name="Slide Number Placeholder 3">
            <a:extLst>
              <a:ext uri="{FF2B5EF4-FFF2-40B4-BE49-F238E27FC236}">
                <a16:creationId xmlns:a16="http://schemas.microsoft.com/office/drawing/2014/main" id="{9A487590-DE9E-4E2B-9B3D-54CE8C5205F1}"/>
              </a:ext>
            </a:extLst>
          </p:cNvPr>
          <p:cNvSpPr>
            <a:spLocks noGrp="1"/>
          </p:cNvSpPr>
          <p:nvPr>
            <p:ph type="sldNum" sz="quarter" idx="12"/>
          </p:nvPr>
        </p:nvSpPr>
        <p:spPr/>
        <p:txBody>
          <a:bodyPr/>
          <a:lstStyle/>
          <a:p>
            <a:fld id="{48F63A3B-78C7-47BE-AE5E-E10140E04643}" type="slidenum">
              <a:rPr lang="en-US" smtClean="0"/>
              <a:t>28</a:t>
            </a:fld>
            <a:endParaRPr lang="en-US" dirty="0"/>
          </a:p>
        </p:txBody>
      </p:sp>
    </p:spTree>
    <p:extLst>
      <p:ext uri="{BB962C8B-B14F-4D97-AF65-F5344CB8AC3E}">
        <p14:creationId xmlns:p14="http://schemas.microsoft.com/office/powerpoint/2010/main" val="14311447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Me</a:t>
            </a:r>
            <a:endParaRPr lang="en-GB" dirty="0"/>
          </a:p>
        </p:txBody>
      </p:sp>
      <p:sp>
        <p:nvSpPr>
          <p:cNvPr id="3" name="Content Placeholder 2"/>
          <p:cNvSpPr>
            <a:spLocks noGrp="1"/>
          </p:cNvSpPr>
          <p:nvPr>
            <p:ph idx="1"/>
          </p:nvPr>
        </p:nvSpPr>
        <p:spPr/>
        <p:txBody>
          <a:bodyPr>
            <a:normAutofit/>
          </a:bodyPr>
          <a:lstStyle/>
          <a:p>
            <a:r>
              <a:rPr lang="en-GB" b="1" dirty="0">
                <a:latin typeface="Times New Roman" panose="02020603050405020304" pitchFamily="18" charset="0"/>
                <a:cs typeface="Times New Roman" panose="02020603050405020304" pitchFamily="18" charset="0"/>
              </a:rPr>
              <a:t>Qualification</a:t>
            </a:r>
            <a:r>
              <a:rPr lang="en-GB" dirty="0">
                <a:latin typeface="Times New Roman" panose="02020603050405020304" pitchFamily="18" charset="0"/>
                <a:cs typeface="Times New Roman" panose="02020603050405020304" pitchFamily="18" charset="0"/>
              </a:rPr>
              <a:t>: BS &amp; MS in Computer Science </a:t>
            </a:r>
          </a:p>
          <a:p>
            <a:r>
              <a:rPr lang="en-GB" b="1" dirty="0">
                <a:latin typeface="Times New Roman" panose="02020603050405020304" pitchFamily="18" charset="0"/>
                <a:cs typeface="Times New Roman" panose="02020603050405020304" pitchFamily="18" charset="0"/>
              </a:rPr>
              <a:t>Designation</a:t>
            </a:r>
            <a:r>
              <a:rPr lang="en-GB" dirty="0">
                <a:latin typeface="Times New Roman" panose="02020603050405020304" pitchFamily="18" charset="0"/>
                <a:cs typeface="Times New Roman" panose="02020603050405020304" pitchFamily="18" charset="0"/>
              </a:rPr>
              <a:t>: Lecturer in Computer Science Department at SIBAU – Kandhkot Campus</a:t>
            </a:r>
          </a:p>
          <a:p>
            <a:r>
              <a:rPr lang="en-GB" b="1" dirty="0">
                <a:latin typeface="Times New Roman" panose="02020603050405020304" pitchFamily="18" charset="0"/>
                <a:cs typeface="Times New Roman" panose="02020603050405020304" pitchFamily="18" charset="0"/>
              </a:rPr>
              <a:t>Email</a:t>
            </a:r>
            <a:r>
              <a:rPr lang="en-GB" dirty="0">
                <a:latin typeface="Times New Roman" panose="02020603050405020304" pitchFamily="18" charset="0"/>
                <a:cs typeface="Times New Roman" panose="02020603050405020304" pitchFamily="18" charset="0"/>
              </a:rPr>
              <a:t>: muzamilhussain</a:t>
            </a:r>
            <a:r>
              <a:rPr lang="en-GB" dirty="0">
                <a:latin typeface="Times New Roman" panose="02020603050405020304" pitchFamily="18" charset="0"/>
                <a:cs typeface="Times New Roman" panose="02020603050405020304" pitchFamily="18" charset="0"/>
                <a:hlinkClick r:id="rId2"/>
              </a:rPr>
              <a:t>.kdk@iba-suk.edu.pk</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Office Location: </a:t>
            </a:r>
            <a:r>
              <a:rPr lang="en-GB" dirty="0">
                <a:latin typeface="Times New Roman" panose="02020603050405020304" pitchFamily="18" charset="0"/>
                <a:cs typeface="Times New Roman" panose="02020603050405020304" pitchFamily="18" charset="0"/>
              </a:rPr>
              <a:t>Faculty Room # 2</a:t>
            </a:r>
          </a:p>
          <a:p>
            <a:r>
              <a:rPr lang="en-GB" b="1" dirty="0">
                <a:latin typeface="Times New Roman" panose="02020603050405020304" pitchFamily="18" charset="0"/>
                <a:cs typeface="Times New Roman" panose="02020603050405020304" pitchFamily="18" charset="0"/>
              </a:rPr>
              <a:t>Counselling Hours: </a:t>
            </a:r>
            <a:r>
              <a:rPr lang="en-GB" dirty="0">
                <a:latin typeface="Times New Roman" panose="02020603050405020304" pitchFamily="18" charset="0"/>
                <a:cs typeface="Times New Roman" panose="02020603050405020304" pitchFamily="18" charset="0"/>
              </a:rPr>
              <a:t>Anytime on Monday to Friday. If I am not available just leave message before coming.  </a:t>
            </a:r>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8" name="Slide Number Placeholder 7">
            <a:extLst>
              <a:ext uri="{FF2B5EF4-FFF2-40B4-BE49-F238E27FC236}">
                <a16:creationId xmlns:a16="http://schemas.microsoft.com/office/drawing/2014/main" id="{25A27A28-464B-4836-8458-247B0F302D78}"/>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204529720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About Course</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pic>
        <p:nvPicPr>
          <p:cNvPr id="8"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3176587" y="1886744"/>
            <a:ext cx="5838825"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DB65F5B-68E9-4E1F-8E1A-D872BF18B85D}"/>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18573318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Course Objectives</a:t>
            </a:r>
            <a:endParaRPr lang="en-GB"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is very fundamental and very basic course of ICT which introduces ICT to students and enables them to learn proper use of ICT and its enablers like Computer, Smart Phone, Communications Networks and the Internet.  </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5" name="Slide Number Placeholder 4">
            <a:extLst>
              <a:ext uri="{FF2B5EF4-FFF2-40B4-BE49-F238E27FC236}">
                <a16:creationId xmlns:a16="http://schemas.microsoft.com/office/drawing/2014/main" id="{0C87095E-EED0-44C9-8A0E-0C07F30B9085}"/>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40516319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Learning Outcomes</a:t>
            </a:r>
            <a:endParaRPr lang="en-GB" dirty="0"/>
          </a:p>
        </p:txBody>
      </p:sp>
      <p:sp>
        <p:nvSpPr>
          <p:cNvPr id="3" name="Content Placeholder 2"/>
          <p:cNvSpPr>
            <a:spLocks noGrp="1"/>
          </p:cNvSpPr>
          <p:nvPr>
            <p:ph idx="1"/>
          </p:nvPr>
        </p:nvSpPr>
        <p:spPr>
          <a:xfrm>
            <a:off x="838200" y="1825624"/>
            <a:ext cx="10515600" cy="4760001"/>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To make students familiar with the world of ICT.</a:t>
            </a:r>
          </a:p>
          <a:p>
            <a:r>
              <a:rPr lang="en-US" dirty="0">
                <a:latin typeface="Times New Roman" panose="02020603050405020304" pitchFamily="18" charset="0"/>
                <a:cs typeface="Times New Roman" panose="02020603050405020304" pitchFamily="18" charset="0"/>
              </a:rPr>
              <a:t>To make students familiar with computer, components of a computer, concept of memory, processing of data, software, computer networks and the Internet.</a:t>
            </a:r>
          </a:p>
          <a:p>
            <a:r>
              <a:rPr lang="en-US" dirty="0">
                <a:latin typeface="Times New Roman" panose="02020603050405020304" pitchFamily="18" charset="0"/>
                <a:cs typeface="Times New Roman" panose="02020603050405020304" pitchFamily="18" charset="0"/>
              </a:rPr>
              <a:t>To learn practical use a computer.</a:t>
            </a:r>
          </a:p>
          <a:p>
            <a:r>
              <a:rPr lang="en-US" dirty="0">
                <a:latin typeface="Times New Roman" panose="02020603050405020304" pitchFamily="18" charset="0"/>
                <a:cs typeface="Times New Roman" panose="02020603050405020304" pitchFamily="18" charset="0"/>
              </a:rPr>
              <a:t>To learn practical use of email, social networking websites and search engines.</a:t>
            </a:r>
          </a:p>
          <a:p>
            <a:r>
              <a:rPr lang="en-US" dirty="0">
                <a:latin typeface="Times New Roman" panose="02020603050405020304" pitchFamily="18" charset="0"/>
                <a:cs typeface="Times New Roman" panose="02020603050405020304" pitchFamily="18" charset="0"/>
              </a:rPr>
              <a:t>To learn practical use of applications software for preparation of various types of document.</a:t>
            </a:r>
          </a:p>
          <a:p>
            <a:r>
              <a:rPr lang="en-US" dirty="0">
                <a:latin typeface="Times New Roman" panose="02020603050405020304" pitchFamily="18" charset="0"/>
                <a:cs typeface="Times New Roman" panose="02020603050405020304" pitchFamily="18" charset="0"/>
              </a:rPr>
              <a:t>To learn practical use of applications software for preparation workbooks.    </a:t>
            </a:r>
          </a:p>
          <a:p>
            <a:r>
              <a:rPr lang="en-US" dirty="0">
                <a:latin typeface="Times New Roman" panose="02020603050405020304" pitchFamily="18" charset="0"/>
                <a:cs typeface="Times New Roman" panose="02020603050405020304" pitchFamily="18" charset="0"/>
              </a:rPr>
              <a:t>To learn practical use of applications software for preparation presentations To make students familiar with threats of cyber world and guidelines for protection.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5" name="Slide Number Placeholder 4">
            <a:extLst>
              <a:ext uri="{FF2B5EF4-FFF2-40B4-BE49-F238E27FC236}">
                <a16:creationId xmlns:a16="http://schemas.microsoft.com/office/drawing/2014/main" id="{B93752EA-136F-4C38-9C63-0CCEEFB67084}"/>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0957869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Recommended Books</a:t>
            </a:r>
            <a:endParaRPr lang="en-GB" dirty="0"/>
          </a:p>
        </p:txBody>
      </p:sp>
      <p:sp>
        <p:nvSpPr>
          <p:cNvPr id="3" name="Content Placeholder 2"/>
          <p:cNvSpPr>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Discovering Computers Book by Gary B. Shelly 2011, 2016</a:t>
            </a:r>
          </a:p>
          <a:p>
            <a:r>
              <a:rPr lang="en-US" dirty="0">
                <a:latin typeface="Times New Roman" panose="02020603050405020304" pitchFamily="18" charset="0"/>
                <a:cs typeface="Times New Roman" panose="02020603050405020304" pitchFamily="18" charset="0"/>
              </a:rPr>
              <a:t>Understanding Computers by Morley 15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a:t>
            </a:r>
          </a:p>
          <a:p>
            <a:r>
              <a:rPr lang="en-US" dirty="0">
                <a:latin typeface="Times New Roman" panose="02020603050405020304" pitchFamily="18" charset="0"/>
                <a:cs typeface="Times New Roman" panose="02020603050405020304" pitchFamily="18" charset="0"/>
              </a:rPr>
              <a:t>MS Office 2013 Manual </a:t>
            </a:r>
          </a:p>
          <a:p>
            <a:endParaRPr lang="en-GB"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5" name="Slide Number Placeholder 4">
            <a:extLst>
              <a:ext uri="{FF2B5EF4-FFF2-40B4-BE49-F238E27FC236}">
                <a16:creationId xmlns:a16="http://schemas.microsoft.com/office/drawing/2014/main" id="{D72F3F1D-A4B3-4ED5-B743-80793A520B73}"/>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382561337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Grading Policy</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892427"/>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dirty="0"/>
                        <a:t>Theory</a:t>
                      </a:r>
                      <a:endParaRPr lang="en-GB" dirty="0"/>
                    </a:p>
                  </a:txBody>
                  <a:tcPr/>
                </a:tc>
                <a:tc>
                  <a:txBody>
                    <a:bodyPr/>
                    <a:lstStyle/>
                    <a:p>
                      <a:r>
                        <a:rPr lang="en-US" dirty="0"/>
                        <a:t>Marks</a:t>
                      </a:r>
                      <a:endParaRPr lang="en-GB" dirty="0"/>
                    </a:p>
                  </a:txBody>
                  <a:tcPr/>
                </a:tc>
                <a:extLst>
                  <a:ext uri="{0D108BD9-81ED-4DB2-BD59-A6C34878D82A}">
                    <a16:rowId xmlns:a16="http://schemas.microsoft.com/office/drawing/2014/main" val="10000"/>
                  </a:ext>
                </a:extLst>
              </a:tr>
              <a:tr h="370840">
                <a:tc>
                  <a:txBody>
                    <a:bodyPr/>
                    <a:lstStyle/>
                    <a:p>
                      <a:r>
                        <a:rPr lang="en-US" dirty="0"/>
                        <a:t>Mid</a:t>
                      </a:r>
                      <a:r>
                        <a:rPr lang="en-US" baseline="0" dirty="0"/>
                        <a:t> – I</a:t>
                      </a:r>
                      <a:endParaRPr lang="en-GB" dirty="0"/>
                    </a:p>
                  </a:txBody>
                  <a:tcPr/>
                </a:tc>
                <a:tc>
                  <a:txBody>
                    <a:bodyPr/>
                    <a:lstStyle/>
                    <a:p>
                      <a:r>
                        <a:rPr lang="en-US" dirty="0"/>
                        <a:t>20 %</a:t>
                      </a:r>
                      <a:endParaRPr lang="en-GB" dirty="0"/>
                    </a:p>
                  </a:txBody>
                  <a:tcPr/>
                </a:tc>
                <a:extLst>
                  <a:ext uri="{0D108BD9-81ED-4DB2-BD59-A6C34878D82A}">
                    <a16:rowId xmlns:a16="http://schemas.microsoft.com/office/drawing/2014/main" val="10001"/>
                  </a:ext>
                </a:extLst>
              </a:tr>
              <a:tr h="370840">
                <a:tc>
                  <a:txBody>
                    <a:bodyPr/>
                    <a:lstStyle/>
                    <a:p>
                      <a:r>
                        <a:rPr lang="en-US" dirty="0"/>
                        <a:t>Mid – II</a:t>
                      </a:r>
                      <a:endParaRPr lang="en-GB" dirty="0"/>
                    </a:p>
                  </a:txBody>
                  <a:tcPr/>
                </a:tc>
                <a:tc>
                  <a:txBody>
                    <a:bodyPr/>
                    <a:lstStyle/>
                    <a:p>
                      <a:r>
                        <a:rPr lang="en-US" dirty="0"/>
                        <a:t>20 %</a:t>
                      </a:r>
                      <a:endParaRPr lang="en-GB" dirty="0"/>
                    </a:p>
                  </a:txBody>
                  <a:tcPr/>
                </a:tc>
                <a:extLst>
                  <a:ext uri="{0D108BD9-81ED-4DB2-BD59-A6C34878D82A}">
                    <a16:rowId xmlns:a16="http://schemas.microsoft.com/office/drawing/2014/main" val="10002"/>
                  </a:ext>
                </a:extLst>
              </a:tr>
              <a:tr h="370840">
                <a:tc>
                  <a:txBody>
                    <a:bodyPr/>
                    <a:lstStyle/>
                    <a:p>
                      <a:r>
                        <a:rPr lang="en-US" dirty="0"/>
                        <a:t>Quiz</a:t>
                      </a:r>
                      <a:endParaRPr lang="en-GB" dirty="0"/>
                    </a:p>
                  </a:txBody>
                  <a:tcPr/>
                </a:tc>
                <a:tc>
                  <a:txBody>
                    <a:bodyPr/>
                    <a:lstStyle/>
                    <a:p>
                      <a:r>
                        <a:rPr lang="en-US" dirty="0"/>
                        <a:t>10 %</a:t>
                      </a:r>
                      <a:endParaRPr lang="en-GB" dirty="0"/>
                    </a:p>
                  </a:txBody>
                  <a:tcPr/>
                </a:tc>
                <a:extLst>
                  <a:ext uri="{0D108BD9-81ED-4DB2-BD59-A6C34878D82A}">
                    <a16:rowId xmlns:a16="http://schemas.microsoft.com/office/drawing/2014/main" val="10003"/>
                  </a:ext>
                </a:extLst>
              </a:tr>
              <a:tr h="370840">
                <a:tc>
                  <a:txBody>
                    <a:bodyPr/>
                    <a:lstStyle/>
                    <a:p>
                      <a:r>
                        <a:rPr lang="en-US" dirty="0"/>
                        <a:t>Assignment</a:t>
                      </a:r>
                      <a:endParaRPr lang="en-GB" dirty="0"/>
                    </a:p>
                  </a:txBody>
                  <a:tcPr/>
                </a:tc>
                <a:tc>
                  <a:txBody>
                    <a:bodyPr/>
                    <a:lstStyle/>
                    <a:p>
                      <a:r>
                        <a:rPr lang="en-US" dirty="0"/>
                        <a:t>10 %</a:t>
                      </a:r>
                      <a:endParaRPr lang="en-GB" dirty="0"/>
                    </a:p>
                  </a:txBody>
                  <a:tcPr/>
                </a:tc>
                <a:extLst>
                  <a:ext uri="{0D108BD9-81ED-4DB2-BD59-A6C34878D82A}">
                    <a16:rowId xmlns:a16="http://schemas.microsoft.com/office/drawing/2014/main" val="10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a:t>
                      </a:r>
                      <a:endParaRPr lang="en-GB" dirty="0"/>
                    </a:p>
                  </a:txBody>
                  <a:tcPr/>
                </a:tc>
                <a:tc>
                  <a:txBody>
                    <a:bodyPr/>
                    <a:lstStyle/>
                    <a:p>
                      <a:r>
                        <a:rPr lang="en-US" dirty="0"/>
                        <a:t>40</a:t>
                      </a:r>
                      <a:r>
                        <a:rPr lang="en-US" baseline="0" dirty="0"/>
                        <a:t> %</a:t>
                      </a:r>
                      <a:endParaRPr lang="en-GB" dirty="0"/>
                    </a:p>
                  </a:txBody>
                  <a:tcPr/>
                </a:tc>
                <a:extLst>
                  <a:ext uri="{0D108BD9-81ED-4DB2-BD59-A6C34878D82A}">
                    <a16:rowId xmlns:a16="http://schemas.microsoft.com/office/drawing/2014/main" val="10005"/>
                  </a:ext>
                </a:extLst>
              </a:tr>
              <a:tr h="370840">
                <a:tc>
                  <a:txBody>
                    <a:bodyPr/>
                    <a:lstStyle/>
                    <a:p>
                      <a:r>
                        <a:rPr lang="en-US" b="1" dirty="0"/>
                        <a:t>Total</a:t>
                      </a:r>
                      <a:endParaRPr lang="en-GB" b="1" dirty="0"/>
                    </a:p>
                  </a:txBody>
                  <a:tcPr/>
                </a:tc>
                <a:tc>
                  <a:txBody>
                    <a:bodyPr/>
                    <a:lstStyle/>
                    <a:p>
                      <a:r>
                        <a:rPr lang="en-US" b="1" dirty="0"/>
                        <a:t>100 </a:t>
                      </a:r>
                      <a:r>
                        <a:rPr lang="en-GB" b="1" dirty="0"/>
                        <a:t>%</a:t>
                      </a:r>
                      <a:endParaRPr lang="en-US" b="1" dirty="0"/>
                    </a:p>
                  </a:txBody>
                  <a:tcPr/>
                </a:tc>
                <a:extLst>
                  <a:ext uri="{0D108BD9-81ED-4DB2-BD59-A6C34878D82A}">
                    <a16:rowId xmlns:a16="http://schemas.microsoft.com/office/drawing/2014/main" val="10006"/>
                  </a:ext>
                </a:extLst>
              </a:tr>
            </a:tbl>
          </a:graphicData>
        </a:graphic>
      </p:graphicFrame>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5" name="Slide Number Placeholder 4">
            <a:extLst>
              <a:ext uri="{FF2B5EF4-FFF2-40B4-BE49-F238E27FC236}">
                <a16:creationId xmlns:a16="http://schemas.microsoft.com/office/drawing/2014/main" id="{F0DD525D-7A56-41A8-8097-205D2A7CACBB}"/>
              </a:ext>
            </a:extLst>
          </p:cNvPr>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151125228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Important Points</a:t>
            </a:r>
            <a:endParaRPr lang="en-GB" dirty="0"/>
          </a:p>
        </p:txBody>
      </p:sp>
      <p:sp>
        <p:nvSpPr>
          <p:cNvPr id="3" name="Content Placeholder 2"/>
          <p:cNvSpPr>
            <a:spLocks noGrp="1"/>
          </p:cNvSpPr>
          <p:nvPr>
            <p:ph idx="1"/>
          </p:nvPr>
        </p:nvSpPr>
        <p:spPr/>
        <p:txBody>
          <a:bodyPr>
            <a:normAutofit/>
          </a:bodyPr>
          <a:lstStyle/>
          <a:p>
            <a:pPr>
              <a:lnSpc>
                <a:spcPct val="150000"/>
              </a:lnSpc>
              <a:spcBef>
                <a:spcPts val="1200"/>
              </a:spcBef>
            </a:pPr>
            <a:r>
              <a:rPr lang="en-US" dirty="0">
                <a:latin typeface="Times New Roman" panose="02020603050405020304" pitchFamily="18" charset="0"/>
                <a:cs typeface="Times New Roman" panose="02020603050405020304" pitchFamily="18" charset="0"/>
              </a:rPr>
              <a:t>Respect to other’s opinion in class</a:t>
            </a:r>
          </a:p>
          <a:p>
            <a:pPr>
              <a:lnSpc>
                <a:spcPct val="150000"/>
              </a:lnSpc>
              <a:spcBef>
                <a:spcPts val="1200"/>
              </a:spcBef>
            </a:pPr>
            <a:r>
              <a:rPr lang="en-US" dirty="0">
                <a:latin typeface="Times New Roman" panose="02020603050405020304" pitchFamily="18" charset="0"/>
                <a:cs typeface="Times New Roman" panose="02020603050405020304" pitchFamily="18" charset="0"/>
              </a:rPr>
              <a:t>No cross-talk during class</a:t>
            </a:r>
          </a:p>
          <a:p>
            <a:pPr>
              <a:lnSpc>
                <a:spcPct val="150000"/>
              </a:lnSpc>
              <a:spcBef>
                <a:spcPts val="1200"/>
              </a:spcBef>
            </a:pPr>
            <a:r>
              <a:rPr lang="en-US" dirty="0">
                <a:latin typeface="Times New Roman" panose="02020603050405020304" pitchFamily="18" charset="0"/>
                <a:cs typeface="Times New Roman" panose="02020603050405020304" pitchFamily="18" charset="0"/>
              </a:rPr>
              <a:t>Use of mobile phones in class is strictly prohibited without permission.</a:t>
            </a:r>
          </a:p>
          <a:p>
            <a:pPr>
              <a:lnSpc>
                <a:spcPct val="150000"/>
              </a:lnSpc>
              <a:spcBef>
                <a:spcPts val="1200"/>
              </a:spcBef>
            </a:pPr>
            <a:r>
              <a:rPr lang="en-US" dirty="0">
                <a:latin typeface="Times New Roman" panose="02020603050405020304" pitchFamily="18" charset="0"/>
                <a:cs typeface="Times New Roman" panose="02020603050405020304" pitchFamily="18" charset="0"/>
              </a:rPr>
              <a:t>If you have any question raise your hand first and then ask question</a:t>
            </a:r>
          </a:p>
          <a:p>
            <a:endParaRPr lang="en-GB"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9413" cy="1649413"/>
          </a:xfrm>
          <a:prstGeom prst="rect">
            <a:avLst/>
          </a:prstGeom>
        </p:spPr>
      </p:pic>
      <p:sp>
        <p:nvSpPr>
          <p:cNvPr id="6" name="Slide Number Placeholder 5">
            <a:extLst>
              <a:ext uri="{FF2B5EF4-FFF2-40B4-BE49-F238E27FC236}">
                <a16:creationId xmlns:a16="http://schemas.microsoft.com/office/drawing/2014/main" id="{9B71E60A-986C-4481-AE4D-4649D3DA4C8A}"/>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1202486999"/>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2124</TotalTime>
  <Words>917</Words>
  <Application>Microsoft Office PowerPoint</Application>
  <PresentationFormat>Widescreen</PresentationFormat>
  <Paragraphs>170</Paragraphs>
  <Slides>28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Welcome to Sukkur IBA University- Kandhkot Campus</vt:lpstr>
      <vt:lpstr>Introduction to ICT</vt:lpstr>
      <vt:lpstr>About Me</vt:lpstr>
      <vt:lpstr>About Course</vt:lpstr>
      <vt:lpstr>Course Objectives</vt:lpstr>
      <vt:lpstr>Learning Outcomes</vt:lpstr>
      <vt:lpstr>Recommended Books</vt:lpstr>
      <vt:lpstr>Grading Policy</vt:lpstr>
      <vt:lpstr>Important Points</vt:lpstr>
      <vt:lpstr>PowerPoint Presentation</vt:lpstr>
      <vt:lpstr>What is ICT?</vt:lpstr>
      <vt:lpstr>Where is ICT?</vt:lpstr>
      <vt:lpstr>Group Activity # 01</vt:lpstr>
      <vt:lpstr>Computers in Home</vt:lpstr>
      <vt:lpstr>Computers in the Home</vt:lpstr>
      <vt:lpstr>Computers in the Home</vt:lpstr>
      <vt:lpstr>Computers in Education</vt:lpstr>
      <vt:lpstr>Computers in Education</vt:lpstr>
      <vt:lpstr>Computers on the Job</vt:lpstr>
      <vt:lpstr>Computers on the Job</vt:lpstr>
      <vt:lpstr>Computers on the Go</vt:lpstr>
      <vt:lpstr>Computers on the Go</vt:lpstr>
      <vt:lpstr>What Is a Computer and  What Does It Do?</vt:lpstr>
      <vt:lpstr>What Is a Computer and  What Does It Do?</vt:lpstr>
      <vt:lpstr>Data vs. Information</vt:lpstr>
      <vt:lpstr>The Components of Computer</vt:lpstr>
      <vt:lpstr>System Unit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Adil Soomro</dc:creator>
  <cp:lastModifiedBy>Syed Muzamil Hussain Shah</cp:lastModifiedBy>
  <cp:revision>127</cp:revision>
  <dcterms:created xsi:type="dcterms:W3CDTF">2018-08-05T16:50:42Z</dcterms:created>
  <dcterms:modified xsi:type="dcterms:W3CDTF">2021-06-24T06:49:45Z</dcterms:modified>
</cp:coreProperties>
</file>