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30-Nov-22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30-Nov-22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Optimism and Pessimism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By</a:t>
            </a:r>
          </a:p>
          <a:p>
            <a:pPr algn="l"/>
            <a:r>
              <a:rPr lang="en-US" dirty="0" smtClean="0"/>
              <a:t>Muhammad Sajid</a:t>
            </a:r>
          </a:p>
          <a:p>
            <a:pPr algn="l"/>
            <a:r>
              <a:rPr lang="en-US" dirty="0" smtClean="0"/>
              <a:t>Lecturer SIBA University Kandhkot Campus</a:t>
            </a:r>
          </a:p>
          <a:p>
            <a:pPr algn="l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661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Explanation of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4387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The </a:t>
            </a:r>
            <a:r>
              <a:rPr lang="en-US" sz="2800" dirty="0"/>
              <a:t>term ‘optimism’ </a:t>
            </a:r>
            <a:r>
              <a:rPr lang="en-US" sz="2800" dirty="0" smtClean="0"/>
              <a:t>embraces/holds </a:t>
            </a:r>
            <a:r>
              <a:rPr lang="en-US" sz="2800" dirty="0"/>
              <a:t>two closely correlated concepts:</a:t>
            </a:r>
          </a:p>
          <a:p>
            <a:pPr lvl="0"/>
            <a:r>
              <a:rPr lang="en-US" sz="2800" dirty="0"/>
              <a:t>The </a:t>
            </a:r>
            <a:r>
              <a:rPr lang="en-US" sz="2800" dirty="0" smtClean="0">
                <a:solidFill>
                  <a:srgbClr val="0070C0"/>
                </a:solidFill>
              </a:rPr>
              <a:t>inclination/tendency</a:t>
            </a:r>
            <a:r>
              <a:rPr lang="en-US" sz="2800" dirty="0" smtClean="0"/>
              <a:t> </a:t>
            </a:r>
            <a:r>
              <a:rPr lang="en-US" sz="2800" dirty="0"/>
              <a:t>to hope</a:t>
            </a:r>
          </a:p>
          <a:p>
            <a:pPr lvl="0"/>
            <a:r>
              <a:rPr lang="en-US" sz="2800" dirty="0"/>
              <a:t>The </a:t>
            </a:r>
            <a:r>
              <a:rPr lang="en-US" sz="2800" dirty="0" smtClean="0">
                <a:solidFill>
                  <a:srgbClr val="0070C0"/>
                </a:solidFill>
              </a:rPr>
              <a:t>tendency/preference</a:t>
            </a:r>
            <a:r>
              <a:rPr lang="en-US" sz="2800" dirty="0" smtClean="0"/>
              <a:t> </a:t>
            </a:r>
            <a:r>
              <a:rPr lang="en-US" sz="2800" dirty="0"/>
              <a:t>to believe that we live </a:t>
            </a:r>
            <a:r>
              <a:rPr lang="en-US" sz="2800" dirty="0" smtClean="0"/>
              <a:t>in </a:t>
            </a:r>
            <a:r>
              <a:rPr lang="en-US" sz="2800" dirty="0"/>
              <a:t>the best of all possible </a:t>
            </a:r>
            <a:r>
              <a:rPr lang="en-US" sz="2800" dirty="0" smtClean="0"/>
              <a:t>worlds.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60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Merits of Optimism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Optimistic </a:t>
            </a:r>
            <a:r>
              <a:rPr lang="en-US" sz="2400" dirty="0"/>
              <a:t>individuals are </a:t>
            </a:r>
            <a:r>
              <a:rPr lang="en-US" sz="2400" dirty="0">
                <a:solidFill>
                  <a:srgbClr val="0070C0"/>
                </a:solidFill>
              </a:rPr>
              <a:t>positive about events in daily life. </a:t>
            </a:r>
            <a:endParaRPr lang="en-US" sz="2400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In </a:t>
            </a:r>
            <a:r>
              <a:rPr lang="en-US" sz="2400" dirty="0"/>
              <a:t>the research, </a:t>
            </a:r>
            <a:r>
              <a:rPr lang="en-US" sz="2400" dirty="0">
                <a:solidFill>
                  <a:srgbClr val="0070C0"/>
                </a:solidFill>
              </a:rPr>
              <a:t>positive correlations </a:t>
            </a:r>
            <a:r>
              <a:rPr lang="en-US" sz="2400" dirty="0"/>
              <a:t>have been found </a:t>
            </a:r>
            <a:r>
              <a:rPr lang="en-US" sz="2400" dirty="0">
                <a:solidFill>
                  <a:srgbClr val="0070C0"/>
                </a:solidFill>
              </a:rPr>
              <a:t>between optimism and physical or moral well-being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Optimistic </a:t>
            </a:r>
            <a:r>
              <a:rPr lang="en-US" sz="2400" dirty="0"/>
              <a:t>subjects tend to have </a:t>
            </a:r>
            <a:r>
              <a:rPr lang="en-US" sz="2400" dirty="0">
                <a:solidFill>
                  <a:srgbClr val="0070C0"/>
                </a:solidFill>
              </a:rPr>
              <a:t>more frequently protective attitudes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They </a:t>
            </a:r>
            <a:r>
              <a:rPr lang="en-US" sz="2400" dirty="0"/>
              <a:t>are </a:t>
            </a:r>
            <a:r>
              <a:rPr lang="en-US" sz="2400" dirty="0">
                <a:solidFill>
                  <a:srgbClr val="0070C0"/>
                </a:solidFill>
              </a:rPr>
              <a:t>more resilient to stress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They </a:t>
            </a:r>
            <a:r>
              <a:rPr lang="en-US" sz="2400" dirty="0"/>
              <a:t>are </a:t>
            </a:r>
            <a:r>
              <a:rPr lang="en-US" sz="2400" dirty="0" smtClean="0">
                <a:solidFill>
                  <a:srgbClr val="0070C0"/>
                </a:solidFill>
              </a:rPr>
              <a:t>inclined to use /tending </a:t>
            </a:r>
            <a:r>
              <a:rPr lang="en-US" sz="2400" dirty="0">
                <a:solidFill>
                  <a:srgbClr val="0070C0"/>
                </a:solidFill>
              </a:rPr>
              <a:t>to use </a:t>
            </a:r>
            <a:r>
              <a:rPr lang="en-US" sz="2400" dirty="0"/>
              <a:t>more appropriate </a:t>
            </a:r>
            <a:r>
              <a:rPr lang="en-US" sz="2400" dirty="0" smtClean="0"/>
              <a:t>strategies.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8987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6. Optimists </a:t>
            </a:r>
            <a:r>
              <a:rPr lang="en-US" sz="2800" dirty="0"/>
              <a:t>believe that </a:t>
            </a:r>
            <a:r>
              <a:rPr lang="en-US" sz="2800" dirty="0">
                <a:solidFill>
                  <a:srgbClr val="0070C0"/>
                </a:solidFill>
              </a:rPr>
              <a:t>positive events are more stable</a:t>
            </a:r>
            <a:r>
              <a:rPr lang="en-US" sz="2800" dirty="0"/>
              <a:t> and frequent than negative ones. 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7. They </a:t>
            </a:r>
            <a:r>
              <a:rPr lang="en-US" sz="2800" dirty="0"/>
              <a:t>think that </a:t>
            </a:r>
            <a:r>
              <a:rPr lang="en-US" sz="2800" dirty="0">
                <a:solidFill>
                  <a:srgbClr val="0070C0"/>
                </a:solidFill>
              </a:rPr>
              <a:t>they can avoid problems in daily life and prevent them from </a:t>
            </a:r>
            <a:r>
              <a:rPr lang="en-US" sz="2800" dirty="0" smtClean="0">
                <a:solidFill>
                  <a:srgbClr val="0070C0"/>
                </a:solidFill>
              </a:rPr>
              <a:t>happening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8. They </a:t>
            </a:r>
            <a:r>
              <a:rPr lang="en-US" sz="2800" dirty="0">
                <a:solidFill>
                  <a:srgbClr val="0070C0"/>
                </a:solidFill>
              </a:rPr>
              <a:t>cope </a:t>
            </a:r>
            <a:r>
              <a:rPr lang="en-US" sz="2800" dirty="0" smtClean="0">
                <a:solidFill>
                  <a:srgbClr val="0070C0"/>
                </a:solidFill>
              </a:rPr>
              <a:t>with(</a:t>
            </a:r>
            <a:r>
              <a:rPr lang="en-US" sz="2000" dirty="0" smtClean="0">
                <a:solidFill>
                  <a:schemeClr val="tx1"/>
                </a:solidFill>
              </a:rPr>
              <a:t>deal </a:t>
            </a:r>
            <a:r>
              <a:rPr lang="en-US" sz="2000" dirty="0">
                <a:solidFill>
                  <a:schemeClr val="tx1"/>
                </a:solidFill>
              </a:rPr>
              <a:t>successfully </a:t>
            </a:r>
            <a:r>
              <a:rPr lang="en-US" sz="2000" dirty="0" smtClean="0">
                <a:solidFill>
                  <a:schemeClr val="tx1"/>
                </a:solidFill>
              </a:rPr>
              <a:t>with</a:t>
            </a:r>
            <a:r>
              <a:rPr lang="en-US" sz="2800" dirty="0" smtClean="0">
                <a:solidFill>
                  <a:srgbClr val="0070C0"/>
                </a:solidFill>
              </a:rPr>
              <a:t>) a </a:t>
            </a:r>
            <a:r>
              <a:rPr lang="en-US" sz="2800" dirty="0">
                <a:solidFill>
                  <a:srgbClr val="0070C0"/>
                </a:solidFill>
              </a:rPr>
              <a:t>stressful situations more successfully than pessimists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7918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Impacts of optimism on moral and physical well-being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Positive and negative </a:t>
            </a:r>
            <a:r>
              <a:rPr lang="en-US" sz="2400" dirty="0">
                <a:solidFill>
                  <a:srgbClr val="0070C0"/>
                </a:solidFill>
              </a:rPr>
              <a:t>expectations regarding future are important for understanding the </a:t>
            </a:r>
            <a:r>
              <a:rPr lang="en-US" sz="2400" dirty="0" smtClean="0">
                <a:solidFill>
                  <a:srgbClr val="0070C0"/>
                </a:solidFill>
              </a:rPr>
              <a:t>vulnerability</a:t>
            </a:r>
            <a:r>
              <a:rPr lang="en-US" sz="2400" dirty="0" smtClean="0"/>
              <a:t> (able to be hurt) </a:t>
            </a:r>
            <a:r>
              <a:rPr lang="en-US" sz="2400" dirty="0">
                <a:solidFill>
                  <a:srgbClr val="0070C0"/>
                </a:solidFill>
              </a:rPr>
              <a:t>to mental disorder</a:t>
            </a:r>
            <a:r>
              <a:rPr lang="en-US" sz="2400" dirty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Recent studies have found and </a:t>
            </a:r>
            <a:r>
              <a:rPr lang="en-US" sz="2400" dirty="0">
                <a:solidFill>
                  <a:srgbClr val="0070C0"/>
                </a:solidFill>
              </a:rPr>
              <a:t>inverse correlation between optimism and depressive symptoms</a:t>
            </a:r>
            <a:r>
              <a:rPr lang="en-US" sz="2400" dirty="0"/>
              <a:t> and also between optimism and suicidal ideation.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Optimism seems to have an important </a:t>
            </a:r>
            <a:r>
              <a:rPr lang="en-US" sz="2400" dirty="0">
                <a:solidFill>
                  <a:schemeClr val="tx1"/>
                </a:solidFill>
              </a:rPr>
              <a:t>moderating role in the association between </a:t>
            </a:r>
            <a:r>
              <a:rPr lang="en-US" sz="2400" u="sng" dirty="0">
                <a:solidFill>
                  <a:srgbClr val="0070C0"/>
                </a:solidFill>
              </a:rPr>
              <a:t>feelings of loss of hope </a:t>
            </a:r>
            <a:r>
              <a:rPr lang="en-US" sz="2400" dirty="0"/>
              <a:t>and </a:t>
            </a:r>
            <a:r>
              <a:rPr lang="en-US" sz="2400" u="sng" dirty="0">
                <a:solidFill>
                  <a:srgbClr val="0070C0"/>
                </a:solidFill>
              </a:rPr>
              <a:t>suicidal ideation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1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69277"/>
            <a:ext cx="8596668" cy="400947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400" dirty="0" smtClean="0"/>
              <a:t>4. It </a:t>
            </a:r>
            <a:r>
              <a:rPr lang="en-US" sz="2400" dirty="0"/>
              <a:t>has been observed that even one single session of </a:t>
            </a:r>
            <a:r>
              <a:rPr lang="en-US" sz="2400" dirty="0" smtClean="0">
                <a:solidFill>
                  <a:srgbClr val="0070C0"/>
                </a:solidFill>
              </a:rPr>
              <a:t>behavioral </a:t>
            </a:r>
            <a:r>
              <a:rPr lang="en-US" sz="2400" dirty="0">
                <a:solidFill>
                  <a:srgbClr val="0070C0"/>
                </a:solidFill>
              </a:rPr>
              <a:t>therapy</a:t>
            </a:r>
            <a:r>
              <a:rPr lang="en-US" sz="2400" dirty="0"/>
              <a:t>, may </a:t>
            </a:r>
            <a:r>
              <a:rPr lang="en-US" sz="2400" dirty="0">
                <a:solidFill>
                  <a:srgbClr val="0070C0"/>
                </a:solidFill>
              </a:rPr>
              <a:t>contribute to improving the well-being of individuals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 smtClean="0"/>
              <a:t>5. The </a:t>
            </a:r>
            <a:r>
              <a:rPr lang="en-US" sz="2400" dirty="0"/>
              <a:t>relation between physical health and optimism is also very important, many </a:t>
            </a:r>
            <a:r>
              <a:rPr lang="en-US" sz="2400" dirty="0">
                <a:solidFill>
                  <a:srgbClr val="0070C0"/>
                </a:solidFill>
              </a:rPr>
              <a:t>studies have found that optimism is correlated with better physical well-being </a:t>
            </a:r>
            <a:r>
              <a:rPr lang="en-US" sz="2400" dirty="0"/>
              <a:t>compared to pessimism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 smtClean="0"/>
              <a:t>6. People </a:t>
            </a:r>
            <a:r>
              <a:rPr lang="en-US" sz="2400" dirty="0"/>
              <a:t>who have optimism </a:t>
            </a:r>
            <a:r>
              <a:rPr lang="en-US" sz="2400" dirty="0">
                <a:solidFill>
                  <a:srgbClr val="0070C0"/>
                </a:solidFill>
              </a:rPr>
              <a:t>have less cardiovascular mortality in particular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lvl="0" indent="0">
              <a:buNone/>
            </a:pPr>
            <a:r>
              <a:rPr lang="en-US" sz="2400" dirty="0" smtClean="0"/>
              <a:t>7. Among </a:t>
            </a:r>
            <a:r>
              <a:rPr lang="en-US" sz="2400" dirty="0"/>
              <a:t>patients with </a:t>
            </a:r>
            <a:r>
              <a:rPr lang="en-US" sz="2400" dirty="0">
                <a:solidFill>
                  <a:srgbClr val="0070C0"/>
                </a:solidFill>
              </a:rPr>
              <a:t>neck or head cancer, optimism </a:t>
            </a:r>
            <a:r>
              <a:rPr lang="en-US" sz="2400" dirty="0" smtClean="0">
                <a:solidFill>
                  <a:srgbClr val="0070C0"/>
                </a:solidFill>
              </a:rPr>
              <a:t>manifested</a:t>
            </a:r>
            <a:r>
              <a:rPr lang="en-US" dirty="0" smtClean="0">
                <a:solidFill>
                  <a:schemeClr val="tx1"/>
                </a:solidFill>
              </a:rPr>
              <a:t>(showed clearly) </a:t>
            </a:r>
            <a:r>
              <a:rPr lang="en-US" sz="2400" dirty="0">
                <a:solidFill>
                  <a:srgbClr val="0070C0"/>
                </a:solidFill>
              </a:rPr>
              <a:t>greater survival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0836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	Question and 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Thank You for heeding full </a:t>
            </a:r>
            <a:r>
              <a:rPr lang="en-US" sz="2800" smtClean="0">
                <a:solidFill>
                  <a:srgbClr val="FF0000"/>
                </a:solidFill>
              </a:rPr>
              <a:t>attention.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5578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283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Optimism and Pessimism</vt:lpstr>
      <vt:lpstr>Explanation of theory</vt:lpstr>
      <vt:lpstr>Merits of Optimism </vt:lpstr>
      <vt:lpstr>Cont.</vt:lpstr>
      <vt:lpstr>Impacts of optimism on moral and physical well-being</vt:lpstr>
      <vt:lpstr>Cont.</vt:lpstr>
      <vt:lpstr>    Question and Answers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Optimism and Pessimism</dc:title>
  <dc:creator>Microsoft</dc:creator>
  <cp:lastModifiedBy>Microsoft</cp:lastModifiedBy>
  <cp:revision>8</cp:revision>
  <dcterms:created xsi:type="dcterms:W3CDTF">2019-11-26T08:58:00Z</dcterms:created>
  <dcterms:modified xsi:type="dcterms:W3CDTF">2022-11-30T05:42:43Z</dcterms:modified>
</cp:coreProperties>
</file>