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3" r:id="rId10"/>
    <p:sldId id="265" r:id="rId11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19-Sep-22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Terms and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 smtClean="0"/>
              <a:t>Muhammad Sajid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52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Qs &amp; 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000" b="1" dirty="0" smtClean="0">
                <a:solidFill>
                  <a:srgbClr val="0070C0"/>
                </a:solidFill>
              </a:rPr>
              <a:t>Class Discussion</a:t>
            </a:r>
            <a:endParaRPr 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4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1.Subjective Vs.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Subject and object are two opposite words.</a:t>
            </a:r>
          </a:p>
          <a:p>
            <a:r>
              <a:rPr lang="en-US" dirty="0"/>
              <a:t> </a:t>
            </a:r>
            <a:r>
              <a:rPr lang="en-US" dirty="0" smtClean="0"/>
              <a:t>Subject: A subject is </a:t>
            </a:r>
            <a:r>
              <a:rPr lang="en-US" dirty="0" smtClean="0">
                <a:solidFill>
                  <a:srgbClr val="FF0000"/>
                </a:solidFill>
              </a:rPr>
              <a:t>what we have in our mind.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Object: An object is </a:t>
            </a:r>
            <a:r>
              <a:rPr lang="en-US" dirty="0" smtClean="0">
                <a:solidFill>
                  <a:srgbClr val="FF0000"/>
                </a:solidFill>
              </a:rPr>
              <a:t>what is out there, in the world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For example,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Images, impressions, colors, digits, thoughts are………………….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Conversely pen, notebook, laptop, room, planet are……………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1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2.Subject and Predicate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A logical statement is constructed like this,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rgbClr val="0070C0"/>
                </a:solidFill>
              </a:rPr>
              <a:t>Q</a:t>
            </a:r>
            <a:r>
              <a:rPr lang="en-US" dirty="0" smtClean="0">
                <a:solidFill>
                  <a:srgbClr val="FF0000"/>
                </a:solidFill>
              </a:rPr>
              <a:t>uantifier + </a:t>
            </a:r>
            <a:r>
              <a:rPr lang="en-US" dirty="0" smtClean="0">
                <a:solidFill>
                  <a:srgbClr val="0070C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ubject + </a:t>
            </a:r>
            <a:r>
              <a:rPr lang="en-US" dirty="0" smtClean="0">
                <a:solidFill>
                  <a:srgbClr val="0070C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opula + </a:t>
            </a:r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redicate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Quantifier</a:t>
            </a:r>
            <a:r>
              <a:rPr lang="en-US" dirty="0" smtClean="0"/>
              <a:t>: tells the  quantity of </a:t>
            </a:r>
            <a:r>
              <a:rPr lang="en-US" dirty="0" smtClean="0"/>
              <a:t>subject.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Subject</a:t>
            </a:r>
            <a:r>
              <a:rPr lang="en-US" dirty="0" smtClean="0"/>
              <a:t>: is something or somebody.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Copula</a:t>
            </a:r>
            <a:r>
              <a:rPr lang="en-US" dirty="0" smtClean="0"/>
              <a:t>: is a negative or positive condition of the predicate.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Predicate</a:t>
            </a:r>
            <a:r>
              <a:rPr lang="en-US" dirty="0" smtClean="0"/>
              <a:t>: is something told about the subject.</a:t>
            </a:r>
          </a:p>
          <a:p>
            <a:pPr marL="0" indent="0">
              <a:buNone/>
            </a:pPr>
            <a:r>
              <a:rPr lang="en-US" dirty="0" smtClean="0"/>
              <a:t>Examples,</a:t>
            </a:r>
          </a:p>
          <a:p>
            <a:pPr marL="514350" indent="-514350">
              <a:buAutoNum type="arabicPeriod"/>
            </a:pPr>
            <a:r>
              <a:rPr lang="en-US" dirty="0" smtClean="0"/>
              <a:t>All humans are mortal.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Some politicians are not liars.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8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325929"/>
              </p:ext>
            </p:extLst>
          </p:nvPr>
        </p:nvGraphicFramePr>
        <p:xfrm>
          <a:off x="393108" y="1825625"/>
          <a:ext cx="10960692" cy="35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173"/>
                <a:gridCol w="2740173"/>
                <a:gridCol w="2740173"/>
                <a:gridCol w="2740173"/>
              </a:tblGrid>
              <a:tr h="7099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Quantifier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Subject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Copula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Predicate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70993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All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humans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mortal</a:t>
                      </a:r>
                      <a:endParaRPr lang="en-US" sz="2400" dirty="0"/>
                    </a:p>
                  </a:txBody>
                  <a:tcPr/>
                </a:tc>
              </a:tr>
              <a:tr h="70993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Some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Politicians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are</a:t>
                      </a:r>
                      <a:r>
                        <a:rPr lang="en-US" sz="2400" baseline="0" dirty="0" smtClean="0"/>
                        <a:t> not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liars</a:t>
                      </a:r>
                      <a:endParaRPr lang="en-US" sz="2400" dirty="0"/>
                    </a:p>
                  </a:txBody>
                  <a:tcPr/>
                </a:tc>
              </a:tr>
              <a:tr h="7099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099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6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3.A Priori Vs. A Posteriori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Priori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priori is </a:t>
            </a:r>
            <a:r>
              <a:rPr lang="en-US" dirty="0" smtClean="0">
                <a:solidFill>
                  <a:srgbClr val="FF0000"/>
                </a:solidFill>
              </a:rPr>
              <a:t>independent of experience </a:t>
            </a:r>
            <a:r>
              <a:rPr lang="en-US" dirty="0" smtClean="0"/>
              <a:t>or observation.</a:t>
            </a:r>
          </a:p>
          <a:p>
            <a:r>
              <a:rPr lang="en-US" dirty="0"/>
              <a:t> </a:t>
            </a:r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deduction from pure reason </a:t>
            </a:r>
            <a:r>
              <a:rPr lang="en-US" dirty="0" smtClean="0"/>
              <a:t>i.e. it is self-evident reasoning.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/>
              <a:t>Banana is a fruit.</a:t>
            </a:r>
          </a:p>
          <a:p>
            <a:pPr marL="0" indent="0">
              <a:buNone/>
            </a:pPr>
            <a:r>
              <a:rPr lang="en-US" dirty="0" smtClean="0"/>
              <a:t>Cricket is a game.</a:t>
            </a:r>
          </a:p>
          <a:p>
            <a:pPr marL="0" indent="0">
              <a:buNone/>
            </a:pPr>
            <a:r>
              <a:rPr lang="en-US" dirty="0" smtClean="0"/>
              <a:t>Laptop is a book-like computer.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Posteriori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A post</a:t>
            </a:r>
            <a:r>
              <a:rPr lang="en-US" dirty="0" smtClean="0">
                <a:solidFill>
                  <a:srgbClr val="0070C0"/>
                </a:solidFill>
              </a:rPr>
              <a:t>eriori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dependent on experience</a:t>
            </a:r>
            <a:r>
              <a:rPr lang="en-US" dirty="0" smtClean="0"/>
              <a:t> or observation.</a:t>
            </a:r>
          </a:p>
          <a:p>
            <a:r>
              <a:rPr lang="en-US" dirty="0"/>
              <a:t> </a:t>
            </a:r>
            <a:r>
              <a:rPr lang="en-US" dirty="0" smtClean="0"/>
              <a:t>It’s </a:t>
            </a:r>
            <a:r>
              <a:rPr lang="en-US" dirty="0" smtClean="0">
                <a:solidFill>
                  <a:srgbClr val="FF0000"/>
                </a:solidFill>
              </a:rPr>
              <a:t>knowable only by experience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/>
              <a:t>It is raining.</a:t>
            </a:r>
          </a:p>
          <a:p>
            <a:pPr marL="0" indent="0">
              <a:buNone/>
            </a:pPr>
            <a:r>
              <a:rPr lang="en-US" dirty="0" smtClean="0"/>
              <a:t>The train arrives at 9 P.M.</a:t>
            </a:r>
          </a:p>
          <a:p>
            <a:pPr marL="0" indent="0">
              <a:buNone/>
            </a:pPr>
            <a:r>
              <a:rPr lang="en-US" dirty="0" smtClean="0"/>
              <a:t>Some unmarried people are unhappy.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6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4.Analytic Proposition Vs. Synthetic Proposition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 Propositions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In an analytic propositions, the subject term always </a:t>
            </a:r>
            <a:r>
              <a:rPr lang="en-US" dirty="0" smtClean="0">
                <a:solidFill>
                  <a:srgbClr val="FF0000"/>
                </a:solidFill>
              </a:rPr>
              <a:t>necessarily contains the meaning of the predicate</a:t>
            </a:r>
            <a:r>
              <a:rPr lang="en-US" dirty="0" smtClean="0"/>
              <a:t> term in it.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 smtClean="0">
                <a:solidFill>
                  <a:srgbClr val="FF0000"/>
                </a:solidFill>
              </a:rPr>
              <a:t>body</a:t>
            </a:r>
            <a:r>
              <a:rPr lang="en-US" dirty="0" smtClean="0"/>
              <a:t> has a </a:t>
            </a:r>
            <a:r>
              <a:rPr lang="en-US" dirty="0" smtClean="0">
                <a:solidFill>
                  <a:srgbClr val="FF0000"/>
                </a:solidFill>
              </a:rPr>
              <a:t>volume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 smtClean="0"/>
              <a:t>There is not a single body in the entire universe that does not have volume. So, the proposition is analytic.</a:t>
            </a:r>
          </a:p>
          <a:p>
            <a:pPr marL="0" indent="0">
              <a:buNone/>
            </a:pPr>
            <a:r>
              <a:rPr lang="en-US" dirty="0" smtClean="0"/>
              <a:t>“A wise man is intelligent”.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Synthetic Propositions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a synthetic proposition, the subject term </a:t>
            </a:r>
            <a:r>
              <a:rPr lang="en-US" dirty="0" smtClean="0">
                <a:solidFill>
                  <a:srgbClr val="FF0000"/>
                </a:solidFill>
              </a:rPr>
              <a:t>does not contain the meaning of the predicate</a:t>
            </a:r>
            <a:r>
              <a:rPr lang="en-US" dirty="0" smtClean="0"/>
              <a:t> term in it.</a:t>
            </a:r>
          </a:p>
          <a:p>
            <a:r>
              <a:rPr lang="en-US" dirty="0" smtClean="0"/>
              <a:t>A synthetic statement necessarily </a:t>
            </a:r>
            <a:r>
              <a:rPr lang="en-US" dirty="0" smtClean="0">
                <a:solidFill>
                  <a:srgbClr val="FF0000"/>
                </a:solidFill>
              </a:rPr>
              <a:t>needs a predicate </a:t>
            </a:r>
            <a:r>
              <a:rPr lang="en-US" dirty="0" smtClean="0"/>
              <a:t>to make sense.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/>
              <a:t>“A </a:t>
            </a:r>
            <a:r>
              <a:rPr lang="en-US" dirty="0" smtClean="0">
                <a:solidFill>
                  <a:srgbClr val="FF0000"/>
                </a:solidFill>
              </a:rPr>
              <a:t>wise</a:t>
            </a:r>
            <a:r>
              <a:rPr lang="en-US" dirty="0" smtClean="0"/>
              <a:t> man has a </a:t>
            </a:r>
            <a:r>
              <a:rPr lang="en-US" dirty="0" smtClean="0">
                <a:solidFill>
                  <a:srgbClr val="FF0000"/>
                </a:solidFill>
              </a:rPr>
              <a:t>big head</a:t>
            </a:r>
            <a:r>
              <a:rPr lang="en-US" dirty="0" smtClean="0"/>
              <a:t>”.</a:t>
            </a:r>
          </a:p>
          <a:p>
            <a:pPr marL="0" indent="0">
              <a:buNone/>
            </a:pPr>
            <a:r>
              <a:rPr lang="en-US" dirty="0" smtClean="0"/>
              <a:t>“All </a:t>
            </a:r>
            <a:r>
              <a:rPr lang="en-US" dirty="0" smtClean="0">
                <a:solidFill>
                  <a:srgbClr val="FF0000"/>
                </a:solidFill>
              </a:rPr>
              <a:t>bachelors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unhappy</a:t>
            </a:r>
            <a:r>
              <a:rPr lang="en-US" dirty="0" smtClean="0"/>
              <a:t>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96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 Propositions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Synthetic Propositions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7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5.Essence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dirty="0" smtClean="0"/>
              <a:t>Essence is the </a:t>
            </a:r>
            <a:r>
              <a:rPr lang="en-US" dirty="0" smtClean="0">
                <a:solidFill>
                  <a:srgbClr val="FF0000"/>
                </a:solidFill>
              </a:rPr>
              <a:t>identity of an entity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piece of iron without any shape is simply iron. It’s identity is being “iron”, but a piece of iron in a specific shape has another identity.</a:t>
            </a:r>
          </a:p>
          <a:p>
            <a:pPr marL="0" indent="0">
              <a:buNone/>
            </a:pPr>
            <a:r>
              <a:rPr lang="en-US" dirty="0" smtClean="0"/>
              <a:t>For example,</a:t>
            </a:r>
          </a:p>
          <a:p>
            <a:pPr marL="0" indent="0">
              <a:buNone/>
            </a:pPr>
            <a:r>
              <a:rPr lang="en-US" dirty="0" smtClean="0"/>
              <a:t>A knife is a piece of iron. But, it is not called a piece of iron, it is called “a knife”; because it has its own </a:t>
            </a:r>
            <a:r>
              <a:rPr lang="en-US" dirty="0" smtClean="0">
                <a:solidFill>
                  <a:srgbClr val="FF0000"/>
                </a:solidFill>
              </a:rPr>
              <a:t>identity that separates it from other </a:t>
            </a:r>
            <a:r>
              <a:rPr lang="en-US" dirty="0" smtClean="0"/>
              <a:t>pieces of iron.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 the essence </a:t>
            </a:r>
            <a:r>
              <a:rPr lang="en-US" dirty="0" smtClean="0"/>
              <a:t>of an entity, there </a:t>
            </a:r>
            <a:r>
              <a:rPr lang="en-US" dirty="0" smtClean="0">
                <a:solidFill>
                  <a:srgbClr val="FF0000"/>
                </a:solidFill>
              </a:rPr>
              <a:t>could be so many attributes </a:t>
            </a:r>
            <a:r>
              <a:rPr lang="en-US" dirty="0" smtClean="0"/>
              <a:t>involved.</a:t>
            </a:r>
          </a:p>
          <a:p>
            <a:r>
              <a:rPr lang="en-US" dirty="0" smtClean="0"/>
              <a:t>A knife is not only a knife because it is piece of iron. It is knife because it </a:t>
            </a:r>
            <a:r>
              <a:rPr lang="en-US" dirty="0" smtClean="0">
                <a:solidFill>
                  <a:srgbClr val="FF0000"/>
                </a:solidFill>
              </a:rPr>
              <a:t>cuts</a:t>
            </a:r>
            <a:r>
              <a:rPr lang="en-US" dirty="0" smtClean="0"/>
              <a:t> meat, it </a:t>
            </a:r>
            <a:r>
              <a:rPr lang="en-US" dirty="0" smtClean="0">
                <a:solidFill>
                  <a:srgbClr val="FF0000"/>
                </a:solidFill>
              </a:rPr>
              <a:t>peels</a:t>
            </a:r>
            <a:r>
              <a:rPr lang="en-US" dirty="0" smtClean="0"/>
              <a:t> fruit and vegetables, it is</a:t>
            </a:r>
            <a:r>
              <a:rPr lang="en-US" dirty="0" smtClean="0">
                <a:solidFill>
                  <a:srgbClr val="FF0000"/>
                </a:solidFill>
              </a:rPr>
              <a:t> sharp </a:t>
            </a:r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4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Theism, Atheism and Agnosticism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Theism</a:t>
            </a:r>
            <a:r>
              <a:rPr lang="en-US" dirty="0" smtClean="0"/>
              <a:t>: is a belief that God or gods exist.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Atheism</a:t>
            </a:r>
            <a:r>
              <a:rPr lang="en-US" dirty="0" smtClean="0"/>
              <a:t>: is a belief that God or gods do not exist.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Agnosticism</a:t>
            </a:r>
            <a:r>
              <a:rPr lang="en-US" dirty="0" smtClean="0"/>
              <a:t>: is a suspended-belief condition. It says, whether God or gods exist or not, we don’t know and we cannot know either.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515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Basic Terms and Concepts</vt:lpstr>
      <vt:lpstr>1.Subjective Vs. Objective</vt:lpstr>
      <vt:lpstr>2.Subject and Predicate Terms</vt:lpstr>
      <vt:lpstr>Examples</vt:lpstr>
      <vt:lpstr>3.A Priori Vs. A Posteriori</vt:lpstr>
      <vt:lpstr>4.Analytic Proposition Vs. Synthetic Proposition</vt:lpstr>
      <vt:lpstr>Practice</vt:lpstr>
      <vt:lpstr>5.Essence</vt:lpstr>
      <vt:lpstr>Theism, Atheism and Agnosticism</vt:lpstr>
      <vt:lpstr>Qs &amp; 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Terms and Concepts</dc:title>
  <dc:creator>Microsoft</dc:creator>
  <cp:lastModifiedBy>Microsoft</cp:lastModifiedBy>
  <cp:revision>28</cp:revision>
  <cp:lastPrinted>2022-08-30T05:43:20Z</cp:lastPrinted>
  <dcterms:created xsi:type="dcterms:W3CDTF">2022-08-30T04:05:35Z</dcterms:created>
  <dcterms:modified xsi:type="dcterms:W3CDTF">2022-09-19T06:18:53Z</dcterms:modified>
</cp:coreProperties>
</file>