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2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70" r:id="rId10"/>
    <p:sldId id="269" r:id="rId11"/>
    <p:sldId id="275" r:id="rId12"/>
    <p:sldId id="265" r:id="rId13"/>
    <p:sldId id="266" r:id="rId14"/>
    <p:sldId id="267" r:id="rId15"/>
    <p:sldId id="288" r:id="rId16"/>
    <p:sldId id="277" r:id="rId17"/>
    <p:sldId id="278" r:id="rId18"/>
    <p:sldId id="280" r:id="rId19"/>
    <p:sldId id="281" r:id="rId20"/>
    <p:sldId id="268" r:id="rId21"/>
    <p:sldId id="272" r:id="rId22"/>
    <p:sldId id="289" r:id="rId23"/>
    <p:sldId id="290" r:id="rId24"/>
    <p:sldId id="291" r:id="rId25"/>
    <p:sldId id="292" r:id="rId26"/>
    <p:sldId id="293" r:id="rId27"/>
    <p:sldId id="274" r:id="rId28"/>
    <p:sldId id="285" r:id="rId29"/>
    <p:sldId id="294" r:id="rId30"/>
    <p:sldId id="298" r:id="rId31"/>
    <p:sldId id="295" r:id="rId32"/>
    <p:sldId id="299" r:id="rId33"/>
    <p:sldId id="300" r:id="rId34"/>
    <p:sldId id="286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56" autoAdjust="0"/>
    <p:restoredTop sz="95429" autoAdjust="0"/>
  </p:normalViewPr>
  <p:slideViewPr>
    <p:cSldViewPr snapToGrid="0" snapToObjects="1">
      <p:cViewPr varScale="1">
        <p:scale>
          <a:sx n="101" d="100"/>
          <a:sy n="101" d="100"/>
        </p:scale>
        <p:origin x="-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5" Type="http://schemas.openxmlformats.org/officeDocument/2006/relationships/image" Target="../media/image26.emf"/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FE8A9-9175-A840-BDA9-4CD343CF8805}" type="datetimeFigureOut">
              <a:rPr lang="en-US" smtClean="0"/>
              <a:t>1/21/19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DB411-0AA6-8943-A0CA-F75A990D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68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D6B1D8-5619-0A43-B4FE-9DAC307045C1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1543-8713-1745-B929-97B5CBCA40A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3898-9DA3-9D4A-8038-081841EA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4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1543-8713-1745-B929-97B5CBCA40A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3898-9DA3-9D4A-8038-081841EA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9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1543-8713-1745-B929-97B5CBCA40A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3898-9DA3-9D4A-8038-081841EA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8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1543-8713-1745-B929-97B5CBCA40A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3898-9DA3-9D4A-8038-081841EA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1543-8713-1745-B929-97B5CBCA40A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3898-9DA3-9D4A-8038-081841EA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3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1543-8713-1745-B929-97B5CBCA40A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3898-9DA3-9D4A-8038-081841EA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6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1543-8713-1745-B929-97B5CBCA40A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3898-9DA3-9D4A-8038-081841EA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8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1543-8713-1745-B929-97B5CBCA40A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3898-9DA3-9D4A-8038-081841EA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1543-8713-1745-B929-97B5CBCA40A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3898-9DA3-9D4A-8038-081841EA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0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1543-8713-1745-B929-97B5CBCA40A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3898-9DA3-9D4A-8038-081841EA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0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1543-8713-1745-B929-97B5CBCA40A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3898-9DA3-9D4A-8038-081841EA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1543-8713-1745-B929-97B5CBCA40A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03898-9DA3-9D4A-8038-081841EA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0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2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1.bin"/><Relationship Id="rId12" Type="http://schemas.openxmlformats.org/officeDocument/2006/relationships/image" Target="../media/image2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7.bin"/><Relationship Id="rId4" Type="http://schemas.openxmlformats.org/officeDocument/2006/relationships/image" Target="../media/image22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23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24.emf"/><Relationship Id="rId9" Type="http://schemas.openxmlformats.org/officeDocument/2006/relationships/oleObject" Target="../embeddings/oleObject10.bin"/><Relationship Id="rId10" Type="http://schemas.openxmlformats.org/officeDocument/2006/relationships/image" Target="../media/image25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ontinuum.io/download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machine learning background with Python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Usman Roshan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48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Optimally separating hyperplane with errors</a:t>
            </a:r>
          </a:p>
        </p:txBody>
      </p:sp>
      <p:sp>
        <p:nvSpPr>
          <p:cNvPr id="39938" name="Rectangle 5"/>
          <p:cNvSpPr>
            <a:spLocks noChangeArrowheads="1"/>
          </p:cNvSpPr>
          <p:nvPr/>
        </p:nvSpPr>
        <p:spPr bwMode="auto">
          <a:xfrm>
            <a:off x="1489075" y="1990725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39939" name="Rectangle 6"/>
          <p:cNvSpPr>
            <a:spLocks noChangeArrowheads="1"/>
          </p:cNvSpPr>
          <p:nvPr/>
        </p:nvSpPr>
        <p:spPr bwMode="auto">
          <a:xfrm>
            <a:off x="1666875" y="1990725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y</a:t>
            </a:r>
            <a:endParaRPr lang="en-US"/>
          </a:p>
        </p:txBody>
      </p:sp>
      <p:sp>
        <p:nvSpPr>
          <p:cNvPr id="39940" name="Rectangle 7"/>
          <p:cNvSpPr>
            <a:spLocks noChangeArrowheads="1"/>
          </p:cNvSpPr>
          <p:nvPr/>
        </p:nvSpPr>
        <p:spPr bwMode="auto">
          <a:xfrm>
            <a:off x="1838325" y="1990725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41" name="Rectangle 8"/>
          <p:cNvSpPr>
            <a:spLocks noChangeArrowheads="1"/>
          </p:cNvSpPr>
          <p:nvPr/>
        </p:nvSpPr>
        <p:spPr bwMode="auto">
          <a:xfrm>
            <a:off x="1489075" y="2382838"/>
            <a:ext cx="857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42" name="Rectangle 9"/>
          <p:cNvSpPr>
            <a:spLocks noChangeArrowheads="1"/>
          </p:cNvSpPr>
          <p:nvPr/>
        </p:nvSpPr>
        <p:spPr bwMode="auto">
          <a:xfrm>
            <a:off x="1489075" y="2779713"/>
            <a:ext cx="857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43" name="Rectangle 10"/>
          <p:cNvSpPr>
            <a:spLocks noChangeArrowheads="1"/>
          </p:cNvSpPr>
          <p:nvPr/>
        </p:nvSpPr>
        <p:spPr bwMode="auto">
          <a:xfrm>
            <a:off x="1489075" y="3170238"/>
            <a:ext cx="857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44" name="Rectangle 11"/>
          <p:cNvSpPr>
            <a:spLocks noChangeArrowheads="1"/>
          </p:cNvSpPr>
          <p:nvPr/>
        </p:nvSpPr>
        <p:spPr bwMode="auto">
          <a:xfrm>
            <a:off x="1577975" y="3170238"/>
            <a:ext cx="857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45" name="Rectangle 12"/>
          <p:cNvSpPr>
            <a:spLocks noChangeArrowheads="1"/>
          </p:cNvSpPr>
          <p:nvPr/>
        </p:nvSpPr>
        <p:spPr bwMode="auto">
          <a:xfrm>
            <a:off x="1660525" y="3170238"/>
            <a:ext cx="1714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39946" name="Rectangle 13"/>
          <p:cNvSpPr>
            <a:spLocks noChangeArrowheads="1"/>
          </p:cNvSpPr>
          <p:nvPr/>
        </p:nvSpPr>
        <p:spPr bwMode="auto">
          <a:xfrm>
            <a:off x="1831975" y="3170238"/>
            <a:ext cx="857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47" name="Rectangle 14"/>
          <p:cNvSpPr>
            <a:spLocks noChangeArrowheads="1"/>
          </p:cNvSpPr>
          <p:nvPr/>
        </p:nvSpPr>
        <p:spPr bwMode="auto">
          <a:xfrm>
            <a:off x="1920875" y="3170238"/>
            <a:ext cx="1714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39948" name="Rectangle 15"/>
          <p:cNvSpPr>
            <a:spLocks noChangeArrowheads="1"/>
          </p:cNvSpPr>
          <p:nvPr/>
        </p:nvSpPr>
        <p:spPr bwMode="auto">
          <a:xfrm>
            <a:off x="2092325" y="3170238"/>
            <a:ext cx="857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49" name="Rectangle 16"/>
          <p:cNvSpPr>
            <a:spLocks noChangeArrowheads="1"/>
          </p:cNvSpPr>
          <p:nvPr/>
        </p:nvSpPr>
        <p:spPr bwMode="auto">
          <a:xfrm>
            <a:off x="2174875" y="3170238"/>
            <a:ext cx="1714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39950" name="Rectangle 17"/>
          <p:cNvSpPr>
            <a:spLocks noChangeArrowheads="1"/>
          </p:cNvSpPr>
          <p:nvPr/>
        </p:nvSpPr>
        <p:spPr bwMode="auto">
          <a:xfrm>
            <a:off x="2346325" y="3170238"/>
            <a:ext cx="857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51" name="Rectangle 18"/>
          <p:cNvSpPr>
            <a:spLocks noChangeArrowheads="1"/>
          </p:cNvSpPr>
          <p:nvPr/>
        </p:nvSpPr>
        <p:spPr bwMode="auto">
          <a:xfrm>
            <a:off x="2435225" y="3170238"/>
            <a:ext cx="1714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39952" name="Rectangle 19"/>
          <p:cNvSpPr>
            <a:spLocks noChangeArrowheads="1"/>
          </p:cNvSpPr>
          <p:nvPr/>
        </p:nvSpPr>
        <p:spPr bwMode="auto">
          <a:xfrm>
            <a:off x="2606675" y="3170238"/>
            <a:ext cx="857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53" name="Rectangle 20"/>
          <p:cNvSpPr>
            <a:spLocks noChangeArrowheads="1"/>
          </p:cNvSpPr>
          <p:nvPr/>
        </p:nvSpPr>
        <p:spPr bwMode="auto">
          <a:xfrm>
            <a:off x="2689225" y="3170238"/>
            <a:ext cx="1714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39954" name="Rectangle 21"/>
          <p:cNvSpPr>
            <a:spLocks noChangeArrowheads="1"/>
          </p:cNvSpPr>
          <p:nvPr/>
        </p:nvSpPr>
        <p:spPr bwMode="auto">
          <a:xfrm>
            <a:off x="2860675" y="3170238"/>
            <a:ext cx="857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55" name="Rectangle 22"/>
          <p:cNvSpPr>
            <a:spLocks noChangeArrowheads="1"/>
          </p:cNvSpPr>
          <p:nvPr/>
        </p:nvSpPr>
        <p:spPr bwMode="auto">
          <a:xfrm>
            <a:off x="2949575" y="3170238"/>
            <a:ext cx="1714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39956" name="Rectangle 23"/>
          <p:cNvSpPr>
            <a:spLocks noChangeArrowheads="1"/>
          </p:cNvSpPr>
          <p:nvPr/>
        </p:nvSpPr>
        <p:spPr bwMode="auto">
          <a:xfrm>
            <a:off x="3121025" y="3170238"/>
            <a:ext cx="857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57" name="Rectangle 24"/>
          <p:cNvSpPr>
            <a:spLocks noChangeArrowheads="1"/>
          </p:cNvSpPr>
          <p:nvPr/>
        </p:nvSpPr>
        <p:spPr bwMode="auto">
          <a:xfrm>
            <a:off x="3203575" y="3170238"/>
            <a:ext cx="1714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39958" name="Rectangle 25"/>
          <p:cNvSpPr>
            <a:spLocks noChangeArrowheads="1"/>
          </p:cNvSpPr>
          <p:nvPr/>
        </p:nvSpPr>
        <p:spPr bwMode="auto">
          <a:xfrm>
            <a:off x="3375025" y="3170238"/>
            <a:ext cx="857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59" name="Rectangle 26"/>
          <p:cNvSpPr>
            <a:spLocks noChangeArrowheads="1"/>
          </p:cNvSpPr>
          <p:nvPr/>
        </p:nvSpPr>
        <p:spPr bwMode="auto">
          <a:xfrm>
            <a:off x="3463925" y="3170238"/>
            <a:ext cx="1714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39960" name="Rectangle 27"/>
          <p:cNvSpPr>
            <a:spLocks noChangeArrowheads="1"/>
          </p:cNvSpPr>
          <p:nvPr/>
        </p:nvSpPr>
        <p:spPr bwMode="auto">
          <a:xfrm>
            <a:off x="3635375" y="3170238"/>
            <a:ext cx="857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61" name="Rectangle 28"/>
          <p:cNvSpPr>
            <a:spLocks noChangeArrowheads="1"/>
          </p:cNvSpPr>
          <p:nvPr/>
        </p:nvSpPr>
        <p:spPr bwMode="auto">
          <a:xfrm>
            <a:off x="3717925" y="3170238"/>
            <a:ext cx="1714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39962" name="Rectangle 29"/>
          <p:cNvSpPr>
            <a:spLocks noChangeArrowheads="1"/>
          </p:cNvSpPr>
          <p:nvPr/>
        </p:nvSpPr>
        <p:spPr bwMode="auto">
          <a:xfrm>
            <a:off x="3889375" y="3170238"/>
            <a:ext cx="857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63" name="Rectangle 30"/>
          <p:cNvSpPr>
            <a:spLocks noChangeArrowheads="1"/>
          </p:cNvSpPr>
          <p:nvPr/>
        </p:nvSpPr>
        <p:spPr bwMode="auto">
          <a:xfrm>
            <a:off x="3978275" y="3170238"/>
            <a:ext cx="1714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39964" name="Rectangle 31"/>
          <p:cNvSpPr>
            <a:spLocks noChangeArrowheads="1"/>
          </p:cNvSpPr>
          <p:nvPr/>
        </p:nvSpPr>
        <p:spPr bwMode="auto">
          <a:xfrm>
            <a:off x="4149725" y="3170238"/>
            <a:ext cx="857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65" name="Rectangle 32"/>
          <p:cNvSpPr>
            <a:spLocks noChangeArrowheads="1"/>
          </p:cNvSpPr>
          <p:nvPr/>
        </p:nvSpPr>
        <p:spPr bwMode="auto">
          <a:xfrm>
            <a:off x="4232275" y="3170238"/>
            <a:ext cx="1714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39966" name="Rectangle 33"/>
          <p:cNvSpPr>
            <a:spLocks noChangeArrowheads="1"/>
          </p:cNvSpPr>
          <p:nvPr/>
        </p:nvSpPr>
        <p:spPr bwMode="auto">
          <a:xfrm>
            <a:off x="4403725" y="3170238"/>
            <a:ext cx="857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67" name="Rectangle 34"/>
          <p:cNvSpPr>
            <a:spLocks noChangeArrowheads="1"/>
          </p:cNvSpPr>
          <p:nvPr/>
        </p:nvSpPr>
        <p:spPr bwMode="auto">
          <a:xfrm>
            <a:off x="4492625" y="3170238"/>
            <a:ext cx="2571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 </a:t>
            </a:r>
            <a:endParaRPr lang="en-US"/>
          </a:p>
        </p:txBody>
      </p:sp>
      <p:sp>
        <p:nvSpPr>
          <p:cNvPr id="39968" name="Rectangle 35"/>
          <p:cNvSpPr>
            <a:spLocks noChangeArrowheads="1"/>
          </p:cNvSpPr>
          <p:nvPr/>
        </p:nvSpPr>
        <p:spPr bwMode="auto">
          <a:xfrm>
            <a:off x="4752975" y="3170238"/>
            <a:ext cx="857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69" name="Rectangle 36"/>
          <p:cNvSpPr>
            <a:spLocks noChangeArrowheads="1"/>
          </p:cNvSpPr>
          <p:nvPr/>
        </p:nvSpPr>
        <p:spPr bwMode="auto">
          <a:xfrm>
            <a:off x="1489075" y="3568700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70" name="Rectangle 37"/>
          <p:cNvSpPr>
            <a:spLocks noChangeArrowheads="1"/>
          </p:cNvSpPr>
          <p:nvPr/>
        </p:nvSpPr>
        <p:spPr bwMode="auto">
          <a:xfrm>
            <a:off x="1577975" y="3568700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71" name="Rectangle 38"/>
          <p:cNvSpPr>
            <a:spLocks noChangeArrowheads="1"/>
          </p:cNvSpPr>
          <p:nvPr/>
        </p:nvSpPr>
        <p:spPr bwMode="auto">
          <a:xfrm>
            <a:off x="1489075" y="3959225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72" name="Rectangle 39"/>
          <p:cNvSpPr>
            <a:spLocks noChangeArrowheads="1"/>
          </p:cNvSpPr>
          <p:nvPr/>
        </p:nvSpPr>
        <p:spPr bwMode="auto">
          <a:xfrm>
            <a:off x="1489075" y="4357688"/>
            <a:ext cx="857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73" name="Rectangle 40"/>
          <p:cNvSpPr>
            <a:spLocks noChangeArrowheads="1"/>
          </p:cNvSpPr>
          <p:nvPr/>
        </p:nvSpPr>
        <p:spPr bwMode="auto">
          <a:xfrm>
            <a:off x="1489075" y="4748213"/>
            <a:ext cx="857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74" name="Rectangle 41"/>
          <p:cNvSpPr>
            <a:spLocks noChangeArrowheads="1"/>
          </p:cNvSpPr>
          <p:nvPr/>
        </p:nvSpPr>
        <p:spPr bwMode="auto">
          <a:xfrm>
            <a:off x="1489075" y="5146675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75" name="Rectangle 42"/>
          <p:cNvSpPr>
            <a:spLocks noChangeArrowheads="1"/>
          </p:cNvSpPr>
          <p:nvPr/>
        </p:nvSpPr>
        <p:spPr bwMode="auto">
          <a:xfrm>
            <a:off x="1577975" y="5146675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76" name="Rectangle 43"/>
          <p:cNvSpPr>
            <a:spLocks noChangeArrowheads="1"/>
          </p:cNvSpPr>
          <p:nvPr/>
        </p:nvSpPr>
        <p:spPr bwMode="auto">
          <a:xfrm>
            <a:off x="1660525" y="5146675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39977" name="Rectangle 44"/>
          <p:cNvSpPr>
            <a:spLocks noChangeArrowheads="1"/>
          </p:cNvSpPr>
          <p:nvPr/>
        </p:nvSpPr>
        <p:spPr bwMode="auto">
          <a:xfrm>
            <a:off x="1831975" y="5146675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78" name="Rectangle 45"/>
          <p:cNvSpPr>
            <a:spLocks noChangeArrowheads="1"/>
          </p:cNvSpPr>
          <p:nvPr/>
        </p:nvSpPr>
        <p:spPr bwMode="auto">
          <a:xfrm>
            <a:off x="1920875" y="5146675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39979" name="Rectangle 46"/>
          <p:cNvSpPr>
            <a:spLocks noChangeArrowheads="1"/>
          </p:cNvSpPr>
          <p:nvPr/>
        </p:nvSpPr>
        <p:spPr bwMode="auto">
          <a:xfrm>
            <a:off x="2092325" y="5146675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80" name="Rectangle 47"/>
          <p:cNvSpPr>
            <a:spLocks noChangeArrowheads="1"/>
          </p:cNvSpPr>
          <p:nvPr/>
        </p:nvSpPr>
        <p:spPr bwMode="auto">
          <a:xfrm>
            <a:off x="2174875" y="5146675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39981" name="Rectangle 48"/>
          <p:cNvSpPr>
            <a:spLocks noChangeArrowheads="1"/>
          </p:cNvSpPr>
          <p:nvPr/>
        </p:nvSpPr>
        <p:spPr bwMode="auto">
          <a:xfrm>
            <a:off x="2346325" y="5146675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82" name="Rectangle 50"/>
          <p:cNvSpPr>
            <a:spLocks noChangeArrowheads="1"/>
          </p:cNvSpPr>
          <p:nvPr/>
        </p:nvSpPr>
        <p:spPr bwMode="auto">
          <a:xfrm>
            <a:off x="2681288" y="5146675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83" name="Rectangle 51"/>
          <p:cNvSpPr>
            <a:spLocks noChangeArrowheads="1"/>
          </p:cNvSpPr>
          <p:nvPr/>
        </p:nvSpPr>
        <p:spPr bwMode="auto">
          <a:xfrm>
            <a:off x="1489075" y="5537200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84" name="Rectangle 52"/>
          <p:cNvSpPr>
            <a:spLocks noChangeArrowheads="1"/>
          </p:cNvSpPr>
          <p:nvPr/>
        </p:nvSpPr>
        <p:spPr bwMode="auto">
          <a:xfrm>
            <a:off x="1577975" y="5537200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85" name="Rectangle 53"/>
          <p:cNvSpPr>
            <a:spLocks noChangeArrowheads="1"/>
          </p:cNvSpPr>
          <p:nvPr/>
        </p:nvSpPr>
        <p:spPr bwMode="auto">
          <a:xfrm>
            <a:off x="1660525" y="5537200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39986" name="Rectangle 54"/>
          <p:cNvSpPr>
            <a:spLocks noChangeArrowheads="1"/>
          </p:cNvSpPr>
          <p:nvPr/>
        </p:nvSpPr>
        <p:spPr bwMode="auto">
          <a:xfrm>
            <a:off x="1831975" y="5537200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87" name="Rectangle 55"/>
          <p:cNvSpPr>
            <a:spLocks noChangeArrowheads="1"/>
          </p:cNvSpPr>
          <p:nvPr/>
        </p:nvSpPr>
        <p:spPr bwMode="auto">
          <a:xfrm>
            <a:off x="1920875" y="5537200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39988" name="Rectangle 56"/>
          <p:cNvSpPr>
            <a:spLocks noChangeArrowheads="1"/>
          </p:cNvSpPr>
          <p:nvPr/>
        </p:nvSpPr>
        <p:spPr bwMode="auto">
          <a:xfrm>
            <a:off x="2092325" y="5537200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89" name="Rectangle 57"/>
          <p:cNvSpPr>
            <a:spLocks noChangeArrowheads="1"/>
          </p:cNvSpPr>
          <p:nvPr/>
        </p:nvSpPr>
        <p:spPr bwMode="auto">
          <a:xfrm>
            <a:off x="2174875" y="5537200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39990" name="Rectangle 58"/>
          <p:cNvSpPr>
            <a:spLocks noChangeArrowheads="1"/>
          </p:cNvSpPr>
          <p:nvPr/>
        </p:nvSpPr>
        <p:spPr bwMode="auto">
          <a:xfrm>
            <a:off x="2346325" y="5537200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91" name="Rectangle 59"/>
          <p:cNvSpPr>
            <a:spLocks noChangeArrowheads="1"/>
          </p:cNvSpPr>
          <p:nvPr/>
        </p:nvSpPr>
        <p:spPr bwMode="auto">
          <a:xfrm>
            <a:off x="2435225" y="5537200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39992" name="Rectangle 60"/>
          <p:cNvSpPr>
            <a:spLocks noChangeArrowheads="1"/>
          </p:cNvSpPr>
          <p:nvPr/>
        </p:nvSpPr>
        <p:spPr bwMode="auto">
          <a:xfrm>
            <a:off x="2606675" y="5537200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93" name="Rectangle 61"/>
          <p:cNvSpPr>
            <a:spLocks noChangeArrowheads="1"/>
          </p:cNvSpPr>
          <p:nvPr/>
        </p:nvSpPr>
        <p:spPr bwMode="auto">
          <a:xfrm>
            <a:off x="2689225" y="5537200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39994" name="Rectangle 62"/>
          <p:cNvSpPr>
            <a:spLocks noChangeArrowheads="1"/>
          </p:cNvSpPr>
          <p:nvPr/>
        </p:nvSpPr>
        <p:spPr bwMode="auto">
          <a:xfrm>
            <a:off x="2860675" y="5537200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95" name="Rectangle 63"/>
          <p:cNvSpPr>
            <a:spLocks noChangeArrowheads="1"/>
          </p:cNvSpPr>
          <p:nvPr/>
        </p:nvSpPr>
        <p:spPr bwMode="auto">
          <a:xfrm>
            <a:off x="2949575" y="5537200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39996" name="Rectangle 64"/>
          <p:cNvSpPr>
            <a:spLocks noChangeArrowheads="1"/>
          </p:cNvSpPr>
          <p:nvPr/>
        </p:nvSpPr>
        <p:spPr bwMode="auto">
          <a:xfrm>
            <a:off x="3121025" y="5537200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97" name="Rectangle 65"/>
          <p:cNvSpPr>
            <a:spLocks noChangeArrowheads="1"/>
          </p:cNvSpPr>
          <p:nvPr/>
        </p:nvSpPr>
        <p:spPr bwMode="auto">
          <a:xfrm>
            <a:off x="3203575" y="5537200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39998" name="Rectangle 66"/>
          <p:cNvSpPr>
            <a:spLocks noChangeArrowheads="1"/>
          </p:cNvSpPr>
          <p:nvPr/>
        </p:nvSpPr>
        <p:spPr bwMode="auto">
          <a:xfrm>
            <a:off x="3375025" y="5537200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99" name="Rectangle 67"/>
          <p:cNvSpPr>
            <a:spLocks noChangeArrowheads="1"/>
          </p:cNvSpPr>
          <p:nvPr/>
        </p:nvSpPr>
        <p:spPr bwMode="auto">
          <a:xfrm>
            <a:off x="3463925" y="5537200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40000" name="Rectangle 68"/>
          <p:cNvSpPr>
            <a:spLocks noChangeArrowheads="1"/>
          </p:cNvSpPr>
          <p:nvPr/>
        </p:nvSpPr>
        <p:spPr bwMode="auto">
          <a:xfrm>
            <a:off x="3635375" y="5537200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40001" name="Rectangle 69"/>
          <p:cNvSpPr>
            <a:spLocks noChangeArrowheads="1"/>
          </p:cNvSpPr>
          <p:nvPr/>
        </p:nvSpPr>
        <p:spPr bwMode="auto">
          <a:xfrm>
            <a:off x="3717925" y="5537200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40002" name="Rectangle 70"/>
          <p:cNvSpPr>
            <a:spLocks noChangeArrowheads="1"/>
          </p:cNvSpPr>
          <p:nvPr/>
        </p:nvSpPr>
        <p:spPr bwMode="auto">
          <a:xfrm>
            <a:off x="3889375" y="5537200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40003" name="Rectangle 71"/>
          <p:cNvSpPr>
            <a:spLocks noChangeArrowheads="1"/>
          </p:cNvSpPr>
          <p:nvPr/>
        </p:nvSpPr>
        <p:spPr bwMode="auto">
          <a:xfrm>
            <a:off x="3978275" y="5537200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40004" name="Rectangle 72"/>
          <p:cNvSpPr>
            <a:spLocks noChangeArrowheads="1"/>
          </p:cNvSpPr>
          <p:nvPr/>
        </p:nvSpPr>
        <p:spPr bwMode="auto">
          <a:xfrm>
            <a:off x="4149725" y="5537200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40005" name="Rectangle 73"/>
          <p:cNvSpPr>
            <a:spLocks noChangeArrowheads="1"/>
          </p:cNvSpPr>
          <p:nvPr/>
        </p:nvSpPr>
        <p:spPr bwMode="auto">
          <a:xfrm>
            <a:off x="4232275" y="5537200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40006" name="Rectangle 74"/>
          <p:cNvSpPr>
            <a:spLocks noChangeArrowheads="1"/>
          </p:cNvSpPr>
          <p:nvPr/>
        </p:nvSpPr>
        <p:spPr bwMode="auto">
          <a:xfrm>
            <a:off x="4403725" y="5537200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40007" name="Rectangle 75"/>
          <p:cNvSpPr>
            <a:spLocks noChangeArrowheads="1"/>
          </p:cNvSpPr>
          <p:nvPr/>
        </p:nvSpPr>
        <p:spPr bwMode="auto">
          <a:xfrm>
            <a:off x="4492625" y="5537200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40008" name="Rectangle 76"/>
          <p:cNvSpPr>
            <a:spLocks noChangeArrowheads="1"/>
          </p:cNvSpPr>
          <p:nvPr/>
        </p:nvSpPr>
        <p:spPr bwMode="auto">
          <a:xfrm>
            <a:off x="4664075" y="5537200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40009" name="Rectangle 77"/>
          <p:cNvSpPr>
            <a:spLocks noChangeArrowheads="1"/>
          </p:cNvSpPr>
          <p:nvPr/>
        </p:nvSpPr>
        <p:spPr bwMode="auto">
          <a:xfrm>
            <a:off x="4746625" y="5537200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40010" name="Rectangle 78"/>
          <p:cNvSpPr>
            <a:spLocks noChangeArrowheads="1"/>
          </p:cNvSpPr>
          <p:nvPr/>
        </p:nvSpPr>
        <p:spPr bwMode="auto">
          <a:xfrm>
            <a:off x="4918075" y="5537200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40011" name="Rectangle 79"/>
          <p:cNvSpPr>
            <a:spLocks noChangeArrowheads="1"/>
          </p:cNvSpPr>
          <p:nvPr/>
        </p:nvSpPr>
        <p:spPr bwMode="auto">
          <a:xfrm>
            <a:off x="5006975" y="5537200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40012" name="Rectangle 80"/>
          <p:cNvSpPr>
            <a:spLocks noChangeArrowheads="1"/>
          </p:cNvSpPr>
          <p:nvPr/>
        </p:nvSpPr>
        <p:spPr bwMode="auto">
          <a:xfrm>
            <a:off x="5178425" y="5537200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40013" name="Rectangle 81"/>
          <p:cNvSpPr>
            <a:spLocks noChangeArrowheads="1"/>
          </p:cNvSpPr>
          <p:nvPr/>
        </p:nvSpPr>
        <p:spPr bwMode="auto">
          <a:xfrm>
            <a:off x="5260975" y="5537200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40014" name="Rectangle 82"/>
          <p:cNvSpPr>
            <a:spLocks noChangeArrowheads="1"/>
          </p:cNvSpPr>
          <p:nvPr/>
        </p:nvSpPr>
        <p:spPr bwMode="auto">
          <a:xfrm>
            <a:off x="5432425" y="5537200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40015" name="Rectangle 83"/>
          <p:cNvSpPr>
            <a:spLocks noChangeArrowheads="1"/>
          </p:cNvSpPr>
          <p:nvPr/>
        </p:nvSpPr>
        <p:spPr bwMode="auto">
          <a:xfrm>
            <a:off x="5521325" y="5537200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40016" name="Rectangle 84"/>
          <p:cNvSpPr>
            <a:spLocks noChangeArrowheads="1"/>
          </p:cNvSpPr>
          <p:nvPr/>
        </p:nvSpPr>
        <p:spPr bwMode="auto">
          <a:xfrm>
            <a:off x="5692775" y="5537200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40017" name="Rectangle 85"/>
          <p:cNvSpPr>
            <a:spLocks noChangeArrowheads="1"/>
          </p:cNvSpPr>
          <p:nvPr/>
        </p:nvSpPr>
        <p:spPr bwMode="auto">
          <a:xfrm>
            <a:off x="5775325" y="5537200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40018" name="Rectangle 86"/>
          <p:cNvSpPr>
            <a:spLocks noChangeArrowheads="1"/>
          </p:cNvSpPr>
          <p:nvPr/>
        </p:nvSpPr>
        <p:spPr bwMode="auto">
          <a:xfrm>
            <a:off x="5946775" y="5537200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40019" name="Rectangle 87"/>
          <p:cNvSpPr>
            <a:spLocks noChangeArrowheads="1"/>
          </p:cNvSpPr>
          <p:nvPr/>
        </p:nvSpPr>
        <p:spPr bwMode="auto">
          <a:xfrm>
            <a:off x="6035675" y="5537200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40020" name="Rectangle 88"/>
          <p:cNvSpPr>
            <a:spLocks noChangeArrowheads="1"/>
          </p:cNvSpPr>
          <p:nvPr/>
        </p:nvSpPr>
        <p:spPr bwMode="auto">
          <a:xfrm>
            <a:off x="6207125" y="5537200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40021" name="Rectangle 89"/>
          <p:cNvSpPr>
            <a:spLocks noChangeArrowheads="1"/>
          </p:cNvSpPr>
          <p:nvPr/>
        </p:nvSpPr>
        <p:spPr bwMode="auto">
          <a:xfrm>
            <a:off x="6289675" y="5537200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40022" name="Rectangle 90"/>
          <p:cNvSpPr>
            <a:spLocks noChangeArrowheads="1"/>
          </p:cNvSpPr>
          <p:nvPr/>
        </p:nvSpPr>
        <p:spPr bwMode="auto">
          <a:xfrm>
            <a:off x="6461125" y="5537200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40023" name="Rectangle 91"/>
          <p:cNvSpPr>
            <a:spLocks noChangeArrowheads="1"/>
          </p:cNvSpPr>
          <p:nvPr/>
        </p:nvSpPr>
        <p:spPr bwMode="auto">
          <a:xfrm>
            <a:off x="6550025" y="5537200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40024" name="Rectangle 92"/>
          <p:cNvSpPr>
            <a:spLocks noChangeArrowheads="1"/>
          </p:cNvSpPr>
          <p:nvPr/>
        </p:nvSpPr>
        <p:spPr bwMode="auto">
          <a:xfrm>
            <a:off x="6721475" y="5537200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40025" name="Rectangle 93"/>
          <p:cNvSpPr>
            <a:spLocks noChangeArrowheads="1"/>
          </p:cNvSpPr>
          <p:nvPr/>
        </p:nvSpPr>
        <p:spPr bwMode="auto">
          <a:xfrm>
            <a:off x="6804025" y="5537200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40026" name="Rectangle 94"/>
          <p:cNvSpPr>
            <a:spLocks noChangeArrowheads="1"/>
          </p:cNvSpPr>
          <p:nvPr/>
        </p:nvSpPr>
        <p:spPr bwMode="auto">
          <a:xfrm>
            <a:off x="6975475" y="5537200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40027" name="Rectangle 95"/>
          <p:cNvSpPr>
            <a:spLocks noChangeArrowheads="1"/>
          </p:cNvSpPr>
          <p:nvPr/>
        </p:nvSpPr>
        <p:spPr bwMode="auto">
          <a:xfrm>
            <a:off x="7064375" y="5537200"/>
            <a:ext cx="25717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 </a:t>
            </a:r>
            <a:endParaRPr lang="en-US"/>
          </a:p>
        </p:txBody>
      </p:sp>
      <p:sp>
        <p:nvSpPr>
          <p:cNvPr id="40028" name="Rectangle 96"/>
          <p:cNvSpPr>
            <a:spLocks noChangeArrowheads="1"/>
          </p:cNvSpPr>
          <p:nvPr/>
        </p:nvSpPr>
        <p:spPr bwMode="auto">
          <a:xfrm>
            <a:off x="7324725" y="5537200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x</a:t>
            </a:r>
            <a:endParaRPr lang="en-US"/>
          </a:p>
        </p:txBody>
      </p:sp>
      <p:sp>
        <p:nvSpPr>
          <p:cNvPr id="40029" name="Rectangle 97"/>
          <p:cNvSpPr>
            <a:spLocks noChangeArrowheads="1"/>
          </p:cNvSpPr>
          <p:nvPr/>
        </p:nvSpPr>
        <p:spPr bwMode="auto">
          <a:xfrm>
            <a:off x="7496175" y="5537200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40030" name="Line 98"/>
          <p:cNvSpPr>
            <a:spLocks noChangeShapeType="1"/>
          </p:cNvSpPr>
          <p:nvPr/>
        </p:nvSpPr>
        <p:spPr bwMode="auto">
          <a:xfrm>
            <a:off x="2624138" y="2235200"/>
            <a:ext cx="3600450" cy="36004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031" name="Group 101"/>
          <p:cNvGrpSpPr>
            <a:grpSpLocks/>
          </p:cNvGrpSpPr>
          <p:nvPr/>
        </p:nvGrpSpPr>
        <p:grpSpPr bwMode="auto">
          <a:xfrm>
            <a:off x="3733800" y="4953000"/>
            <a:ext cx="280988" cy="280988"/>
            <a:chOff x="2461" y="3028"/>
            <a:chExt cx="177" cy="177"/>
          </a:xfrm>
        </p:grpSpPr>
        <p:sp>
          <p:nvSpPr>
            <p:cNvPr id="40089" name="Oval 99"/>
            <p:cNvSpPr>
              <a:spLocks noChangeArrowheads="1"/>
            </p:cNvSpPr>
            <p:nvPr/>
          </p:nvSpPr>
          <p:spPr bwMode="auto">
            <a:xfrm>
              <a:off x="2474" y="3041"/>
              <a:ext cx="151" cy="15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40090" name="Oval 100"/>
            <p:cNvSpPr>
              <a:spLocks noChangeArrowheads="1"/>
            </p:cNvSpPr>
            <p:nvPr/>
          </p:nvSpPr>
          <p:spPr bwMode="auto">
            <a:xfrm>
              <a:off x="2461" y="3028"/>
              <a:ext cx="177" cy="177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</p:grpSp>
      <p:grpSp>
        <p:nvGrpSpPr>
          <p:cNvPr id="40032" name="Group 104"/>
          <p:cNvGrpSpPr>
            <a:grpSpLocks/>
          </p:cNvGrpSpPr>
          <p:nvPr/>
        </p:nvGrpSpPr>
        <p:grpSpPr bwMode="auto">
          <a:xfrm>
            <a:off x="4421188" y="2749550"/>
            <a:ext cx="280987" cy="280988"/>
            <a:chOff x="2785" y="1732"/>
            <a:chExt cx="177" cy="177"/>
          </a:xfrm>
        </p:grpSpPr>
        <p:sp>
          <p:nvSpPr>
            <p:cNvPr id="40087" name="Rectangle 102"/>
            <p:cNvSpPr>
              <a:spLocks noChangeArrowheads="1"/>
            </p:cNvSpPr>
            <p:nvPr/>
          </p:nvSpPr>
          <p:spPr bwMode="auto">
            <a:xfrm>
              <a:off x="2798" y="1745"/>
              <a:ext cx="151" cy="1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40088" name="Rectangle 103"/>
            <p:cNvSpPr>
              <a:spLocks noChangeArrowheads="1"/>
            </p:cNvSpPr>
            <p:nvPr/>
          </p:nvSpPr>
          <p:spPr bwMode="auto">
            <a:xfrm>
              <a:off x="2785" y="1732"/>
              <a:ext cx="177" cy="177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</p:grpSp>
      <p:grpSp>
        <p:nvGrpSpPr>
          <p:cNvPr id="40033" name="Group 114"/>
          <p:cNvGrpSpPr>
            <a:grpSpLocks/>
          </p:cNvGrpSpPr>
          <p:nvPr/>
        </p:nvGrpSpPr>
        <p:grpSpPr bwMode="auto">
          <a:xfrm>
            <a:off x="5434013" y="3581400"/>
            <a:ext cx="280987" cy="280988"/>
            <a:chOff x="3757" y="2704"/>
            <a:chExt cx="177" cy="177"/>
          </a:xfrm>
        </p:grpSpPr>
        <p:sp>
          <p:nvSpPr>
            <p:cNvPr id="40085" name="Rectangle 112"/>
            <p:cNvSpPr>
              <a:spLocks noChangeArrowheads="1"/>
            </p:cNvSpPr>
            <p:nvPr/>
          </p:nvSpPr>
          <p:spPr bwMode="auto">
            <a:xfrm>
              <a:off x="3770" y="2717"/>
              <a:ext cx="151" cy="1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40086" name="Rectangle 113"/>
            <p:cNvSpPr>
              <a:spLocks noChangeArrowheads="1"/>
            </p:cNvSpPr>
            <p:nvPr/>
          </p:nvSpPr>
          <p:spPr bwMode="auto">
            <a:xfrm>
              <a:off x="3757" y="2704"/>
              <a:ext cx="177" cy="177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</p:grpSp>
      <p:grpSp>
        <p:nvGrpSpPr>
          <p:cNvPr id="40034" name="Group 129"/>
          <p:cNvGrpSpPr>
            <a:grpSpLocks/>
          </p:cNvGrpSpPr>
          <p:nvPr/>
        </p:nvGrpSpPr>
        <p:grpSpPr bwMode="auto">
          <a:xfrm>
            <a:off x="2109788" y="4292600"/>
            <a:ext cx="274637" cy="280988"/>
            <a:chOff x="1329" y="2704"/>
            <a:chExt cx="173" cy="177"/>
          </a:xfrm>
        </p:grpSpPr>
        <p:sp>
          <p:nvSpPr>
            <p:cNvPr id="40083" name="Oval 127"/>
            <p:cNvSpPr>
              <a:spLocks noChangeArrowheads="1"/>
            </p:cNvSpPr>
            <p:nvPr/>
          </p:nvSpPr>
          <p:spPr bwMode="auto">
            <a:xfrm>
              <a:off x="1342" y="2717"/>
              <a:ext cx="147" cy="15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40084" name="Oval 128"/>
            <p:cNvSpPr>
              <a:spLocks noChangeArrowheads="1"/>
            </p:cNvSpPr>
            <p:nvPr/>
          </p:nvSpPr>
          <p:spPr bwMode="auto">
            <a:xfrm>
              <a:off x="1329" y="2704"/>
              <a:ext cx="173" cy="177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</p:grpSp>
      <p:grpSp>
        <p:nvGrpSpPr>
          <p:cNvPr id="40035" name="Group 132"/>
          <p:cNvGrpSpPr>
            <a:grpSpLocks/>
          </p:cNvGrpSpPr>
          <p:nvPr/>
        </p:nvGrpSpPr>
        <p:grpSpPr bwMode="auto">
          <a:xfrm>
            <a:off x="2109788" y="3524250"/>
            <a:ext cx="274637" cy="274638"/>
            <a:chOff x="1329" y="2220"/>
            <a:chExt cx="173" cy="173"/>
          </a:xfrm>
        </p:grpSpPr>
        <p:sp>
          <p:nvSpPr>
            <p:cNvPr id="40081" name="Oval 130"/>
            <p:cNvSpPr>
              <a:spLocks noChangeArrowheads="1"/>
            </p:cNvSpPr>
            <p:nvPr/>
          </p:nvSpPr>
          <p:spPr bwMode="auto">
            <a:xfrm>
              <a:off x="1342" y="2233"/>
              <a:ext cx="147" cy="14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40082" name="Oval 131"/>
            <p:cNvSpPr>
              <a:spLocks noChangeArrowheads="1"/>
            </p:cNvSpPr>
            <p:nvPr/>
          </p:nvSpPr>
          <p:spPr bwMode="auto">
            <a:xfrm>
              <a:off x="1329" y="2220"/>
              <a:ext cx="173" cy="173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</p:grpSp>
      <p:grpSp>
        <p:nvGrpSpPr>
          <p:cNvPr id="40036" name="Group 135"/>
          <p:cNvGrpSpPr>
            <a:grpSpLocks/>
          </p:cNvGrpSpPr>
          <p:nvPr/>
        </p:nvGrpSpPr>
        <p:grpSpPr bwMode="auto">
          <a:xfrm>
            <a:off x="3138488" y="4806950"/>
            <a:ext cx="274637" cy="280988"/>
            <a:chOff x="1977" y="3028"/>
            <a:chExt cx="173" cy="177"/>
          </a:xfrm>
        </p:grpSpPr>
        <p:sp>
          <p:nvSpPr>
            <p:cNvPr id="40079" name="Oval 133"/>
            <p:cNvSpPr>
              <a:spLocks noChangeArrowheads="1"/>
            </p:cNvSpPr>
            <p:nvPr/>
          </p:nvSpPr>
          <p:spPr bwMode="auto">
            <a:xfrm>
              <a:off x="1990" y="3041"/>
              <a:ext cx="147" cy="15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40080" name="Oval 134"/>
            <p:cNvSpPr>
              <a:spLocks noChangeArrowheads="1"/>
            </p:cNvSpPr>
            <p:nvPr/>
          </p:nvSpPr>
          <p:spPr bwMode="auto">
            <a:xfrm>
              <a:off x="1977" y="3028"/>
              <a:ext cx="173" cy="177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</p:grpSp>
      <p:grpSp>
        <p:nvGrpSpPr>
          <p:cNvPr id="40037" name="Group 138"/>
          <p:cNvGrpSpPr>
            <a:grpSpLocks/>
          </p:cNvGrpSpPr>
          <p:nvPr/>
        </p:nvGrpSpPr>
        <p:grpSpPr bwMode="auto">
          <a:xfrm>
            <a:off x="3906838" y="5321300"/>
            <a:ext cx="280987" cy="280988"/>
            <a:chOff x="2461" y="3352"/>
            <a:chExt cx="177" cy="177"/>
          </a:xfrm>
        </p:grpSpPr>
        <p:sp>
          <p:nvSpPr>
            <p:cNvPr id="40077" name="Oval 136"/>
            <p:cNvSpPr>
              <a:spLocks noChangeArrowheads="1"/>
            </p:cNvSpPr>
            <p:nvPr/>
          </p:nvSpPr>
          <p:spPr bwMode="auto">
            <a:xfrm>
              <a:off x="2474" y="3365"/>
              <a:ext cx="151" cy="15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40078" name="Oval 137"/>
            <p:cNvSpPr>
              <a:spLocks noChangeArrowheads="1"/>
            </p:cNvSpPr>
            <p:nvPr/>
          </p:nvSpPr>
          <p:spPr bwMode="auto">
            <a:xfrm>
              <a:off x="2461" y="3352"/>
              <a:ext cx="177" cy="177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</p:grpSp>
      <p:grpSp>
        <p:nvGrpSpPr>
          <p:cNvPr id="40038" name="Group 141"/>
          <p:cNvGrpSpPr>
            <a:grpSpLocks/>
          </p:cNvGrpSpPr>
          <p:nvPr/>
        </p:nvGrpSpPr>
        <p:grpSpPr bwMode="auto">
          <a:xfrm>
            <a:off x="5195888" y="2749550"/>
            <a:ext cx="274637" cy="280988"/>
            <a:chOff x="3273" y="1732"/>
            <a:chExt cx="173" cy="177"/>
          </a:xfrm>
        </p:grpSpPr>
        <p:sp>
          <p:nvSpPr>
            <p:cNvPr id="40075" name="Rectangle 139"/>
            <p:cNvSpPr>
              <a:spLocks noChangeArrowheads="1"/>
            </p:cNvSpPr>
            <p:nvPr/>
          </p:nvSpPr>
          <p:spPr bwMode="auto">
            <a:xfrm>
              <a:off x="3286" y="1745"/>
              <a:ext cx="147" cy="1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40076" name="Rectangle 140"/>
            <p:cNvSpPr>
              <a:spLocks noChangeArrowheads="1"/>
            </p:cNvSpPr>
            <p:nvPr/>
          </p:nvSpPr>
          <p:spPr bwMode="auto">
            <a:xfrm>
              <a:off x="3273" y="1732"/>
              <a:ext cx="173" cy="177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</p:grpSp>
      <p:grpSp>
        <p:nvGrpSpPr>
          <p:cNvPr id="40039" name="Group 144"/>
          <p:cNvGrpSpPr>
            <a:grpSpLocks/>
          </p:cNvGrpSpPr>
          <p:nvPr/>
        </p:nvGrpSpPr>
        <p:grpSpPr bwMode="auto">
          <a:xfrm>
            <a:off x="3154363" y="3986213"/>
            <a:ext cx="274637" cy="280987"/>
            <a:chOff x="1653" y="2380"/>
            <a:chExt cx="173" cy="177"/>
          </a:xfrm>
        </p:grpSpPr>
        <p:sp>
          <p:nvSpPr>
            <p:cNvPr id="40073" name="Oval 142"/>
            <p:cNvSpPr>
              <a:spLocks noChangeArrowheads="1"/>
            </p:cNvSpPr>
            <p:nvPr/>
          </p:nvSpPr>
          <p:spPr bwMode="auto">
            <a:xfrm>
              <a:off x="1666" y="2393"/>
              <a:ext cx="147" cy="15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40074" name="Oval 143"/>
            <p:cNvSpPr>
              <a:spLocks noChangeArrowheads="1"/>
            </p:cNvSpPr>
            <p:nvPr/>
          </p:nvSpPr>
          <p:spPr bwMode="auto">
            <a:xfrm>
              <a:off x="1653" y="2380"/>
              <a:ext cx="173" cy="177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</p:grpSp>
      <p:grpSp>
        <p:nvGrpSpPr>
          <p:cNvPr id="40040" name="Group 147"/>
          <p:cNvGrpSpPr>
            <a:grpSpLocks/>
          </p:cNvGrpSpPr>
          <p:nvPr/>
        </p:nvGrpSpPr>
        <p:grpSpPr bwMode="auto">
          <a:xfrm>
            <a:off x="5964238" y="2495550"/>
            <a:ext cx="280987" cy="274638"/>
            <a:chOff x="3757" y="1572"/>
            <a:chExt cx="177" cy="173"/>
          </a:xfrm>
        </p:grpSpPr>
        <p:sp>
          <p:nvSpPr>
            <p:cNvPr id="40071" name="Rectangle 145"/>
            <p:cNvSpPr>
              <a:spLocks noChangeArrowheads="1"/>
            </p:cNvSpPr>
            <p:nvPr/>
          </p:nvSpPr>
          <p:spPr bwMode="auto">
            <a:xfrm>
              <a:off x="3770" y="1585"/>
              <a:ext cx="151" cy="1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40072" name="Rectangle 146"/>
            <p:cNvSpPr>
              <a:spLocks noChangeArrowheads="1"/>
            </p:cNvSpPr>
            <p:nvPr/>
          </p:nvSpPr>
          <p:spPr bwMode="auto">
            <a:xfrm>
              <a:off x="3757" y="1572"/>
              <a:ext cx="177" cy="173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</p:grpSp>
      <p:grpSp>
        <p:nvGrpSpPr>
          <p:cNvPr id="40041" name="Group 150"/>
          <p:cNvGrpSpPr>
            <a:grpSpLocks/>
          </p:cNvGrpSpPr>
          <p:nvPr/>
        </p:nvGrpSpPr>
        <p:grpSpPr bwMode="auto">
          <a:xfrm>
            <a:off x="6738938" y="4292600"/>
            <a:ext cx="274637" cy="280988"/>
            <a:chOff x="4245" y="2704"/>
            <a:chExt cx="173" cy="177"/>
          </a:xfrm>
        </p:grpSpPr>
        <p:sp>
          <p:nvSpPr>
            <p:cNvPr id="40069" name="Rectangle 148"/>
            <p:cNvSpPr>
              <a:spLocks noChangeArrowheads="1"/>
            </p:cNvSpPr>
            <p:nvPr/>
          </p:nvSpPr>
          <p:spPr bwMode="auto">
            <a:xfrm>
              <a:off x="4258" y="2717"/>
              <a:ext cx="147" cy="1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40070" name="Rectangle 149"/>
            <p:cNvSpPr>
              <a:spLocks noChangeArrowheads="1"/>
            </p:cNvSpPr>
            <p:nvPr/>
          </p:nvSpPr>
          <p:spPr bwMode="auto">
            <a:xfrm>
              <a:off x="4245" y="2704"/>
              <a:ext cx="173" cy="177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</p:grpSp>
      <p:grpSp>
        <p:nvGrpSpPr>
          <p:cNvPr id="40042" name="Group 153"/>
          <p:cNvGrpSpPr>
            <a:grpSpLocks/>
          </p:cNvGrpSpPr>
          <p:nvPr/>
        </p:nvGrpSpPr>
        <p:grpSpPr bwMode="auto">
          <a:xfrm>
            <a:off x="6053138" y="3524250"/>
            <a:ext cx="274637" cy="274638"/>
            <a:chOff x="3813" y="2220"/>
            <a:chExt cx="173" cy="173"/>
          </a:xfrm>
        </p:grpSpPr>
        <p:sp>
          <p:nvSpPr>
            <p:cNvPr id="40067" name="Rectangle 151"/>
            <p:cNvSpPr>
              <a:spLocks noChangeArrowheads="1"/>
            </p:cNvSpPr>
            <p:nvPr/>
          </p:nvSpPr>
          <p:spPr bwMode="auto">
            <a:xfrm>
              <a:off x="3826" y="2233"/>
              <a:ext cx="147" cy="1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40068" name="Rectangle 152"/>
            <p:cNvSpPr>
              <a:spLocks noChangeArrowheads="1"/>
            </p:cNvSpPr>
            <p:nvPr/>
          </p:nvSpPr>
          <p:spPr bwMode="auto">
            <a:xfrm>
              <a:off x="3813" y="2220"/>
              <a:ext cx="173" cy="173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</p:grpSp>
      <p:sp>
        <p:nvSpPr>
          <p:cNvPr id="40043" name="Rectangle 224"/>
          <p:cNvSpPr>
            <a:spLocks noChangeArrowheads="1"/>
          </p:cNvSpPr>
          <p:nvPr/>
        </p:nvSpPr>
        <p:spPr bwMode="auto">
          <a:xfrm>
            <a:off x="4910138" y="3382963"/>
            <a:ext cx="857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40044" name="Rectangle 226"/>
          <p:cNvSpPr>
            <a:spLocks noChangeArrowheads="1"/>
          </p:cNvSpPr>
          <p:nvPr/>
        </p:nvSpPr>
        <p:spPr bwMode="auto">
          <a:xfrm>
            <a:off x="6453188" y="4926013"/>
            <a:ext cx="857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grpSp>
        <p:nvGrpSpPr>
          <p:cNvPr id="40045" name="Group 229"/>
          <p:cNvGrpSpPr>
            <a:grpSpLocks/>
          </p:cNvGrpSpPr>
          <p:nvPr/>
        </p:nvGrpSpPr>
        <p:grpSpPr bwMode="auto">
          <a:xfrm>
            <a:off x="1746250" y="2241550"/>
            <a:ext cx="227013" cy="3594100"/>
            <a:chOff x="1100" y="1412"/>
            <a:chExt cx="143" cy="2264"/>
          </a:xfrm>
        </p:grpSpPr>
        <p:sp>
          <p:nvSpPr>
            <p:cNvPr id="40065" name="Line 227"/>
            <p:cNvSpPr>
              <a:spLocks noChangeShapeType="1"/>
            </p:cNvSpPr>
            <p:nvPr/>
          </p:nvSpPr>
          <p:spPr bwMode="auto">
            <a:xfrm flipV="1">
              <a:off x="1165" y="1546"/>
              <a:ext cx="1" cy="213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66" name="Freeform 228"/>
            <p:cNvSpPr>
              <a:spLocks/>
            </p:cNvSpPr>
            <p:nvPr/>
          </p:nvSpPr>
          <p:spPr bwMode="auto">
            <a:xfrm>
              <a:off x="1100" y="1412"/>
              <a:ext cx="143" cy="143"/>
            </a:xfrm>
            <a:custGeom>
              <a:avLst/>
              <a:gdLst>
                <a:gd name="T0" fmla="*/ 143 w 143"/>
                <a:gd name="T1" fmla="*/ 143 h 143"/>
                <a:gd name="T2" fmla="*/ 69 w 143"/>
                <a:gd name="T3" fmla="*/ 0 h 143"/>
                <a:gd name="T4" fmla="*/ 0 w 143"/>
                <a:gd name="T5" fmla="*/ 143 h 143"/>
                <a:gd name="T6" fmla="*/ 143 w 143"/>
                <a:gd name="T7" fmla="*/ 143 h 1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3" h="143">
                  <a:moveTo>
                    <a:pt x="143" y="143"/>
                  </a:moveTo>
                  <a:lnTo>
                    <a:pt x="69" y="0"/>
                  </a:lnTo>
                  <a:lnTo>
                    <a:pt x="0" y="143"/>
                  </a:lnTo>
                  <a:lnTo>
                    <a:pt x="143" y="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046" name="Group 232"/>
          <p:cNvGrpSpPr>
            <a:grpSpLocks/>
          </p:cNvGrpSpPr>
          <p:nvPr/>
        </p:nvGrpSpPr>
        <p:grpSpPr bwMode="auto">
          <a:xfrm>
            <a:off x="1849438" y="5732463"/>
            <a:ext cx="5410200" cy="227012"/>
            <a:chOff x="1165" y="3611"/>
            <a:chExt cx="3408" cy="143"/>
          </a:xfrm>
        </p:grpSpPr>
        <p:sp>
          <p:nvSpPr>
            <p:cNvPr id="40063" name="Line 230"/>
            <p:cNvSpPr>
              <a:spLocks noChangeShapeType="1"/>
            </p:cNvSpPr>
            <p:nvPr/>
          </p:nvSpPr>
          <p:spPr bwMode="auto">
            <a:xfrm>
              <a:off x="1165" y="3676"/>
              <a:ext cx="3266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64" name="Freeform 231"/>
            <p:cNvSpPr>
              <a:spLocks/>
            </p:cNvSpPr>
            <p:nvPr/>
          </p:nvSpPr>
          <p:spPr bwMode="auto">
            <a:xfrm>
              <a:off x="4435" y="3611"/>
              <a:ext cx="138" cy="143"/>
            </a:xfrm>
            <a:custGeom>
              <a:avLst/>
              <a:gdLst>
                <a:gd name="T0" fmla="*/ 0 w 138"/>
                <a:gd name="T1" fmla="*/ 143 h 143"/>
                <a:gd name="T2" fmla="*/ 138 w 138"/>
                <a:gd name="T3" fmla="*/ 73 h 143"/>
                <a:gd name="T4" fmla="*/ 0 w 138"/>
                <a:gd name="T5" fmla="*/ 0 h 143"/>
                <a:gd name="T6" fmla="*/ 0 w 138"/>
                <a:gd name="T7" fmla="*/ 143 h 1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8" h="143">
                  <a:moveTo>
                    <a:pt x="0" y="143"/>
                  </a:moveTo>
                  <a:lnTo>
                    <a:pt x="138" y="73"/>
                  </a:lnTo>
                  <a:lnTo>
                    <a:pt x="0" y="0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0832" name="Straight Connector 2"/>
          <p:cNvCxnSpPr>
            <a:cxnSpLocks noChangeShapeType="1"/>
          </p:cNvCxnSpPr>
          <p:nvPr/>
        </p:nvCxnSpPr>
        <p:spPr bwMode="auto">
          <a:xfrm flipH="1">
            <a:off x="3932238" y="3030538"/>
            <a:ext cx="514350" cy="4937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833" name="Straight Connector 141"/>
          <p:cNvCxnSpPr>
            <a:cxnSpLocks noChangeShapeType="1"/>
          </p:cNvCxnSpPr>
          <p:nvPr/>
        </p:nvCxnSpPr>
        <p:spPr bwMode="auto">
          <a:xfrm flipH="1">
            <a:off x="3429000" y="3544888"/>
            <a:ext cx="514350" cy="4937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834" name="Straight Arrow Connector 4"/>
          <p:cNvCxnSpPr>
            <a:cxnSpLocks noChangeShapeType="1"/>
            <a:stCxn id="40063" idx="0"/>
          </p:cNvCxnSpPr>
          <p:nvPr/>
        </p:nvCxnSpPr>
        <p:spPr bwMode="auto">
          <a:xfrm flipV="1">
            <a:off x="1849438" y="5132388"/>
            <a:ext cx="757237" cy="703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050" name="TextBox 6"/>
          <p:cNvSpPr txBox="1">
            <a:spLocks noChangeArrowheads="1"/>
          </p:cNvSpPr>
          <p:nvPr/>
        </p:nvSpPr>
        <p:spPr bwMode="auto">
          <a:xfrm>
            <a:off x="2182813" y="5337175"/>
            <a:ext cx="4079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w</a:t>
            </a:r>
          </a:p>
        </p:txBody>
      </p:sp>
      <p:cxnSp>
        <p:nvCxnSpPr>
          <p:cNvPr id="30836" name="Straight Arrow Connector 8"/>
          <p:cNvCxnSpPr>
            <a:cxnSpLocks noChangeShapeType="1"/>
          </p:cNvCxnSpPr>
          <p:nvPr/>
        </p:nvCxnSpPr>
        <p:spPr bwMode="auto">
          <a:xfrm flipH="1">
            <a:off x="3290888" y="2890838"/>
            <a:ext cx="944562" cy="908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76600" y="2362200"/>
            <a:ext cx="974369" cy="83574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cs typeface="Arial" charset="0"/>
              </a:rPr>
              <a:t> </a:t>
            </a:r>
          </a:p>
        </p:txBody>
      </p:sp>
      <p:grpSp>
        <p:nvGrpSpPr>
          <p:cNvPr id="40053" name="Group 101"/>
          <p:cNvGrpSpPr>
            <a:grpSpLocks/>
          </p:cNvGrpSpPr>
          <p:nvPr/>
        </p:nvGrpSpPr>
        <p:grpSpPr bwMode="auto">
          <a:xfrm>
            <a:off x="5586413" y="4367213"/>
            <a:ext cx="280987" cy="280987"/>
            <a:chOff x="2461" y="3028"/>
            <a:chExt cx="177" cy="177"/>
          </a:xfrm>
        </p:grpSpPr>
        <p:sp>
          <p:nvSpPr>
            <p:cNvPr id="40061" name="Oval 99"/>
            <p:cNvSpPr>
              <a:spLocks noChangeArrowheads="1"/>
            </p:cNvSpPr>
            <p:nvPr/>
          </p:nvSpPr>
          <p:spPr bwMode="auto">
            <a:xfrm>
              <a:off x="2474" y="3041"/>
              <a:ext cx="151" cy="15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40062" name="Oval 100"/>
            <p:cNvSpPr>
              <a:spLocks noChangeArrowheads="1"/>
            </p:cNvSpPr>
            <p:nvPr/>
          </p:nvSpPr>
          <p:spPr bwMode="auto">
            <a:xfrm>
              <a:off x="2461" y="3028"/>
              <a:ext cx="177" cy="177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</p:grpSp>
      <p:grpSp>
        <p:nvGrpSpPr>
          <p:cNvPr id="40054" name="Group 114"/>
          <p:cNvGrpSpPr>
            <a:grpSpLocks/>
          </p:cNvGrpSpPr>
          <p:nvPr/>
        </p:nvGrpSpPr>
        <p:grpSpPr bwMode="auto">
          <a:xfrm>
            <a:off x="3505200" y="4595813"/>
            <a:ext cx="280988" cy="280987"/>
            <a:chOff x="3757" y="2704"/>
            <a:chExt cx="177" cy="177"/>
          </a:xfrm>
        </p:grpSpPr>
        <p:sp>
          <p:nvSpPr>
            <p:cNvPr id="40059" name="Rectangle 112"/>
            <p:cNvSpPr>
              <a:spLocks noChangeArrowheads="1"/>
            </p:cNvSpPr>
            <p:nvPr/>
          </p:nvSpPr>
          <p:spPr bwMode="auto">
            <a:xfrm>
              <a:off x="3770" y="2717"/>
              <a:ext cx="151" cy="1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40060" name="Rectangle 113"/>
            <p:cNvSpPr>
              <a:spLocks noChangeArrowheads="1"/>
            </p:cNvSpPr>
            <p:nvPr/>
          </p:nvSpPr>
          <p:spPr bwMode="auto">
            <a:xfrm>
              <a:off x="3757" y="2704"/>
              <a:ext cx="177" cy="177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</p:grpSp>
      <p:cxnSp>
        <p:nvCxnSpPr>
          <p:cNvPr id="30840" name="Straight Connector 151"/>
          <p:cNvCxnSpPr>
            <a:cxnSpLocks noChangeShapeType="1"/>
          </p:cNvCxnSpPr>
          <p:nvPr/>
        </p:nvCxnSpPr>
        <p:spPr bwMode="auto">
          <a:xfrm flipH="1">
            <a:off x="3752850" y="4006850"/>
            <a:ext cx="565150" cy="56515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81400" y="3957935"/>
            <a:ext cx="543995" cy="461665"/>
          </a:xfrm>
          <a:prstGeom prst="rect">
            <a:avLst/>
          </a:prstGeom>
          <a:blipFill rotWithShape="1">
            <a:blip r:embed="rId3"/>
            <a:stretch>
              <a:fillRect l="-2247" b="-19737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cs typeface="Arial" charset="0"/>
              </a:rPr>
              <a:t> </a:t>
            </a:r>
          </a:p>
        </p:txBody>
      </p:sp>
      <p:sp>
        <p:nvSpPr>
          <p:cNvPr id="155" name="TextBox 15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05400" y="4267200"/>
            <a:ext cx="551113" cy="461665"/>
          </a:xfrm>
          <a:prstGeom prst="rect">
            <a:avLst/>
          </a:prstGeom>
          <a:blipFill rotWithShape="1">
            <a:blip r:embed="rId4"/>
            <a:stretch>
              <a:fillRect l="-2222" b="-19737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cs typeface="Arial" charset="0"/>
              </a:rPr>
              <a:t> </a:t>
            </a:r>
          </a:p>
        </p:txBody>
      </p:sp>
      <p:cxnSp>
        <p:nvCxnSpPr>
          <p:cNvPr id="30843" name="Straight Connector 155"/>
          <p:cNvCxnSpPr>
            <a:cxnSpLocks noChangeShapeType="1"/>
            <a:stCxn id="40062" idx="3"/>
          </p:cNvCxnSpPr>
          <p:nvPr/>
        </p:nvCxnSpPr>
        <p:spPr bwMode="auto">
          <a:xfrm flipH="1">
            <a:off x="5322888" y="4606925"/>
            <a:ext cx="304800" cy="269875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45891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on simple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SVM on example data shown earlier</a:t>
            </a:r>
          </a:p>
          <a:p>
            <a:r>
              <a:rPr lang="en-US" dirty="0" smtClean="0"/>
              <a:t>Solid line is SVM and dashed indicates margin</a:t>
            </a:r>
          </a:p>
        </p:txBody>
      </p:sp>
      <p:pic>
        <p:nvPicPr>
          <p:cNvPr id="4" name="Picture 3" descr="figure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430" y="2749814"/>
            <a:ext cx="4906716" cy="368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97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in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 are taken from the UCI machine learning repository</a:t>
            </a:r>
          </a:p>
          <a:p>
            <a:r>
              <a:rPr lang="en-US" dirty="0" smtClean="0"/>
              <a:t>Learn an SVM model on training data</a:t>
            </a:r>
          </a:p>
          <a:p>
            <a:r>
              <a:rPr lang="en-US" dirty="0" smtClean="0"/>
              <a:t>Which parameter settings?</a:t>
            </a:r>
          </a:p>
          <a:p>
            <a:pPr lvl="1"/>
            <a:r>
              <a:rPr lang="en-US" dirty="0" smtClean="0"/>
              <a:t>C: tradeoff between error and model complexity (margin)</a:t>
            </a:r>
          </a:p>
          <a:p>
            <a:pPr lvl="1"/>
            <a:r>
              <a:rPr lang="en-US" dirty="0" err="1" smtClean="0"/>
              <a:t>max_iter</a:t>
            </a:r>
            <a:r>
              <a:rPr lang="en-US" dirty="0" smtClean="0"/>
              <a:t>: depth of the gradient descent algorithm</a:t>
            </a:r>
          </a:p>
          <a:p>
            <a:r>
              <a:rPr lang="en-US" dirty="0" smtClean="0"/>
              <a:t>Predict on test data</a:t>
            </a:r>
          </a:p>
        </p:txBody>
      </p:sp>
    </p:spTree>
    <p:extLst>
      <p:ext uri="{BB962C8B-B14F-4D97-AF65-F5344CB8AC3E}">
        <p14:creationId xmlns:p14="http://schemas.microsoft.com/office/powerpoint/2010/main" val="276103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in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5589" y="1869963"/>
            <a:ext cx="3510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Analysis of SVM program on breast cancer data</a:t>
            </a:r>
            <a:endParaRPr lang="en-US" sz="2200" dirty="0"/>
          </a:p>
        </p:txBody>
      </p:sp>
      <p:pic>
        <p:nvPicPr>
          <p:cNvPr id="7" name="Content Placeholder 6" descr="Screen Shot 2017-03-16 at 3.53.39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36" t="-5960" r="197" b="5960"/>
          <a:stretch/>
        </p:blipFill>
        <p:spPr>
          <a:xfrm>
            <a:off x="4057139" y="1600200"/>
            <a:ext cx="3651427" cy="4525963"/>
          </a:xfrm>
        </p:spPr>
      </p:pic>
    </p:spTree>
    <p:extLst>
      <p:ext uri="{BB962C8B-B14F-4D97-AF65-F5344CB8AC3E}">
        <p14:creationId xmlns:p14="http://schemas.microsoft.com/office/powerpoint/2010/main" val="3598132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2559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practice some datasets may not be classifiable.</a:t>
            </a:r>
          </a:p>
          <a:p>
            <a:r>
              <a:rPr lang="en-US" sz="2800" dirty="0" smtClean="0"/>
              <a:t>Remember this may not be a big deal because the test error is more important than the train 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91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Neural networks</a:t>
            </a:r>
          </a:p>
          <a:p>
            <a:pPr lvl="1"/>
            <a:r>
              <a:rPr lang="en-US" dirty="0" smtClean="0"/>
              <a:t>Create a new representation of the data where it is linearly separable</a:t>
            </a:r>
          </a:p>
          <a:p>
            <a:pPr lvl="1"/>
            <a:r>
              <a:rPr lang="en-US" dirty="0" smtClean="0"/>
              <a:t>Large networks leads to deep learning</a:t>
            </a:r>
          </a:p>
          <a:p>
            <a:r>
              <a:rPr lang="en-US" dirty="0" smtClean="0"/>
              <a:t>Decision trees</a:t>
            </a:r>
          </a:p>
          <a:p>
            <a:pPr lvl="1"/>
            <a:r>
              <a:rPr lang="en-US" dirty="0" smtClean="0"/>
              <a:t>Use several linear </a:t>
            </a:r>
            <a:r>
              <a:rPr lang="en-US" dirty="0" err="1" smtClean="0"/>
              <a:t>hyperplanes</a:t>
            </a:r>
            <a:r>
              <a:rPr lang="en-US" dirty="0" smtClean="0"/>
              <a:t> arranged in a tree</a:t>
            </a:r>
          </a:p>
          <a:p>
            <a:pPr lvl="1"/>
            <a:r>
              <a:rPr lang="en-US" dirty="0" smtClean="0"/>
              <a:t>Ensembles of decision trees are state of the art such as random forest and boosting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89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6433"/>
            <a:ext cx="8229600" cy="1143000"/>
          </a:xfrm>
        </p:spPr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4-11-25 at 12.29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256" y="1294151"/>
            <a:ext cx="6669987" cy="49222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20740" y="6322234"/>
            <a:ext cx="2174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From </a:t>
            </a:r>
            <a:r>
              <a:rPr lang="en-US" i="1" dirty="0" err="1" smtClean="0"/>
              <a:t>Alpaydin</a:t>
            </a:r>
            <a:r>
              <a:rPr lang="en-US" i="1" dirty="0" smtClean="0"/>
              <a:t>, 2010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474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classifiers by bagging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single decision tree can </a:t>
            </a:r>
            <a:r>
              <a:rPr lang="en-US" dirty="0" err="1" smtClean="0"/>
              <a:t>overfit</a:t>
            </a:r>
            <a:r>
              <a:rPr lang="en-US" dirty="0" smtClean="0"/>
              <a:t> the data and have poor generalization (high error on test data). We can relieve this by bagging</a:t>
            </a:r>
          </a:p>
          <a:p>
            <a:r>
              <a:rPr lang="en-US" dirty="0" smtClean="0"/>
              <a:t>Bagging</a:t>
            </a:r>
          </a:p>
          <a:p>
            <a:pPr lvl="1"/>
            <a:r>
              <a:rPr lang="en-US" dirty="0" smtClean="0"/>
              <a:t>Randomly sample training data by bootstrapping</a:t>
            </a:r>
          </a:p>
          <a:p>
            <a:pPr lvl="1"/>
            <a:r>
              <a:rPr lang="en-US" dirty="0" smtClean="0"/>
              <a:t>Determine classifier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 on sampled data</a:t>
            </a:r>
          </a:p>
          <a:p>
            <a:pPr lvl="1"/>
            <a:r>
              <a:rPr lang="en-US" dirty="0" err="1" smtClean="0"/>
              <a:t>Goto</a:t>
            </a:r>
            <a:r>
              <a:rPr lang="en-US" dirty="0" smtClean="0"/>
              <a:t> step 1 and repeat </a:t>
            </a:r>
            <a:r>
              <a:rPr lang="en-US" i="1" dirty="0"/>
              <a:t>m</a:t>
            </a:r>
            <a:r>
              <a:rPr lang="en-US" dirty="0" smtClean="0"/>
              <a:t> times</a:t>
            </a:r>
          </a:p>
          <a:p>
            <a:pPr lvl="1"/>
            <a:r>
              <a:rPr lang="en-US" dirty="0" smtClean="0"/>
              <a:t>For final classifier output the majority vote</a:t>
            </a:r>
          </a:p>
          <a:p>
            <a:r>
              <a:rPr lang="en-US" dirty="0" smtClean="0"/>
              <a:t>Similar to tree bagging</a:t>
            </a:r>
          </a:p>
          <a:p>
            <a:pPr lvl="1"/>
            <a:r>
              <a:rPr lang="en-US" dirty="0" smtClean="0"/>
              <a:t>Compute decision trees on bootstrapped datasets</a:t>
            </a:r>
          </a:p>
          <a:p>
            <a:pPr lvl="1"/>
            <a:r>
              <a:rPr lang="en-US" dirty="0" smtClean="0"/>
              <a:t>Return majority vote</a:t>
            </a:r>
          </a:p>
        </p:txBody>
      </p:sp>
    </p:spTree>
    <p:extLst>
      <p:ext uri="{BB962C8B-B14F-4D97-AF65-F5344CB8AC3E}">
        <p14:creationId xmlns:p14="http://schemas.microsoft.com/office/powerpoint/2010/main" val="602973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reduction by voting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is the variance of the output of k classifiers?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Thus we want classifiers to be independent to minimize variance</a:t>
            </a:r>
          </a:p>
          <a:p>
            <a:r>
              <a:rPr lang="en-US" dirty="0" smtClean="0"/>
              <a:t>Given independent binary classifiers each with accuracy &gt; ½ the majority vote accuracy increases as we increase the number of classifiers (Hansen and </a:t>
            </a:r>
            <a:r>
              <a:rPr lang="en-US" dirty="0" err="1" smtClean="0"/>
              <a:t>Salamon</a:t>
            </a:r>
            <a:r>
              <a:rPr lang="en-US" i="1" dirty="0" smtClean="0"/>
              <a:t>, IEEE Transactions of Pattern Analysis and Machine Intelligence</a:t>
            </a:r>
            <a:r>
              <a:rPr lang="en-US" dirty="0" smtClean="0"/>
              <a:t>, 1990) </a:t>
            </a:r>
            <a:endParaRPr lang="en-US" dirty="0"/>
          </a:p>
        </p:txBody>
      </p:sp>
      <p:pic>
        <p:nvPicPr>
          <p:cNvPr id="4" name="Picture 3" descr="Screen Shot 2015-11-05 at 9.25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28" y="2364880"/>
            <a:ext cx="7770768" cy="10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addition to sampling </a:t>
            </a:r>
            <a:r>
              <a:rPr lang="en-US" dirty="0" err="1" smtClean="0"/>
              <a:t>datapoints</a:t>
            </a:r>
            <a:r>
              <a:rPr lang="en-US" dirty="0"/>
              <a:t> </a:t>
            </a:r>
            <a:r>
              <a:rPr lang="en-US" dirty="0" smtClean="0"/>
              <a:t>(feature vectors) we also sample features (to increase independence among classifiers)</a:t>
            </a:r>
          </a:p>
          <a:p>
            <a:r>
              <a:rPr lang="en-US" dirty="0" smtClean="0"/>
              <a:t>Compute many decision trees and output majority vote</a:t>
            </a:r>
          </a:p>
          <a:p>
            <a:r>
              <a:rPr lang="en-US" dirty="0" smtClean="0"/>
              <a:t>Can also rank features</a:t>
            </a:r>
          </a:p>
          <a:p>
            <a:r>
              <a:rPr lang="en-US" dirty="0" smtClean="0"/>
              <a:t>Alternative to bagging is to select </a:t>
            </a:r>
            <a:r>
              <a:rPr lang="en-US" dirty="0" err="1" smtClean="0"/>
              <a:t>datapoints</a:t>
            </a:r>
            <a:r>
              <a:rPr lang="en-US" dirty="0" smtClean="0"/>
              <a:t> with different probabilities that change in the algorithm (called boosting)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6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 object oriented interpreter-based programming language</a:t>
            </a:r>
          </a:p>
          <a:p>
            <a:r>
              <a:rPr lang="en-US" dirty="0" smtClean="0"/>
              <a:t>Basic essentials</a:t>
            </a:r>
          </a:p>
          <a:p>
            <a:pPr lvl="1"/>
            <a:r>
              <a:rPr lang="en-US" dirty="0" smtClean="0"/>
              <a:t>Data types are numbers, strings, lists, and dictionaries (hash-tables)</a:t>
            </a:r>
          </a:p>
          <a:p>
            <a:pPr lvl="1"/>
            <a:r>
              <a:rPr lang="en-US" dirty="0" smtClean="0"/>
              <a:t>For loops and conditionals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Lists and hash-tables are references (like pointers in C)</a:t>
            </a:r>
          </a:p>
          <a:p>
            <a:pPr lvl="1"/>
            <a:r>
              <a:rPr lang="en-US" dirty="0" smtClean="0"/>
              <a:t>All variables are passed by value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902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Decision tree and random forest in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Learn a decision tree and random forest on training data</a:t>
            </a:r>
          </a:p>
          <a:p>
            <a:r>
              <a:rPr lang="en-US" dirty="0" smtClean="0"/>
              <a:t>Which parameter settings?</a:t>
            </a:r>
          </a:p>
          <a:p>
            <a:pPr lvl="1"/>
            <a:r>
              <a:rPr lang="en-US" dirty="0" smtClean="0"/>
              <a:t>Decision tree: </a:t>
            </a:r>
          </a:p>
          <a:p>
            <a:pPr lvl="2"/>
            <a:r>
              <a:rPr lang="en-US" dirty="0" smtClean="0"/>
              <a:t>Depth of tree</a:t>
            </a:r>
          </a:p>
          <a:p>
            <a:pPr lvl="1"/>
            <a:r>
              <a:rPr lang="en-US" dirty="0" smtClean="0"/>
              <a:t>Random forest:</a:t>
            </a:r>
          </a:p>
          <a:p>
            <a:pPr lvl="2"/>
            <a:r>
              <a:rPr lang="en-US" dirty="0" smtClean="0"/>
              <a:t>Number of trees</a:t>
            </a:r>
          </a:p>
          <a:p>
            <a:pPr lvl="2"/>
            <a:r>
              <a:rPr lang="en-US" dirty="0" smtClean="0"/>
              <a:t>Percentage of columns</a:t>
            </a:r>
          </a:p>
          <a:p>
            <a:r>
              <a:rPr lang="en-US" dirty="0" smtClean="0"/>
              <a:t>Predict on test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00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86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Decision tree and random forest in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pic>
        <p:nvPicPr>
          <p:cNvPr id="7" name="Picture 6" descr="Screen Shot 2017-03-16 at 3.53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698" y="1348442"/>
            <a:ext cx="4030198" cy="535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28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Data projection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n-ea"/>
                <a:cs typeface="+mn-cs"/>
              </a:rPr>
              <a:t>What is the mean and variance here?</a:t>
            </a:r>
          </a:p>
        </p:txBody>
      </p:sp>
      <p:graphicFrame>
        <p:nvGraphicFramePr>
          <p:cNvPr id="12291" name="Object 4"/>
          <p:cNvGraphicFramePr>
            <a:graphicFrameLocks noChangeAspect="1"/>
          </p:cNvGraphicFramePr>
          <p:nvPr/>
        </p:nvGraphicFramePr>
        <p:xfrm>
          <a:off x="2057400" y="2611438"/>
          <a:ext cx="5257800" cy="401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Picture" r:id="rId3" imgW="2692400" imgH="2057400" progId="Word.Picture.8">
                  <p:embed/>
                </p:oleObj>
              </mc:Choice>
              <mc:Fallback>
                <p:oleObj name="Picture" r:id="rId3" imgW="2692400" imgH="20574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611438"/>
                        <a:ext cx="5257800" cy="401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2316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Data projection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n-ea"/>
                <a:cs typeface="+mn-cs"/>
              </a:rPr>
              <a:t>Which line maximizes variance?</a:t>
            </a:r>
          </a:p>
        </p:txBody>
      </p:sp>
      <p:graphicFrame>
        <p:nvGraphicFramePr>
          <p:cNvPr id="13315" name="Object 4"/>
          <p:cNvGraphicFramePr>
            <a:graphicFrameLocks noChangeAspect="1"/>
          </p:cNvGraphicFramePr>
          <p:nvPr/>
        </p:nvGraphicFramePr>
        <p:xfrm>
          <a:off x="2074863" y="2741613"/>
          <a:ext cx="5087937" cy="388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Picture" r:id="rId3" imgW="2692400" imgH="2057400" progId="Word.Picture.8">
                  <p:embed/>
                </p:oleObj>
              </mc:Choice>
              <mc:Fallback>
                <p:oleObj name="Picture" r:id="rId3" imgW="2692400" imgH="20574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2741613"/>
                        <a:ext cx="5087937" cy="388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2462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Data projection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n-ea"/>
                <a:cs typeface="+mn-cs"/>
              </a:rPr>
              <a:t>Which line maximizes variance?</a:t>
            </a:r>
          </a:p>
        </p:txBody>
      </p:sp>
      <p:graphicFrame>
        <p:nvGraphicFramePr>
          <p:cNvPr id="14339" name="Object 4"/>
          <p:cNvGraphicFramePr>
            <a:graphicFrameLocks noChangeAspect="1"/>
          </p:cNvGraphicFramePr>
          <p:nvPr/>
        </p:nvGraphicFramePr>
        <p:xfrm>
          <a:off x="2057400" y="2743200"/>
          <a:ext cx="5246688" cy="400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Picture" r:id="rId3" imgW="2692400" imgH="2057400" progId="Word.Picture.8">
                  <p:embed/>
                </p:oleObj>
              </mc:Choice>
              <mc:Fallback>
                <p:oleObj name="Picture" r:id="rId3" imgW="2692400" imgH="20574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743200"/>
                        <a:ext cx="5246688" cy="400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9382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Principal component analysis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n-ea"/>
                <a:cs typeface="+mn-cs"/>
              </a:rPr>
              <a:t>Find vector w of length 1 that maximizes variance of projected data</a:t>
            </a:r>
          </a:p>
        </p:txBody>
      </p:sp>
    </p:spTree>
    <p:extLst>
      <p:ext uri="{BB962C8B-B14F-4D97-AF65-F5344CB8AC3E}">
        <p14:creationId xmlns:p14="http://schemas.microsoft.com/office/powerpoint/2010/main" val="2550017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mtClean="0">
                <a:ea typeface="+mj-ea"/>
                <a:cs typeface="+mj-cs"/>
              </a:rPr>
              <a:t>PCA optimization problem</a:t>
            </a: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2262188" y="1263650"/>
          <a:ext cx="4738687" cy="536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4" imgW="2882900" imgH="3263900" progId="Equation.DSMT4">
                  <p:embed/>
                </p:oleObj>
              </mc:Choice>
              <mc:Fallback>
                <p:oleObj name="Equation" r:id="rId4" imgW="2882900" imgH="3263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1263650"/>
                        <a:ext cx="4738687" cy="536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8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3379107"/>
      </p:ext>
    </p:extLst>
  </p:cSld>
  <p:clrMapOvr>
    <a:masterClrMapping/>
  </p:clrMapOvr>
  <p:transition xmlns:p14="http://schemas.microsoft.com/office/powerpoint/2010/main"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510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Dimensionality reduction and visualization with PCA</a:t>
            </a:r>
            <a:endParaRPr lang="en-US" sz="3000" dirty="0"/>
          </a:p>
        </p:txBody>
      </p:sp>
      <p:pic>
        <p:nvPicPr>
          <p:cNvPr id="4" name="Content Placeholder 3" descr="Screen Shot 2017-03-16 at 3.54.15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74" r="-7896"/>
          <a:stretch/>
        </p:blipFill>
        <p:spPr>
          <a:xfrm>
            <a:off x="2891068" y="1164317"/>
            <a:ext cx="3600356" cy="5564885"/>
          </a:xfrm>
        </p:spPr>
      </p:pic>
    </p:spTree>
    <p:extLst>
      <p:ext uri="{BB962C8B-B14F-4D97-AF65-F5344CB8AC3E}">
        <p14:creationId xmlns:p14="http://schemas.microsoft.com/office/powerpoint/2010/main" val="4062267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Dimensionality reduction and visualization with PCA</a:t>
            </a:r>
            <a:endParaRPr lang="en-US" sz="3000" dirty="0"/>
          </a:p>
        </p:txBody>
      </p:sp>
      <p:pic>
        <p:nvPicPr>
          <p:cNvPr id="4" name="Content Placeholder 3" descr="figure_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1" r="-2804"/>
          <a:stretch/>
        </p:blipFill>
        <p:spPr>
          <a:xfrm>
            <a:off x="1411178" y="2182358"/>
            <a:ext cx="6223851" cy="4525963"/>
          </a:xfrm>
        </p:spPr>
      </p:pic>
      <p:sp>
        <p:nvSpPr>
          <p:cNvPr id="5" name="TextBox 4"/>
          <p:cNvSpPr txBox="1"/>
          <p:nvPr/>
        </p:nvSpPr>
        <p:spPr>
          <a:xfrm>
            <a:off x="492480" y="1587704"/>
            <a:ext cx="6530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PCA plot of breast cancer data (output of program in previous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725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 -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K-means: popular fast program for clustering data</a:t>
            </a:r>
          </a:p>
          <a:p>
            <a:r>
              <a:rPr lang="en-US" dirty="0" smtClean="0"/>
              <a:t>Objective: find k clusters that minimize Euclidean distance of points in each cluster to their centers (means) </a:t>
            </a:r>
          </a:p>
          <a:p>
            <a:endParaRPr lang="en-US" dirty="0" smtClean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545974"/>
              </p:ext>
            </p:extLst>
          </p:nvPr>
        </p:nvGraphicFramePr>
        <p:xfrm>
          <a:off x="2819400" y="4307266"/>
          <a:ext cx="2971800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Equation" r:id="rId3" imgW="1104900" imgH="482600" progId="Equation.DSMT4">
                  <p:embed/>
                </p:oleObj>
              </mc:Choice>
              <mc:Fallback>
                <p:oleObj name="Equation" r:id="rId3" imgW="11049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307266"/>
                        <a:ext cx="2971800" cy="129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372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programs</a:t>
            </a:r>
            <a:endParaRPr lang="en-US" dirty="0"/>
          </a:p>
        </p:txBody>
      </p:sp>
      <p:pic>
        <p:nvPicPr>
          <p:cNvPr id="4" name="Picture 3" descr="python_ex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5752"/>
            <a:ext cx="3141307" cy="1980164"/>
          </a:xfrm>
          <a:prstGeom prst="rect">
            <a:avLst/>
          </a:prstGeom>
        </p:spPr>
      </p:pic>
      <p:pic>
        <p:nvPicPr>
          <p:cNvPr id="5" name="Picture 4" descr="python_ex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678" y="2383393"/>
            <a:ext cx="3057525" cy="2514600"/>
          </a:xfrm>
          <a:prstGeom prst="rect">
            <a:avLst/>
          </a:prstGeom>
        </p:spPr>
      </p:pic>
      <p:pic>
        <p:nvPicPr>
          <p:cNvPr id="6" name="Picture 5" descr="python_ex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5" y="2365752"/>
            <a:ext cx="33623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72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K-means algorithm for two clusters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Input: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Algorithm: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1800" dirty="0">
                <a:latin typeface="Arial" charset="0"/>
                <a:ea typeface="ＭＳ Ｐゴシック" charset="0"/>
              </a:rPr>
              <a:t>Initialize: assign </a:t>
            </a:r>
            <a:r>
              <a:rPr lang="en-US" sz="1800" i="1" dirty="0">
                <a:latin typeface="Arial" charset="0"/>
                <a:ea typeface="ＭＳ Ｐゴシック" charset="0"/>
              </a:rPr>
              <a:t>x</a:t>
            </a:r>
            <a:r>
              <a:rPr lang="en-US" sz="1800" i="1" baseline="-25000" dirty="0">
                <a:latin typeface="Arial" charset="0"/>
                <a:ea typeface="ＭＳ Ｐゴシック" charset="0"/>
              </a:rPr>
              <a:t>i</a:t>
            </a:r>
            <a:r>
              <a:rPr lang="en-US" sz="1800" dirty="0">
                <a:latin typeface="Arial" charset="0"/>
                <a:ea typeface="ＭＳ Ｐゴシック" charset="0"/>
              </a:rPr>
              <a:t> to </a:t>
            </a:r>
            <a:r>
              <a:rPr lang="en-US" sz="1800" i="1" dirty="0">
                <a:latin typeface="Arial" charset="0"/>
                <a:ea typeface="ＭＳ Ｐゴシック" charset="0"/>
              </a:rPr>
              <a:t>C</a:t>
            </a:r>
            <a:r>
              <a:rPr lang="en-US" sz="1800" i="1" baseline="-25000" dirty="0">
                <a:latin typeface="Arial" charset="0"/>
                <a:ea typeface="ＭＳ Ｐゴシック" charset="0"/>
              </a:rPr>
              <a:t>1</a:t>
            </a:r>
            <a:r>
              <a:rPr lang="en-US" sz="1800" dirty="0">
                <a:latin typeface="Arial" charset="0"/>
                <a:ea typeface="ＭＳ Ｐゴシック" charset="0"/>
              </a:rPr>
              <a:t> or </a:t>
            </a:r>
            <a:r>
              <a:rPr lang="en-US" sz="1800" i="1" dirty="0">
                <a:latin typeface="Arial" charset="0"/>
                <a:ea typeface="ＭＳ Ｐゴシック" charset="0"/>
              </a:rPr>
              <a:t>C</a:t>
            </a:r>
            <a:r>
              <a:rPr lang="en-US" sz="1800" i="1" baseline="-25000" dirty="0">
                <a:latin typeface="Arial" charset="0"/>
                <a:ea typeface="ＭＳ Ｐゴシック" charset="0"/>
              </a:rPr>
              <a:t>2</a:t>
            </a:r>
            <a:r>
              <a:rPr lang="en-US" sz="1800" dirty="0">
                <a:latin typeface="Arial" charset="0"/>
                <a:ea typeface="ＭＳ Ｐゴシック" charset="0"/>
              </a:rPr>
              <a:t> with equal probability and compute means: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endParaRPr lang="en-US" sz="2000" dirty="0">
              <a:latin typeface="Arial" charset="0"/>
              <a:ea typeface="ＭＳ Ｐゴシック" charset="0"/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1800" dirty="0" err="1">
                <a:latin typeface="Arial" charset="0"/>
                <a:ea typeface="ＭＳ Ｐゴシック" charset="0"/>
              </a:rPr>
              <a:t>Recompute</a:t>
            </a:r>
            <a:r>
              <a:rPr lang="en-US" sz="1800" dirty="0">
                <a:latin typeface="Arial" charset="0"/>
                <a:ea typeface="ＭＳ Ｐゴシック" charset="0"/>
              </a:rPr>
              <a:t> clusters: assign </a:t>
            </a:r>
            <a:r>
              <a:rPr lang="en-US" sz="1800" i="1" dirty="0">
                <a:latin typeface="Arial" charset="0"/>
                <a:ea typeface="ＭＳ Ｐゴシック" charset="0"/>
              </a:rPr>
              <a:t>x</a:t>
            </a:r>
            <a:r>
              <a:rPr lang="en-US" sz="1800" i="1" baseline="-25000" dirty="0">
                <a:latin typeface="Arial" charset="0"/>
                <a:ea typeface="ＭＳ Ｐゴシック" charset="0"/>
              </a:rPr>
              <a:t>i</a:t>
            </a:r>
            <a:r>
              <a:rPr lang="en-US" sz="1800" dirty="0">
                <a:latin typeface="Arial" charset="0"/>
                <a:ea typeface="ＭＳ Ｐゴシック" charset="0"/>
              </a:rPr>
              <a:t> to </a:t>
            </a:r>
            <a:r>
              <a:rPr lang="en-US" sz="1800" i="1" dirty="0">
                <a:latin typeface="Arial" charset="0"/>
                <a:ea typeface="ＭＳ Ｐゴシック" charset="0"/>
              </a:rPr>
              <a:t>C</a:t>
            </a:r>
            <a:r>
              <a:rPr lang="en-US" sz="1800" i="1" baseline="-25000" dirty="0">
                <a:latin typeface="Arial" charset="0"/>
                <a:ea typeface="ＭＳ Ｐゴシック" charset="0"/>
              </a:rPr>
              <a:t>1</a:t>
            </a:r>
            <a:r>
              <a:rPr lang="en-US" sz="1800" dirty="0">
                <a:latin typeface="Arial" charset="0"/>
                <a:ea typeface="ＭＳ Ｐゴシック" charset="0"/>
              </a:rPr>
              <a:t> if </a:t>
            </a:r>
            <a:r>
              <a:rPr lang="en-US" sz="1800" i="1" dirty="0">
                <a:latin typeface="Arial" charset="0"/>
                <a:ea typeface="ＭＳ Ｐゴシック" charset="0"/>
              </a:rPr>
              <a:t>||x</a:t>
            </a:r>
            <a:r>
              <a:rPr lang="en-US" sz="1800" i="1" baseline="-25000" dirty="0">
                <a:latin typeface="Arial" charset="0"/>
                <a:ea typeface="ＭＳ Ｐゴシック" charset="0"/>
              </a:rPr>
              <a:t>i</a:t>
            </a:r>
            <a:r>
              <a:rPr lang="en-US" sz="1800" i="1" dirty="0">
                <a:latin typeface="Arial" charset="0"/>
                <a:ea typeface="ＭＳ Ｐゴシック" charset="0"/>
              </a:rPr>
              <a:t>-m</a:t>
            </a:r>
            <a:r>
              <a:rPr lang="en-US" sz="1800" i="1" baseline="-25000" dirty="0">
                <a:latin typeface="Arial" charset="0"/>
                <a:ea typeface="ＭＳ Ｐゴシック" charset="0"/>
              </a:rPr>
              <a:t>1</a:t>
            </a:r>
            <a:r>
              <a:rPr lang="en-US" sz="1800" i="1" dirty="0">
                <a:latin typeface="Arial" charset="0"/>
                <a:ea typeface="ＭＳ Ｐゴシック" charset="0"/>
              </a:rPr>
              <a:t>||&lt;||x</a:t>
            </a:r>
            <a:r>
              <a:rPr lang="en-US" sz="1800" i="1" baseline="-25000" dirty="0">
                <a:latin typeface="Arial" charset="0"/>
                <a:ea typeface="ＭＳ Ｐゴシック" charset="0"/>
              </a:rPr>
              <a:t>i</a:t>
            </a:r>
            <a:r>
              <a:rPr lang="en-US" sz="1800" i="1" dirty="0">
                <a:latin typeface="Arial" charset="0"/>
                <a:ea typeface="ＭＳ Ｐゴシック" charset="0"/>
              </a:rPr>
              <a:t>-m</a:t>
            </a:r>
            <a:r>
              <a:rPr lang="en-US" sz="1800" i="1" baseline="-25000" dirty="0">
                <a:latin typeface="Arial" charset="0"/>
                <a:ea typeface="ＭＳ Ｐゴシック" charset="0"/>
              </a:rPr>
              <a:t>2</a:t>
            </a:r>
            <a:r>
              <a:rPr lang="en-US" sz="1800" i="1" dirty="0">
                <a:latin typeface="Arial" charset="0"/>
                <a:ea typeface="ＭＳ Ｐゴシック" charset="0"/>
              </a:rPr>
              <a:t>||</a:t>
            </a:r>
            <a:r>
              <a:rPr lang="en-US" sz="1800" dirty="0">
                <a:latin typeface="Arial" charset="0"/>
                <a:ea typeface="ＭＳ Ｐゴシック" charset="0"/>
              </a:rPr>
              <a:t>, otherwise assign to </a:t>
            </a:r>
            <a:r>
              <a:rPr lang="en-US" sz="1800" i="1" dirty="0">
                <a:latin typeface="Arial" charset="0"/>
                <a:ea typeface="ＭＳ Ｐゴシック" charset="0"/>
              </a:rPr>
              <a:t>C</a:t>
            </a:r>
            <a:r>
              <a:rPr lang="en-US" sz="1800" i="1" baseline="-25000" dirty="0">
                <a:latin typeface="Arial" charset="0"/>
                <a:ea typeface="ＭＳ Ｐゴシック" charset="0"/>
              </a:rPr>
              <a:t>2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1800" dirty="0" err="1">
                <a:latin typeface="Arial" charset="0"/>
                <a:ea typeface="ＭＳ Ｐゴシック" charset="0"/>
              </a:rPr>
              <a:t>Recompute</a:t>
            </a:r>
            <a:r>
              <a:rPr lang="en-US" sz="1800" dirty="0">
                <a:latin typeface="Arial" charset="0"/>
                <a:ea typeface="ＭＳ Ｐゴシック" charset="0"/>
              </a:rPr>
              <a:t> means </a:t>
            </a:r>
            <a:r>
              <a:rPr lang="en-US" sz="1800" i="1" dirty="0">
                <a:latin typeface="Arial" charset="0"/>
                <a:ea typeface="ＭＳ Ｐゴシック" charset="0"/>
              </a:rPr>
              <a:t>m</a:t>
            </a:r>
            <a:r>
              <a:rPr lang="en-US" sz="1800" i="1" baseline="-25000" dirty="0">
                <a:latin typeface="Arial" charset="0"/>
                <a:ea typeface="ＭＳ Ｐゴシック" charset="0"/>
              </a:rPr>
              <a:t>1</a:t>
            </a:r>
            <a:r>
              <a:rPr lang="en-US" sz="1800" dirty="0">
                <a:latin typeface="Arial" charset="0"/>
                <a:ea typeface="ＭＳ Ｐゴシック" charset="0"/>
              </a:rPr>
              <a:t> and </a:t>
            </a:r>
            <a:r>
              <a:rPr lang="en-US" sz="1800" i="1" dirty="0">
                <a:latin typeface="Arial" charset="0"/>
                <a:ea typeface="ＭＳ Ｐゴシック" charset="0"/>
              </a:rPr>
              <a:t>m</a:t>
            </a:r>
            <a:r>
              <a:rPr lang="en-US" sz="1800" i="1" baseline="-25000" dirty="0">
                <a:latin typeface="Arial" charset="0"/>
                <a:ea typeface="ＭＳ Ｐゴシック" charset="0"/>
              </a:rPr>
              <a:t>2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1800" dirty="0">
                <a:latin typeface="Arial" charset="0"/>
                <a:ea typeface="ＭＳ Ｐゴシック" charset="0"/>
              </a:rPr>
              <a:t>Compute objective  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1800" dirty="0">
                <a:latin typeface="Arial" charset="0"/>
                <a:ea typeface="ＭＳ Ｐゴシック" charset="0"/>
              </a:rPr>
              <a:t>Compute objective of new clustering. If difference is smaller than     then stop, otherwise go to step 2.  </a:t>
            </a:r>
          </a:p>
        </p:txBody>
      </p:sp>
      <p:graphicFrame>
        <p:nvGraphicFramePr>
          <p:cNvPr id="1638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275384"/>
              </p:ext>
            </p:extLst>
          </p:nvPr>
        </p:nvGraphicFramePr>
        <p:xfrm>
          <a:off x="2006600" y="1484313"/>
          <a:ext cx="2081213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" name="Equation" r:id="rId3" imgW="1016000" imgH="254000" progId="Equation.DSMT4">
                  <p:embed/>
                </p:oleObj>
              </mc:Choice>
              <mc:Fallback>
                <p:oleObj name="Equation" r:id="rId3" imgW="10160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1484313"/>
                        <a:ext cx="2081213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5"/>
          <p:cNvGraphicFramePr>
            <a:graphicFrameLocks noChangeAspect="1"/>
          </p:cNvGraphicFramePr>
          <p:nvPr/>
        </p:nvGraphicFramePr>
        <p:xfrm>
          <a:off x="2971800" y="2667000"/>
          <a:ext cx="15240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" name="Equation" r:id="rId5" imgW="901700" imgH="431800" progId="Equation.DSMT4">
                  <p:embed/>
                </p:oleObj>
              </mc:Choice>
              <mc:Fallback>
                <p:oleObj name="Equation" r:id="rId5" imgW="9017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667000"/>
                        <a:ext cx="15240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6"/>
          <p:cNvGraphicFramePr>
            <a:graphicFrameLocks noChangeAspect="1"/>
          </p:cNvGraphicFramePr>
          <p:nvPr/>
        </p:nvGraphicFramePr>
        <p:xfrm>
          <a:off x="4889500" y="2667000"/>
          <a:ext cx="15875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" name="Equation" r:id="rId7" imgW="939800" imgH="431800" progId="Equation.DSMT4">
                  <p:embed/>
                </p:oleObj>
              </mc:Choice>
              <mc:Fallback>
                <p:oleObj name="Equation" r:id="rId7" imgW="9398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2667000"/>
                        <a:ext cx="15875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7"/>
          <p:cNvGraphicFramePr>
            <a:graphicFrameLocks noChangeAspect="1"/>
          </p:cNvGraphicFramePr>
          <p:nvPr/>
        </p:nvGraphicFramePr>
        <p:xfrm>
          <a:off x="3786188" y="4572000"/>
          <a:ext cx="202882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" name="Equation" r:id="rId9" imgW="1104900" imgH="482600" progId="Equation.DSMT4">
                  <p:embed/>
                </p:oleObj>
              </mc:Choice>
              <mc:Fallback>
                <p:oleObj name="Equation" r:id="rId9" imgW="11049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4572000"/>
                        <a:ext cx="2028825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890346"/>
              </p:ext>
            </p:extLst>
          </p:nvPr>
        </p:nvGraphicFramePr>
        <p:xfrm>
          <a:off x="8322553" y="5410200"/>
          <a:ext cx="217487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0" name="Equation" r:id="rId11" imgW="101600" imgH="139700" progId="Equation.DSMT4">
                  <p:embed/>
                </p:oleObj>
              </mc:Choice>
              <mc:Fallback>
                <p:oleObj name="Equation" r:id="rId11" imgW="1016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2553" y="5410200"/>
                        <a:ext cx="217487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230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K-means in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pic>
        <p:nvPicPr>
          <p:cNvPr id="3" name="Picture 2" descr="Screen Shot 2017-03-16 at 4.16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450" y="1953716"/>
            <a:ext cx="5882602" cy="416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48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K-means PCA plot in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pic>
        <p:nvPicPr>
          <p:cNvPr id="3" name="Picture 2" descr="Screen Shot 2017-03-16 at 4.17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31" y="1347074"/>
            <a:ext cx="3964810" cy="516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45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PCA plot in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pic>
        <p:nvPicPr>
          <p:cNvPr id="4" name="Content Placeholder 3" descr="figure_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9" r="-1684"/>
          <a:stretch/>
        </p:blipFill>
        <p:spPr>
          <a:xfrm>
            <a:off x="4522365" y="2923286"/>
            <a:ext cx="4605435" cy="3356965"/>
          </a:xfrm>
        </p:spPr>
      </p:pic>
      <p:pic>
        <p:nvPicPr>
          <p:cNvPr id="6" name="Picture 5" descr="figure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9" y="2870363"/>
            <a:ext cx="4475953" cy="33569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62598" y="2258068"/>
            <a:ext cx="3023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PCA plot of breast cancer data</a:t>
            </a:r>
          </a:p>
          <a:p>
            <a:r>
              <a:rPr lang="en-US" dirty="0"/>
              <a:t>c</a:t>
            </a:r>
            <a:r>
              <a:rPr lang="en-US" dirty="0" smtClean="0"/>
              <a:t>olored by true labels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2670" y="2293352"/>
            <a:ext cx="3023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PCA plot of breast cancer data</a:t>
            </a:r>
          </a:p>
          <a:p>
            <a:r>
              <a:rPr lang="en-US" dirty="0"/>
              <a:t>c</a:t>
            </a:r>
            <a:r>
              <a:rPr lang="en-US" dirty="0" smtClean="0"/>
              <a:t>olored by k-means labels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95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saw basic data science and machine learning tasks in Python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r>
              <a:rPr lang="en-US" dirty="0" smtClean="0"/>
              <a:t>Can we handle very large datasets in Python </a:t>
            </a:r>
            <a:r>
              <a:rPr lang="en-US" dirty="0" err="1" smtClean="0"/>
              <a:t>scikit</a:t>
            </a:r>
            <a:r>
              <a:rPr lang="en-US" dirty="0" smtClean="0"/>
              <a:t>-learn? Yes</a:t>
            </a:r>
          </a:p>
          <a:p>
            <a:pPr lvl="1"/>
            <a:r>
              <a:rPr lang="en-US" dirty="0" smtClean="0"/>
              <a:t>For space use array from </a:t>
            </a:r>
            <a:r>
              <a:rPr lang="en-US" dirty="0" err="1" smtClean="0"/>
              <a:t>numpy</a:t>
            </a:r>
            <a:r>
              <a:rPr lang="en-US" dirty="0"/>
              <a:t> </a:t>
            </a:r>
            <a:r>
              <a:rPr lang="en-US" dirty="0" smtClean="0"/>
              <a:t>to use a </a:t>
            </a:r>
            <a:r>
              <a:rPr lang="en-US" dirty="0" smtClean="0"/>
              <a:t>byte </a:t>
            </a:r>
            <a:r>
              <a:rPr lang="en-US" dirty="0" smtClean="0"/>
              <a:t>for a char and 4 for float and int. Otherwise more space is used because Python is object oriented</a:t>
            </a:r>
          </a:p>
          <a:p>
            <a:pPr lvl="1"/>
            <a:r>
              <a:rPr lang="en-US" dirty="0" smtClean="0"/>
              <a:t>For speed use stochastic gradient descent in </a:t>
            </a:r>
            <a:r>
              <a:rPr lang="en-US" dirty="0" err="1" smtClean="0"/>
              <a:t>scikit</a:t>
            </a:r>
            <a:r>
              <a:rPr lang="en-US" dirty="0" smtClean="0"/>
              <a:t>-learn </a:t>
            </a:r>
            <a:r>
              <a:rPr lang="en-US" dirty="0" smtClean="0"/>
              <a:t>(doesn’t come with mini-batch though) and </a:t>
            </a:r>
            <a:r>
              <a:rPr lang="en-US" dirty="0" smtClean="0"/>
              <a:t>mini-batch k-means </a:t>
            </a:r>
          </a:p>
          <a:p>
            <a:r>
              <a:rPr lang="en-US" dirty="0" smtClean="0"/>
              <a:t>Deep learning stuff: </a:t>
            </a:r>
            <a:r>
              <a:rPr lang="en-US" dirty="0" err="1" smtClean="0"/>
              <a:t>Keras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1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Data science</a:t>
            </a:r>
          </a:p>
          <a:p>
            <a:pPr lvl="1"/>
            <a:r>
              <a:rPr lang="en-US" dirty="0" smtClean="0"/>
              <a:t>Simple definition: reasoning and making decisions from data</a:t>
            </a:r>
          </a:p>
          <a:p>
            <a:pPr lvl="1"/>
            <a:r>
              <a:rPr lang="en-US" dirty="0" smtClean="0"/>
              <a:t>Contains machine learning, statistics, algorithms, programming, big data</a:t>
            </a:r>
          </a:p>
          <a:p>
            <a:r>
              <a:rPr lang="en-US" dirty="0" smtClean="0"/>
              <a:t>Basic machine learning problems</a:t>
            </a:r>
          </a:p>
          <a:p>
            <a:pPr lvl="1"/>
            <a:r>
              <a:rPr lang="en-US" dirty="0" smtClean="0"/>
              <a:t>Classification</a:t>
            </a:r>
          </a:p>
          <a:p>
            <a:pPr lvl="2"/>
            <a:r>
              <a:rPr lang="en-US" dirty="0" smtClean="0"/>
              <a:t>Linear methods</a:t>
            </a:r>
          </a:p>
          <a:p>
            <a:pPr lvl="2"/>
            <a:r>
              <a:rPr lang="en-US" dirty="0" smtClean="0"/>
              <a:t>Non-linear</a:t>
            </a:r>
          </a:p>
          <a:p>
            <a:pPr lvl="1"/>
            <a:r>
              <a:rPr lang="en-US" dirty="0" smtClean="0"/>
              <a:t>Feature selection</a:t>
            </a:r>
          </a:p>
          <a:p>
            <a:pPr lvl="1"/>
            <a:r>
              <a:rPr lang="en-US" dirty="0" smtClean="0"/>
              <a:t>Clustering (unsupervised learning)</a:t>
            </a:r>
          </a:p>
          <a:p>
            <a:pPr lvl="1"/>
            <a:r>
              <a:rPr lang="en-US" dirty="0" smtClean="0"/>
              <a:t>Visualization with PCA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01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 machine learning toolkit in </a:t>
            </a:r>
            <a:r>
              <a:rPr lang="en-US" dirty="0"/>
              <a:t>Python http://</a:t>
            </a:r>
            <a:r>
              <a:rPr lang="en-US" dirty="0" err="1"/>
              <a:t>scikit-learn.org</a:t>
            </a:r>
            <a:r>
              <a:rPr lang="en-US" dirty="0"/>
              <a:t>/stable/</a:t>
            </a:r>
            <a:endParaRPr lang="en-US" dirty="0" smtClean="0"/>
          </a:p>
          <a:p>
            <a:r>
              <a:rPr lang="en-US" dirty="0" smtClean="0"/>
              <a:t>Requirements </a:t>
            </a:r>
          </a:p>
          <a:p>
            <a:pPr lvl="1"/>
            <a:r>
              <a:rPr lang="en-US" dirty="0" smtClean="0"/>
              <a:t>Anaconda </a:t>
            </a:r>
          </a:p>
          <a:p>
            <a:pPr lvl="1"/>
            <a:r>
              <a:rPr lang="en-US" dirty="0" smtClean="0"/>
              <a:t>Available from </a:t>
            </a:r>
            <a:r>
              <a:rPr lang="en-US" dirty="0" smtClean="0">
                <a:hlinkClick r:id="rId2"/>
              </a:rPr>
              <a:t>https://www.continuum.io/downloads</a:t>
            </a:r>
            <a:endParaRPr lang="en-US" dirty="0" smtClean="0"/>
          </a:p>
          <a:p>
            <a:pPr lvl="1"/>
            <a:r>
              <a:rPr lang="en-US" dirty="0" smtClean="0"/>
              <a:t>Includes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, and </a:t>
            </a:r>
            <a:r>
              <a:rPr lang="en-US" dirty="0" err="1" smtClean="0"/>
              <a:t>scikit</a:t>
            </a:r>
            <a:r>
              <a:rPr lang="en-US" dirty="0" smtClean="0"/>
              <a:t>-learn (former two are necessary for </a:t>
            </a:r>
            <a:r>
              <a:rPr lang="en-US" dirty="0" err="1" smtClean="0"/>
              <a:t>scikit</a:t>
            </a:r>
            <a:r>
              <a:rPr lang="en-US" dirty="0" smtClean="0"/>
              <a:t>-learn)</a:t>
            </a:r>
          </a:p>
        </p:txBody>
      </p:sp>
    </p:spTree>
    <p:extLst>
      <p:ext uri="{BB962C8B-B14F-4D97-AF65-F5344CB8AC3E}">
        <p14:creationId xmlns:p14="http://schemas.microsoft.com/office/powerpoint/2010/main" val="1546431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think of data as vectors in a fixed dimensional space</a:t>
            </a:r>
          </a:p>
          <a:p>
            <a:r>
              <a:rPr lang="en-US" dirty="0" smtClean="0"/>
              <a:t>For example </a:t>
            </a:r>
          </a:p>
          <a:p>
            <a:endParaRPr lang="en-US" dirty="0" smtClean="0"/>
          </a:p>
        </p:txBody>
      </p:sp>
      <p:pic>
        <p:nvPicPr>
          <p:cNvPr id="5" name="Picture 4" descr="figure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695" y="3306054"/>
            <a:ext cx="4217345" cy="3163009"/>
          </a:xfrm>
          <a:prstGeom prst="rect">
            <a:avLst/>
          </a:prstGeom>
        </p:spPr>
      </p:pic>
      <p:pic>
        <p:nvPicPr>
          <p:cNvPr id="7" name="Picture 6" descr="Screen Shot 2017-03-16 at 1.57.3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59" y="3510854"/>
            <a:ext cx="3872988" cy="289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1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Widely used task: given data determine the class it belongs to. The class will lead to a decision or outcome.</a:t>
            </a:r>
          </a:p>
          <a:p>
            <a:r>
              <a:rPr lang="en-US" dirty="0" smtClean="0"/>
              <a:t>Used in many different places:</a:t>
            </a:r>
          </a:p>
          <a:p>
            <a:pPr lvl="1"/>
            <a:r>
              <a:rPr lang="en-US" dirty="0" smtClean="0"/>
              <a:t>DNA and protein sequence classification</a:t>
            </a:r>
          </a:p>
          <a:p>
            <a:pPr lvl="1"/>
            <a:r>
              <a:rPr lang="en-US" dirty="0" smtClean="0"/>
              <a:t>Insurance</a:t>
            </a:r>
          </a:p>
          <a:p>
            <a:pPr lvl="1"/>
            <a:r>
              <a:rPr lang="en-US" dirty="0" smtClean="0"/>
              <a:t>Weather</a:t>
            </a:r>
          </a:p>
          <a:p>
            <a:pPr lvl="1"/>
            <a:r>
              <a:rPr lang="en-US" dirty="0" smtClean="0"/>
              <a:t>Experimental physics: Higgs Boson determination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447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80766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think of a linear model as a </a:t>
            </a:r>
            <a:r>
              <a:rPr lang="en-US" dirty="0" err="1" smtClean="0"/>
              <a:t>hyperplane</a:t>
            </a:r>
            <a:r>
              <a:rPr lang="en-US" dirty="0" smtClean="0"/>
              <a:t> in space</a:t>
            </a:r>
          </a:p>
          <a:p>
            <a:r>
              <a:rPr lang="en-US" dirty="0" smtClean="0"/>
              <a:t>The margin is the minimum distance of all closest point (misclassified have negative distance)</a:t>
            </a:r>
          </a:p>
          <a:p>
            <a:r>
              <a:rPr lang="en-US" dirty="0" smtClean="0"/>
              <a:t> The support vector machine is the </a:t>
            </a:r>
            <a:r>
              <a:rPr lang="en-US" dirty="0" err="1" smtClean="0"/>
              <a:t>hyperplane</a:t>
            </a:r>
            <a:r>
              <a:rPr lang="en-US" dirty="0" smtClean="0"/>
              <a:t> with largest margin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5172399" y="2334250"/>
            <a:ext cx="3679539" cy="2937749"/>
            <a:chOff x="3886200" y="2895600"/>
            <a:chExt cx="5257800" cy="4114800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4281542" y="3142601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4265676" y="2895600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y</a:t>
              </a:r>
              <a:endParaRPr 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554637" y="3142601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281542" y="3498808"/>
              <a:ext cx="67989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4281542" y="3859341"/>
              <a:ext cx="67989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dirty="0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281542" y="4214106"/>
              <a:ext cx="67989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352049" y="4214106"/>
              <a:ext cx="67989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417519" y="4214106"/>
              <a:ext cx="135977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553498" y="4214106"/>
              <a:ext cx="67989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624004" y="4214106"/>
              <a:ext cx="135977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4759982" y="4214106"/>
              <a:ext cx="67989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4825453" y="4214106"/>
              <a:ext cx="135977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961430" y="4214106"/>
              <a:ext cx="67989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5031938" y="4214106"/>
              <a:ext cx="135977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5167915" y="4214106"/>
              <a:ext cx="67989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5233385" y="4214106"/>
              <a:ext cx="135977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5369362" y="4214106"/>
              <a:ext cx="67989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5439870" y="4214106"/>
              <a:ext cx="135977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5575847" y="4214106"/>
              <a:ext cx="67989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5641318" y="4214106"/>
              <a:ext cx="135977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5777296" y="4214106"/>
              <a:ext cx="67989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5847802" y="4214106"/>
              <a:ext cx="135977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5983781" y="4214106"/>
              <a:ext cx="67989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6049251" y="4214106"/>
              <a:ext cx="135977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6185228" y="4214106"/>
              <a:ext cx="67989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6255735" y="4214106"/>
              <a:ext cx="135977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6391713" y="4214106"/>
              <a:ext cx="67989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6457184" y="4214106"/>
              <a:ext cx="135977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6593161" y="4214106"/>
              <a:ext cx="67989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663669" y="4214106"/>
              <a:ext cx="203966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 dirty="0">
                  <a:solidFill>
                    <a:srgbClr val="000000"/>
                  </a:solidFill>
                  <a:latin typeface="Times New Roman" charset="0"/>
                </a:rPr>
                <a:t>   </a:t>
              </a:r>
              <a:endParaRPr lang="en-US" dirty="0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6870153" y="4214106"/>
              <a:ext cx="67989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4281542" y="4576080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4352049" y="4576080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4281542" y="4930845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4281542" y="5292820"/>
              <a:ext cx="67989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4281542" y="5647585"/>
              <a:ext cx="67989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4281542" y="6009559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4352049" y="6009559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4417519" y="6009559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4553498" y="6009559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4624004" y="6009559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4759982" y="6009559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4825453" y="6009559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4961430" y="6009559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49" name="Rectangle 50"/>
            <p:cNvSpPr>
              <a:spLocks noChangeArrowheads="1"/>
            </p:cNvSpPr>
            <p:nvPr/>
          </p:nvSpPr>
          <p:spPr bwMode="auto">
            <a:xfrm>
              <a:off x="5227091" y="6009559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50" name="Rectangle 51"/>
            <p:cNvSpPr>
              <a:spLocks noChangeArrowheads="1"/>
            </p:cNvSpPr>
            <p:nvPr/>
          </p:nvSpPr>
          <p:spPr bwMode="auto">
            <a:xfrm>
              <a:off x="4281542" y="6364324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51" name="Rectangle 52"/>
            <p:cNvSpPr>
              <a:spLocks noChangeArrowheads="1"/>
            </p:cNvSpPr>
            <p:nvPr/>
          </p:nvSpPr>
          <p:spPr bwMode="auto">
            <a:xfrm>
              <a:off x="4352049" y="6364324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52" name="Rectangle 53"/>
            <p:cNvSpPr>
              <a:spLocks noChangeArrowheads="1"/>
            </p:cNvSpPr>
            <p:nvPr/>
          </p:nvSpPr>
          <p:spPr bwMode="auto">
            <a:xfrm>
              <a:off x="4417519" y="6364324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53" name="Rectangle 54"/>
            <p:cNvSpPr>
              <a:spLocks noChangeArrowheads="1"/>
            </p:cNvSpPr>
            <p:nvPr/>
          </p:nvSpPr>
          <p:spPr bwMode="auto">
            <a:xfrm>
              <a:off x="4553498" y="6364324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54" name="Rectangle 55"/>
            <p:cNvSpPr>
              <a:spLocks noChangeArrowheads="1"/>
            </p:cNvSpPr>
            <p:nvPr/>
          </p:nvSpPr>
          <p:spPr bwMode="auto">
            <a:xfrm>
              <a:off x="4624004" y="6364324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55" name="Rectangle 56"/>
            <p:cNvSpPr>
              <a:spLocks noChangeArrowheads="1"/>
            </p:cNvSpPr>
            <p:nvPr/>
          </p:nvSpPr>
          <p:spPr bwMode="auto">
            <a:xfrm>
              <a:off x="4759982" y="6364324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56" name="Rectangle 57"/>
            <p:cNvSpPr>
              <a:spLocks noChangeArrowheads="1"/>
            </p:cNvSpPr>
            <p:nvPr/>
          </p:nvSpPr>
          <p:spPr bwMode="auto">
            <a:xfrm>
              <a:off x="4825453" y="6364324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57" name="Rectangle 58"/>
            <p:cNvSpPr>
              <a:spLocks noChangeArrowheads="1"/>
            </p:cNvSpPr>
            <p:nvPr/>
          </p:nvSpPr>
          <p:spPr bwMode="auto">
            <a:xfrm>
              <a:off x="4961430" y="6364324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58" name="Rectangle 59"/>
            <p:cNvSpPr>
              <a:spLocks noChangeArrowheads="1"/>
            </p:cNvSpPr>
            <p:nvPr/>
          </p:nvSpPr>
          <p:spPr bwMode="auto">
            <a:xfrm>
              <a:off x="5031938" y="6364324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59" name="Rectangle 60"/>
            <p:cNvSpPr>
              <a:spLocks noChangeArrowheads="1"/>
            </p:cNvSpPr>
            <p:nvPr/>
          </p:nvSpPr>
          <p:spPr bwMode="auto">
            <a:xfrm>
              <a:off x="5167915" y="6364324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60" name="Rectangle 61"/>
            <p:cNvSpPr>
              <a:spLocks noChangeArrowheads="1"/>
            </p:cNvSpPr>
            <p:nvPr/>
          </p:nvSpPr>
          <p:spPr bwMode="auto">
            <a:xfrm>
              <a:off x="5233385" y="6364324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61" name="Rectangle 62"/>
            <p:cNvSpPr>
              <a:spLocks noChangeArrowheads="1"/>
            </p:cNvSpPr>
            <p:nvPr/>
          </p:nvSpPr>
          <p:spPr bwMode="auto">
            <a:xfrm>
              <a:off x="5369362" y="6364324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62" name="Rectangle 63"/>
            <p:cNvSpPr>
              <a:spLocks noChangeArrowheads="1"/>
            </p:cNvSpPr>
            <p:nvPr/>
          </p:nvSpPr>
          <p:spPr bwMode="auto">
            <a:xfrm>
              <a:off x="5439870" y="6364324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63" name="Rectangle 64"/>
            <p:cNvSpPr>
              <a:spLocks noChangeArrowheads="1"/>
            </p:cNvSpPr>
            <p:nvPr/>
          </p:nvSpPr>
          <p:spPr bwMode="auto">
            <a:xfrm>
              <a:off x="5575847" y="6364324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64" name="Rectangle 65"/>
            <p:cNvSpPr>
              <a:spLocks noChangeArrowheads="1"/>
            </p:cNvSpPr>
            <p:nvPr/>
          </p:nvSpPr>
          <p:spPr bwMode="auto">
            <a:xfrm>
              <a:off x="5641318" y="6364324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65" name="Rectangle 66"/>
            <p:cNvSpPr>
              <a:spLocks noChangeArrowheads="1"/>
            </p:cNvSpPr>
            <p:nvPr/>
          </p:nvSpPr>
          <p:spPr bwMode="auto">
            <a:xfrm>
              <a:off x="5777296" y="6364324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66" name="Rectangle 67"/>
            <p:cNvSpPr>
              <a:spLocks noChangeArrowheads="1"/>
            </p:cNvSpPr>
            <p:nvPr/>
          </p:nvSpPr>
          <p:spPr bwMode="auto">
            <a:xfrm>
              <a:off x="5847802" y="6364324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67" name="Rectangle 68"/>
            <p:cNvSpPr>
              <a:spLocks noChangeArrowheads="1"/>
            </p:cNvSpPr>
            <p:nvPr/>
          </p:nvSpPr>
          <p:spPr bwMode="auto">
            <a:xfrm>
              <a:off x="5983781" y="6364324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68" name="Rectangle 69"/>
            <p:cNvSpPr>
              <a:spLocks noChangeArrowheads="1"/>
            </p:cNvSpPr>
            <p:nvPr/>
          </p:nvSpPr>
          <p:spPr bwMode="auto">
            <a:xfrm>
              <a:off x="6049251" y="6364324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69" name="Rectangle 70"/>
            <p:cNvSpPr>
              <a:spLocks noChangeArrowheads="1"/>
            </p:cNvSpPr>
            <p:nvPr/>
          </p:nvSpPr>
          <p:spPr bwMode="auto">
            <a:xfrm>
              <a:off x="6185228" y="6364324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70" name="Rectangle 71"/>
            <p:cNvSpPr>
              <a:spLocks noChangeArrowheads="1"/>
            </p:cNvSpPr>
            <p:nvPr/>
          </p:nvSpPr>
          <p:spPr bwMode="auto">
            <a:xfrm>
              <a:off x="6255735" y="6364324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71" name="Rectangle 72"/>
            <p:cNvSpPr>
              <a:spLocks noChangeArrowheads="1"/>
            </p:cNvSpPr>
            <p:nvPr/>
          </p:nvSpPr>
          <p:spPr bwMode="auto">
            <a:xfrm>
              <a:off x="6391713" y="6364324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72" name="Rectangle 73"/>
            <p:cNvSpPr>
              <a:spLocks noChangeArrowheads="1"/>
            </p:cNvSpPr>
            <p:nvPr/>
          </p:nvSpPr>
          <p:spPr bwMode="auto">
            <a:xfrm>
              <a:off x="6457184" y="6364324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 dirty="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 dirty="0"/>
            </a:p>
          </p:txBody>
        </p:sp>
        <p:sp>
          <p:nvSpPr>
            <p:cNvPr id="73" name="Rectangle 74"/>
            <p:cNvSpPr>
              <a:spLocks noChangeArrowheads="1"/>
            </p:cNvSpPr>
            <p:nvPr/>
          </p:nvSpPr>
          <p:spPr bwMode="auto">
            <a:xfrm>
              <a:off x="6593161" y="6364324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74" name="Rectangle 75"/>
            <p:cNvSpPr>
              <a:spLocks noChangeArrowheads="1"/>
            </p:cNvSpPr>
            <p:nvPr/>
          </p:nvSpPr>
          <p:spPr bwMode="auto">
            <a:xfrm>
              <a:off x="6663669" y="6364324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75" name="Rectangle 76"/>
            <p:cNvSpPr>
              <a:spLocks noChangeArrowheads="1"/>
            </p:cNvSpPr>
            <p:nvPr/>
          </p:nvSpPr>
          <p:spPr bwMode="auto">
            <a:xfrm>
              <a:off x="6799645" y="6364324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76" name="Rectangle 77"/>
            <p:cNvSpPr>
              <a:spLocks noChangeArrowheads="1"/>
            </p:cNvSpPr>
            <p:nvPr/>
          </p:nvSpPr>
          <p:spPr bwMode="auto">
            <a:xfrm>
              <a:off x="6865116" y="6364324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77" name="Rectangle 78"/>
            <p:cNvSpPr>
              <a:spLocks noChangeArrowheads="1"/>
            </p:cNvSpPr>
            <p:nvPr/>
          </p:nvSpPr>
          <p:spPr bwMode="auto">
            <a:xfrm>
              <a:off x="7001095" y="6364324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78" name="Rectangle 79"/>
            <p:cNvSpPr>
              <a:spLocks noChangeArrowheads="1"/>
            </p:cNvSpPr>
            <p:nvPr/>
          </p:nvSpPr>
          <p:spPr bwMode="auto">
            <a:xfrm>
              <a:off x="7071601" y="6364324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79" name="Rectangle 80"/>
            <p:cNvSpPr>
              <a:spLocks noChangeArrowheads="1"/>
            </p:cNvSpPr>
            <p:nvPr/>
          </p:nvSpPr>
          <p:spPr bwMode="auto">
            <a:xfrm>
              <a:off x="7207578" y="6364324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80" name="Rectangle 81"/>
            <p:cNvSpPr>
              <a:spLocks noChangeArrowheads="1"/>
            </p:cNvSpPr>
            <p:nvPr/>
          </p:nvSpPr>
          <p:spPr bwMode="auto">
            <a:xfrm>
              <a:off x="7273048" y="6364324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81" name="Rectangle 82"/>
            <p:cNvSpPr>
              <a:spLocks noChangeArrowheads="1"/>
            </p:cNvSpPr>
            <p:nvPr/>
          </p:nvSpPr>
          <p:spPr bwMode="auto">
            <a:xfrm>
              <a:off x="7409027" y="6364324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82" name="Rectangle 83"/>
            <p:cNvSpPr>
              <a:spLocks noChangeArrowheads="1"/>
            </p:cNvSpPr>
            <p:nvPr/>
          </p:nvSpPr>
          <p:spPr bwMode="auto">
            <a:xfrm>
              <a:off x="7479533" y="6364324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83" name="Rectangle 84"/>
            <p:cNvSpPr>
              <a:spLocks noChangeArrowheads="1"/>
            </p:cNvSpPr>
            <p:nvPr/>
          </p:nvSpPr>
          <p:spPr bwMode="auto">
            <a:xfrm>
              <a:off x="7615512" y="6364324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84" name="Rectangle 85"/>
            <p:cNvSpPr>
              <a:spLocks noChangeArrowheads="1"/>
            </p:cNvSpPr>
            <p:nvPr/>
          </p:nvSpPr>
          <p:spPr bwMode="auto">
            <a:xfrm>
              <a:off x="7680982" y="6364324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85" name="Rectangle 86"/>
            <p:cNvSpPr>
              <a:spLocks noChangeArrowheads="1"/>
            </p:cNvSpPr>
            <p:nvPr/>
          </p:nvSpPr>
          <p:spPr bwMode="auto">
            <a:xfrm>
              <a:off x="7816959" y="6364324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86" name="Rectangle 87"/>
            <p:cNvSpPr>
              <a:spLocks noChangeArrowheads="1"/>
            </p:cNvSpPr>
            <p:nvPr/>
          </p:nvSpPr>
          <p:spPr bwMode="auto">
            <a:xfrm>
              <a:off x="7887467" y="6364324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87" name="Rectangle 88"/>
            <p:cNvSpPr>
              <a:spLocks noChangeArrowheads="1"/>
            </p:cNvSpPr>
            <p:nvPr/>
          </p:nvSpPr>
          <p:spPr bwMode="auto">
            <a:xfrm>
              <a:off x="8023444" y="6364324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88" name="Rectangle 89"/>
            <p:cNvSpPr>
              <a:spLocks noChangeArrowheads="1"/>
            </p:cNvSpPr>
            <p:nvPr/>
          </p:nvSpPr>
          <p:spPr bwMode="auto">
            <a:xfrm>
              <a:off x="8088915" y="6364324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89" name="Rectangle 90"/>
            <p:cNvSpPr>
              <a:spLocks noChangeArrowheads="1"/>
            </p:cNvSpPr>
            <p:nvPr/>
          </p:nvSpPr>
          <p:spPr bwMode="auto">
            <a:xfrm>
              <a:off x="8224893" y="6364324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90" name="Rectangle 91"/>
            <p:cNvSpPr>
              <a:spLocks noChangeArrowheads="1"/>
            </p:cNvSpPr>
            <p:nvPr/>
          </p:nvSpPr>
          <p:spPr bwMode="auto">
            <a:xfrm>
              <a:off x="8295399" y="6364324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91" name="Rectangle 92"/>
            <p:cNvSpPr>
              <a:spLocks noChangeArrowheads="1"/>
            </p:cNvSpPr>
            <p:nvPr/>
          </p:nvSpPr>
          <p:spPr bwMode="auto">
            <a:xfrm>
              <a:off x="8431376" y="6364324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dirty="0"/>
            </a:p>
          </p:txBody>
        </p:sp>
        <p:sp>
          <p:nvSpPr>
            <p:cNvPr id="92" name="Rectangle 93"/>
            <p:cNvSpPr>
              <a:spLocks noChangeArrowheads="1"/>
            </p:cNvSpPr>
            <p:nvPr/>
          </p:nvSpPr>
          <p:spPr bwMode="auto">
            <a:xfrm>
              <a:off x="8496847" y="6364324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93" name="Rectangle 94"/>
            <p:cNvSpPr>
              <a:spLocks noChangeArrowheads="1"/>
            </p:cNvSpPr>
            <p:nvPr/>
          </p:nvSpPr>
          <p:spPr bwMode="auto">
            <a:xfrm>
              <a:off x="8632825" y="6364324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94" name="Rectangle 95"/>
            <p:cNvSpPr>
              <a:spLocks noChangeArrowheads="1"/>
            </p:cNvSpPr>
            <p:nvPr/>
          </p:nvSpPr>
          <p:spPr bwMode="auto">
            <a:xfrm>
              <a:off x="8703332" y="6364324"/>
              <a:ext cx="203966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 </a:t>
              </a:r>
              <a:endParaRPr lang="en-US"/>
            </a:p>
          </p:txBody>
        </p:sp>
        <p:sp>
          <p:nvSpPr>
            <p:cNvPr id="95" name="Rectangle 96"/>
            <p:cNvSpPr>
              <a:spLocks noChangeArrowheads="1"/>
            </p:cNvSpPr>
            <p:nvPr/>
          </p:nvSpPr>
          <p:spPr bwMode="auto">
            <a:xfrm>
              <a:off x="8909816" y="6364324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x</a:t>
              </a:r>
              <a:endParaRPr lang="en-US"/>
            </a:p>
          </p:txBody>
        </p:sp>
        <p:sp>
          <p:nvSpPr>
            <p:cNvPr id="96" name="Rectangle 97"/>
            <p:cNvSpPr>
              <a:spLocks noChangeArrowheads="1"/>
            </p:cNvSpPr>
            <p:nvPr/>
          </p:nvSpPr>
          <p:spPr bwMode="auto">
            <a:xfrm>
              <a:off x="9045793" y="6364324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dirty="0"/>
            </a:p>
          </p:txBody>
        </p:sp>
        <p:sp>
          <p:nvSpPr>
            <p:cNvPr id="97" name="Line 98"/>
            <p:cNvSpPr>
              <a:spLocks noChangeShapeType="1"/>
            </p:cNvSpPr>
            <p:nvPr/>
          </p:nvSpPr>
          <p:spPr bwMode="auto">
            <a:xfrm>
              <a:off x="4665553" y="3142601"/>
              <a:ext cx="3577184" cy="317557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8" name="Group 101"/>
            <p:cNvGrpSpPr>
              <a:grpSpLocks/>
            </p:cNvGrpSpPr>
            <p:nvPr/>
          </p:nvGrpSpPr>
          <p:grpSpPr bwMode="auto">
            <a:xfrm>
              <a:off x="5943600" y="5764542"/>
              <a:ext cx="222852" cy="255258"/>
              <a:chOff x="2461" y="3028"/>
              <a:chExt cx="177" cy="177"/>
            </a:xfrm>
          </p:grpSpPr>
          <p:sp>
            <p:nvSpPr>
              <p:cNvPr id="145" name="Oval 99"/>
              <p:cNvSpPr>
                <a:spLocks noChangeArrowheads="1"/>
              </p:cNvSpPr>
              <p:nvPr/>
            </p:nvSpPr>
            <p:spPr bwMode="auto">
              <a:xfrm>
                <a:off x="2474" y="3041"/>
                <a:ext cx="151" cy="15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46" name="Oval 100"/>
              <p:cNvSpPr>
                <a:spLocks noChangeArrowheads="1"/>
              </p:cNvSpPr>
              <p:nvPr/>
            </p:nvSpPr>
            <p:spPr bwMode="auto">
              <a:xfrm>
                <a:off x="2461" y="3028"/>
                <a:ext cx="177" cy="177"/>
              </a:xfrm>
              <a:prstGeom prst="ellips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99" name="Group 104"/>
            <p:cNvGrpSpPr>
              <a:grpSpLocks/>
            </p:cNvGrpSpPr>
            <p:nvPr/>
          </p:nvGrpSpPr>
          <p:grpSpPr bwMode="auto">
            <a:xfrm>
              <a:off x="6400800" y="3859542"/>
              <a:ext cx="222852" cy="255258"/>
              <a:chOff x="2785" y="1732"/>
              <a:chExt cx="177" cy="177"/>
            </a:xfrm>
          </p:grpSpPr>
          <p:sp>
            <p:nvSpPr>
              <p:cNvPr id="143" name="Rectangle 102"/>
              <p:cNvSpPr>
                <a:spLocks noChangeArrowheads="1"/>
              </p:cNvSpPr>
              <p:nvPr/>
            </p:nvSpPr>
            <p:spPr bwMode="auto">
              <a:xfrm>
                <a:off x="2798" y="1745"/>
                <a:ext cx="151" cy="15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44" name="Rectangle 103"/>
              <p:cNvSpPr>
                <a:spLocks noChangeArrowheads="1"/>
              </p:cNvSpPr>
              <p:nvPr/>
            </p:nvSpPr>
            <p:spPr bwMode="auto">
              <a:xfrm>
                <a:off x="2785" y="1732"/>
                <a:ext cx="177" cy="177"/>
              </a:xfrm>
              <a:prstGeom prst="rect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100" name="Group 114"/>
            <p:cNvGrpSpPr>
              <a:grpSpLocks/>
            </p:cNvGrpSpPr>
            <p:nvPr/>
          </p:nvGrpSpPr>
          <p:grpSpPr bwMode="auto">
            <a:xfrm>
              <a:off x="7854348" y="5105400"/>
              <a:ext cx="222852" cy="255258"/>
              <a:chOff x="3757" y="2704"/>
              <a:chExt cx="177" cy="177"/>
            </a:xfrm>
          </p:grpSpPr>
          <p:sp>
            <p:nvSpPr>
              <p:cNvPr id="141" name="Rectangle 112"/>
              <p:cNvSpPr>
                <a:spLocks noChangeArrowheads="1"/>
              </p:cNvSpPr>
              <p:nvPr/>
            </p:nvSpPr>
            <p:spPr bwMode="auto">
              <a:xfrm>
                <a:off x="3770" y="2717"/>
                <a:ext cx="151" cy="15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42" name="Rectangle 113"/>
              <p:cNvSpPr>
                <a:spLocks noChangeArrowheads="1"/>
              </p:cNvSpPr>
              <p:nvPr/>
            </p:nvSpPr>
            <p:spPr bwMode="auto">
              <a:xfrm>
                <a:off x="3757" y="2704"/>
                <a:ext cx="177" cy="177"/>
              </a:xfrm>
              <a:prstGeom prst="rect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101" name="Group 129"/>
            <p:cNvGrpSpPr>
              <a:grpSpLocks/>
            </p:cNvGrpSpPr>
            <p:nvPr/>
          </p:nvGrpSpPr>
          <p:grpSpPr bwMode="auto">
            <a:xfrm>
              <a:off x="4773833" y="5233692"/>
              <a:ext cx="217816" cy="255258"/>
              <a:chOff x="1329" y="2704"/>
              <a:chExt cx="173" cy="177"/>
            </a:xfrm>
          </p:grpSpPr>
          <p:sp>
            <p:nvSpPr>
              <p:cNvPr id="139" name="Oval 127"/>
              <p:cNvSpPr>
                <a:spLocks noChangeArrowheads="1"/>
              </p:cNvSpPr>
              <p:nvPr/>
            </p:nvSpPr>
            <p:spPr bwMode="auto">
              <a:xfrm>
                <a:off x="1342" y="2717"/>
                <a:ext cx="147" cy="15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40" name="Oval 128"/>
              <p:cNvSpPr>
                <a:spLocks noChangeArrowheads="1"/>
              </p:cNvSpPr>
              <p:nvPr/>
            </p:nvSpPr>
            <p:spPr bwMode="auto">
              <a:xfrm>
                <a:off x="1329" y="2704"/>
                <a:ext cx="173" cy="177"/>
              </a:xfrm>
              <a:prstGeom prst="ellips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102" name="Group 132"/>
            <p:cNvGrpSpPr>
              <a:grpSpLocks/>
            </p:cNvGrpSpPr>
            <p:nvPr/>
          </p:nvGrpSpPr>
          <p:grpSpPr bwMode="auto">
            <a:xfrm>
              <a:off x="4773833" y="4535700"/>
              <a:ext cx="217816" cy="249489"/>
              <a:chOff x="1329" y="2220"/>
              <a:chExt cx="173" cy="173"/>
            </a:xfrm>
          </p:grpSpPr>
          <p:sp>
            <p:nvSpPr>
              <p:cNvPr id="137" name="Oval 130"/>
              <p:cNvSpPr>
                <a:spLocks noChangeArrowheads="1"/>
              </p:cNvSpPr>
              <p:nvPr/>
            </p:nvSpPr>
            <p:spPr bwMode="auto">
              <a:xfrm>
                <a:off x="1342" y="2233"/>
                <a:ext cx="147" cy="14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8" name="Oval 131"/>
              <p:cNvSpPr>
                <a:spLocks noChangeArrowheads="1"/>
              </p:cNvSpPr>
              <p:nvPr/>
            </p:nvSpPr>
            <p:spPr bwMode="auto">
              <a:xfrm>
                <a:off x="1329" y="2220"/>
                <a:ext cx="173" cy="173"/>
              </a:xfrm>
              <a:prstGeom prst="ellips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103" name="Group 135"/>
            <p:cNvGrpSpPr>
              <a:grpSpLocks/>
            </p:cNvGrpSpPr>
            <p:nvPr/>
          </p:nvGrpSpPr>
          <p:grpSpPr bwMode="auto">
            <a:xfrm>
              <a:off x="5589697" y="5700943"/>
              <a:ext cx="217816" cy="255258"/>
              <a:chOff x="1977" y="3028"/>
              <a:chExt cx="173" cy="177"/>
            </a:xfrm>
          </p:grpSpPr>
          <p:sp>
            <p:nvSpPr>
              <p:cNvPr id="135" name="Oval 133"/>
              <p:cNvSpPr>
                <a:spLocks noChangeArrowheads="1"/>
              </p:cNvSpPr>
              <p:nvPr/>
            </p:nvSpPr>
            <p:spPr bwMode="auto">
              <a:xfrm>
                <a:off x="1990" y="3041"/>
                <a:ext cx="147" cy="15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6" name="Oval 134"/>
              <p:cNvSpPr>
                <a:spLocks noChangeArrowheads="1"/>
              </p:cNvSpPr>
              <p:nvPr/>
            </p:nvSpPr>
            <p:spPr bwMode="auto">
              <a:xfrm>
                <a:off x="1977" y="3028"/>
                <a:ext cx="173" cy="177"/>
              </a:xfrm>
              <a:prstGeom prst="ellips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104" name="Group 138"/>
            <p:cNvGrpSpPr>
              <a:grpSpLocks/>
            </p:cNvGrpSpPr>
            <p:nvPr/>
          </p:nvGrpSpPr>
          <p:grpSpPr bwMode="auto">
            <a:xfrm>
              <a:off x="6199079" y="6168194"/>
              <a:ext cx="222852" cy="255258"/>
              <a:chOff x="2461" y="3352"/>
              <a:chExt cx="177" cy="177"/>
            </a:xfrm>
          </p:grpSpPr>
          <p:sp>
            <p:nvSpPr>
              <p:cNvPr id="133" name="Oval 136"/>
              <p:cNvSpPr>
                <a:spLocks noChangeArrowheads="1"/>
              </p:cNvSpPr>
              <p:nvPr/>
            </p:nvSpPr>
            <p:spPr bwMode="auto">
              <a:xfrm>
                <a:off x="2474" y="3365"/>
                <a:ext cx="151" cy="15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4" name="Oval 137"/>
              <p:cNvSpPr>
                <a:spLocks noChangeArrowheads="1"/>
              </p:cNvSpPr>
              <p:nvPr/>
            </p:nvSpPr>
            <p:spPr bwMode="auto">
              <a:xfrm>
                <a:off x="2461" y="3352"/>
                <a:ext cx="177" cy="177"/>
              </a:xfrm>
              <a:prstGeom prst="ellips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105" name="Group 141"/>
            <p:cNvGrpSpPr>
              <a:grpSpLocks/>
            </p:cNvGrpSpPr>
            <p:nvPr/>
          </p:nvGrpSpPr>
          <p:grpSpPr bwMode="auto">
            <a:xfrm>
              <a:off x="7221428" y="3831940"/>
              <a:ext cx="217816" cy="255258"/>
              <a:chOff x="3273" y="1732"/>
              <a:chExt cx="173" cy="177"/>
            </a:xfrm>
          </p:grpSpPr>
          <p:sp>
            <p:nvSpPr>
              <p:cNvPr id="131" name="Rectangle 139"/>
              <p:cNvSpPr>
                <a:spLocks noChangeArrowheads="1"/>
              </p:cNvSpPr>
              <p:nvPr/>
            </p:nvSpPr>
            <p:spPr bwMode="auto">
              <a:xfrm>
                <a:off x="3286" y="1745"/>
                <a:ext cx="147" cy="15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2" name="Rectangle 140"/>
              <p:cNvSpPr>
                <a:spLocks noChangeArrowheads="1"/>
              </p:cNvSpPr>
              <p:nvPr/>
            </p:nvSpPr>
            <p:spPr bwMode="auto">
              <a:xfrm>
                <a:off x="3273" y="1732"/>
                <a:ext cx="173" cy="177"/>
              </a:xfrm>
              <a:prstGeom prst="rect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106" name="Group 144"/>
            <p:cNvGrpSpPr>
              <a:grpSpLocks/>
            </p:cNvGrpSpPr>
            <p:nvPr/>
          </p:nvGrpSpPr>
          <p:grpSpPr bwMode="auto">
            <a:xfrm>
              <a:off x="5181765" y="4766442"/>
              <a:ext cx="217816" cy="255258"/>
              <a:chOff x="1653" y="2380"/>
              <a:chExt cx="173" cy="177"/>
            </a:xfrm>
          </p:grpSpPr>
          <p:sp>
            <p:nvSpPr>
              <p:cNvPr id="129" name="Oval 142"/>
              <p:cNvSpPr>
                <a:spLocks noChangeArrowheads="1"/>
              </p:cNvSpPr>
              <p:nvPr/>
            </p:nvSpPr>
            <p:spPr bwMode="auto">
              <a:xfrm>
                <a:off x="1666" y="2393"/>
                <a:ext cx="147" cy="15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0" name="Oval 143"/>
              <p:cNvSpPr>
                <a:spLocks noChangeArrowheads="1"/>
              </p:cNvSpPr>
              <p:nvPr/>
            </p:nvSpPr>
            <p:spPr bwMode="auto">
              <a:xfrm>
                <a:off x="1653" y="2380"/>
                <a:ext cx="173" cy="177"/>
              </a:xfrm>
              <a:prstGeom prst="ellips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107" name="Group 147"/>
            <p:cNvGrpSpPr>
              <a:grpSpLocks/>
            </p:cNvGrpSpPr>
            <p:nvPr/>
          </p:nvGrpSpPr>
          <p:grpSpPr bwMode="auto">
            <a:xfrm>
              <a:off x="7830809" y="3601199"/>
              <a:ext cx="222852" cy="249489"/>
              <a:chOff x="3757" y="1572"/>
              <a:chExt cx="177" cy="173"/>
            </a:xfrm>
          </p:grpSpPr>
          <p:sp>
            <p:nvSpPr>
              <p:cNvPr id="127" name="Rectangle 145"/>
              <p:cNvSpPr>
                <a:spLocks noChangeArrowheads="1"/>
              </p:cNvSpPr>
              <p:nvPr/>
            </p:nvSpPr>
            <p:spPr bwMode="auto">
              <a:xfrm>
                <a:off x="3770" y="1585"/>
                <a:ext cx="151" cy="14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28" name="Rectangle 146"/>
              <p:cNvSpPr>
                <a:spLocks noChangeArrowheads="1"/>
              </p:cNvSpPr>
              <p:nvPr/>
            </p:nvSpPr>
            <p:spPr bwMode="auto">
              <a:xfrm>
                <a:off x="3757" y="1572"/>
                <a:ext cx="177" cy="173"/>
              </a:xfrm>
              <a:prstGeom prst="rect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108" name="Group 150"/>
            <p:cNvGrpSpPr>
              <a:grpSpLocks/>
            </p:cNvGrpSpPr>
            <p:nvPr/>
          </p:nvGrpSpPr>
          <p:grpSpPr bwMode="auto">
            <a:xfrm>
              <a:off x="8445226" y="5233692"/>
              <a:ext cx="217816" cy="255258"/>
              <a:chOff x="4245" y="2704"/>
              <a:chExt cx="173" cy="177"/>
            </a:xfrm>
          </p:grpSpPr>
          <p:sp>
            <p:nvSpPr>
              <p:cNvPr id="125" name="Rectangle 148"/>
              <p:cNvSpPr>
                <a:spLocks noChangeArrowheads="1"/>
              </p:cNvSpPr>
              <p:nvPr/>
            </p:nvSpPr>
            <p:spPr bwMode="auto">
              <a:xfrm>
                <a:off x="4258" y="2717"/>
                <a:ext cx="147" cy="15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26" name="Rectangle 149"/>
              <p:cNvSpPr>
                <a:spLocks noChangeArrowheads="1"/>
              </p:cNvSpPr>
              <p:nvPr/>
            </p:nvSpPr>
            <p:spPr bwMode="auto">
              <a:xfrm>
                <a:off x="4245" y="2704"/>
                <a:ext cx="173" cy="177"/>
              </a:xfrm>
              <a:prstGeom prst="rect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109" name="Group 153"/>
            <p:cNvGrpSpPr>
              <a:grpSpLocks/>
            </p:cNvGrpSpPr>
            <p:nvPr/>
          </p:nvGrpSpPr>
          <p:grpSpPr bwMode="auto">
            <a:xfrm>
              <a:off x="7901316" y="4535700"/>
              <a:ext cx="217816" cy="249489"/>
              <a:chOff x="3813" y="2220"/>
              <a:chExt cx="173" cy="173"/>
            </a:xfrm>
          </p:grpSpPr>
          <p:sp>
            <p:nvSpPr>
              <p:cNvPr id="123" name="Rectangle 151"/>
              <p:cNvSpPr>
                <a:spLocks noChangeArrowheads="1"/>
              </p:cNvSpPr>
              <p:nvPr/>
            </p:nvSpPr>
            <p:spPr bwMode="auto">
              <a:xfrm>
                <a:off x="3826" y="2233"/>
                <a:ext cx="147" cy="14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24" name="Rectangle 152"/>
              <p:cNvSpPr>
                <a:spLocks noChangeArrowheads="1"/>
              </p:cNvSpPr>
              <p:nvPr/>
            </p:nvSpPr>
            <p:spPr bwMode="auto">
              <a:xfrm>
                <a:off x="3813" y="2220"/>
                <a:ext cx="173" cy="173"/>
              </a:xfrm>
              <a:prstGeom prst="rect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110" name="Rectangle 224"/>
            <p:cNvSpPr>
              <a:spLocks noChangeArrowheads="1"/>
            </p:cNvSpPr>
            <p:nvPr/>
          </p:nvSpPr>
          <p:spPr bwMode="auto">
            <a:xfrm>
              <a:off x="6994799" y="4407352"/>
              <a:ext cx="67989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111" name="Rectangle 226"/>
            <p:cNvSpPr>
              <a:spLocks noChangeArrowheads="1"/>
            </p:cNvSpPr>
            <p:nvPr/>
          </p:nvSpPr>
          <p:spPr bwMode="auto">
            <a:xfrm>
              <a:off x="8218597" y="5809104"/>
              <a:ext cx="67989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grpSp>
          <p:nvGrpSpPr>
            <p:cNvPr id="112" name="Group 229"/>
            <p:cNvGrpSpPr>
              <a:grpSpLocks/>
            </p:cNvGrpSpPr>
            <p:nvPr/>
          </p:nvGrpSpPr>
          <p:grpSpPr bwMode="auto">
            <a:xfrm>
              <a:off x="4485508" y="3370457"/>
              <a:ext cx="180045" cy="3264988"/>
              <a:chOff x="1100" y="1412"/>
              <a:chExt cx="143" cy="2264"/>
            </a:xfrm>
          </p:grpSpPr>
          <p:sp>
            <p:nvSpPr>
              <p:cNvPr id="121" name="Line 227"/>
              <p:cNvSpPr>
                <a:spLocks noChangeShapeType="1"/>
              </p:cNvSpPr>
              <p:nvPr/>
            </p:nvSpPr>
            <p:spPr bwMode="auto">
              <a:xfrm flipV="1">
                <a:off x="1165" y="1546"/>
                <a:ext cx="1" cy="213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228"/>
              <p:cNvSpPr>
                <a:spLocks/>
              </p:cNvSpPr>
              <p:nvPr/>
            </p:nvSpPr>
            <p:spPr bwMode="auto">
              <a:xfrm>
                <a:off x="1100" y="1412"/>
                <a:ext cx="143" cy="143"/>
              </a:xfrm>
              <a:custGeom>
                <a:avLst/>
                <a:gdLst>
                  <a:gd name="T0" fmla="*/ 143 w 143"/>
                  <a:gd name="T1" fmla="*/ 143 h 143"/>
                  <a:gd name="T2" fmla="*/ 69 w 143"/>
                  <a:gd name="T3" fmla="*/ 0 h 143"/>
                  <a:gd name="T4" fmla="*/ 0 w 143"/>
                  <a:gd name="T5" fmla="*/ 143 h 143"/>
                  <a:gd name="T6" fmla="*/ 143 w 143"/>
                  <a:gd name="T7" fmla="*/ 143 h 14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3" h="143">
                    <a:moveTo>
                      <a:pt x="143" y="143"/>
                    </a:moveTo>
                    <a:lnTo>
                      <a:pt x="69" y="0"/>
                    </a:lnTo>
                    <a:lnTo>
                      <a:pt x="0" y="143"/>
                    </a:lnTo>
                    <a:lnTo>
                      <a:pt x="143" y="1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" name="Group 232"/>
            <p:cNvGrpSpPr>
              <a:grpSpLocks/>
            </p:cNvGrpSpPr>
            <p:nvPr/>
          </p:nvGrpSpPr>
          <p:grpSpPr bwMode="auto">
            <a:xfrm>
              <a:off x="4567348" y="6541708"/>
              <a:ext cx="4290848" cy="206224"/>
              <a:chOff x="1165" y="3611"/>
              <a:chExt cx="3408" cy="143"/>
            </a:xfrm>
          </p:grpSpPr>
          <p:sp>
            <p:nvSpPr>
              <p:cNvPr id="119" name="Line 230"/>
              <p:cNvSpPr>
                <a:spLocks noChangeShapeType="1"/>
              </p:cNvSpPr>
              <p:nvPr/>
            </p:nvSpPr>
            <p:spPr bwMode="auto">
              <a:xfrm>
                <a:off x="1165" y="3676"/>
                <a:ext cx="3266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231"/>
              <p:cNvSpPr>
                <a:spLocks/>
              </p:cNvSpPr>
              <p:nvPr/>
            </p:nvSpPr>
            <p:spPr bwMode="auto">
              <a:xfrm>
                <a:off x="4435" y="3611"/>
                <a:ext cx="138" cy="143"/>
              </a:xfrm>
              <a:custGeom>
                <a:avLst/>
                <a:gdLst>
                  <a:gd name="T0" fmla="*/ 0 w 138"/>
                  <a:gd name="T1" fmla="*/ 143 h 143"/>
                  <a:gd name="T2" fmla="*/ 138 w 138"/>
                  <a:gd name="T3" fmla="*/ 73 h 143"/>
                  <a:gd name="T4" fmla="*/ 0 w 138"/>
                  <a:gd name="T5" fmla="*/ 0 h 143"/>
                  <a:gd name="T6" fmla="*/ 0 w 138"/>
                  <a:gd name="T7" fmla="*/ 143 h 14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38" h="143">
                    <a:moveTo>
                      <a:pt x="0" y="143"/>
                    </a:moveTo>
                    <a:lnTo>
                      <a:pt x="138" y="73"/>
                    </a:lnTo>
                    <a:lnTo>
                      <a:pt x="0" y="0"/>
                    </a:lnTo>
                    <a:lnTo>
                      <a:pt x="0" y="1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" name="Line 236"/>
            <p:cNvSpPr>
              <a:spLocks noChangeShapeType="1"/>
            </p:cNvSpPr>
            <p:nvPr/>
          </p:nvSpPr>
          <p:spPr bwMode="auto">
            <a:xfrm>
              <a:off x="4550979" y="3756949"/>
              <a:ext cx="3323896" cy="325345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237"/>
            <p:cNvSpPr>
              <a:spLocks noChangeShapeType="1"/>
            </p:cNvSpPr>
            <p:nvPr/>
          </p:nvSpPr>
          <p:spPr bwMode="auto">
            <a:xfrm>
              <a:off x="3886200" y="3480059"/>
              <a:ext cx="5257800" cy="276889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16" name="Straight Connector 3"/>
            <p:cNvCxnSpPr>
              <a:cxnSpLocks noChangeShapeType="1"/>
            </p:cNvCxnSpPr>
            <p:nvPr/>
          </p:nvCxnSpPr>
          <p:spPr bwMode="auto">
            <a:xfrm flipV="1">
              <a:off x="5383418" y="4661081"/>
              <a:ext cx="124094" cy="1340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7" name="Straight Connector 146"/>
            <p:cNvCxnSpPr>
              <a:cxnSpLocks noChangeShapeType="1"/>
            </p:cNvCxnSpPr>
            <p:nvPr/>
          </p:nvCxnSpPr>
          <p:spPr bwMode="auto">
            <a:xfrm flipV="1">
              <a:off x="7773573" y="5351071"/>
              <a:ext cx="78234" cy="1368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8" name="Straight Connector 149"/>
            <p:cNvCxnSpPr>
              <a:cxnSpLocks noChangeShapeType="1"/>
            </p:cNvCxnSpPr>
            <p:nvPr/>
          </p:nvCxnSpPr>
          <p:spPr bwMode="auto">
            <a:xfrm flipV="1">
              <a:off x="6149562" y="4133113"/>
              <a:ext cx="250886" cy="26817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48886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>
                <a:latin typeface="Arial" charset="0"/>
                <a:ea typeface="ＭＳ Ｐゴシック" charset="0"/>
              </a:rPr>
              <a:t>Support vector machine: </a:t>
            </a:r>
            <a:br>
              <a:rPr lang="en-US" sz="3600">
                <a:latin typeface="Arial" charset="0"/>
                <a:ea typeface="ＭＳ Ｐゴシック" charset="0"/>
              </a:rPr>
            </a:br>
            <a:r>
              <a:rPr lang="en-US" sz="3600">
                <a:latin typeface="Arial" charset="0"/>
                <a:ea typeface="ＭＳ Ｐゴシック" charset="0"/>
              </a:rPr>
              <a:t>optimally separating hyperplane</a:t>
            </a: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8518525" y="4838700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6096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4096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z="160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>
              <a:latin typeface="Arial" charset="0"/>
              <a:ea typeface="ＭＳ Ｐゴシック" charset="0"/>
            </a:endParaRPr>
          </a:p>
        </p:txBody>
      </p:sp>
      <p:sp>
        <p:nvSpPr>
          <p:cNvPr id="40966" name="Rectangle 7"/>
          <p:cNvSpPr>
            <a:spLocks noChangeArrowheads="1"/>
          </p:cNvSpPr>
          <p:nvPr/>
        </p:nvSpPr>
        <p:spPr bwMode="auto">
          <a:xfrm>
            <a:off x="388208" y="2286000"/>
            <a:ext cx="78304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200" dirty="0"/>
              <a:t>In practice we allow for error terms in case there is </a:t>
            </a:r>
            <a:r>
              <a:rPr lang="en-US" sz="2200" dirty="0" smtClean="0"/>
              <a:t>no </a:t>
            </a:r>
            <a:r>
              <a:rPr lang="en-US" sz="2200" dirty="0" err="1" smtClean="0"/>
              <a:t>hyperplane</a:t>
            </a:r>
            <a:r>
              <a:rPr lang="en-US" sz="2200" dirty="0"/>
              <a:t>.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585134"/>
              </p:ext>
            </p:extLst>
          </p:nvPr>
        </p:nvGraphicFramePr>
        <p:xfrm>
          <a:off x="2505775" y="3354289"/>
          <a:ext cx="3635375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Equation" r:id="rId4" imgW="1663700" imgH="1193800" progId="Equation.DSMT4">
                  <p:embed/>
                </p:oleObj>
              </mc:Choice>
              <mc:Fallback>
                <p:oleObj name="Equation" r:id="rId4" imgW="1663700" imgH="119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775" y="3354289"/>
                        <a:ext cx="3635375" cy="260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234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1194</Words>
  <Application>Microsoft Macintosh PowerPoint</Application>
  <PresentationFormat>On-screen Show (4:3)</PresentationFormat>
  <Paragraphs>345</Paragraphs>
  <Slides>34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Office Theme</vt:lpstr>
      <vt:lpstr>Equation</vt:lpstr>
      <vt:lpstr>Picture</vt:lpstr>
      <vt:lpstr>Basic machine learning background with Python scikit-learn</vt:lpstr>
      <vt:lpstr>Python</vt:lpstr>
      <vt:lpstr>Python</vt:lpstr>
      <vt:lpstr>Data science</vt:lpstr>
      <vt:lpstr>Python scikit-learn</vt:lpstr>
      <vt:lpstr>Data</vt:lpstr>
      <vt:lpstr>Classification</vt:lpstr>
      <vt:lpstr>Linear models</vt:lpstr>
      <vt:lpstr>Support vector machine:  optimally separating hyperplane</vt:lpstr>
      <vt:lpstr>Optimally separating hyperplane with errors</vt:lpstr>
      <vt:lpstr>SVM on simple data</vt:lpstr>
      <vt:lpstr>SVM in scikit-learn</vt:lpstr>
      <vt:lpstr>SVM in scikit-learn</vt:lpstr>
      <vt:lpstr>Non-linear classification</vt:lpstr>
      <vt:lpstr>Non-linear classification</vt:lpstr>
      <vt:lpstr>Decision tree</vt:lpstr>
      <vt:lpstr>Combining classifiers by bagging</vt:lpstr>
      <vt:lpstr>Variance reduction by voting</vt:lpstr>
      <vt:lpstr>Random forest</vt:lpstr>
      <vt:lpstr>Decision tree and random forest in scikit-learn</vt:lpstr>
      <vt:lpstr>Decision tree and random forest in scikit-learn</vt:lpstr>
      <vt:lpstr>Data projection</vt:lpstr>
      <vt:lpstr>Data projection</vt:lpstr>
      <vt:lpstr>Data projection</vt:lpstr>
      <vt:lpstr>Principal component analysis</vt:lpstr>
      <vt:lpstr>PCA optimization problem</vt:lpstr>
      <vt:lpstr>Dimensionality reduction and visualization with PCA</vt:lpstr>
      <vt:lpstr>Dimensionality reduction and visualization with PCA</vt:lpstr>
      <vt:lpstr>Unsupervised learning - clustering</vt:lpstr>
      <vt:lpstr>K-means algorithm for two clusters</vt:lpstr>
      <vt:lpstr>K-means in scikit-learn</vt:lpstr>
      <vt:lpstr>K-means PCA plot in scikit-learn</vt:lpstr>
      <vt:lpstr>K-means PCA plot in scikit-learn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Usman Roshan</dc:creator>
  <cp:lastModifiedBy>Usman Roshan</cp:lastModifiedBy>
  <cp:revision>109</cp:revision>
  <dcterms:created xsi:type="dcterms:W3CDTF">2017-03-15T17:58:10Z</dcterms:created>
  <dcterms:modified xsi:type="dcterms:W3CDTF">2019-01-21T17:18:01Z</dcterms:modified>
</cp:coreProperties>
</file>