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c4cbd9db3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c4cbd9db3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c4cbd9db3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c4cbd9db3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c4cbd9db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c4cbd9db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c4cbd9db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c4cbd9db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c4cbd9db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c4cbd9db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c4cbd9db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c4cbd9db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c4cbd9db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c4cbd9d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c4cbd9db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c4cbd9db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c4cbd9db3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c4cbd9db3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c4cbd9db3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c4cbd9db3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garDollin/Computer_Vision_to_perceive_illus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search/cs?searchtype=author&amp;query=Pang%2C+Z"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search/cs?searchtype=author&amp;query=Pang%2C+Z"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arxiv.org/abs/2102.0195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abs/2102.019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4700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2"/>
              </a:buClr>
              <a:buSzPct val="36666"/>
              <a:buFont typeface="Arial"/>
              <a:buNone/>
            </a:pPr>
            <a:r>
              <a:rPr lang="en" sz="3000">
                <a:solidFill>
                  <a:schemeClr val="dk2"/>
                </a:solidFill>
                <a:latin typeface="Arial"/>
                <a:ea typeface="Arial"/>
                <a:cs typeface="Arial"/>
                <a:sym typeface="Arial"/>
              </a:rPr>
              <a:t>Comparison between Human Vision and Computer Vision to perceive Kanizsa Illusion.</a:t>
            </a:r>
            <a:endParaRPr sz="3000">
              <a:solidFill>
                <a:schemeClr val="dk2"/>
              </a:solidFill>
              <a:latin typeface="Arial"/>
              <a:ea typeface="Arial"/>
              <a:cs typeface="Arial"/>
              <a:sym typeface="Arial"/>
            </a:endParaRPr>
          </a:p>
          <a:p>
            <a:pPr marL="0" lvl="0" indent="0" algn="l" rtl="0">
              <a:spcBef>
                <a:spcPts val="0"/>
              </a:spcBef>
              <a:spcAft>
                <a:spcPts val="0"/>
              </a:spcAft>
              <a:buNone/>
            </a:pPr>
            <a:r>
              <a:rPr lang="en" sz="2400"/>
              <a:t>A computational model to perceive Kanizsa illusion</a:t>
            </a:r>
            <a:endParaRPr sz="240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Sagar B Dollin	 Adheena Reji		Akshat Govekar</a:t>
            </a:r>
            <a:endParaRPr/>
          </a:p>
          <a:p>
            <a:pPr marL="914400" lvl="0" indent="457200" algn="l" rtl="0">
              <a:lnSpc>
                <a:spcPct val="115000"/>
              </a:lnSpc>
              <a:spcBef>
                <a:spcPts val="0"/>
              </a:spcBef>
              <a:spcAft>
                <a:spcPts val="0"/>
              </a:spcAft>
              <a:buClr>
                <a:schemeClr val="dk2"/>
              </a:buClr>
              <a:buSzPts val="1100"/>
              <a:buFont typeface="Arial"/>
              <a:buNone/>
            </a:pPr>
            <a:r>
              <a:rPr lang="en" sz="1200">
                <a:latin typeface="Arial"/>
                <a:ea typeface="Arial"/>
                <a:cs typeface="Arial"/>
                <a:sym typeface="Arial"/>
              </a:rPr>
              <a:t>MSc Cognitive Science, IIT Delhi.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Details</a:t>
            </a:r>
            <a:endParaRPr/>
          </a:p>
        </p:txBody>
      </p:sp>
      <p:sp>
        <p:nvSpPr>
          <p:cNvPr id="189" name="Google Shape;189;p2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project is implemented using python programming language</a:t>
            </a:r>
            <a:endParaRPr dirty="0"/>
          </a:p>
          <a:p>
            <a:pPr marL="457200" lvl="0" indent="-342900" algn="l" rtl="0">
              <a:spcBef>
                <a:spcPts val="0"/>
              </a:spcBef>
              <a:spcAft>
                <a:spcPts val="0"/>
              </a:spcAft>
              <a:buSzPts val="1800"/>
              <a:buChar char="●"/>
            </a:pPr>
            <a:r>
              <a:rPr lang="en" dirty="0"/>
              <a:t>Tensorflow keras library is used for encoders and classification head</a:t>
            </a:r>
            <a:endParaRPr dirty="0"/>
          </a:p>
          <a:p>
            <a:pPr marL="457200" lvl="0" indent="-342900" algn="l" rtl="0">
              <a:spcBef>
                <a:spcPts val="0"/>
              </a:spcBef>
              <a:spcAft>
                <a:spcPts val="0"/>
              </a:spcAft>
              <a:buSzPts val="1800"/>
              <a:buChar char="●"/>
            </a:pPr>
            <a:r>
              <a:rPr lang="en" dirty="0"/>
              <a:t>Image processing is done using OpenCv library</a:t>
            </a:r>
            <a:endParaRPr dirty="0"/>
          </a:p>
          <a:p>
            <a:pPr marL="457200" lvl="0" indent="-342900" algn="l" rtl="0">
              <a:spcBef>
                <a:spcPts val="0"/>
              </a:spcBef>
              <a:spcAft>
                <a:spcPts val="0"/>
              </a:spcAft>
              <a:buSzPts val="1800"/>
              <a:buChar char="●"/>
            </a:pPr>
            <a:r>
              <a:rPr lang="en" dirty="0"/>
              <a:t>The project is available on this link: </a:t>
            </a:r>
            <a:r>
              <a:rPr lang="en-IN" dirty="0">
                <a:hlinkClick r:id="rId3"/>
              </a:rPr>
              <a:t>https://github.com/SagarDollin/Computer_Vision_to_perceive_illusion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and Testing</a:t>
            </a:r>
            <a:endParaRPr/>
          </a:p>
        </p:txBody>
      </p:sp>
      <p:sp>
        <p:nvSpPr>
          <p:cNvPr id="195" name="Google Shape;195;p2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First, the prediction coding feedback network is trained on Cifar100 natural images </a:t>
            </a:r>
            <a:endParaRPr/>
          </a:p>
          <a:p>
            <a:pPr marL="457200" lvl="0" indent="-342900" algn="l" rtl="0">
              <a:spcBef>
                <a:spcPts val="0"/>
              </a:spcBef>
              <a:spcAft>
                <a:spcPts val="0"/>
              </a:spcAft>
              <a:buSzPts val="1800"/>
              <a:buChar char="●"/>
            </a:pPr>
            <a:r>
              <a:rPr lang="en"/>
              <a:t>Then we add the classification head on top of Predictive coding and train the model on real squares and Pacmans in random orientations. </a:t>
            </a:r>
            <a:endParaRPr/>
          </a:p>
          <a:p>
            <a:pPr marL="457200" lvl="0" indent="-342900" algn="l" rtl="0">
              <a:spcBef>
                <a:spcPts val="0"/>
              </a:spcBef>
              <a:spcAft>
                <a:spcPts val="0"/>
              </a:spcAft>
              <a:buSzPts val="1800"/>
              <a:buChar char="●"/>
            </a:pPr>
            <a:r>
              <a:rPr lang="en"/>
              <a:t>Next we test our model on Kanizsa illusion(Pacman facing inside) to check whether the model perceives illusion</a:t>
            </a:r>
            <a:endParaRPr/>
          </a:p>
          <a:p>
            <a:pPr marL="457200" lvl="0" indent="-342900" algn="l" rtl="0">
              <a:spcBef>
                <a:spcPts val="0"/>
              </a:spcBef>
              <a:spcAft>
                <a:spcPts val="0"/>
              </a:spcAft>
              <a:buSzPts val="1800"/>
              <a:buChar char="●"/>
            </a:pPr>
            <a:r>
              <a:rPr lang="en"/>
              <a:t>We also test it on Out facing pacmans to verify that this model can still recognize pacmans</a:t>
            </a:r>
            <a:endParaRPr/>
          </a:p>
        </p:txBody>
      </p:sp>
      <p:pic>
        <p:nvPicPr>
          <p:cNvPr id="196" name="Google Shape;196;p23"/>
          <p:cNvPicPr preferRelativeResize="0"/>
          <p:nvPr/>
        </p:nvPicPr>
        <p:blipFill>
          <a:blip r:embed="rId3">
            <a:alphaModFix/>
          </a:blip>
          <a:stretch>
            <a:fillRect/>
          </a:stretch>
        </p:blipFill>
        <p:spPr>
          <a:xfrm>
            <a:off x="152400" y="1363750"/>
            <a:ext cx="865100" cy="865100"/>
          </a:xfrm>
          <a:prstGeom prst="rect">
            <a:avLst/>
          </a:prstGeom>
          <a:noFill/>
          <a:ln>
            <a:noFill/>
          </a:ln>
        </p:spPr>
      </p:pic>
      <p:pic>
        <p:nvPicPr>
          <p:cNvPr id="197" name="Google Shape;197;p23"/>
          <p:cNvPicPr preferRelativeResize="0"/>
          <p:nvPr/>
        </p:nvPicPr>
        <p:blipFill>
          <a:blip r:embed="rId4">
            <a:alphaModFix/>
          </a:blip>
          <a:stretch>
            <a:fillRect/>
          </a:stretch>
        </p:blipFill>
        <p:spPr>
          <a:xfrm>
            <a:off x="1119300" y="3439700"/>
            <a:ext cx="940601" cy="940601"/>
          </a:xfrm>
          <a:prstGeom prst="rect">
            <a:avLst/>
          </a:prstGeom>
          <a:noFill/>
          <a:ln>
            <a:noFill/>
          </a:ln>
        </p:spPr>
      </p:pic>
      <p:sp>
        <p:nvSpPr>
          <p:cNvPr id="198" name="Google Shape;198;p23"/>
          <p:cNvSpPr txBox="1"/>
          <p:nvPr/>
        </p:nvSpPr>
        <p:spPr>
          <a:xfrm>
            <a:off x="567925" y="2432450"/>
            <a:ext cx="126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Training set</a:t>
            </a:r>
            <a:endParaRPr>
              <a:latin typeface="Lato"/>
              <a:ea typeface="Lato"/>
              <a:cs typeface="Lato"/>
              <a:sym typeface="Lato"/>
            </a:endParaRPr>
          </a:p>
        </p:txBody>
      </p:sp>
      <p:pic>
        <p:nvPicPr>
          <p:cNvPr id="199" name="Google Shape;199;p23"/>
          <p:cNvPicPr preferRelativeResize="0"/>
          <p:nvPr/>
        </p:nvPicPr>
        <p:blipFill>
          <a:blip r:embed="rId5">
            <a:alphaModFix/>
          </a:blip>
          <a:stretch>
            <a:fillRect/>
          </a:stretch>
        </p:blipFill>
        <p:spPr>
          <a:xfrm>
            <a:off x="76900" y="3520850"/>
            <a:ext cx="940601" cy="940601"/>
          </a:xfrm>
          <a:prstGeom prst="rect">
            <a:avLst/>
          </a:prstGeom>
          <a:noFill/>
          <a:ln>
            <a:noFill/>
          </a:ln>
        </p:spPr>
      </p:pic>
      <p:pic>
        <p:nvPicPr>
          <p:cNvPr id="200" name="Google Shape;200;p23"/>
          <p:cNvPicPr preferRelativeResize="0"/>
          <p:nvPr/>
        </p:nvPicPr>
        <p:blipFill>
          <a:blip r:embed="rId6">
            <a:alphaModFix/>
          </a:blip>
          <a:stretch>
            <a:fillRect/>
          </a:stretch>
        </p:blipFill>
        <p:spPr>
          <a:xfrm>
            <a:off x="1017500" y="1363750"/>
            <a:ext cx="1068701" cy="1068701"/>
          </a:xfrm>
          <a:prstGeom prst="rect">
            <a:avLst/>
          </a:prstGeom>
          <a:noFill/>
          <a:ln>
            <a:noFill/>
          </a:ln>
        </p:spPr>
      </p:pic>
      <p:sp>
        <p:nvSpPr>
          <p:cNvPr id="201" name="Google Shape;201;p23"/>
          <p:cNvSpPr txBox="1"/>
          <p:nvPr/>
        </p:nvSpPr>
        <p:spPr>
          <a:xfrm>
            <a:off x="439350" y="4446975"/>
            <a:ext cx="13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Testing set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Kanizsa Illusion</a:t>
            </a:r>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Font typeface="Arial"/>
              <a:buChar char="●"/>
            </a:pPr>
            <a:r>
              <a:rPr lang="en">
                <a:latin typeface="Arial"/>
                <a:ea typeface="Arial"/>
                <a:cs typeface="Arial"/>
                <a:sym typeface="Arial"/>
              </a:rPr>
              <a:t>The illusory square appears brighter than the background.</a:t>
            </a:r>
            <a:endParaRPr>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latin typeface="Arial"/>
                <a:ea typeface="Arial"/>
                <a:cs typeface="Arial"/>
                <a:sym typeface="Arial"/>
              </a:rPr>
              <a:t>In reality the illusory triangle and the background are of same color and brightness</a:t>
            </a:r>
            <a:endParaRPr>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latin typeface="Arial"/>
                <a:ea typeface="Arial"/>
                <a:cs typeface="Arial"/>
                <a:sym typeface="Arial"/>
              </a:rPr>
              <a:t>Edges are perceived for the illusory triangle,but there are no edges for the illusory triangle.</a:t>
            </a:r>
            <a:endParaRPr>
              <a:latin typeface="Arial"/>
              <a:ea typeface="Arial"/>
              <a:cs typeface="Arial"/>
              <a:sym typeface="Arial"/>
            </a:endParaRPr>
          </a:p>
          <a:p>
            <a:pPr marL="457200" lvl="0" indent="-342900" algn="l" rtl="0">
              <a:spcBef>
                <a:spcPts val="0"/>
              </a:spcBef>
              <a:spcAft>
                <a:spcPts val="0"/>
              </a:spcAft>
              <a:buClr>
                <a:schemeClr val="dk2"/>
              </a:buClr>
              <a:buSzPts val="1800"/>
              <a:buFont typeface="Arial"/>
              <a:buChar char="●"/>
            </a:pPr>
            <a:r>
              <a:rPr lang="en">
                <a:latin typeface="Arial"/>
                <a:ea typeface="Arial"/>
                <a:cs typeface="Arial"/>
                <a:sym typeface="Arial"/>
              </a:rPr>
              <a:t>Predictive networks are responsible for illusion</a:t>
            </a:r>
            <a:endParaRPr/>
          </a:p>
        </p:txBody>
      </p:sp>
      <p:pic>
        <p:nvPicPr>
          <p:cNvPr id="80" name="Google Shape;80;p14"/>
          <p:cNvPicPr preferRelativeResize="0"/>
          <p:nvPr/>
        </p:nvPicPr>
        <p:blipFill>
          <a:blip r:embed="rId3">
            <a:alphaModFix/>
          </a:blip>
          <a:stretch>
            <a:fillRect/>
          </a:stretch>
        </p:blipFill>
        <p:spPr>
          <a:xfrm>
            <a:off x="152400" y="1363750"/>
            <a:ext cx="2105312" cy="2105312"/>
          </a:xfrm>
          <a:prstGeom prst="rect">
            <a:avLst/>
          </a:prstGeom>
          <a:noFill/>
          <a:ln>
            <a:noFill/>
          </a:ln>
        </p:spPr>
      </p:pic>
      <p:sp>
        <p:nvSpPr>
          <p:cNvPr id="81" name="Google Shape;81;p14"/>
          <p:cNvSpPr txBox="1"/>
          <p:nvPr/>
        </p:nvSpPr>
        <p:spPr>
          <a:xfrm>
            <a:off x="428625" y="3321850"/>
            <a:ext cx="210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Kanizsa illusion square</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Image credits: Adheena Reji</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Computer vision see such illusions?</a:t>
            </a:r>
            <a:endParaRPr/>
          </a:p>
        </p:txBody>
      </p:sp>
      <p:sp>
        <p:nvSpPr>
          <p:cNvPr id="87" name="Google Shape;87;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By computer Vision we mean popular CNN models used for computer vision applications.</a:t>
            </a:r>
            <a:endParaRPr/>
          </a:p>
          <a:p>
            <a:pPr marL="457200" lvl="0" indent="-342900" algn="l" rtl="0">
              <a:spcBef>
                <a:spcPts val="0"/>
              </a:spcBef>
              <a:spcAft>
                <a:spcPts val="0"/>
              </a:spcAft>
              <a:buSzPts val="1800"/>
              <a:buChar char="●"/>
            </a:pPr>
            <a:r>
              <a:rPr lang="en"/>
              <a:t>Research shows that CNN cannot perceive kanizsa illusion. (Trained on Real Square , Tested on Kanizsa square )</a:t>
            </a:r>
            <a:endParaRPr/>
          </a:p>
          <a:p>
            <a:pPr marL="457200" lvl="0" indent="-342900" algn="l" rtl="0">
              <a:spcBef>
                <a:spcPts val="0"/>
              </a:spcBef>
              <a:spcAft>
                <a:spcPts val="0"/>
              </a:spcAft>
              <a:buSzPts val="1800"/>
              <a:buChar char="●"/>
            </a:pPr>
            <a:r>
              <a:rPr lang="en"/>
              <a:t>In this project we evaluate the predictive coding feedback network proposed by </a:t>
            </a:r>
            <a:r>
              <a:rPr lang="en">
                <a:solidFill>
                  <a:srgbClr val="1155CC"/>
                </a:solidFill>
                <a:highlight>
                  <a:srgbClr val="FFFFFF"/>
                </a:highlight>
                <a:uFill>
                  <a:noFill/>
                </a:uFill>
                <a:hlinkClick r:id="rId3">
                  <a:extLst>
                    <a:ext uri="{A12FA001-AC4F-418D-AE19-62706E023703}">
                      <ahyp:hlinkClr xmlns:ahyp="http://schemas.microsoft.com/office/drawing/2018/hyperlinkcolor" val="tx"/>
                    </a:ext>
                  </a:extLst>
                </a:hlinkClick>
              </a:rPr>
              <a:t>Zhaoyang Pang</a:t>
            </a:r>
            <a:r>
              <a:rPr lang="en"/>
              <a:t> et al</a:t>
            </a:r>
            <a:r>
              <a:rPr lang="en" sz="1400"/>
              <a: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method   </a:t>
            </a:r>
            <a:r>
              <a:rPr lang="en" sz="1100" b="0">
                <a:solidFill>
                  <a:srgbClr val="1155CC"/>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by Zhaoyang Pang</a:t>
            </a:r>
            <a:r>
              <a:rPr lang="en" sz="1100" b="0">
                <a:latin typeface="Arial"/>
                <a:ea typeface="Arial"/>
                <a:cs typeface="Arial"/>
                <a:sym typeface="Arial"/>
              </a:rPr>
              <a:t> et al.)</a:t>
            </a:r>
            <a:endParaRPr/>
          </a:p>
        </p:txBody>
      </p:sp>
      <p:sp>
        <p:nvSpPr>
          <p:cNvPr id="93" name="Google Shape;93;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2"/>
              </a:buClr>
              <a:buSzPct val="100000"/>
              <a:buFont typeface="Arial"/>
              <a:buNone/>
            </a:pPr>
            <a:endParaRPr sz="1100">
              <a:latin typeface="Arial"/>
              <a:ea typeface="Arial"/>
              <a:cs typeface="Arial"/>
              <a:sym typeface="Arial"/>
            </a:endParaRPr>
          </a:p>
          <a:p>
            <a:pPr marL="457200" lvl="0" indent="-304165" algn="l" rtl="0">
              <a:spcBef>
                <a:spcPts val="0"/>
              </a:spcBef>
              <a:spcAft>
                <a:spcPts val="0"/>
              </a:spcAft>
              <a:buSzPct val="100000"/>
              <a:buFont typeface="Arial"/>
              <a:buChar char="●"/>
            </a:pPr>
            <a:r>
              <a:rPr lang="en" sz="1400">
                <a:latin typeface="Arial"/>
                <a:ea typeface="Arial"/>
                <a:cs typeface="Arial"/>
                <a:sym typeface="Arial"/>
              </a:rPr>
              <a:t>The model consists of 3 feedforward encoding layers, e1,e2,e3, and three corresponding decoding generative layers d0,d1,d2, whose errors are used to update the activity of the encoding layer below them at each timestamp. The error of a layer n at any timestamp t can be given as,</a:t>
            </a:r>
            <a:endParaRPr sz="1400">
              <a:latin typeface="Arial"/>
              <a:ea typeface="Arial"/>
              <a:cs typeface="Arial"/>
              <a:sym typeface="Arial"/>
            </a:endParaRPr>
          </a:p>
          <a:p>
            <a:pPr marL="0" lvl="0" indent="0" algn="ctr" rtl="0">
              <a:spcBef>
                <a:spcPts val="0"/>
              </a:spcBef>
              <a:spcAft>
                <a:spcPts val="0"/>
              </a:spcAft>
              <a:buNone/>
            </a:pPr>
            <a:r>
              <a:rPr lang="en" sz="1400">
                <a:latin typeface="Arial"/>
                <a:ea typeface="Arial"/>
                <a:cs typeface="Arial"/>
                <a:sym typeface="Arial"/>
              </a:rPr>
              <a:t>є</a:t>
            </a:r>
            <a:r>
              <a:rPr lang="en" sz="1400" baseline="-25000">
                <a:latin typeface="Arial"/>
                <a:ea typeface="Arial"/>
                <a:cs typeface="Arial"/>
                <a:sym typeface="Arial"/>
              </a:rPr>
              <a:t>n</a:t>
            </a:r>
            <a:r>
              <a:rPr lang="en" sz="1400">
                <a:latin typeface="Arial"/>
                <a:ea typeface="Arial"/>
                <a:cs typeface="Arial"/>
                <a:sym typeface="Arial"/>
              </a:rPr>
              <a:t>=e</a:t>
            </a:r>
            <a:r>
              <a:rPr lang="en" sz="1400" baseline="-25000">
                <a:latin typeface="Arial"/>
                <a:ea typeface="Arial"/>
                <a:cs typeface="Arial"/>
                <a:sym typeface="Arial"/>
              </a:rPr>
              <a:t>n</a:t>
            </a:r>
            <a:r>
              <a:rPr lang="en" sz="1400">
                <a:latin typeface="Arial"/>
                <a:ea typeface="Arial"/>
                <a:cs typeface="Arial"/>
                <a:sym typeface="Arial"/>
              </a:rPr>
              <a:t>-d</a:t>
            </a:r>
            <a:r>
              <a:rPr lang="en" sz="1400" baseline="-25000">
                <a:latin typeface="Arial"/>
                <a:ea typeface="Arial"/>
                <a:cs typeface="Arial"/>
                <a:sym typeface="Arial"/>
              </a:rPr>
              <a:t>n</a:t>
            </a:r>
            <a:r>
              <a:rPr lang="en" sz="1400">
                <a:latin typeface="Arial"/>
                <a:ea typeface="Arial"/>
                <a:cs typeface="Arial"/>
                <a:sym typeface="Arial"/>
              </a:rPr>
              <a:t>. </a:t>
            </a:r>
            <a:endParaRPr sz="1400">
              <a:latin typeface="Arial"/>
              <a:ea typeface="Arial"/>
              <a:cs typeface="Arial"/>
              <a:sym typeface="Arial"/>
            </a:endParaRPr>
          </a:p>
          <a:p>
            <a:pPr marL="0" lvl="0" indent="0" algn="ctr" rtl="0">
              <a:spcBef>
                <a:spcPts val="0"/>
              </a:spcBef>
              <a:spcAft>
                <a:spcPts val="0"/>
              </a:spcAft>
              <a:buNone/>
            </a:pPr>
            <a:endParaRPr sz="1400">
              <a:latin typeface="Arial"/>
              <a:ea typeface="Arial"/>
              <a:cs typeface="Arial"/>
              <a:sym typeface="Arial"/>
            </a:endParaRPr>
          </a:p>
          <a:p>
            <a:pPr marL="457200" lvl="0" indent="-304165" algn="just" rtl="0">
              <a:spcBef>
                <a:spcPts val="0"/>
              </a:spcBef>
              <a:spcAft>
                <a:spcPts val="0"/>
              </a:spcAft>
              <a:buSzPct val="100000"/>
              <a:buFont typeface="Arial"/>
              <a:buChar char="●"/>
            </a:pPr>
            <a:r>
              <a:rPr lang="en" sz="1400">
                <a:latin typeface="Arial"/>
                <a:ea typeface="Arial"/>
                <a:cs typeface="Arial"/>
                <a:sym typeface="Arial"/>
              </a:rPr>
              <a:t>To the hierarchical encoding layer, we attach a binary classifier. That is used to classify images as either square or Pacman.</a:t>
            </a:r>
            <a:endParaRPr sz="1400">
              <a:latin typeface="Arial"/>
              <a:ea typeface="Arial"/>
              <a:cs typeface="Arial"/>
              <a:sym typeface="Arial"/>
            </a:endParaRPr>
          </a:p>
          <a:p>
            <a:pPr marL="457200" lvl="0" indent="-304165" algn="just" rtl="0">
              <a:spcBef>
                <a:spcPts val="0"/>
              </a:spcBef>
              <a:spcAft>
                <a:spcPts val="0"/>
              </a:spcAft>
              <a:buSzPct val="100000"/>
              <a:buFont typeface="Arial"/>
              <a:buChar char="●"/>
            </a:pPr>
            <a:r>
              <a:rPr lang="en" sz="1400">
                <a:latin typeface="Arial"/>
                <a:ea typeface="Arial"/>
                <a:cs typeface="Arial"/>
                <a:sym typeface="Arial"/>
              </a:rPr>
              <a:t>This binary classifier acts as the Inferior Temporal Cortex in recognizing the objects in the image</a:t>
            </a:r>
            <a:endParaRPr sz="1400">
              <a:latin typeface="Arial"/>
              <a:ea typeface="Arial"/>
              <a:cs typeface="Arial"/>
              <a:sym typeface="Arial"/>
            </a:endParaRPr>
          </a:p>
          <a:p>
            <a:pPr marL="457200" lvl="0" indent="-304165" algn="just" rtl="0">
              <a:spcBef>
                <a:spcPts val="0"/>
              </a:spcBef>
              <a:spcAft>
                <a:spcPts val="0"/>
              </a:spcAft>
              <a:buSzPct val="100000"/>
              <a:buFont typeface="Arial"/>
              <a:buChar char="●"/>
            </a:pPr>
            <a:r>
              <a:rPr lang="en" sz="1400">
                <a:latin typeface="Arial"/>
                <a:ea typeface="Arial"/>
                <a:cs typeface="Arial"/>
                <a:sym typeface="Arial"/>
              </a:rPr>
              <a:t>The predictive encoder model acts as a preprocessing mechanism like that of occipital lobe.</a:t>
            </a:r>
            <a:endParaRPr sz="1400">
              <a:latin typeface="Arial"/>
              <a:ea typeface="Arial"/>
              <a:cs typeface="Arial"/>
              <a:sym typeface="Arial"/>
            </a:endParaRPr>
          </a:p>
          <a:p>
            <a:pPr marL="0" lvl="0" indent="0" algn="l" rtl="0">
              <a:spcBef>
                <a:spcPts val="0"/>
              </a:spcBef>
              <a:spcAft>
                <a:spcPts val="0"/>
              </a:spcAft>
              <a:buClr>
                <a:schemeClr val="dk2"/>
              </a:buClr>
              <a:buSzPct val="78571"/>
              <a:buFont typeface="Arial"/>
              <a:buNone/>
            </a:pPr>
            <a:endParaRPr sz="14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2352375" y="507775"/>
            <a:ext cx="6321599" cy="3307800"/>
          </a:xfrm>
          <a:prstGeom prst="rect">
            <a:avLst/>
          </a:prstGeom>
          <a:noFill/>
          <a:ln>
            <a:noFill/>
          </a:ln>
        </p:spPr>
      </p:pic>
      <p:sp>
        <p:nvSpPr>
          <p:cNvPr id="99" name="Google Shape;99;p17"/>
          <p:cNvSpPr txBox="1"/>
          <p:nvPr/>
        </p:nvSpPr>
        <p:spPr>
          <a:xfrm>
            <a:off x="2507475" y="4822025"/>
            <a:ext cx="6011400" cy="75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900">
                <a:solidFill>
                  <a:schemeClr val="dk2"/>
                </a:solidFill>
              </a:rPr>
              <a:t>Image source: </a:t>
            </a:r>
            <a:r>
              <a:rPr lang="en" sz="900" i="1" u="sng">
                <a:solidFill>
                  <a:srgbClr val="1155CC"/>
                </a:solidFill>
                <a:hlinkClick r:id="rId4">
                  <a:extLst>
                    <a:ext uri="{A12FA001-AC4F-418D-AE19-62706E023703}">
                      <ahyp:hlinkClr xmlns:ahyp="http://schemas.microsoft.com/office/drawing/2018/hyperlinkcolor" val="tx"/>
                    </a:ext>
                  </a:extLst>
                </a:hlinkClick>
              </a:rPr>
              <a:t>Predictive coding feedback results in perceived illusory contours in a recurrent neural network</a:t>
            </a:r>
            <a:endParaRPr sz="900">
              <a:solidFill>
                <a:schemeClr val="dk2"/>
              </a:solidFill>
            </a:endParaRPr>
          </a:p>
          <a:p>
            <a:pPr marL="0" lvl="0" indent="0" algn="l" rtl="0">
              <a:lnSpc>
                <a:spcPct val="115000"/>
              </a:lnSpc>
              <a:spcBef>
                <a:spcPts val="0"/>
              </a:spcBef>
              <a:spcAft>
                <a:spcPts val="0"/>
              </a:spcAft>
              <a:buClr>
                <a:schemeClr val="dk2"/>
              </a:buClr>
              <a:buSzPts val="1100"/>
              <a:buFont typeface="Arial"/>
              <a:buNone/>
            </a:pPr>
            <a:endParaRPr sz="1100">
              <a:solidFill>
                <a:schemeClr val="dk2"/>
              </a:solidFill>
            </a:endParaRPr>
          </a:p>
          <a:p>
            <a:pPr marL="0" lvl="0" indent="0" algn="l" rtl="0">
              <a:spcBef>
                <a:spcPts val="0"/>
              </a:spcBef>
              <a:spcAft>
                <a:spcPts val="0"/>
              </a:spcAft>
              <a:buNone/>
            </a:pPr>
            <a:endParaRPr>
              <a:latin typeface="Lato"/>
              <a:ea typeface="Lato"/>
              <a:cs typeface="Lato"/>
              <a:sym typeface="Lato"/>
            </a:endParaRPr>
          </a:p>
        </p:txBody>
      </p:sp>
      <p:sp>
        <p:nvSpPr>
          <p:cNvPr id="100" name="Google Shape;100;p17"/>
          <p:cNvSpPr txBox="1">
            <a:spLocks noGrp="1"/>
          </p:cNvSpPr>
          <p:nvPr>
            <p:ph type="title"/>
          </p:nvPr>
        </p:nvSpPr>
        <p:spPr>
          <a:xfrm>
            <a:off x="2507475" y="3929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100" b="0">
                <a:latin typeface="Arial"/>
                <a:ea typeface="Arial"/>
                <a:cs typeface="Arial"/>
                <a:sym typeface="Arial"/>
              </a:rPr>
              <a:t>Image 2: e1,e2,e3 are the feedforward encoding layers whose activities are updated(P.C loops) using the errors(∈</a:t>
            </a:r>
            <a:r>
              <a:rPr lang="en" sz="1100" b="0" baseline="-25000">
                <a:latin typeface="Arial"/>
                <a:ea typeface="Arial"/>
                <a:cs typeface="Arial"/>
                <a:sym typeface="Arial"/>
              </a:rPr>
              <a:t>n</a:t>
            </a:r>
            <a:r>
              <a:rPr lang="en" sz="1100" b="0">
                <a:latin typeface="Arial"/>
                <a:ea typeface="Arial"/>
                <a:cs typeface="Arial"/>
                <a:sym typeface="Arial"/>
              </a:rPr>
              <a:t>) produced by the corresponding d0,d1,d2 feedback generative layers that try to predict the activity of the lower e</a:t>
            </a:r>
            <a:r>
              <a:rPr lang="en" sz="1100" b="0" baseline="-25000">
                <a:latin typeface="Arial"/>
                <a:ea typeface="Arial"/>
                <a:cs typeface="Arial"/>
                <a:sym typeface="Arial"/>
              </a:rPr>
              <a:t>n-1</a:t>
            </a:r>
            <a:r>
              <a:rPr lang="en" sz="1100" b="0">
                <a:latin typeface="Arial"/>
                <a:ea typeface="Arial"/>
                <a:cs typeface="Arial"/>
                <a:sym typeface="Arial"/>
              </a:rPr>
              <a:t> layers. </a:t>
            </a:r>
            <a:endParaRPr sz="1100" b="0">
              <a:latin typeface="Arial"/>
              <a:ea typeface="Arial"/>
              <a:cs typeface="Arial"/>
              <a:sym typeface="Arial"/>
            </a:endParaRPr>
          </a:p>
          <a:p>
            <a:pPr marL="0" lvl="0" indent="0" algn="l" rtl="0">
              <a:lnSpc>
                <a:spcPct val="115000"/>
              </a:lnSpc>
              <a:spcBef>
                <a:spcPts val="0"/>
              </a:spcBef>
              <a:spcAft>
                <a:spcPts val="0"/>
              </a:spcAft>
              <a:buNone/>
            </a:pPr>
            <a:endParaRPr sz="1100" b="0">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 Predictive Coding Feedback Network</a:t>
            </a:r>
            <a:endParaRPr/>
          </a:p>
        </p:txBody>
      </p:sp>
      <p:sp>
        <p:nvSpPr>
          <p:cNvPr id="106" name="Google Shape;106;p18"/>
          <p:cNvSpPr/>
          <p:nvPr/>
        </p:nvSpPr>
        <p:spPr>
          <a:xfrm>
            <a:off x="6296975" y="1907675"/>
            <a:ext cx="417900" cy="956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7132775" y="1975925"/>
            <a:ext cx="324900" cy="819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6714875" y="2337575"/>
            <a:ext cx="417900" cy="966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7475625" y="2434175"/>
            <a:ext cx="628800" cy="1489200"/>
          </a:xfrm>
          <a:prstGeom prst="curvedLeftArrow">
            <a:avLst>
              <a:gd name="adj1" fmla="val 25000"/>
              <a:gd name="adj2" fmla="val 50000"/>
              <a:gd name="adj3" fmla="val 25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800625" y="3483875"/>
            <a:ext cx="675000" cy="4395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296975" y="3225425"/>
            <a:ext cx="417900" cy="956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473825" y="2894150"/>
            <a:ext cx="64200" cy="3012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txBox="1"/>
          <p:nvPr/>
        </p:nvSpPr>
        <p:spPr>
          <a:xfrm>
            <a:off x="6372000" y="16276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e0</a:t>
            </a:r>
            <a:endParaRPr>
              <a:latin typeface="Lato"/>
              <a:ea typeface="Lato"/>
              <a:cs typeface="Lato"/>
              <a:sym typeface="Lato"/>
            </a:endParaRPr>
          </a:p>
        </p:txBody>
      </p:sp>
      <p:sp>
        <p:nvSpPr>
          <p:cNvPr id="114" name="Google Shape;114;p18"/>
          <p:cNvSpPr txBox="1"/>
          <p:nvPr/>
        </p:nvSpPr>
        <p:spPr>
          <a:xfrm>
            <a:off x="7037975" y="16276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e1</a:t>
            </a:r>
            <a:endParaRPr>
              <a:latin typeface="Lato"/>
              <a:ea typeface="Lato"/>
              <a:cs typeface="Lato"/>
              <a:sym typeface="Lato"/>
            </a:endParaRPr>
          </a:p>
        </p:txBody>
      </p:sp>
      <p:sp>
        <p:nvSpPr>
          <p:cNvPr id="115" name="Google Shape;115;p18"/>
          <p:cNvSpPr txBox="1"/>
          <p:nvPr/>
        </p:nvSpPr>
        <p:spPr>
          <a:xfrm>
            <a:off x="6248675" y="41068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d0</a:t>
            </a:r>
            <a:endParaRPr>
              <a:latin typeface="Lato"/>
              <a:ea typeface="Lato"/>
              <a:cs typeface="Lato"/>
              <a:sym typeface="Lato"/>
            </a:endParaRPr>
          </a:p>
        </p:txBody>
      </p:sp>
      <p:sp>
        <p:nvSpPr>
          <p:cNvPr id="116" name="Google Shape;116;p18"/>
          <p:cNvSpPr txBox="1"/>
          <p:nvPr/>
        </p:nvSpPr>
        <p:spPr>
          <a:xfrm>
            <a:off x="6473825" y="2833625"/>
            <a:ext cx="675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2"/>
                </a:solidFill>
              </a:rPr>
              <a:t>∈</a:t>
            </a:r>
            <a:r>
              <a:rPr lang="en" sz="1100" baseline="-25000">
                <a:solidFill>
                  <a:schemeClr val="dk2"/>
                </a:solidFill>
              </a:rPr>
              <a:t>0</a:t>
            </a:r>
            <a:endParaRPr/>
          </a:p>
        </p:txBody>
      </p:sp>
      <p:sp>
        <p:nvSpPr>
          <p:cNvPr id="117" name="Google Shape;117;p18"/>
          <p:cNvSpPr/>
          <p:nvPr/>
        </p:nvSpPr>
        <p:spPr>
          <a:xfrm>
            <a:off x="2994875" y="2030975"/>
            <a:ext cx="417900" cy="956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3830675" y="2203525"/>
            <a:ext cx="293700" cy="635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3412775" y="2460875"/>
            <a:ext cx="417900" cy="966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flipH="1">
            <a:off x="4155575" y="2457300"/>
            <a:ext cx="417900" cy="1143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4573475" y="2039675"/>
            <a:ext cx="417900" cy="956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3069900" y="17509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e0</a:t>
            </a:r>
            <a:endParaRPr>
              <a:latin typeface="Lato"/>
              <a:ea typeface="Lato"/>
              <a:cs typeface="Lato"/>
              <a:sym typeface="Lato"/>
            </a:endParaRPr>
          </a:p>
        </p:txBody>
      </p:sp>
      <p:sp>
        <p:nvSpPr>
          <p:cNvPr id="123" name="Google Shape;123;p18"/>
          <p:cNvSpPr txBox="1"/>
          <p:nvPr/>
        </p:nvSpPr>
        <p:spPr>
          <a:xfrm>
            <a:off x="3821688" y="1919513"/>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e1</a:t>
            </a:r>
            <a:endParaRPr>
              <a:latin typeface="Lato"/>
              <a:ea typeface="Lato"/>
              <a:cs typeface="Lato"/>
              <a:sym typeface="Lato"/>
            </a:endParaRPr>
          </a:p>
        </p:txBody>
      </p:sp>
      <p:sp>
        <p:nvSpPr>
          <p:cNvPr id="124" name="Google Shape;124;p18"/>
          <p:cNvSpPr txBox="1"/>
          <p:nvPr/>
        </p:nvSpPr>
        <p:spPr>
          <a:xfrm>
            <a:off x="4573475" y="17509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d0</a:t>
            </a:r>
            <a:endParaRPr>
              <a:latin typeface="Lato"/>
              <a:ea typeface="Lato"/>
              <a:cs typeface="Lato"/>
              <a:sym typeface="Lato"/>
            </a:endParaRPr>
          </a:p>
        </p:txBody>
      </p:sp>
      <p:sp>
        <p:nvSpPr>
          <p:cNvPr id="125" name="Google Shape;125;p18"/>
          <p:cNvSpPr txBox="1"/>
          <p:nvPr/>
        </p:nvSpPr>
        <p:spPr>
          <a:xfrm>
            <a:off x="2700350" y="3257550"/>
            <a:ext cx="2829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This is an autoencoder. We can rearrange this autoencoder to look something like in the next image. (Our goal is to regenerate the input at the decoder layer and reduce loss)</a:t>
            </a:r>
            <a:endParaRPr>
              <a:latin typeface="Lato"/>
              <a:ea typeface="Lato"/>
              <a:cs typeface="Lato"/>
              <a:sym typeface="Lato"/>
            </a:endParaRPr>
          </a:p>
        </p:txBody>
      </p:sp>
      <p:sp>
        <p:nvSpPr>
          <p:cNvPr id="126" name="Google Shape;126;p18"/>
          <p:cNvSpPr txBox="1"/>
          <p:nvPr/>
        </p:nvSpPr>
        <p:spPr>
          <a:xfrm>
            <a:off x="5615388" y="2117700"/>
            <a:ext cx="6750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700">
                <a:latin typeface="Lato"/>
                <a:ea typeface="Lato"/>
                <a:cs typeface="Lato"/>
                <a:sym typeface="Lato"/>
              </a:rPr>
              <a:t>=</a:t>
            </a:r>
            <a:endParaRPr sz="4700">
              <a:latin typeface="Lato"/>
              <a:ea typeface="Lato"/>
              <a:cs typeface="Lato"/>
              <a:sym typeface="Lato"/>
            </a:endParaRPr>
          </a:p>
        </p:txBody>
      </p:sp>
      <p:sp>
        <p:nvSpPr>
          <p:cNvPr id="127" name="Google Shape;127;p18"/>
          <p:cNvSpPr txBox="1"/>
          <p:nvPr/>
        </p:nvSpPr>
        <p:spPr>
          <a:xfrm>
            <a:off x="2918150" y="2990525"/>
            <a:ext cx="8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Input</a:t>
            </a:r>
            <a:endParaRPr>
              <a:latin typeface="Lato"/>
              <a:ea typeface="Lato"/>
              <a:cs typeface="Lato"/>
              <a:sym typeface="Lato"/>
            </a:endParaRPr>
          </a:p>
        </p:txBody>
      </p:sp>
      <p:sp>
        <p:nvSpPr>
          <p:cNvPr id="128" name="Google Shape;128;p18"/>
          <p:cNvSpPr txBox="1"/>
          <p:nvPr/>
        </p:nvSpPr>
        <p:spPr>
          <a:xfrm>
            <a:off x="3545825" y="2867225"/>
            <a:ext cx="8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Encoder</a:t>
            </a:r>
            <a:endParaRPr>
              <a:latin typeface="Lato"/>
              <a:ea typeface="Lato"/>
              <a:cs typeface="Lato"/>
              <a:sym typeface="Lato"/>
            </a:endParaRPr>
          </a:p>
        </p:txBody>
      </p:sp>
      <p:sp>
        <p:nvSpPr>
          <p:cNvPr id="129" name="Google Shape;129;p18"/>
          <p:cNvSpPr txBox="1"/>
          <p:nvPr/>
        </p:nvSpPr>
        <p:spPr>
          <a:xfrm>
            <a:off x="4440425" y="2990525"/>
            <a:ext cx="8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Decoder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autoencoder in previous slide can be hierarchically stacked</a:t>
            </a:r>
            <a:endParaRPr/>
          </a:p>
        </p:txBody>
      </p:sp>
      <p:sp>
        <p:nvSpPr>
          <p:cNvPr id="135" name="Google Shape;135;p19"/>
          <p:cNvSpPr/>
          <p:nvPr/>
        </p:nvSpPr>
        <p:spPr>
          <a:xfrm>
            <a:off x="2188825" y="1940975"/>
            <a:ext cx="417900" cy="956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024625" y="2009225"/>
            <a:ext cx="324900" cy="819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2606725" y="2370875"/>
            <a:ext cx="417900" cy="966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367475" y="2467475"/>
            <a:ext cx="628800" cy="1489200"/>
          </a:xfrm>
          <a:prstGeom prst="curvedLeftArrow">
            <a:avLst>
              <a:gd name="adj1" fmla="val 25000"/>
              <a:gd name="adj2" fmla="val 50000"/>
              <a:gd name="adj3" fmla="val 25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2692475" y="3517175"/>
            <a:ext cx="675000" cy="4395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188825" y="3258725"/>
            <a:ext cx="417900" cy="956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2365675" y="2927450"/>
            <a:ext cx="64200" cy="3012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txBox="1"/>
          <p:nvPr/>
        </p:nvSpPr>
        <p:spPr>
          <a:xfrm>
            <a:off x="2263850" y="16609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e0</a:t>
            </a:r>
            <a:endParaRPr>
              <a:latin typeface="Lato"/>
              <a:ea typeface="Lato"/>
              <a:cs typeface="Lato"/>
              <a:sym typeface="Lato"/>
            </a:endParaRPr>
          </a:p>
        </p:txBody>
      </p:sp>
      <p:sp>
        <p:nvSpPr>
          <p:cNvPr id="143" name="Google Shape;143;p19"/>
          <p:cNvSpPr txBox="1"/>
          <p:nvPr/>
        </p:nvSpPr>
        <p:spPr>
          <a:xfrm>
            <a:off x="2929825" y="16609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e1</a:t>
            </a:r>
            <a:endParaRPr>
              <a:latin typeface="Lato"/>
              <a:ea typeface="Lato"/>
              <a:cs typeface="Lato"/>
              <a:sym typeface="Lato"/>
            </a:endParaRPr>
          </a:p>
        </p:txBody>
      </p:sp>
      <p:sp>
        <p:nvSpPr>
          <p:cNvPr id="144" name="Google Shape;144;p19"/>
          <p:cNvSpPr txBox="1"/>
          <p:nvPr/>
        </p:nvSpPr>
        <p:spPr>
          <a:xfrm>
            <a:off x="2140525" y="41401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d0</a:t>
            </a:r>
            <a:endParaRPr>
              <a:latin typeface="Lato"/>
              <a:ea typeface="Lato"/>
              <a:cs typeface="Lato"/>
              <a:sym typeface="Lato"/>
            </a:endParaRPr>
          </a:p>
        </p:txBody>
      </p:sp>
      <p:sp>
        <p:nvSpPr>
          <p:cNvPr id="145" name="Google Shape;145;p19"/>
          <p:cNvSpPr txBox="1"/>
          <p:nvPr/>
        </p:nvSpPr>
        <p:spPr>
          <a:xfrm>
            <a:off x="2365675" y="2866925"/>
            <a:ext cx="675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2"/>
                </a:solidFill>
              </a:rPr>
              <a:t>∈</a:t>
            </a:r>
            <a:r>
              <a:rPr lang="en" sz="1100" baseline="-25000">
                <a:solidFill>
                  <a:schemeClr val="dk2"/>
                </a:solidFill>
              </a:rPr>
              <a:t>0</a:t>
            </a:r>
            <a:endParaRPr/>
          </a:p>
        </p:txBody>
      </p:sp>
      <p:sp>
        <p:nvSpPr>
          <p:cNvPr id="146" name="Google Shape;146;p19"/>
          <p:cNvSpPr/>
          <p:nvPr/>
        </p:nvSpPr>
        <p:spPr>
          <a:xfrm>
            <a:off x="4514170" y="2078485"/>
            <a:ext cx="212100" cy="655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4938912" y="2125261"/>
            <a:ext cx="165300" cy="561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726541" y="2373122"/>
            <a:ext cx="212100" cy="660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5113143" y="2439327"/>
            <a:ext cx="319800" cy="1020600"/>
          </a:xfrm>
          <a:prstGeom prst="curvedLeftArrow">
            <a:avLst>
              <a:gd name="adj1" fmla="val 25000"/>
              <a:gd name="adj2" fmla="val 50000"/>
              <a:gd name="adj3" fmla="val 25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770118" y="3158750"/>
            <a:ext cx="342900" cy="3012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514170" y="2981619"/>
            <a:ext cx="212100" cy="655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604043" y="2754576"/>
            <a:ext cx="32700" cy="2064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txBox="1"/>
          <p:nvPr/>
        </p:nvSpPr>
        <p:spPr>
          <a:xfrm>
            <a:off x="4489627" y="1698950"/>
            <a:ext cx="4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e1’</a:t>
            </a:r>
            <a:endParaRPr>
              <a:latin typeface="Lato"/>
              <a:ea typeface="Lato"/>
              <a:cs typeface="Lato"/>
              <a:sym typeface="Lato"/>
            </a:endParaRPr>
          </a:p>
        </p:txBody>
      </p:sp>
      <p:sp>
        <p:nvSpPr>
          <p:cNvPr id="154" name="Google Shape;154;p19"/>
          <p:cNvSpPr txBox="1"/>
          <p:nvPr/>
        </p:nvSpPr>
        <p:spPr>
          <a:xfrm>
            <a:off x="4907517" y="1822250"/>
            <a:ext cx="4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e2</a:t>
            </a:r>
            <a:endParaRPr>
              <a:latin typeface="Lato"/>
              <a:ea typeface="Lato"/>
              <a:cs typeface="Lato"/>
              <a:sym typeface="Lato"/>
            </a:endParaRPr>
          </a:p>
        </p:txBody>
      </p:sp>
      <p:sp>
        <p:nvSpPr>
          <p:cNvPr id="155" name="Google Shape;155;p19"/>
          <p:cNvSpPr txBox="1"/>
          <p:nvPr/>
        </p:nvSpPr>
        <p:spPr>
          <a:xfrm>
            <a:off x="4489575" y="3657775"/>
            <a:ext cx="4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d1</a:t>
            </a:r>
            <a:endParaRPr>
              <a:latin typeface="Lato"/>
              <a:ea typeface="Lato"/>
              <a:cs typeface="Lato"/>
              <a:sym typeface="Lato"/>
            </a:endParaRPr>
          </a:p>
        </p:txBody>
      </p:sp>
      <p:sp>
        <p:nvSpPr>
          <p:cNvPr id="156" name="Google Shape;156;p19"/>
          <p:cNvSpPr txBox="1"/>
          <p:nvPr/>
        </p:nvSpPr>
        <p:spPr>
          <a:xfrm>
            <a:off x="4604043" y="2713094"/>
            <a:ext cx="3429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2"/>
                </a:solidFill>
              </a:rPr>
              <a:t>∈</a:t>
            </a:r>
            <a:r>
              <a:rPr lang="en" sz="1100" baseline="-25000">
                <a:solidFill>
                  <a:schemeClr val="dk2"/>
                </a:solidFill>
              </a:rPr>
              <a:t>1</a:t>
            </a:r>
            <a:endParaRPr/>
          </a:p>
        </p:txBody>
      </p:sp>
      <p:sp>
        <p:nvSpPr>
          <p:cNvPr id="157" name="Google Shape;157;p19"/>
          <p:cNvSpPr/>
          <p:nvPr/>
        </p:nvSpPr>
        <p:spPr>
          <a:xfrm>
            <a:off x="5972234" y="2201038"/>
            <a:ext cx="167400" cy="581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307415" y="2242525"/>
            <a:ext cx="130500" cy="498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6139825" y="2462355"/>
            <a:ext cx="167400" cy="585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6444908" y="2521074"/>
            <a:ext cx="252300" cy="905100"/>
          </a:xfrm>
          <a:prstGeom prst="curvedLeftArrow">
            <a:avLst>
              <a:gd name="adj1" fmla="val 25000"/>
              <a:gd name="adj2" fmla="val 50000"/>
              <a:gd name="adj3" fmla="val 25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6174213" y="3159139"/>
            <a:ext cx="270600" cy="267000"/>
          </a:xfrm>
          <a:prstGeom prst="lef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5972234" y="3002039"/>
            <a:ext cx="167400" cy="5814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6043156" y="2800672"/>
            <a:ext cx="25800" cy="1830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p:nvPr/>
        </p:nvSpPr>
        <p:spPr>
          <a:xfrm>
            <a:off x="5952880" y="1864425"/>
            <a:ext cx="5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e2’</a:t>
            </a:r>
            <a:endParaRPr>
              <a:latin typeface="Lato"/>
              <a:ea typeface="Lato"/>
              <a:cs typeface="Lato"/>
              <a:sym typeface="Lato"/>
            </a:endParaRPr>
          </a:p>
        </p:txBody>
      </p:sp>
      <p:sp>
        <p:nvSpPr>
          <p:cNvPr id="165" name="Google Shape;165;p19"/>
          <p:cNvSpPr txBox="1"/>
          <p:nvPr/>
        </p:nvSpPr>
        <p:spPr>
          <a:xfrm>
            <a:off x="6282654" y="1973775"/>
            <a:ext cx="41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e3</a:t>
            </a:r>
            <a:endParaRPr>
              <a:latin typeface="Lato"/>
              <a:ea typeface="Lato"/>
              <a:cs typeface="Lato"/>
              <a:sym typeface="Lato"/>
            </a:endParaRPr>
          </a:p>
        </p:txBody>
      </p:sp>
      <p:sp>
        <p:nvSpPr>
          <p:cNvPr id="166" name="Google Shape;166;p19"/>
          <p:cNvSpPr txBox="1"/>
          <p:nvPr/>
        </p:nvSpPr>
        <p:spPr>
          <a:xfrm>
            <a:off x="5952825" y="3601725"/>
            <a:ext cx="62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d2</a:t>
            </a:r>
            <a:endParaRPr>
              <a:latin typeface="Lato"/>
              <a:ea typeface="Lato"/>
              <a:cs typeface="Lato"/>
              <a:sym typeface="Lato"/>
            </a:endParaRPr>
          </a:p>
        </p:txBody>
      </p:sp>
      <p:sp>
        <p:nvSpPr>
          <p:cNvPr id="167" name="Google Shape;167;p19"/>
          <p:cNvSpPr txBox="1"/>
          <p:nvPr/>
        </p:nvSpPr>
        <p:spPr>
          <a:xfrm>
            <a:off x="5998021" y="2756175"/>
            <a:ext cx="4242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2"/>
                </a:solidFill>
              </a:rPr>
              <a:t>∈</a:t>
            </a:r>
            <a:r>
              <a:rPr lang="en" sz="1100" baseline="-25000">
                <a:solidFill>
                  <a:schemeClr val="dk2"/>
                </a:solidFill>
              </a:rPr>
              <a:t>2</a:t>
            </a:r>
            <a:endParaRPr/>
          </a:p>
        </p:txBody>
      </p:sp>
      <p:sp>
        <p:nvSpPr>
          <p:cNvPr id="168" name="Google Shape;168;p19"/>
          <p:cNvSpPr/>
          <p:nvPr/>
        </p:nvSpPr>
        <p:spPr>
          <a:xfrm>
            <a:off x="3471875" y="2250275"/>
            <a:ext cx="931500" cy="966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5095300" y="2250275"/>
            <a:ext cx="808200" cy="966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txBox="1"/>
          <p:nvPr/>
        </p:nvSpPr>
        <p:spPr>
          <a:xfrm>
            <a:off x="310750" y="1766375"/>
            <a:ext cx="17067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In each layer the decoding  layer dn, which gets input from higher encoding layer e(n+1) tries to predict the output of lower encoding layer e(n). And the activations of higher layers are updated by the prediction error.</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Intuition</a:t>
            </a:r>
            <a:endParaRPr/>
          </a:p>
        </p:txBody>
      </p:sp>
      <p:sp>
        <p:nvSpPr>
          <p:cNvPr id="176" name="Google Shape;176;p20"/>
          <p:cNvSpPr txBox="1">
            <a:spLocks noGrp="1"/>
          </p:cNvSpPr>
          <p:nvPr>
            <p:ph type="body" idx="1"/>
          </p:nvPr>
        </p:nvSpPr>
        <p:spPr>
          <a:xfrm>
            <a:off x="2400262" y="1402876"/>
            <a:ext cx="6321600" cy="3002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This idea of prediction from a higher layer of what could be the output of lower layer is claimed to product expectations. </a:t>
            </a:r>
            <a:endParaRPr/>
          </a:p>
          <a:p>
            <a:pPr marL="0" lvl="0" indent="0" algn="l" rtl="0">
              <a:spcBef>
                <a:spcPts val="1200"/>
              </a:spcBef>
              <a:spcAft>
                <a:spcPts val="0"/>
              </a:spcAft>
              <a:buNone/>
            </a:pPr>
            <a:r>
              <a:rPr lang="en"/>
              <a:t>The higher layers when they see corners of a square expect to see a complete square from the lower layer.</a:t>
            </a:r>
            <a:endParaRPr/>
          </a:p>
          <a:p>
            <a:pPr marL="0" lvl="0" indent="0" algn="l" rtl="0">
              <a:spcBef>
                <a:spcPts val="1200"/>
              </a:spcBef>
              <a:spcAft>
                <a:spcPts val="0"/>
              </a:spcAft>
              <a:buNone/>
            </a:pPr>
            <a:r>
              <a:rPr lang="en"/>
              <a:t>If there is no complete square in the lower layer, the higher layer is suggested to change its activity. (Updation of weights based on prediction errors)</a:t>
            </a:r>
            <a:endParaRPr/>
          </a:p>
          <a:p>
            <a:pPr marL="0" lvl="0" indent="0" algn="l" rtl="0">
              <a:spcBef>
                <a:spcPts val="1200"/>
              </a:spcBef>
              <a:spcAft>
                <a:spcPts val="1200"/>
              </a:spcAft>
              <a:buNone/>
            </a:pPr>
            <a:r>
              <a:rPr lang="en"/>
              <a:t>So in Kanizsa square when we see only corners that resemble a square our brain is expecting to see a full square.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Formula for activation updation</a:t>
            </a:r>
            <a:endParaRPr/>
          </a:p>
        </p:txBody>
      </p:sp>
      <p:pic>
        <p:nvPicPr>
          <p:cNvPr id="182" name="Google Shape;182;p21"/>
          <p:cNvPicPr preferRelativeResize="0"/>
          <p:nvPr/>
        </p:nvPicPr>
        <p:blipFill>
          <a:blip r:embed="rId3">
            <a:alphaModFix/>
          </a:blip>
          <a:stretch>
            <a:fillRect/>
          </a:stretch>
        </p:blipFill>
        <p:spPr>
          <a:xfrm>
            <a:off x="152400" y="1545925"/>
            <a:ext cx="8839199" cy="1309270"/>
          </a:xfrm>
          <a:prstGeom prst="rect">
            <a:avLst/>
          </a:prstGeom>
          <a:noFill/>
          <a:ln>
            <a:noFill/>
          </a:ln>
        </p:spPr>
      </p:pic>
      <p:sp>
        <p:nvSpPr>
          <p:cNvPr id="183" name="Google Shape;183;p21"/>
          <p:cNvSpPr txBox="1"/>
          <p:nvPr/>
        </p:nvSpPr>
        <p:spPr>
          <a:xfrm>
            <a:off x="557225" y="2855200"/>
            <a:ext cx="826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Source : </a:t>
            </a:r>
            <a:r>
              <a:rPr lang="en" u="sng">
                <a:solidFill>
                  <a:schemeClr val="hlink"/>
                </a:solidFill>
                <a:latin typeface="Lato"/>
                <a:ea typeface="Lato"/>
                <a:cs typeface="Lato"/>
                <a:sym typeface="Lato"/>
                <a:hlinkClick r:id="rId4"/>
              </a:rPr>
              <a:t>Predictive coding feedback results in perceived illusory contours in a recurrent neural network</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Raleway</vt:lpstr>
      <vt:lpstr>Lato</vt:lpstr>
      <vt:lpstr>Swiss</vt:lpstr>
      <vt:lpstr>Comparison between Human Vision and Computer Vision to perceive Kanizsa Illusion. A computational model to perceive Kanizsa illusion</vt:lpstr>
      <vt:lpstr>Kanizsa Illusion</vt:lpstr>
      <vt:lpstr>Can Computer vision see such illusions?</vt:lpstr>
      <vt:lpstr>Proposed method   ( by Zhaoyang Pang et al.)</vt:lpstr>
      <vt:lpstr>Image 2: e1,e2,e3 are the feedforward encoding layers whose activities are updated(P.C loops) using the errors(∈n) produced by the corresponding d0,d1,d2 feedback generative layers that try to predict the activity of the lower en-1 layers.   </vt:lpstr>
      <vt:lpstr>Implementation : Predictive Coding Feedback Network</vt:lpstr>
      <vt:lpstr>The autoencoder in previous slide can be hierarchically stacked</vt:lpstr>
      <vt:lpstr>Intuition</vt:lpstr>
      <vt:lpstr>Formula for activation updation</vt:lpstr>
      <vt:lpstr>Project Details</vt:lpstr>
      <vt:lpstr>Training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Human Vision and Computer Vision to perceive Kanizsa Illusion. A computational model to perceive Kanizsa illusion</dc:title>
  <cp:lastModifiedBy>Sagar Dollin</cp:lastModifiedBy>
  <cp:revision>1</cp:revision>
  <dcterms:modified xsi:type="dcterms:W3CDTF">2021-05-22T17:21:41Z</dcterms:modified>
</cp:coreProperties>
</file>