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3" r:id="rId1"/>
  </p:sldMasterIdLst>
  <p:notesMasterIdLst>
    <p:notesMasterId r:id="rId31"/>
  </p:notesMasterIdLst>
  <p:sldIdLst>
    <p:sldId id="257" r:id="rId2"/>
    <p:sldId id="259" r:id="rId3"/>
    <p:sldId id="258" r:id="rId4"/>
    <p:sldId id="261" r:id="rId5"/>
    <p:sldId id="263" r:id="rId6"/>
    <p:sldId id="265" r:id="rId7"/>
    <p:sldId id="267" r:id="rId8"/>
    <p:sldId id="268" r:id="rId9"/>
    <p:sldId id="271" r:id="rId10"/>
    <p:sldId id="272" r:id="rId11"/>
    <p:sldId id="276" r:id="rId12"/>
    <p:sldId id="277" r:id="rId13"/>
    <p:sldId id="274" r:id="rId14"/>
    <p:sldId id="275" r:id="rId15"/>
    <p:sldId id="278" r:id="rId16"/>
    <p:sldId id="281" r:id="rId17"/>
    <p:sldId id="283" r:id="rId18"/>
    <p:sldId id="284" r:id="rId19"/>
    <p:sldId id="285" r:id="rId20"/>
    <p:sldId id="287" r:id="rId21"/>
    <p:sldId id="288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/C:\Users\Sagar%20Ghiya\Desktop\Sensitivity%20Analysis\S1%20(change%20in%20c).xlsx" TargetMode="Externa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oleObject" Target="file:///C:\Users\Sagar%20Ghiya\Desktop\Sensitivity%20Analysis\S2%20(%20change%20in%20b).xlsx" TargetMode="Externa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Sheet1!$B$2:$B$6</c:f>
              <c:numCache>
                <c:formatCode>General</c:formatCode>
                <c:ptCount val="5"/>
                <c:pt idx="0">
                  <c:v>1.75</c:v>
                </c:pt>
                <c:pt idx="1">
                  <c:v>5.0</c:v>
                </c:pt>
                <c:pt idx="2">
                  <c:v>15.0</c:v>
                </c:pt>
                <c:pt idx="3">
                  <c:v>50.0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08-4D58-A06B-34657EF991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Sheet1!$C$2:$C$6</c:f>
              <c:numCache>
                <c:formatCode>General</c:formatCode>
                <c:ptCount val="5"/>
                <c:pt idx="0">
                  <c:v>15.0</c:v>
                </c:pt>
                <c:pt idx="1">
                  <c:v>15.0</c:v>
                </c:pt>
                <c:pt idx="2">
                  <c:v>21.0</c:v>
                </c:pt>
                <c:pt idx="3">
                  <c:v>21.0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D08-4D58-A06B-34657EF99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99440"/>
        <c:axId val="45401760"/>
      </c:barChart>
      <c:catAx>
        <c:axId val="45399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01760"/>
        <c:crosses val="autoZero"/>
        <c:auto val="1"/>
        <c:lblAlgn val="ctr"/>
        <c:lblOffset val="100"/>
        <c:noMultiLvlLbl val="0"/>
      </c:catAx>
      <c:valAx>
        <c:axId val="4540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9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Total Time Available for P3( in min)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Sheet1!$A$2:$A$5</c:f>
              <c:numCache>
                <c:formatCode>General</c:formatCode>
                <c:ptCount val="4"/>
                <c:pt idx="0">
                  <c:v>380.0</c:v>
                </c:pt>
                <c:pt idx="1">
                  <c:v>280.0</c:v>
                </c:pt>
                <c:pt idx="2">
                  <c:v>260.0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173-4F77-AFA0-00072E4BA956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Objective Function Value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639.4</c:v>
                </c:pt>
                <c:pt idx="1">
                  <c:v>617.4</c:v>
                </c:pt>
                <c:pt idx="2">
                  <c:v>552.75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173-4F77-AFA0-00072E4BA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64928"/>
        <c:axId val="-463366240"/>
      </c:barChart>
      <c:catAx>
        <c:axId val="46064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3366240"/>
        <c:crosses val="autoZero"/>
        <c:auto val="1"/>
        <c:lblAlgn val="ctr"/>
        <c:lblOffset val="100"/>
        <c:noMultiLvlLbl val="0"/>
      </c:catAx>
      <c:valAx>
        <c:axId val="-46336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6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D9506-252B-E243-95A5-9F22B3AC3B2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B79A1-BC90-0547-A9EF-9B488E88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BCD-B496-AC4D-8A5D-4741172462F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0E464F-B0B3-BA4F-979A-C0733F45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gn-altech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n-lt"/>
              </a:rPr>
              <a:t>Profit Maximization of Flanges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0093" y="2411106"/>
            <a:ext cx="3386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Faculty Advisor</a:t>
            </a:r>
            <a:r>
              <a:rPr lang="en-US" sz="2400" dirty="0" smtClean="0"/>
              <a:t> :</a:t>
            </a:r>
          </a:p>
          <a:p>
            <a:pPr algn="ctr"/>
            <a:r>
              <a:rPr lang="en-US" sz="2400" dirty="0" smtClean="0"/>
              <a:t>Prof. Md. Noor-E-</a:t>
            </a:r>
            <a:r>
              <a:rPr lang="en-US" sz="2400" dirty="0" err="1" smtClean="0"/>
              <a:t>Alam</a:t>
            </a:r>
            <a:endParaRPr lang="en-US" sz="2400" dirty="0" smtClean="0"/>
          </a:p>
          <a:p>
            <a:endParaRPr lang="en-US" sz="2400" dirty="0"/>
          </a:p>
          <a:p>
            <a:pPr algn="ctr"/>
            <a:r>
              <a:rPr lang="en-US" sz="2400" u="sng" dirty="0" smtClean="0"/>
              <a:t>Teaching Assistant</a:t>
            </a:r>
            <a:r>
              <a:rPr lang="en-US" sz="2400" dirty="0" smtClean="0"/>
              <a:t> :</a:t>
            </a:r>
          </a:p>
          <a:p>
            <a:pPr algn="ctr"/>
            <a:r>
              <a:rPr lang="en-US" sz="2400" dirty="0" err="1" smtClean="0"/>
              <a:t>Prateek</a:t>
            </a:r>
            <a:r>
              <a:rPr lang="en-US" sz="2400" dirty="0" smtClean="0"/>
              <a:t> </a:t>
            </a:r>
            <a:r>
              <a:rPr lang="en-US" sz="2400" dirty="0" err="1" smtClean="0"/>
              <a:t>Khade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85825" y="2041774"/>
            <a:ext cx="6229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ea typeface="Century Gothic" charset="0"/>
                <a:cs typeface="Century Gothic" charset="0"/>
              </a:rPr>
              <a:t>Team Members</a:t>
            </a:r>
            <a:r>
              <a:rPr lang="en-US" sz="2400" dirty="0" smtClean="0">
                <a:ea typeface="Century Gothic" charset="0"/>
                <a:cs typeface="Century Gothic" charset="0"/>
              </a:rPr>
              <a:t> :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ea typeface="Century Gothic" charset="0"/>
              <a:cs typeface="Century Gothic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err="1" smtClean="0">
                <a:ea typeface="Century Gothic" charset="0"/>
                <a:cs typeface="Century Gothic" charset="0"/>
              </a:rPr>
              <a:t>Prabhat</a:t>
            </a:r>
            <a:r>
              <a:rPr lang="en-US" sz="2400" dirty="0" smtClean="0">
                <a:ea typeface="Century Gothic" charset="0"/>
                <a:cs typeface="Century Gothic" charset="0"/>
              </a:rPr>
              <a:t> </a:t>
            </a:r>
            <a:r>
              <a:rPr lang="en-US" sz="2400" dirty="0" smtClean="0">
                <a:ea typeface="Century Gothic" charset="0"/>
                <a:cs typeface="Century Gothic" charset="0"/>
              </a:rPr>
              <a:t>Gupta (001268013)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err="1" smtClean="0">
                <a:ea typeface="Century Gothic" charset="0"/>
                <a:cs typeface="Century Gothic" charset="0"/>
              </a:rPr>
              <a:t>Sagar</a:t>
            </a:r>
            <a:r>
              <a:rPr lang="en-US" sz="2400" dirty="0" smtClean="0">
                <a:ea typeface="Century Gothic" charset="0"/>
                <a:cs typeface="Century Gothic" charset="0"/>
              </a:rPr>
              <a:t> </a:t>
            </a:r>
            <a:r>
              <a:rPr lang="en-US" sz="2400" dirty="0" err="1" smtClean="0">
                <a:ea typeface="Century Gothic" charset="0"/>
                <a:cs typeface="Century Gothic" charset="0"/>
              </a:rPr>
              <a:t>Ghiya</a:t>
            </a:r>
            <a:r>
              <a:rPr lang="en-US" sz="2400" dirty="0" smtClean="0">
                <a:ea typeface="Century Gothic" charset="0"/>
                <a:cs typeface="Century Gothic" charset="0"/>
              </a:rPr>
              <a:t>      </a:t>
            </a:r>
            <a:r>
              <a:rPr lang="en-US" sz="2400" dirty="0" smtClean="0"/>
              <a:t>(001282525)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>
                <a:ea typeface="Century Gothic" charset="0"/>
                <a:cs typeface="Century Gothic" charset="0"/>
              </a:rPr>
              <a:t>Shloka Shah      </a:t>
            </a:r>
            <a:r>
              <a:rPr lang="en-US" sz="2400" dirty="0" smtClean="0"/>
              <a:t>(</a:t>
            </a:r>
            <a:r>
              <a:rPr lang="en-US" sz="2400" dirty="0"/>
              <a:t>001284708)</a:t>
            </a:r>
            <a:r>
              <a:rPr lang="en-US" sz="2400" dirty="0"/>
              <a:t> 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>
                <a:ea typeface="Century Gothic" charset="0"/>
                <a:cs typeface="Century Gothic" charset="0"/>
              </a:rPr>
              <a:t>Varun </a:t>
            </a:r>
            <a:r>
              <a:rPr lang="en-US" sz="2400" dirty="0" err="1" smtClean="0">
                <a:ea typeface="Century Gothic" charset="0"/>
                <a:cs typeface="Century Gothic" charset="0"/>
              </a:rPr>
              <a:t>Ozarkar</a:t>
            </a:r>
            <a:r>
              <a:rPr lang="en-US" sz="2400" dirty="0" smtClean="0">
                <a:ea typeface="Century Gothic" charset="0"/>
                <a:cs typeface="Century Gothic" charset="0"/>
              </a:rPr>
              <a:t>  </a:t>
            </a:r>
            <a:r>
              <a:rPr lang="en-US" sz="2400" dirty="0"/>
              <a:t>(001264099)</a:t>
            </a:r>
            <a:r>
              <a:rPr lang="en-US" sz="2400" dirty="0"/>
              <a:t> 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err="1" smtClean="0">
                <a:ea typeface="Century Gothic" charset="0"/>
                <a:cs typeface="Century Gothic" charset="0"/>
              </a:rPr>
              <a:t>Yash</a:t>
            </a:r>
            <a:r>
              <a:rPr lang="en-US" sz="2400" dirty="0" smtClean="0">
                <a:ea typeface="Century Gothic" charset="0"/>
                <a:cs typeface="Century Gothic" charset="0"/>
              </a:rPr>
              <a:t> </a:t>
            </a:r>
            <a:r>
              <a:rPr lang="en-US" sz="2400" dirty="0" err="1" smtClean="0">
                <a:ea typeface="Century Gothic" charset="0"/>
                <a:cs typeface="Century Gothic" charset="0"/>
              </a:rPr>
              <a:t>Dhabalia</a:t>
            </a:r>
            <a:r>
              <a:rPr lang="en-US" sz="2400" dirty="0" smtClean="0">
                <a:ea typeface="Century Gothic" charset="0"/>
                <a:cs typeface="Century Gothic" charset="0"/>
              </a:rPr>
              <a:t>   </a:t>
            </a:r>
            <a:r>
              <a:rPr lang="en-US" sz="2400" dirty="0"/>
              <a:t>(001222881)</a:t>
            </a:r>
            <a:r>
              <a:rPr lang="en-US" sz="2400" dirty="0"/>
              <a:t> </a:t>
            </a:r>
            <a:endParaRPr lang="en-US" sz="2400" dirty="0">
              <a:ea typeface="Century Gothic" charset="0"/>
              <a:cs typeface="Century Gothic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0175" y="5819567"/>
            <a:ext cx="10269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Deterministic Operations Research ( OR 6205 ) </a:t>
            </a:r>
            <a:r>
              <a:rPr lang="mr-IN" sz="2000" dirty="0" smtClean="0"/>
              <a:t>–</a:t>
            </a:r>
            <a:r>
              <a:rPr lang="en-US" sz="2000" dirty="0" smtClean="0"/>
              <a:t> Master of Science - Industrial Engineering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744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74" y="1364384"/>
            <a:ext cx="3310140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Subject to Constraints :</a:t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 smtClean="0">
                <a:solidFill>
                  <a:srgbClr val="FFFFFF"/>
                </a:solidFill>
              </a:rPr>
              <a:t>Demand Fluctuation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68232" y="386229"/>
            <a:ext cx="6175981" cy="515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ea typeface="Calibri" charset="0"/>
                <a:cs typeface="Calibri" charset="0"/>
              </a:rPr>
              <a:t>15 &lt;= X1 &lt;= 45;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Calibri" charset="0"/>
              <a:cs typeface="Calibri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ea typeface="Calibri" charset="0"/>
                <a:cs typeface="Calibri" charset="0"/>
              </a:rPr>
              <a:t>15 &lt;= X2 &lt;= 22;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Calibri" charset="0"/>
              <a:cs typeface="Calibri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ea typeface="Calibri" charset="0"/>
                <a:cs typeface="Calibri" charset="0"/>
              </a:rPr>
              <a:t>15 &lt;= X3 &lt;= 40;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Calibri" charset="0"/>
              <a:cs typeface="Calibri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ea typeface="Calibri" charset="0"/>
                <a:cs typeface="Calibri" charset="0"/>
              </a:rPr>
              <a:t>15 &lt;= X4 &lt;= 45;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Calibri" charset="0"/>
              <a:cs typeface="Calibri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ea typeface="Calibri" charset="0"/>
                <a:cs typeface="Calibri" charset="0"/>
              </a:rPr>
              <a:t>15 &lt;= X5 &lt;= 30;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Calibri" charset="0"/>
              <a:cs typeface="Calibri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ea typeface="Calibri" charset="0"/>
                <a:cs typeface="Calibri" charset="0"/>
              </a:rPr>
              <a:t>15 &lt;= X6 &lt;= 25;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Calibri" charset="0"/>
              <a:cs typeface="Calibri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ea typeface="Calibri" charset="0"/>
                <a:cs typeface="Calibri" charset="0"/>
              </a:rPr>
              <a:t>15 &lt;= X7 &lt;= 35;</a:t>
            </a:r>
            <a:endParaRPr lang="en-US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Calibri" charset="0"/>
              <a:cs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8232" y="5791596"/>
            <a:ext cx="5418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ea typeface="Calibri" charset="0"/>
              </a:rPr>
              <a:t>X1, X2, X3, X4, X5, X6, X7 are all integers.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8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1446"/>
            <a:ext cx="4040071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AMPL Implementation :</a:t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 smtClean="0">
                <a:solidFill>
                  <a:srgbClr val="FFFFFF"/>
                </a:solidFill>
              </a:rPr>
              <a:t>Model File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9432" y="889843"/>
            <a:ext cx="71715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set P 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set </a:t>
            </a:r>
            <a:r>
              <a:rPr lang="en-US" sz="2400" dirty="0"/>
              <a:t>Q 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en-US" sz="2400" dirty="0"/>
              <a:t>a{ j in </a:t>
            </a:r>
            <a:r>
              <a:rPr lang="en-US" sz="2400" dirty="0" err="1"/>
              <a:t>P,i</a:t>
            </a:r>
            <a:r>
              <a:rPr lang="en-US" sz="2400" dirty="0"/>
              <a:t> in Q</a:t>
            </a:r>
            <a:r>
              <a:rPr lang="en-US" sz="2400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en-US" sz="2400" dirty="0"/>
              <a:t>b{ </a:t>
            </a:r>
            <a:r>
              <a:rPr lang="en-US" sz="2400" dirty="0" err="1"/>
              <a:t>i</a:t>
            </a:r>
            <a:r>
              <a:rPr lang="en-US" sz="2400" dirty="0"/>
              <a:t> in Q} 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en-US" sz="2400" dirty="0"/>
              <a:t>c{ j in P};</a:t>
            </a:r>
            <a:r>
              <a:rPr lang="en-US" sz="2400" dirty="0" err="1"/>
              <a:t>var</a:t>
            </a:r>
            <a:r>
              <a:rPr lang="en-US" sz="2400" dirty="0"/>
              <a:t> x{ j in P} integer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maximize </a:t>
            </a:r>
            <a:r>
              <a:rPr lang="en-US" sz="2400" dirty="0"/>
              <a:t>z: sum{j in P} c[j]*x[j</a:t>
            </a:r>
            <a:r>
              <a:rPr lang="en-US" sz="2400" dirty="0" smtClean="0"/>
              <a:t>];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subject </a:t>
            </a:r>
            <a:r>
              <a:rPr lang="en-US" sz="2400" dirty="0"/>
              <a:t>to constraints{</a:t>
            </a:r>
            <a:r>
              <a:rPr lang="en-US" sz="2400" dirty="0" err="1"/>
              <a:t>i</a:t>
            </a:r>
            <a:r>
              <a:rPr lang="en-US" sz="2400" dirty="0"/>
              <a:t> in Q}:sum{ j in P}a[</a:t>
            </a:r>
            <a:r>
              <a:rPr lang="en-US" sz="2400" dirty="0" err="1"/>
              <a:t>j,i</a:t>
            </a:r>
            <a:r>
              <a:rPr lang="en-US" sz="2400" dirty="0"/>
              <a:t>]*x[j] &lt;=b[</a:t>
            </a:r>
            <a:r>
              <a:rPr lang="en-US" sz="2400" dirty="0" err="1"/>
              <a:t>i</a:t>
            </a:r>
            <a:r>
              <a:rPr lang="en-US" sz="2400" dirty="0" smtClean="0"/>
              <a:t>];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subject </a:t>
            </a:r>
            <a:r>
              <a:rPr lang="en-US" sz="2400" dirty="0"/>
              <a:t>to limit{ j in P} : x[j]&gt;=0;</a:t>
            </a:r>
          </a:p>
        </p:txBody>
      </p:sp>
    </p:spTree>
    <p:extLst>
      <p:ext uri="{BB962C8B-B14F-4D97-AF65-F5344CB8AC3E}">
        <p14:creationId xmlns:p14="http://schemas.microsoft.com/office/powerpoint/2010/main" val="97047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0267" y="406400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Model File :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2" y="1341966"/>
            <a:ext cx="11848978" cy="42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3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1446"/>
            <a:ext cx="4040071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AMPL Implementation :</a:t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 smtClean="0">
                <a:solidFill>
                  <a:srgbClr val="FFFFFF"/>
                </a:solidFill>
              </a:rPr>
              <a:t>Data File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7227" y="1328137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set </a:t>
            </a:r>
            <a:r>
              <a:rPr lang="en-US" dirty="0"/>
              <a:t>P:= 1 2 3 4 5 6 7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set </a:t>
            </a:r>
            <a:r>
              <a:rPr lang="en-US" dirty="0"/>
              <a:t>Q:= l m n o p q r s t u v w x y z a b c d e f g  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a: l </a:t>
            </a:r>
            <a:r>
              <a:rPr lang="en-US" dirty="0" smtClean="0"/>
              <a:t>    m     </a:t>
            </a:r>
            <a:r>
              <a:rPr lang="en-US" dirty="0"/>
              <a:t>n      o      p     q     r     s     t  u  v  w x  y  z  a  b  c  d e  f  g  := </a:t>
            </a:r>
            <a:endParaRPr lang="en-US" dirty="0" smtClean="0"/>
          </a:p>
          <a:p>
            <a:r>
              <a:rPr lang="en-US" dirty="0" smtClean="0"/>
              <a:t>     1 </a:t>
            </a:r>
            <a:r>
              <a:rPr lang="en-US" dirty="0"/>
              <a:t>0.20  3.56  2.30   0.35   3.00  2.00  1.30  0.14  1 -1  0  0 0  0  0  0  0  0  0 0  0  </a:t>
            </a:r>
            <a:r>
              <a:rPr lang="en-US" dirty="0" smtClean="0"/>
              <a:t>0    </a:t>
            </a:r>
          </a:p>
          <a:p>
            <a:r>
              <a:rPr lang="en-US" dirty="0"/>
              <a:t> </a:t>
            </a:r>
            <a:r>
              <a:rPr lang="en-US" dirty="0" smtClean="0"/>
              <a:t>    2 0.18  </a:t>
            </a:r>
            <a:r>
              <a:rPr lang="en-US" dirty="0"/>
              <a:t>2.04  1.55   0.15   3.30  1.10  1.39  0.16  0  0  1 -1 0  0  0  0  0  0  0 0  0  0 </a:t>
            </a:r>
            <a:endParaRPr lang="en-US" dirty="0" smtClean="0"/>
          </a:p>
          <a:p>
            <a:r>
              <a:rPr lang="en-US" dirty="0" smtClean="0"/>
              <a:t>     3 </a:t>
            </a:r>
            <a:r>
              <a:rPr lang="en-US" dirty="0"/>
              <a:t>0.40  4.30  3.50   0.55   3.30  1.40  2.43  0.49  0  0  0  0 1 -1  0  0  0  0  0 0  0  0       </a:t>
            </a:r>
            <a:endParaRPr lang="en-US" dirty="0" smtClean="0"/>
          </a:p>
          <a:p>
            <a:r>
              <a:rPr lang="en-US" dirty="0" smtClean="0"/>
              <a:t>     4 </a:t>
            </a:r>
            <a:r>
              <a:rPr lang="en-US" dirty="0"/>
              <a:t>0.20  3.48  2.00   0.20   2.00  1.50  3.53  0.25  0  0  0  0 0  0  1 -1  0  0  0 0  0  0       </a:t>
            </a:r>
            <a:endParaRPr lang="en-US" dirty="0" smtClean="0"/>
          </a:p>
          <a:p>
            <a:r>
              <a:rPr lang="en-US" dirty="0" smtClean="0"/>
              <a:t>     5 </a:t>
            </a:r>
            <a:r>
              <a:rPr lang="en-US" dirty="0"/>
              <a:t>0.45  2.33  2.00   0.40   2.30  1.00  1.58  0.10  0  0  0  0 0  0  0  0  1 -1  0 0  0  0       </a:t>
            </a:r>
            <a:endParaRPr lang="en-US" dirty="0" smtClean="0"/>
          </a:p>
          <a:p>
            <a:r>
              <a:rPr lang="en-US" dirty="0" smtClean="0"/>
              <a:t>     6 </a:t>
            </a:r>
            <a:r>
              <a:rPr lang="en-US" dirty="0"/>
              <a:t>0.20  3.20  3.40   1.30   4.46  2.53  1.56  0.36  0  0  0  0 0  0  0  0  0  0  1 -1 0  0       </a:t>
            </a:r>
            <a:endParaRPr lang="en-US" dirty="0" smtClean="0"/>
          </a:p>
          <a:p>
            <a:r>
              <a:rPr lang="en-US" dirty="0" smtClean="0"/>
              <a:t>     7 </a:t>
            </a:r>
            <a:r>
              <a:rPr lang="en-US" dirty="0"/>
              <a:t>0.30  4.33  2.55   0.35   3.07  1.58  2.02  0.47  0  0  0  0 0  0  0  0  0  0  0 0  1 -1;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c := 1 3.75   2 5.80   3 9.50  4 3.90  5 4.85  6 6.05 7 5.00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b := l 120  m 400  n 380  o 120  p 360  q 180  r 240  s 160 t 45 u -15 v 22 w -15 </a:t>
            </a:r>
            <a:r>
              <a:rPr lang="en-US" dirty="0" smtClean="0"/>
              <a:t>	  x </a:t>
            </a:r>
            <a:r>
              <a:rPr lang="en-US" dirty="0"/>
              <a:t>40 y -15 z 45 a -15 b 30 c -15 d 25 e -15 f 35 g -15 ;</a:t>
            </a:r>
          </a:p>
        </p:txBody>
      </p:sp>
    </p:spTree>
    <p:extLst>
      <p:ext uri="{BB962C8B-B14F-4D97-AF65-F5344CB8AC3E}">
        <p14:creationId xmlns:p14="http://schemas.microsoft.com/office/powerpoint/2010/main" val="124355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1049868"/>
            <a:ext cx="11870267" cy="38647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7066" y="370002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Data File :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1446"/>
            <a:ext cx="4040071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PC</a:t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 smtClean="0">
                <a:solidFill>
                  <a:srgbClr val="FFFFFF"/>
                </a:solidFill>
              </a:rPr>
              <a:t>Description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8079" y="1659285"/>
            <a:ext cx="80879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ea typeface="Calibri" charset="0"/>
                <a:cs typeface="Times New Roman" charset="0"/>
              </a:rPr>
              <a:t>RAM          </a:t>
            </a:r>
            <a:r>
              <a:rPr lang="en-US" sz="2800" dirty="0" smtClean="0">
                <a:ea typeface="Calibri" charset="0"/>
                <a:cs typeface="Times New Roman" charset="0"/>
              </a:rPr>
              <a:t> : </a:t>
            </a:r>
            <a:r>
              <a:rPr lang="en-US" sz="2800" dirty="0">
                <a:ea typeface="Calibri" charset="0"/>
                <a:cs typeface="Times New Roman" charset="0"/>
              </a:rPr>
              <a:t>16 GB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ea typeface="Calibri" charset="0"/>
                <a:cs typeface="Times New Roman" charset="0"/>
              </a:rPr>
              <a:t>Processor </a:t>
            </a:r>
            <a:r>
              <a:rPr lang="en-US" sz="2800" dirty="0" smtClean="0">
                <a:ea typeface="Calibri" charset="0"/>
                <a:cs typeface="Times New Roman" charset="0"/>
              </a:rPr>
              <a:t> </a:t>
            </a:r>
            <a:r>
              <a:rPr lang="en-US" sz="2800" dirty="0">
                <a:ea typeface="Calibri" charset="0"/>
                <a:cs typeface="Times New Roman" charset="0"/>
              </a:rPr>
              <a:t>: 6 GEN Intel i7 (3.6 GHz)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ea typeface="Calibri" charset="0"/>
                <a:cs typeface="Times New Roman" charset="0"/>
              </a:rPr>
              <a:t>Memory    </a:t>
            </a:r>
            <a:r>
              <a:rPr lang="en-US" sz="2800" dirty="0" smtClean="0">
                <a:ea typeface="Calibri" charset="0"/>
                <a:cs typeface="Times New Roman" charset="0"/>
              </a:rPr>
              <a:t>: </a:t>
            </a:r>
            <a:r>
              <a:rPr lang="en-US" sz="2800" dirty="0">
                <a:ea typeface="Calibri" charset="0"/>
                <a:cs typeface="Times New Roman" charset="0"/>
              </a:rPr>
              <a:t>1 TB HDD / 128 GB SSD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ea typeface="Calibri" charset="0"/>
                <a:cs typeface="Times New Roman" charset="0"/>
              </a:rPr>
              <a:t>OS              : Windows 10, 64 bit, x64 based processor</a:t>
            </a:r>
            <a:endParaRPr lang="en-US" sz="2800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7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-278970"/>
            <a:ext cx="10058400" cy="1450757"/>
          </a:xfrm>
        </p:spPr>
        <p:txBody>
          <a:bodyPr/>
          <a:lstStyle/>
          <a:p>
            <a:pPr algn="ctr"/>
            <a:r>
              <a:rPr lang="en-US" smtClean="0"/>
              <a:t>AMPL Implementation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2947" y="1171787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Using MINOS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5573337"/>
            <a:ext cx="11108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charset="0"/>
              <a:buChar char="o"/>
            </a:pPr>
            <a:r>
              <a:rPr lang="en-US" dirty="0"/>
              <a:t>Even after putting Integer constraint in the model file, we get non-integer values.</a:t>
            </a:r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 This </a:t>
            </a:r>
            <a:r>
              <a:rPr lang="en-US" dirty="0"/>
              <a:t>is because, MINOS solver doesn’t solve integer programs.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57" b="36225"/>
          <a:stretch/>
        </p:blipFill>
        <p:spPr>
          <a:xfrm>
            <a:off x="338667" y="1615757"/>
            <a:ext cx="11430000" cy="38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2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-278970"/>
            <a:ext cx="10058400" cy="1450757"/>
          </a:xfrm>
        </p:spPr>
        <p:txBody>
          <a:bodyPr/>
          <a:lstStyle/>
          <a:p>
            <a:pPr algn="ctr"/>
            <a:r>
              <a:rPr lang="en-US" smtClean="0"/>
              <a:t>AMPL Implementation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2947" y="1171787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Using CPLEX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4"/>
          <a:stretch/>
        </p:blipFill>
        <p:spPr>
          <a:xfrm>
            <a:off x="304801" y="1632465"/>
            <a:ext cx="11446932" cy="39459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60707" y="5854467"/>
            <a:ext cx="488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CPLEX </a:t>
            </a:r>
            <a:r>
              <a:rPr lang="en-US" dirty="0"/>
              <a:t>solver gives solution with integer values.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9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-278970"/>
            <a:ext cx="10058400" cy="1450757"/>
          </a:xfrm>
        </p:spPr>
        <p:txBody>
          <a:bodyPr/>
          <a:lstStyle/>
          <a:p>
            <a:pPr algn="ctr"/>
            <a:r>
              <a:rPr lang="en-US" smtClean="0"/>
              <a:t>AMPL Implementation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2947" y="1171787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Using GUROBI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0206" y="5734787"/>
            <a:ext cx="5505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GUROBI </a:t>
            </a:r>
            <a:r>
              <a:rPr lang="en-US" dirty="0"/>
              <a:t>solver also gives solution with integer </a:t>
            </a:r>
            <a:r>
              <a:rPr lang="en-US" dirty="0" smtClean="0"/>
              <a:t>values.</a:t>
            </a:r>
            <a:endParaRPr lang="en-US" dirty="0"/>
          </a:p>
          <a:p>
            <a:pPr marL="285750" indent="-285750">
              <a:buFont typeface="Courier New" charset="0"/>
              <a:buChar char="o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695009"/>
            <a:ext cx="11790711" cy="35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CPLEX and GUROBI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2136339"/>
            <a:ext cx="1005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Both CPLEX and GUROBI give the same </a:t>
            </a: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solution.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is claimed that GUROBI is faster than </a:t>
            </a: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CPLEX.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GUROBI is better at finding Integer feasible </a:t>
            </a: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solutions.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But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since our data-set is not large, it doesn’t matter whether CPLEX or GUROBI is </a:t>
            </a: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used.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Both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the solvers take same time to give the solution.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4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89" y="2086928"/>
            <a:ext cx="3084844" cy="225742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About The Company : </a:t>
            </a:r>
            <a:r>
              <a:rPr lang="en-US" sz="4400" dirty="0" smtClean="0">
                <a:solidFill>
                  <a:srgbClr val="FFFFFF"/>
                </a:solidFill>
              </a:rPr>
              <a:t/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/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 smtClean="0">
                <a:solidFill>
                  <a:srgbClr val="FFFFFF"/>
                </a:solidFill>
              </a:rPr>
              <a:t>G </a:t>
            </a:r>
            <a:r>
              <a:rPr lang="en-US" sz="4400" dirty="0">
                <a:solidFill>
                  <a:srgbClr val="FFFFFF"/>
                </a:solidFill>
              </a:rPr>
              <a:t>N </a:t>
            </a:r>
            <a:r>
              <a:rPr lang="en-US" sz="4400" dirty="0" err="1">
                <a:solidFill>
                  <a:srgbClr val="FFFFFF"/>
                </a:solidFill>
              </a:rPr>
              <a:t>Altech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339" y="1614488"/>
            <a:ext cx="6325045" cy="5072063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 Manufacturer of High Precision </a:t>
            </a:r>
            <a:r>
              <a:rPr lang="en-US" dirty="0" err="1">
                <a:solidFill>
                  <a:schemeClr val="tx1"/>
                </a:solidFill>
              </a:rPr>
              <a:t>Aluminium</a:t>
            </a:r>
            <a:r>
              <a:rPr lang="en-US" dirty="0">
                <a:solidFill>
                  <a:schemeClr val="tx1"/>
                </a:solidFill>
              </a:rPr>
              <a:t> and Iron components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 Implement techniques like 5S and Lean for production.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Manufactures of Flanges, Housing for gear drive, Housing for electrical motors, Fluid valves and pumps.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68680" y="1876145"/>
            <a:ext cx="10515600" cy="48426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dirty="0" smtClean="0"/>
              <a:t> Optimal solution gives us $669.4 Profit with values: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X1=15, X2=16, X3=23, X4=15, X5=16, X6=15, X7=15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11481"/>
              </p:ext>
            </p:extLst>
          </p:nvPr>
        </p:nvGraphicFramePr>
        <p:xfrm>
          <a:off x="541863" y="3251201"/>
          <a:ext cx="10989736" cy="257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58">
                  <a:extLst>
                    <a:ext uri="{9D8B030D-6E8A-4147-A177-3AD203B41FA5}">
                      <a16:colId xmlns:a16="http://schemas.microsoft.com/office/drawing/2014/main" xmlns="" val="3520637189"/>
                    </a:ext>
                  </a:extLst>
                </a:gridCol>
                <a:gridCol w="914646">
                  <a:extLst>
                    <a:ext uri="{9D8B030D-6E8A-4147-A177-3AD203B41FA5}">
                      <a16:colId xmlns:a16="http://schemas.microsoft.com/office/drawing/2014/main" xmlns="" val="127556865"/>
                    </a:ext>
                  </a:extLst>
                </a:gridCol>
                <a:gridCol w="909316">
                  <a:extLst>
                    <a:ext uri="{9D8B030D-6E8A-4147-A177-3AD203B41FA5}">
                      <a16:colId xmlns:a16="http://schemas.microsoft.com/office/drawing/2014/main" xmlns="" val="239588595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xmlns="" val="1518548463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xmlns="" val="20565284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51869899"/>
                    </a:ext>
                  </a:extLst>
                </a:gridCol>
                <a:gridCol w="1032934">
                  <a:extLst>
                    <a:ext uri="{9D8B030D-6E8A-4147-A177-3AD203B41FA5}">
                      <a16:colId xmlns:a16="http://schemas.microsoft.com/office/drawing/2014/main" xmlns="" val="3498367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791674927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xmlns="" val="2544243897"/>
                    </a:ext>
                  </a:extLst>
                </a:gridCol>
                <a:gridCol w="1710266">
                  <a:extLst>
                    <a:ext uri="{9D8B030D-6E8A-4147-A177-3AD203B41FA5}">
                      <a16:colId xmlns:a16="http://schemas.microsoft.com/office/drawing/2014/main" xmlns="" val="3655569717"/>
                    </a:ext>
                  </a:extLst>
                </a:gridCol>
              </a:tblGrid>
              <a:tr h="711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time(minutes)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6837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25030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5562746"/>
                  </a:ext>
                </a:extLst>
              </a:tr>
              <a:tr h="729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0808174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2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1446"/>
            <a:ext cx="4040071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Sensitivity Analysis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04079" y="960144"/>
            <a:ext cx="76984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dirty="0">
                <a:solidFill>
                  <a:srgbClr val="222222"/>
                </a:solidFill>
                <a:ea typeface="Times New Roman" charset="0"/>
              </a:rPr>
              <a:t>Sensitivity Analysis</a:t>
            </a:r>
            <a:r>
              <a:rPr lang="en-US" b="1" dirty="0">
                <a:solidFill>
                  <a:srgbClr val="222222"/>
                </a:solidFill>
                <a:ea typeface="Times New Roman" charset="0"/>
              </a:rPr>
              <a:t> </a:t>
            </a:r>
            <a:r>
              <a:rPr lang="en-US" dirty="0">
                <a:solidFill>
                  <a:srgbClr val="222222"/>
                </a:solidFill>
                <a:ea typeface="Times New Roman" charset="0"/>
              </a:rPr>
              <a:t>is a technique used to determine how different values of an independent variable impact a particular dependent variable under a given set of assumptions.</a:t>
            </a:r>
            <a:endParaRPr lang="en-US" dirty="0">
              <a:effectLst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 b="41898"/>
          <a:stretch/>
        </p:blipFill>
        <p:spPr bwMode="auto">
          <a:xfrm>
            <a:off x="4315792" y="3429000"/>
            <a:ext cx="7552265" cy="27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37809" y="2889784"/>
            <a:ext cx="24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Original Execution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7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20122"/>
              </p:ext>
            </p:extLst>
          </p:nvPr>
        </p:nvGraphicFramePr>
        <p:xfrm>
          <a:off x="1160569" y="1115695"/>
          <a:ext cx="9134901" cy="191537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61693"/>
                <a:gridCol w="871651"/>
                <a:gridCol w="871651"/>
                <a:gridCol w="871651"/>
                <a:gridCol w="871651"/>
                <a:gridCol w="871651"/>
                <a:gridCol w="871651"/>
                <a:gridCol w="871651"/>
                <a:gridCol w="871651"/>
              </a:tblGrid>
              <a:tr h="758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100" dirty="0">
                          <a:effectLst/>
                        </a:rPr>
                        <a:t>Objective Function  Value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X7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8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639.4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1.75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8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688.15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8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847.3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8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1582.3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680387"/>
              </p:ext>
            </p:extLst>
          </p:nvPr>
        </p:nvGraphicFramePr>
        <p:xfrm>
          <a:off x="3044403" y="3031065"/>
          <a:ext cx="5367232" cy="3106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5952" y="358018"/>
            <a:ext cx="428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Case 1 : Change </a:t>
            </a:r>
            <a:r>
              <a:rPr lang="en-US" sz="2400" dirty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n Profit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6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15" y="140417"/>
            <a:ext cx="3862917" cy="5403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11200" y="5544289"/>
            <a:ext cx="1012613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Courier New" charset="0"/>
              <a:buChar char="o"/>
            </a:pPr>
            <a:r>
              <a:rPr lang="en-US" sz="2400" dirty="0">
                <a:ea typeface="Times New Roman" charset="0"/>
                <a:cs typeface="Times New Roman" charset="0"/>
              </a:rPr>
              <a:t> </a:t>
            </a:r>
            <a:r>
              <a:rPr lang="en-US" sz="2400" dirty="0" smtClean="0">
                <a:ea typeface="Times New Roman" charset="0"/>
              </a:rPr>
              <a:t>With </a:t>
            </a:r>
            <a:r>
              <a:rPr lang="en-US" sz="2400" dirty="0">
                <a:ea typeface="Times New Roman" charset="0"/>
              </a:rPr>
              <a:t>the increase in profit, objective function value increases.</a:t>
            </a:r>
            <a:endParaRPr lang="en-US" sz="24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2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46241"/>
              </p:ext>
            </p:extLst>
          </p:nvPr>
        </p:nvGraphicFramePr>
        <p:xfrm>
          <a:off x="541869" y="1202268"/>
          <a:ext cx="6079065" cy="179493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286621"/>
                <a:gridCol w="2021707"/>
                <a:gridCol w="1073597"/>
                <a:gridCol w="697140"/>
              </a:tblGrid>
              <a:tr h="742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Total Time Available for P3( in min)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Objective Function Value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X3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5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380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639.4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9.5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5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280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617.4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9.5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5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260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552.75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9.5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023993"/>
              </p:ext>
            </p:extLst>
          </p:nvPr>
        </p:nvGraphicFramePr>
        <p:xfrm>
          <a:off x="7010399" y="734930"/>
          <a:ext cx="4469765" cy="2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 b="44144"/>
          <a:stretch/>
        </p:blipFill>
        <p:spPr bwMode="auto">
          <a:xfrm>
            <a:off x="1254548" y="3349461"/>
            <a:ext cx="9650518" cy="287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179734" y="6045435"/>
            <a:ext cx="406400" cy="352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64907" y="297928"/>
            <a:ext cx="7893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Case </a:t>
            </a:r>
            <a:r>
              <a:rPr lang="en-US" sz="2400" dirty="0" smtClean="0">
                <a:solidFill>
                  <a:schemeClr val="accent1"/>
                </a:solidFill>
              </a:rPr>
              <a:t>2 </a:t>
            </a:r>
            <a:r>
              <a:rPr lang="en-US" sz="2400" dirty="0">
                <a:solidFill>
                  <a:schemeClr val="accent1"/>
                </a:solidFill>
              </a:rPr>
              <a:t>: Change in </a:t>
            </a:r>
            <a:r>
              <a:rPr lang="en-US" sz="2400" dirty="0" smtClean="0">
                <a:solidFill>
                  <a:schemeClr val="accent1"/>
                </a:solidFill>
              </a:rPr>
              <a:t>total time available for Flange Type -1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9157" y="483665"/>
            <a:ext cx="9622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Case 3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chemeClr val="accent1"/>
                </a:solidFill>
              </a:rPr>
              <a:t>Change in time consumed by Flange in Process 3 (Heat Treatment)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75" b="40035"/>
          <a:stretch/>
        </p:blipFill>
        <p:spPr bwMode="auto">
          <a:xfrm>
            <a:off x="356234" y="1314662"/>
            <a:ext cx="6716079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" b="28540"/>
          <a:stretch/>
        </p:blipFill>
        <p:spPr bwMode="auto">
          <a:xfrm>
            <a:off x="356234" y="3643314"/>
            <a:ext cx="6716078" cy="23288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872412" y="1740324"/>
            <a:ext cx="3786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charset="0"/>
              <a:buChar char="o"/>
            </a:pPr>
            <a:r>
              <a:rPr lang="en-US"/>
              <a:t>This is the normal condition which displays our original solution with value of objective function and decision variables.</a:t>
            </a:r>
            <a:endParaRPr lang="en-US"/>
          </a:p>
          <a:p>
            <a:pPr marL="285750" indent="-285750">
              <a:buFont typeface="Courier New" charset="0"/>
              <a:buChar char="o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2412" y="4069081"/>
            <a:ext cx="378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charset="0"/>
              <a:buChar char="o"/>
            </a:pPr>
            <a:r>
              <a:rPr lang="en-US" dirty="0"/>
              <a:t>Let us consider a situation when time for process 3 increases by 1 min for each type of flange due to some problem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56437" y="2145659"/>
            <a:ext cx="644527" cy="278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34212" y="4390580"/>
            <a:ext cx="644527" cy="278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5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" b="50744"/>
          <a:stretch/>
        </p:blipFill>
        <p:spPr bwMode="auto">
          <a:xfrm>
            <a:off x="828676" y="728663"/>
            <a:ext cx="10544174" cy="30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33536" y="3986212"/>
            <a:ext cx="84677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dirty="0">
                <a:ea typeface="Times New Roman" charset="0"/>
              </a:rPr>
              <a:t>If we further increase the time by 2 min from our original problem(as highlighted above), we observe that the solution is infeasible.</a:t>
            </a:r>
            <a:endParaRPr lang="en-US" dirty="0"/>
          </a:p>
          <a:p>
            <a:pPr marL="34290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dirty="0">
                <a:ea typeface="Times New Roman" charset="0"/>
              </a:rPr>
              <a:t>This is because, even if all the products take their minimum value, the time constraint will not be satisfied.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8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1446"/>
            <a:ext cx="4040071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Conclusion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17751" y="430599"/>
            <a:ext cx="7524750" cy="6427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a typeface="Calibri" charset="0"/>
                <a:cs typeface="Times New Roman" charset="0"/>
              </a:rPr>
              <a:t>After implementing the entire project in AMPL and performing sensitivity analysis, we make following suggestions for company G.N. </a:t>
            </a:r>
            <a:r>
              <a:rPr lang="en-US" dirty="0" err="1">
                <a:ea typeface="Calibri" charset="0"/>
                <a:cs typeface="Times New Roman" charset="0"/>
              </a:rPr>
              <a:t>Altech</a:t>
            </a:r>
            <a:r>
              <a:rPr lang="en-US" dirty="0">
                <a:ea typeface="Calibri" charset="0"/>
                <a:cs typeface="Times New Roman" charset="0"/>
              </a:rPr>
              <a:t> to increase its profits:-</a:t>
            </a: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Times New Roman" charset="0"/>
                <a:cs typeface="Times New Roman" charset="0"/>
              </a:rPr>
              <a:t> 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"/>
            </a:pPr>
            <a:r>
              <a:rPr lang="en-US" dirty="0">
                <a:ea typeface="Times New Roman" charset="0"/>
                <a:cs typeface="Times New Roman" charset="0"/>
              </a:rPr>
              <a:t>We observed that none of the products manufactured have reached their maximum value, that is, product manufactured of each type has never meet its maximum demand.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"/>
            </a:pPr>
            <a:r>
              <a:rPr lang="en-US" dirty="0">
                <a:ea typeface="Times New Roman" charset="0"/>
                <a:cs typeface="Times New Roman" charset="0"/>
              </a:rPr>
              <a:t>This is because of the limitation of time resource. So if company can increase the time each machine works, profit will increase as </a:t>
            </a:r>
            <a:r>
              <a:rPr lang="en-US" dirty="0" smtClean="0">
                <a:ea typeface="Times New Roman" charset="0"/>
                <a:cs typeface="Times New Roman" charset="0"/>
              </a:rPr>
              <a:t>quantities </a:t>
            </a:r>
            <a:r>
              <a:rPr lang="en-US" dirty="0">
                <a:ea typeface="Times New Roman" charset="0"/>
                <a:cs typeface="Times New Roman" charset="0"/>
              </a:rPr>
              <a:t>produced will increase.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"/>
            </a:pPr>
            <a:r>
              <a:rPr lang="en-US" dirty="0">
                <a:ea typeface="Times New Roman" charset="0"/>
                <a:cs typeface="Times New Roman" charset="0"/>
              </a:rPr>
              <a:t>Also the company must work on increasing the efficiency of their machines. More efficient machines will take less time to manufacture each flange and hence profit will increase.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"/>
            </a:pPr>
            <a:r>
              <a:rPr lang="en-US" dirty="0">
                <a:ea typeface="Times New Roman" charset="0"/>
                <a:cs typeface="Times New Roman" charset="0"/>
              </a:rPr>
              <a:t>One obvious conclusion is that the company should focus more on producing products which have higher profit margin.</a:t>
            </a:r>
            <a:endParaRPr lang="en-US" dirty="0">
              <a:effectLst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1446"/>
            <a:ext cx="4040071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Bibliography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9766" y="2100431"/>
            <a:ext cx="6996113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Courier New" charset="0"/>
              <a:buChar char="o"/>
            </a:pPr>
            <a:r>
              <a:rPr lang="en-US" sz="2000" dirty="0">
                <a:ea typeface="Calibri" charset="0"/>
                <a:cs typeface="Times New Roman" charset="0"/>
              </a:rPr>
              <a:t> </a:t>
            </a:r>
            <a:r>
              <a:rPr lang="en-US" sz="2000" dirty="0" smtClean="0">
                <a:ea typeface="Times New Roman" charset="0"/>
                <a:cs typeface="Times New Roman" charset="0"/>
              </a:rPr>
              <a:t>The </a:t>
            </a:r>
            <a:r>
              <a:rPr lang="en-US" sz="2000" dirty="0">
                <a:ea typeface="Times New Roman" charset="0"/>
                <a:cs typeface="Times New Roman" charset="0"/>
              </a:rPr>
              <a:t>AMPL Book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000" dirty="0">
                <a:ea typeface="Times New Roman" charset="0"/>
                <a:cs typeface="Times New Roman" charset="0"/>
              </a:rPr>
              <a:t>Operations Research, Applications and Algorithms (4</a:t>
            </a:r>
            <a:r>
              <a:rPr lang="en-US" sz="2000" baseline="30000" dirty="0">
                <a:ea typeface="Times New Roman" charset="0"/>
                <a:cs typeface="Times New Roman" charset="0"/>
              </a:rPr>
              <a:t>th</a:t>
            </a:r>
            <a:r>
              <a:rPr lang="en-US" sz="2000" dirty="0">
                <a:ea typeface="Times New Roman" charset="0"/>
                <a:cs typeface="Times New Roman" charset="0"/>
              </a:rPr>
              <a:t> edition)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000" dirty="0" err="1">
                <a:ea typeface="Times New Roman" charset="0"/>
                <a:cs typeface="Times New Roman" charset="0"/>
              </a:rPr>
              <a:t>G.N.Altech</a:t>
            </a:r>
            <a:r>
              <a:rPr lang="en-US" sz="2000" dirty="0">
                <a:ea typeface="Times New Roman" charset="0"/>
                <a:cs typeface="Times New Roman" charset="0"/>
              </a:rPr>
              <a:t> Company Website (</a:t>
            </a:r>
            <a:r>
              <a:rPr lang="en-US" sz="2000" u="sng" dirty="0">
                <a:solidFill>
                  <a:srgbClr val="0563C1"/>
                </a:solidFill>
                <a:ea typeface="Times New Roman" charset="0"/>
                <a:cs typeface="Times New Roman" charset="0"/>
                <a:hlinkClick r:id="rId3"/>
              </a:rPr>
              <a:t>www.gn-altech.com</a:t>
            </a:r>
            <a:r>
              <a:rPr lang="en-US" sz="2000" dirty="0">
                <a:ea typeface="Times New Roman" charset="0"/>
                <a:cs typeface="Times New Roman" charset="0"/>
              </a:rPr>
              <a:t>)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000" dirty="0" err="1" smtClean="0">
                <a:ea typeface="Times New Roman" charset="0"/>
                <a:cs typeface="Times New Roman" charset="0"/>
              </a:rPr>
              <a:t>www.wikipedia.com</a:t>
            </a:r>
            <a:r>
              <a:rPr lang="en-US" sz="2000" dirty="0">
                <a:ea typeface="Calibri" charset="0"/>
                <a:cs typeface="Times New Roman" charset="0"/>
              </a:rPr>
              <a:t> </a:t>
            </a:r>
            <a:endParaRPr lang="en-US" sz="2000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7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1126" y="1810048"/>
            <a:ext cx="605141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2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74" y="888310"/>
            <a:ext cx="3310140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161" y="1564815"/>
            <a:ext cx="7215452" cy="4421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Aim is to maximize the profit of the flanges produced, with limited resources available.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Limitation : limited quantity of time available.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7 different types of Flanges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Processes : Material Handling, Casting, Heat Treatment, Quality </a:t>
            </a:r>
            <a:r>
              <a:rPr lang="en-US" dirty="0" smtClean="0">
                <a:solidFill>
                  <a:schemeClr val="tx1"/>
                </a:solidFill>
              </a:rPr>
              <a:t>	         Check-1</a:t>
            </a:r>
            <a:r>
              <a:rPr lang="en-US" dirty="0">
                <a:solidFill>
                  <a:schemeClr val="tx1"/>
                </a:solidFill>
              </a:rPr>
              <a:t>, Machining, </a:t>
            </a:r>
            <a:r>
              <a:rPr lang="en-US" dirty="0" smtClean="0">
                <a:solidFill>
                  <a:schemeClr val="tx1"/>
                </a:solidFill>
              </a:rPr>
              <a:t>Quality Check-2</a:t>
            </a:r>
            <a:r>
              <a:rPr lang="en-US" dirty="0">
                <a:solidFill>
                  <a:schemeClr val="tx1"/>
                </a:solidFill>
              </a:rPr>
              <a:t>, Anti-rust Coating </a:t>
            </a:r>
            <a:r>
              <a:rPr lang="en-US" dirty="0" smtClean="0">
                <a:solidFill>
                  <a:schemeClr val="tx1"/>
                </a:solidFill>
              </a:rPr>
              <a:t>	         and </a:t>
            </a:r>
            <a:r>
              <a:rPr lang="en-US" dirty="0">
                <a:solidFill>
                  <a:schemeClr val="tx1"/>
                </a:solidFill>
              </a:rPr>
              <a:t>Packaging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4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15178"/>
            <a:ext cx="10058400" cy="1450757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Demand and Availability</a:t>
            </a:r>
            <a:endParaRPr lang="en-U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30378"/>
              </p:ext>
            </p:extLst>
          </p:nvPr>
        </p:nvGraphicFramePr>
        <p:xfrm>
          <a:off x="6869439" y="2185882"/>
          <a:ext cx="3278823" cy="3743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8370"/>
                <a:gridCol w="1340453"/>
              </a:tblGrid>
              <a:tr h="467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Material Handling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120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67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Casting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67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Heat Treatment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67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QC-1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67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Machining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67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QC-2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67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Anti-rust Coating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67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Packaging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160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55429"/>
              </p:ext>
            </p:extLst>
          </p:nvPr>
        </p:nvGraphicFramePr>
        <p:xfrm>
          <a:off x="2096488" y="2185882"/>
          <a:ext cx="3092077" cy="3743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827"/>
                <a:gridCol w="993024"/>
                <a:gridCol w="1038226"/>
              </a:tblGrid>
              <a:tr h="397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Flange Type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Minimum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77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Flat Faced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77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Lap Joint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77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Blind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77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Slip-on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77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Socket Weld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77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Threaded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477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Weld-Neck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3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74" y="902597"/>
            <a:ext cx="3310140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Data</a:t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 smtClean="0">
                <a:solidFill>
                  <a:srgbClr val="FFFFFF"/>
                </a:solidFill>
              </a:rPr>
              <a:t>Table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63285"/>
              </p:ext>
            </p:extLst>
          </p:nvPr>
        </p:nvGraphicFramePr>
        <p:xfrm>
          <a:off x="4222061" y="1100139"/>
          <a:ext cx="7846272" cy="48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822"/>
                <a:gridCol w="869888"/>
                <a:gridCol w="740684"/>
                <a:gridCol w="944511"/>
                <a:gridCol w="487800"/>
                <a:gridCol w="988039"/>
                <a:gridCol w="487800"/>
                <a:gridCol w="762103"/>
                <a:gridCol w="955565"/>
                <a:gridCol w="590060"/>
              </a:tblGrid>
              <a:tr h="1277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Raw Material Handling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Casting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Heat Treatment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QC-1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Machining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QC-2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Anit-rust Coating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Packaging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 $ 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</a:tr>
              <a:tr h="3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Product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required for production of each flange in minutes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3.56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0.14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</a:tr>
              <a:tr h="3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2.04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1.39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0.16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5.80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</a:tr>
              <a:tr h="3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0.55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2.43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9.50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</a:tr>
              <a:tr h="3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3.48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3.53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</a:tr>
              <a:tr h="3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0.45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2.33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1.58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</a:tr>
              <a:tr h="3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4.46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2.53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1.56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0.36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6.05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</a:tr>
              <a:tr h="326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4.33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3.07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1.58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2.02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0.47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</a:tr>
              <a:tr h="980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time availability (min)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467" marR="57467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7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41" y="1100139"/>
            <a:ext cx="3310140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Mathematical Modelling :</a:t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 smtClean="0">
                <a:solidFill>
                  <a:srgbClr val="FFFFFF"/>
                </a:solidFill>
              </a:rPr>
              <a:t>Assumptions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5373" y="370002"/>
            <a:ext cx="695204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en-US" sz="2000" dirty="0" smtClean="0"/>
              <a:t>No consideration of down time and change over time.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en-US" sz="2000" dirty="0" smtClean="0"/>
              <a:t>Setup time included in process time.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en-US" sz="2000" dirty="0" smtClean="0"/>
              <a:t>7 types of flanges produced :</a:t>
            </a:r>
          </a:p>
          <a:p>
            <a:r>
              <a:rPr lang="en-US" sz="2000" dirty="0" smtClean="0"/>
              <a:t>	X1 </a:t>
            </a:r>
            <a:r>
              <a:rPr lang="en-US" sz="2000" dirty="0"/>
              <a:t>: Number of flanges of Type-1 (Flat faced flange)</a:t>
            </a:r>
          </a:p>
          <a:p>
            <a:r>
              <a:rPr lang="en-US" sz="2000" dirty="0" smtClean="0"/>
              <a:t>	X2 </a:t>
            </a:r>
            <a:r>
              <a:rPr lang="en-US" sz="2000" dirty="0"/>
              <a:t>: Number of flanges of Type-2 (Lap joint flange)</a:t>
            </a:r>
          </a:p>
          <a:p>
            <a:r>
              <a:rPr lang="en-US" sz="2000" dirty="0" smtClean="0"/>
              <a:t>	X3 </a:t>
            </a:r>
            <a:r>
              <a:rPr lang="en-US" sz="2000" dirty="0"/>
              <a:t>: Number of flanges of Type-3 (Blind flange)</a:t>
            </a:r>
          </a:p>
          <a:p>
            <a:r>
              <a:rPr lang="en-US" sz="2000" dirty="0" smtClean="0"/>
              <a:t>	X4 </a:t>
            </a:r>
            <a:r>
              <a:rPr lang="en-US" sz="2000" dirty="0"/>
              <a:t>: Number of flanges of Type-4 (Slip-on flange)</a:t>
            </a:r>
          </a:p>
          <a:p>
            <a:r>
              <a:rPr lang="en-US" sz="2000" dirty="0" smtClean="0"/>
              <a:t>	X5 </a:t>
            </a:r>
            <a:r>
              <a:rPr lang="en-US" sz="2000" dirty="0"/>
              <a:t>: Number of flanges of Type-5 (Socket weld flange)</a:t>
            </a:r>
          </a:p>
          <a:p>
            <a:r>
              <a:rPr lang="en-US" sz="2000" dirty="0" smtClean="0"/>
              <a:t>	X6 </a:t>
            </a:r>
            <a:r>
              <a:rPr lang="en-US" sz="2000" dirty="0"/>
              <a:t>: Number of flanges of Type-6 (Threaded flange)</a:t>
            </a:r>
          </a:p>
          <a:p>
            <a:r>
              <a:rPr lang="en-US" sz="2000" dirty="0" smtClean="0"/>
              <a:t>	X7 </a:t>
            </a:r>
            <a:r>
              <a:rPr lang="en-US" sz="2000" dirty="0"/>
              <a:t>: Number of flanges of Type-7 (Weld-neck flange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pPr marL="285750" indent="-285750">
              <a:buFont typeface="Courier New" charset="0"/>
              <a:buChar char="o"/>
            </a:pPr>
            <a:r>
              <a:rPr lang="en-US" sz="2000" dirty="0" smtClean="0"/>
              <a:t>Profit per flange in Dollars ( $ ) :</a:t>
            </a:r>
          </a:p>
          <a:p>
            <a:pPr lvl="2"/>
            <a:r>
              <a:rPr lang="da-DK" sz="2000" dirty="0" smtClean="0"/>
              <a:t>P1 : Profit margin for flange Type-1</a:t>
            </a:r>
            <a:endParaRPr lang="en-US" sz="2000" dirty="0" smtClean="0"/>
          </a:p>
          <a:p>
            <a:pPr lvl="2"/>
            <a:r>
              <a:rPr lang="da-DK" sz="2000" dirty="0" smtClean="0"/>
              <a:t>P2 : Profit margin for flange Type-2</a:t>
            </a:r>
            <a:endParaRPr lang="en-US" sz="2000" dirty="0" smtClean="0"/>
          </a:p>
          <a:p>
            <a:pPr lvl="2"/>
            <a:r>
              <a:rPr lang="da-DK" sz="2000" dirty="0" smtClean="0"/>
              <a:t>P3 : Profit margin for flange Type-3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da-DK" sz="2000" dirty="0" smtClean="0"/>
              <a:t>P4 : Profit margin for flange Type-4</a:t>
            </a:r>
            <a:endParaRPr lang="en-US" sz="2000" dirty="0" smtClean="0"/>
          </a:p>
          <a:p>
            <a:pPr lvl="2"/>
            <a:r>
              <a:rPr lang="da-DK" sz="2000" dirty="0" smtClean="0"/>
              <a:t>P5 : Profit margin for flange Type-5</a:t>
            </a:r>
            <a:endParaRPr lang="en-US" sz="2000" dirty="0" smtClean="0"/>
          </a:p>
          <a:p>
            <a:pPr lvl="2"/>
            <a:r>
              <a:rPr lang="da-DK" sz="2000" dirty="0" smtClean="0"/>
              <a:t>P6 : Profit margin for flange Type-6</a:t>
            </a:r>
            <a:endParaRPr lang="en-US" sz="2000" dirty="0" smtClean="0"/>
          </a:p>
          <a:p>
            <a:pPr lvl="2"/>
            <a:r>
              <a:rPr lang="da-DK" sz="2000" dirty="0" smtClean="0"/>
              <a:t>P7 : Profit margin for flange Type-7</a:t>
            </a:r>
            <a:endParaRPr lang="en-US" sz="2000" dirty="0" smtClean="0"/>
          </a:p>
          <a:p>
            <a:pPr marL="285750" indent="-285750">
              <a:buFont typeface="Courier New" charset="0"/>
              <a:buChar char="o"/>
            </a:pPr>
            <a:endParaRPr lang="en-US" sz="2000" dirty="0"/>
          </a:p>
          <a:p>
            <a:pPr marL="742950" lvl="1" indent="-285750">
              <a:buFont typeface="Courier New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637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74" y="471489"/>
            <a:ext cx="3310140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Assumptions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6300" y="871538"/>
            <a:ext cx="67579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rocesses </a:t>
            </a:r>
            <a:r>
              <a:rPr lang="en-US" sz="2400" dirty="0"/>
              <a:t>being used during production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 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Raw material </a:t>
            </a:r>
            <a:r>
              <a:rPr lang="en-US" sz="2400" dirty="0" smtClean="0"/>
              <a:t>handling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Casting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Heat Treatment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Quality Check - 1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Machining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Quality Check - 2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Coating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Packaging</a:t>
            </a:r>
            <a:endParaRPr lang="en-US" sz="2400" dirty="0"/>
          </a:p>
          <a:p>
            <a:pPr marL="342900" indent="-34290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3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599589"/>
            <a:ext cx="292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</a:rPr>
              <a:t>Parameters :</a:t>
            </a: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7362" y="1132043"/>
            <a:ext cx="6858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/>
              <a:t>Time taken for each type of flange to pass through one </a:t>
            </a:r>
            <a:r>
              <a:rPr lang="en-US" dirty="0" smtClean="0"/>
              <a:t>process.</a:t>
            </a:r>
          </a:p>
          <a:p>
            <a:pPr marL="285750" lvl="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smtClean="0"/>
              <a:t>Profit </a:t>
            </a:r>
            <a:r>
              <a:rPr lang="en-US" dirty="0"/>
              <a:t>obtained on each type of </a:t>
            </a:r>
            <a:r>
              <a:rPr lang="en-US" dirty="0" smtClean="0"/>
              <a:t>flange.</a:t>
            </a:r>
          </a:p>
          <a:p>
            <a:pPr marL="285750" lvl="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smtClean="0"/>
              <a:t>Total </a:t>
            </a:r>
            <a:r>
              <a:rPr lang="en-US" dirty="0"/>
              <a:t>time available for each process in a given </a:t>
            </a:r>
            <a:r>
              <a:rPr lang="en-US" dirty="0" smtClean="0"/>
              <a:t>day.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1650" y="2866118"/>
            <a:ext cx="292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Variables :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62" y="3367019"/>
            <a:ext cx="68580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/>
              <a:t>Quantity of flanges produced in a given day (X1, X2,…,X7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1650" y="433721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Objective Function :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7362" y="4947517"/>
            <a:ext cx="10144125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ea typeface="Calibri" charset="0"/>
                <a:cs typeface="Times New Roman" charset="0"/>
              </a:rPr>
              <a:t>Max. Profit :  P1*X1 + P2*X2 + P3*X3 + P4*X4 + P5*X5 + P6*X6 + P7*X7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ea typeface="Calibri" charset="0"/>
                <a:cs typeface="Times New Roman" charset="0"/>
              </a:rPr>
              <a:t>So, Max</a:t>
            </a:r>
            <a:r>
              <a:rPr lang="en-US" dirty="0">
                <a:ea typeface="Calibri" charset="0"/>
                <a:cs typeface="Times New Roman" charset="0"/>
              </a:rPr>
              <a:t>. Profit :  3.75*X1 + 5.80*X2 + 9.50*X3 + 3.90*X4 + 4.85*X5 + 6.05*X6 + 5.00*X7</a:t>
            </a:r>
            <a:endParaRPr lang="en-US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74" y="1364384"/>
            <a:ext cx="3310140" cy="315505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Subject to Constraints :</a:t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 smtClean="0">
                <a:solidFill>
                  <a:srgbClr val="FFFFFF"/>
                </a:solidFill>
              </a:rPr>
              <a:t>Time Availability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40416"/>
            <a:ext cx="2490428" cy="4591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5764" y="1364384"/>
            <a:ext cx="8429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0.20*X1 + 0.18*X2 + 10.40*X3 + 0.20*X4 + 0.45*X5 + 0.20*X6 + 0.30*X7 &lt;= 120 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3.56*X1 + 2.04*X2 + 4.30*X3 + 3.48*X4 + 2.33*X5 + 3.20*X6 + 4.33*X7 &lt;= 400 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2.30*X1 + 1.55*X2 + 3.50*X3 + 2.00*X4 + 2.00*X5 + 3.40*X6 + 2.55*X7 &lt;= 380 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0.35*X1 + </a:t>
            </a:r>
            <a:r>
              <a:rPr lang="en-US" dirty="0" smtClean="0"/>
              <a:t>0.15*X2 + </a:t>
            </a:r>
            <a:r>
              <a:rPr lang="en-US" dirty="0"/>
              <a:t>0.55*X3 + 0.20*X4 + 0.40*X5 + 1.30*X6 + 0.35*X7 &lt;= 120 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3.00*X1 + 3.30*X2 + 3.30*X3 + </a:t>
            </a:r>
            <a:r>
              <a:rPr lang="en-US" dirty="0" smtClean="0"/>
              <a:t>2.00*X4 + </a:t>
            </a:r>
            <a:r>
              <a:rPr lang="en-US" dirty="0"/>
              <a:t>2.30*X5 + 4.46*X6 + 3.07*X7 &lt;= 360 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2.00*X1 + 1.10*X2 + 1.40*X3 + 1.50*X4 + 1.00*X5 + 2.53*X6 + 1.58*X7 &lt;= 180 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1.30*X1 + 1.39*X2 + 2.43*X3 + 3.53*X4 + 1.58*X5 + 1.56*X6 + 2.02*X7 &lt;= 240 ;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0.14*X1 </a:t>
            </a:r>
            <a:r>
              <a:rPr lang="en-US" dirty="0"/>
              <a:t>+ 0.16*X2 + 0.49*X3 + 0.25*X4 + 0.10*X5 + </a:t>
            </a:r>
            <a:r>
              <a:rPr lang="en-US" dirty="0" smtClean="0"/>
              <a:t>0.36*X6 + </a:t>
            </a:r>
            <a:r>
              <a:rPr lang="en-US" dirty="0"/>
              <a:t>0.47*X7 &lt;= 160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Mincho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Mincho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1339</Words>
  <Application>Microsoft Macintosh PowerPoint</Application>
  <PresentationFormat>Widescreen</PresentationFormat>
  <Paragraphs>405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Calibri Light</vt:lpstr>
      <vt:lpstr>Century Gothic</vt:lpstr>
      <vt:lpstr>Courier New</vt:lpstr>
      <vt:lpstr>Mangal</vt:lpstr>
      <vt:lpstr>Times New Roman</vt:lpstr>
      <vt:lpstr>Wingdings</vt:lpstr>
      <vt:lpstr>Arial</vt:lpstr>
      <vt:lpstr>Retrospect</vt:lpstr>
      <vt:lpstr>Profit Maximization of Flanges</vt:lpstr>
      <vt:lpstr>About The Company :   G N Altech</vt:lpstr>
      <vt:lpstr>Problem Description</vt:lpstr>
      <vt:lpstr>Demand and Availability</vt:lpstr>
      <vt:lpstr>Data Table</vt:lpstr>
      <vt:lpstr>Mathematical Modelling : Assumptions</vt:lpstr>
      <vt:lpstr>Assumptions</vt:lpstr>
      <vt:lpstr>PowerPoint Presentation</vt:lpstr>
      <vt:lpstr>Subject to Constraints : Time Availability</vt:lpstr>
      <vt:lpstr>Subject to Constraints : Demand Fluctuation</vt:lpstr>
      <vt:lpstr>AMPL Implementation : Model File</vt:lpstr>
      <vt:lpstr>PowerPoint Presentation</vt:lpstr>
      <vt:lpstr>AMPL Implementation : Data File</vt:lpstr>
      <vt:lpstr>PowerPoint Presentation</vt:lpstr>
      <vt:lpstr>PC Description</vt:lpstr>
      <vt:lpstr>AMPL Implementation</vt:lpstr>
      <vt:lpstr>AMPL Implementation</vt:lpstr>
      <vt:lpstr>AMPL Implementation</vt:lpstr>
      <vt:lpstr>Comparison between CPLEX and GUROBI</vt:lpstr>
      <vt:lpstr>Results</vt:lpstr>
      <vt:lpstr>Sensitivity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Shloka Sunil Shah</dc:creator>
  <cp:lastModifiedBy>Shloka Sunil Shah</cp:lastModifiedBy>
  <cp:revision>24</cp:revision>
  <dcterms:created xsi:type="dcterms:W3CDTF">2016-12-03T21:57:23Z</dcterms:created>
  <dcterms:modified xsi:type="dcterms:W3CDTF">2016-12-04T20:46:23Z</dcterms:modified>
</cp:coreProperties>
</file>