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04" r:id="rId2"/>
    <p:sldId id="305" r:id="rId3"/>
    <p:sldId id="309" r:id="rId4"/>
    <p:sldId id="257" r:id="rId5"/>
    <p:sldId id="258" r:id="rId6"/>
    <p:sldId id="321" r:id="rId7"/>
    <p:sldId id="266" r:id="rId8"/>
    <p:sldId id="311" r:id="rId9"/>
    <p:sldId id="259" r:id="rId10"/>
    <p:sldId id="260" r:id="rId11"/>
    <p:sldId id="262" r:id="rId12"/>
    <p:sldId id="307" r:id="rId13"/>
    <p:sldId id="263" r:id="rId1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72" autoAdjust="0"/>
    <p:restoredTop sz="93333" autoAdjust="0"/>
  </p:normalViewPr>
  <p:slideViewPr>
    <p:cSldViewPr snapToGrid="0" snapToObjects="1">
      <p:cViewPr varScale="1">
        <p:scale>
          <a:sx n="100" d="100"/>
          <a:sy n="100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AB7A-B16B-4B8E-8CF5-8D5DEF78D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Aggregate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6FF7A-A3E6-447B-8588-E865C6308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Chapter 6 Video 1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88649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EBF4D256-C612-624F-B4B0-3C5FC3B38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u="sng"/>
              <a:t>COUNT( )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5A543DED-F597-AA4B-B8F2-1C3E824CC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1030288" indent="-855663" eaLnBrk="1" hangingPunct="1">
              <a:defRPr/>
            </a:pPr>
            <a:r>
              <a:rPr lang="en-US" altLang="en-US">
                <a:cs typeface="Times New Roman" panose="02020603050405020304" pitchFamily="18" charset="0"/>
              </a:rPr>
              <a:t>The result table for the COUNT(*) function is a single </a:t>
            </a:r>
            <a:r>
              <a:rPr lang="en-US" altLang="en-US" i="1">
                <a:cs typeface="Times New Roman" panose="02020603050405020304" pitchFamily="18" charset="0"/>
              </a:rPr>
              <a:t>scalar</a:t>
            </a:r>
            <a:r>
              <a:rPr lang="en-US" altLang="en-US">
                <a:cs typeface="Times New Roman" panose="02020603050405020304" pitchFamily="18" charset="0"/>
              </a:rPr>
              <a:t> value.  </a:t>
            </a:r>
          </a:p>
          <a:p>
            <a:pPr marL="1030288" indent="-855663" eaLnBrk="1" hangingPunct="1">
              <a:defRPr/>
            </a:pPr>
            <a:r>
              <a:rPr lang="en-US" altLang="en-US">
                <a:cs typeface="Times New Roman" panose="02020603050405020304" pitchFamily="18" charset="0"/>
              </a:rPr>
              <a:t>Normally the result table has a column heading that corresponds to the name of the aggregate function specified in the SELECT clause.  </a:t>
            </a:r>
          </a:p>
          <a:p>
            <a:pPr marL="1030288" indent="-855663" eaLnBrk="1" hangingPunct="1">
              <a:defRPr/>
            </a:pPr>
            <a:r>
              <a:rPr lang="en-US" altLang="en-US">
                <a:cs typeface="Times New Roman" panose="02020603050405020304" pitchFamily="18" charset="0"/>
              </a:rPr>
              <a:t>The output column can be assigned a more meaningful column name as is shown in the query 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3AF7D684-1928-114A-B734-4921DBDEA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u="sng"/>
              <a:t>COUNT( )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5B17B492-984B-B949-863F-C27DDA5C8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876800"/>
          </a:xfrm>
        </p:spPr>
        <p:txBody>
          <a:bodyPr>
            <a:normAutofit lnSpcReduction="10000"/>
          </a:bodyPr>
          <a:lstStyle/>
          <a:p>
            <a:pPr marL="855663" indent="-855663" eaLnBrk="1" hangingPunct="1">
              <a:tabLst>
                <a:tab pos="914400" algn="l"/>
                <a:tab pos="1827213" algn="l"/>
              </a:tabLst>
              <a:defRPr/>
            </a:pPr>
            <a:r>
              <a:rPr lang="en-US" altLang="en-US" sz="2800">
                <a:cs typeface="Courier New" panose="02070309020205020404" pitchFamily="49" charset="0"/>
              </a:rPr>
              <a:t>COUNT(*) is used to count all the rows in a table.</a:t>
            </a:r>
          </a:p>
          <a:p>
            <a:pPr marL="855663" indent="-855663" eaLnBrk="1" hangingPunct="1">
              <a:tabLst>
                <a:tab pos="914400" algn="l"/>
                <a:tab pos="1827213" algn="l"/>
              </a:tabLst>
              <a:defRPr/>
            </a:pPr>
            <a:r>
              <a:rPr lang="en-US" altLang="en-US" sz="2800">
                <a:cs typeface="Courier New" panose="02070309020205020404" pitchFamily="49" charset="0"/>
              </a:rPr>
              <a:t>COUNT(column name) does almost the same thing. The difference is that you may define a specific column to be counted.</a:t>
            </a:r>
          </a:p>
          <a:p>
            <a:pPr marL="855663" indent="-855663" eaLnBrk="1" hangingPunct="1">
              <a:tabLst>
                <a:tab pos="914400" algn="l"/>
                <a:tab pos="1827213" algn="l"/>
              </a:tabLst>
              <a:defRPr/>
            </a:pPr>
            <a:r>
              <a:rPr lang="en-US" altLang="en-US" sz="2800">
                <a:cs typeface="Courier New" panose="02070309020205020404" pitchFamily="49" charset="0"/>
              </a:rPr>
              <a:t>When column name is specified in the COUNT function, rows containing a NULL value in the specified column are omitted. </a:t>
            </a:r>
          </a:p>
          <a:p>
            <a:pPr marL="855663" indent="-855663" eaLnBrk="1" hangingPunct="1">
              <a:tabLst>
                <a:tab pos="914400" algn="l"/>
                <a:tab pos="1827213" algn="l"/>
              </a:tabLst>
              <a:defRPr/>
            </a:pPr>
            <a:r>
              <a:rPr lang="en-US" altLang="en-US" sz="2800">
                <a:cs typeface="Courier New" panose="02070309020205020404" pitchFamily="49" charset="0"/>
              </a:rPr>
              <a:t>A NULL value stands for “unknown” or “unknowable” and must not be confused with a blank or zero.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09E07935-DF64-5741-9F46-7DC2F74DC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Count() – Null Values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A6648D23-7A97-E849-A483-11111ACE5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80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i="1" dirty="0" err="1"/>
              <a:t>SupervisorID</a:t>
            </a:r>
            <a:r>
              <a:rPr lang="en-US" altLang="en-US" dirty="0"/>
              <a:t> column has one row with a NULL value.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6.10 */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COUNT(</a:t>
            </a:r>
            <a:r>
              <a:rPr lang="en-US" altLang="en-US" sz="2000" dirty="0" err="1">
                <a:latin typeface="Courier New" panose="02070309020205020404" pitchFamily="49" charset="0"/>
              </a:rPr>
              <a:t>SupervisorID</a:t>
            </a:r>
            <a:r>
              <a:rPr lang="en-US" altLang="en-US" sz="2000" dirty="0">
                <a:latin typeface="Courier New" panose="02070309020205020404" pitchFamily="49" charset="0"/>
              </a:rPr>
              <a:t>) "Number Supervised Employees"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Number Supervised Employees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---------------------------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   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C53073B2-A333-904B-87DC-77DF88479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u="sng"/>
              <a:t>COUNT ( )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F1F542EB-FC22-1B44-B1A3-C7EF34C38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marL="855663" lvl="3" indent="-396875" defTabSz="114300" eaLnBrk="1" hangingPunct="1">
              <a:buFontTx/>
              <a:buNone/>
              <a:tabLst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55663" lvl="3" indent="-396875" defTabSz="114300" eaLnBrk="1" hangingPunct="1">
              <a:buFontTx/>
              <a:buChar char="•"/>
              <a:tabLst>
                <a:tab pos="1827213" algn="l"/>
              </a:tabLst>
              <a:defRPr/>
            </a:pPr>
            <a:r>
              <a:rPr lang="en-US" altLang="en-US" sz="2800" dirty="0">
                <a:cs typeface="Courier New" panose="02070309020205020404" pitchFamily="49" charset="0"/>
              </a:rPr>
              <a:t>In contrast the count(*) will count each row regardless of NULL values.</a:t>
            </a:r>
          </a:p>
          <a:p>
            <a:pPr marL="855663" lvl="3" indent="-396875" defTabSz="114300" eaLnBrk="1" hangingPunct="1">
              <a:buFontTx/>
              <a:buNone/>
              <a:tabLst>
                <a:tab pos="1827213" algn="l"/>
              </a:tabLst>
              <a:defRPr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marL="855663" lvl="3" indent="-396875" defTabSz="114300" eaLnBrk="1" hangingPunct="1">
              <a:buFontTx/>
              <a:buNone/>
              <a:tabLst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SQL Example 6.11 */</a:t>
            </a:r>
          </a:p>
          <a:p>
            <a:pPr marL="855663" lvl="3" indent="-396875" defTabSz="114300" eaLnBrk="1" hangingPunct="1">
              <a:buFontTx/>
              <a:buNone/>
              <a:tabLst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SELECT COUNT(*) "Number of Employees"</a:t>
            </a:r>
          </a:p>
          <a:p>
            <a:pPr marL="855663" lvl="3" indent="-396875" defTabSz="114300" eaLnBrk="1" hangingPunct="1">
              <a:buFontTx/>
              <a:buNone/>
              <a:tabLst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FROM Employee;</a:t>
            </a:r>
          </a:p>
          <a:p>
            <a:pPr marL="855663" lvl="3" indent="-396875" defTabSz="114300" eaLnBrk="1" hangingPunct="1">
              <a:buFontTx/>
              <a:buNone/>
              <a:tabLst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Number of Employees</a:t>
            </a:r>
          </a:p>
          <a:p>
            <a:pPr marL="855663" lvl="3" indent="-396875" defTabSz="114300" eaLnBrk="1" hangingPunct="1">
              <a:buFontTx/>
              <a:buNone/>
              <a:tabLst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-------------------</a:t>
            </a:r>
          </a:p>
          <a:p>
            <a:pPr marL="855663" lvl="3" indent="-396875" defTabSz="114300" eaLnBrk="1" hangingPunct="1">
              <a:buFontTx/>
              <a:buNone/>
              <a:tabLst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         24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79738" lvl="4" defTabSz="114300" eaLnBrk="1" hangingPunct="1">
              <a:buFontTx/>
              <a:buNone/>
              <a:tabLst>
                <a:tab pos="1827213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77" y="1680775"/>
            <a:ext cx="7691719" cy="462543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4000" b="1" dirty="0"/>
              <a:t>Aggregate Function Rules – COUNT</a:t>
            </a:r>
          </a:p>
          <a:p>
            <a:pPr marL="514350" indent="-514350">
              <a:buAutoNum type="arabicPeriod"/>
            </a:pPr>
            <a:r>
              <a:rPr lang="en-US" sz="2800" dirty="0"/>
              <a:t>Aggregate Function Rules – the rest</a:t>
            </a:r>
          </a:p>
          <a:p>
            <a:pPr marL="514350" indent="-514350">
              <a:buAutoNum type="arabicPeriod"/>
            </a:pPr>
            <a:r>
              <a:rPr lang="en-US" sz="2800" dirty="0"/>
              <a:t>GROUP BY command</a:t>
            </a:r>
          </a:p>
          <a:p>
            <a:pPr marL="514350" indent="-514350">
              <a:buAutoNum type="arabicPeriod"/>
            </a:pPr>
            <a:r>
              <a:rPr lang="en-US" sz="2800" dirty="0"/>
              <a:t>HAVING command</a:t>
            </a:r>
          </a:p>
          <a:p>
            <a:pPr marL="514350" indent="-514350">
              <a:buAutoNum type="arabicPeriod"/>
            </a:pPr>
            <a:r>
              <a:rPr lang="en-US" sz="2800" dirty="0"/>
              <a:t>Examples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29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C278B4A0-798C-6443-AE94-F3D1C4AE1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Learning Objectives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B70B30CD-79AE-B646-8809-FD7F62EA0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sz="2800" dirty="0"/>
              <a:t>Write queries with aggregate functions: COUNT, AVG, SUM, MAX, and MIN.</a:t>
            </a:r>
          </a:p>
          <a:p>
            <a:pPr eaLnBrk="1" hangingPunct="1">
              <a:defRPr/>
            </a:pPr>
            <a:r>
              <a:rPr lang="en-US" altLang="en-US" sz="2800" dirty="0"/>
              <a:t>Use the GROUP BY clause to answer complex managerial questions.</a:t>
            </a:r>
          </a:p>
          <a:p>
            <a:pPr eaLnBrk="1" hangingPunct="1">
              <a:defRPr/>
            </a:pPr>
            <a:r>
              <a:rPr lang="en-US" altLang="en-US" sz="2800" dirty="0"/>
              <a:t>Nest aggregate functions.</a:t>
            </a:r>
          </a:p>
          <a:p>
            <a:pPr eaLnBrk="1" hangingPunct="1">
              <a:defRPr/>
            </a:pPr>
            <a:r>
              <a:rPr lang="en-US" altLang="en-US" sz="2800" dirty="0"/>
              <a:t>Use the GROUP BY clause with NULL values.</a:t>
            </a:r>
          </a:p>
          <a:p>
            <a:pPr eaLnBrk="1" hangingPunct="1">
              <a:defRPr/>
            </a:pPr>
            <a:r>
              <a:rPr lang="en-US" altLang="en-US" sz="2800" dirty="0"/>
              <a:t>Use the GROUP BY clause with the WHERE and ORDER BY clauses.</a:t>
            </a:r>
          </a:p>
          <a:p>
            <a:pPr eaLnBrk="1" hangingPunct="1">
              <a:defRPr/>
            </a:pPr>
            <a:r>
              <a:rPr lang="en-US" altLang="en-US" sz="2800" dirty="0"/>
              <a:t>Use the HAVING clause to filter out rows from a result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D017F261-8144-3947-8C33-C3A7E9EBB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3200" b="1" u="sng">
                <a:cs typeface="Arial" panose="020B0604020202020204" pitchFamily="34" charset="0"/>
              </a:rPr>
              <a:t>AGGREGATE ROW FUCTIONS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7C9C0495-5B0F-B34D-8BE6-29924E6AD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6738" indent="-395288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/>
              <a:t>Aggregate Row functions give the user the ability to answer business questions such as:</a:t>
            </a:r>
          </a:p>
          <a:p>
            <a:pPr marL="1146175" lvl="1" indent="-465138" algn="l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400"/>
          </a:p>
          <a:p>
            <a:pPr marL="1146175" lvl="1" indent="-465138" algn="l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/>
              <a:t>What is the average salary of  an employee in the company?</a:t>
            </a:r>
          </a:p>
          <a:p>
            <a:pPr marL="1146175" lvl="1" indent="-465138" algn="l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/>
              <a:t>What were the total salaries for a particular year?</a:t>
            </a:r>
          </a:p>
          <a:p>
            <a:pPr marL="1146175" lvl="1" indent="-465138" algn="l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/>
              <a:t>What are the maximum and minimum salaries in the Computer’s Department? </a:t>
            </a:r>
            <a:r>
              <a:rPr lang="en-US" altLang="en-US" sz="2400"/>
              <a:t>  </a:t>
            </a:r>
            <a:endParaRPr lang="en-US" altLang="en-US" sz="2400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6B50D46D-BB4D-AB4F-85B0-265EEF5A7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3200" b="1" u="sng">
                <a:cs typeface="Arial" panose="020B0604020202020204" pitchFamily="34" charset="0"/>
              </a:rPr>
              <a:t>AGGREGATE ROW FUCTION LIST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F163F490-C30F-B947-BBCC-7818ADB68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04913" indent="-466725" algn="just" eaLnBrk="1" hangingPunct="1">
              <a:buFontTx/>
              <a:buChar char="•"/>
              <a:tabLst>
                <a:tab pos="681038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List of common aggregate functions including their syntax and use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0EA1F0-4C15-F544-BC1E-2E0F1EB748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3397" y="2087880"/>
          <a:ext cx="7309606" cy="432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2004">
                  <a:extLst>
                    <a:ext uri="{9D8B030D-6E8A-4147-A177-3AD203B41FA5}">
                      <a16:colId xmlns:a16="http://schemas.microsoft.com/office/drawing/2014/main" val="553819308"/>
                    </a:ext>
                  </a:extLst>
                </a:gridCol>
                <a:gridCol w="4257602">
                  <a:extLst>
                    <a:ext uri="{9D8B030D-6E8A-4147-A177-3AD203B41FA5}">
                      <a16:colId xmlns:a16="http://schemas.microsoft.com/office/drawing/2014/main" val="50641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Function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 ( [ALL | DISTINCT] expression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total of the (distinct) values in a numeric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AVG( [ALL | DISTINCT] expression )</a:t>
                      </a:r>
                      <a:endParaRPr lang="en-US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average of the (distinct) values in a numeric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COUNT( [ALL | DISTINCT] expression )</a:t>
                      </a:r>
                      <a:endParaRPr lang="en-US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number of (distinct) non-NULL values in a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1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COUNT(*)</a:t>
                      </a:r>
                      <a:endParaRPr lang="en-US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number of (distinct) non-NULL values in a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MAX(expression</a:t>
                      </a:r>
                      <a:r>
                        <a:rPr lang="en-US" altLang="en-US" sz="2000" dirty="0">
                          <a:cs typeface="Times New Roman" panose="02020603050405020304" pitchFamily="18" charset="0"/>
                        </a:rPr>
                        <a:t>)</a:t>
                      </a:r>
                      <a:endParaRPr lang="en-US" altLang="en-US" sz="24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highest value in a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MIN(expression)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lowest value in a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938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Function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the SELECT clause</a:t>
            </a:r>
          </a:p>
          <a:p>
            <a:r>
              <a:rPr lang="en-US" dirty="0"/>
              <a:t>Can be used in the HAVING clause</a:t>
            </a:r>
          </a:p>
          <a:p>
            <a:r>
              <a:rPr lang="en-US" dirty="0"/>
              <a:t>Cannot be used in the WHERE clause</a:t>
            </a:r>
          </a:p>
        </p:txBody>
      </p:sp>
    </p:spTree>
    <p:extLst>
      <p:ext uri="{BB962C8B-B14F-4D97-AF65-F5344CB8AC3E}">
        <p14:creationId xmlns:p14="http://schemas.microsoft.com/office/powerpoint/2010/main" val="9079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CC583DCD-8343-824F-9E47-3524AEC45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/>
              <a:t>Example Aggregate Function Query – Error in Use of a WHERE Clause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CD19C2B9-41AC-B849-BAF5-14459F966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>
                <a:cs typeface="Courier New" panose="02070309020205020404" pitchFamily="49" charset="0"/>
              </a:rPr>
              <a:t>The query on the next slide </a:t>
            </a:r>
            <a:r>
              <a:rPr lang="en-US" altLang="en-US" sz="2800" dirty="0">
                <a:cs typeface="Times New Roman" panose="02020603050405020304" pitchFamily="18" charset="0"/>
              </a:rPr>
              <a:t>erroneously uses an aggregate function in a WHERE clause.</a:t>
            </a:r>
          </a:p>
          <a:p>
            <a:pPr eaLnBrk="1" hangingPunct="1">
              <a:defRPr/>
            </a:pPr>
            <a:r>
              <a:rPr lang="en-US" altLang="en-US" sz="2800" dirty="0"/>
              <a:t>A WHERE clause includes or excludes rows from a result table based on user-defined criteria.  </a:t>
            </a:r>
          </a:p>
          <a:p>
            <a:pPr eaLnBrk="1" hangingPunct="1">
              <a:defRPr/>
            </a:pPr>
            <a:r>
              <a:rPr lang="en-US" altLang="en-US" sz="2800" dirty="0"/>
              <a:t>Aggregate functions act upon rows that satisfy WHERE clause criteria – since the WHERE clause executes </a:t>
            </a:r>
            <a:r>
              <a:rPr lang="en-US" altLang="en-US" sz="2800" i="1" dirty="0"/>
              <a:t>before </a:t>
            </a:r>
            <a:r>
              <a:rPr lang="en-US" altLang="en-US" sz="2800" dirty="0"/>
              <a:t>the aggregate function takes effect, you cannot include an aggregate function in a WHERE clause.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400" i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6790D29B-52F9-9E46-AF3B-45E323D7F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b="1" dirty="0"/>
              <a:t>Example Aggregate Function Query – Error in Use of a WHERE Clause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F79EB460-3EE9-2241-8BC3-8DB554D58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/* SQL Example 6.2: Who are the employees who make the lowest salary in the entire company? */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SELECT *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FROM Employee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WHERE Salary = Min(Salary);</a:t>
            </a:r>
            <a:endParaRPr lang="en-US" altLang="en-US" sz="2800" i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1200" i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800" i="1" dirty="0">
                <a:latin typeface="Courier New" panose="02070309020205020404" pitchFamily="49" charset="0"/>
              </a:rPr>
              <a:t>ERROR at line 3: ORA-00934: group function is not allowed here.</a:t>
            </a:r>
          </a:p>
          <a:p>
            <a:pPr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85732894-997E-7A42-AFF8-2F7DEC05A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/>
              <a:t>COUNT( )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F46B3AB9-B1A8-AF45-AF22-D25DD764E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199"/>
            <a:ext cx="8686800" cy="5248275"/>
          </a:xfrm>
        </p:spPr>
        <p:txBody>
          <a:bodyPr>
            <a:normAutofit fontScale="70000" lnSpcReduction="20000"/>
          </a:bodyPr>
          <a:lstStyle/>
          <a:p>
            <a:pPr marL="1030288" indent="-855663" eaLnBrk="1" hangingPunct="1">
              <a:lnSpc>
                <a:spcPct val="120000"/>
              </a:lnSpc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If a manager needs know how many employees work in the organization, COUNT(*) can be used to produce this information. </a:t>
            </a:r>
          </a:p>
          <a:p>
            <a:pPr marL="1030288" indent="-855663">
              <a:lnSpc>
                <a:spcPct val="120000"/>
              </a:lnSpc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COUNT(*) function counts </a:t>
            </a:r>
            <a:r>
              <a:rPr lang="en-US" altLang="en-US" sz="2400" b="1" u="sng" dirty="0">
                <a:cs typeface="Times New Roman" panose="02020603050405020304" pitchFamily="18" charset="0"/>
              </a:rPr>
              <a:t>all</a:t>
            </a:r>
            <a:r>
              <a:rPr lang="en-US" altLang="en-US" sz="2400" dirty="0">
                <a:cs typeface="Times New Roman" panose="02020603050405020304" pitchFamily="18" charset="0"/>
              </a:rPr>
              <a:t> rows in a table, </a:t>
            </a:r>
            <a:r>
              <a:rPr lang="en-US" u="sng" dirty="0">
                <a:latin typeface="Times New Roman" charset="0"/>
                <a:cs typeface="Courier New" charset="0"/>
              </a:rPr>
              <a:t>will include NULL values</a:t>
            </a:r>
            <a:r>
              <a:rPr lang="en-US" dirty="0">
                <a:latin typeface="Times New Roman" charset="0"/>
                <a:cs typeface="Courier New" charset="0"/>
              </a:rPr>
              <a:t>.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</a:p>
          <a:p>
            <a:pPr marL="1030288" indent="-855663" eaLnBrk="1" hangingPunct="1">
              <a:lnSpc>
                <a:spcPct val="120000"/>
              </a:lnSpc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wild card asterisk (*) is used as the parameter in the function. </a:t>
            </a:r>
          </a:p>
          <a:p>
            <a:pPr marL="1030288" indent="-855663">
              <a:lnSpc>
                <a:spcPct val="120000"/>
              </a:lnSpc>
              <a:defRPr/>
            </a:pPr>
            <a:r>
              <a:rPr lang="en-US" dirty="0">
                <a:latin typeface="Times New Roman" charset="0"/>
                <a:cs typeface="Courier New" charset="0"/>
              </a:rPr>
              <a:t>COUNT(column name) does almost the same thing. The difference is that you may define a specific column to be counted. </a:t>
            </a:r>
            <a:r>
              <a:rPr lang="en-US" u="sng" dirty="0">
                <a:latin typeface="Times New Roman" charset="0"/>
                <a:cs typeface="Courier New" charset="0"/>
              </a:rPr>
              <a:t>Excludes NULL values.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1030288" indent="-855663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dirty="0">
              <a:cs typeface="Times New Roman" panose="02020603050405020304" pitchFamily="18" charset="0"/>
            </a:endParaRPr>
          </a:p>
          <a:p>
            <a:pPr marL="2179638" lvl="1" indent="-47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6.1b */</a:t>
            </a:r>
          </a:p>
          <a:p>
            <a:pPr marL="2179638" lvl="1" indent="-47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COUNT(*) "Number of Employees"</a:t>
            </a:r>
          </a:p>
          <a:p>
            <a:pPr marL="2179638" lvl="1" indent="-47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Employee;</a:t>
            </a:r>
          </a:p>
          <a:p>
            <a:pPr marL="2179638" lvl="1" indent="-4763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2179638" lvl="1" indent="-47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Number of Employees</a:t>
            </a:r>
          </a:p>
          <a:p>
            <a:pPr marL="2179638" lvl="1" indent="-47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-------------------</a:t>
            </a:r>
          </a:p>
          <a:p>
            <a:pPr marL="2179638" lvl="1" indent="-47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24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79638" lvl="1" indent="-47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776</Words>
  <Application>Microsoft Office PowerPoint</Application>
  <PresentationFormat>On-screen Show (4:3)</PresentationFormat>
  <Paragraphs>100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Calisto MT</vt:lpstr>
      <vt:lpstr>Courier New</vt:lpstr>
      <vt:lpstr>Times New Roman</vt:lpstr>
      <vt:lpstr>Wingdings</vt:lpstr>
      <vt:lpstr>Venture</vt:lpstr>
      <vt:lpstr>Aggregate Functions</vt:lpstr>
      <vt:lpstr>Agenda</vt:lpstr>
      <vt:lpstr>Learning Objectives</vt:lpstr>
      <vt:lpstr>AGGREGATE ROW FUCTIONS</vt:lpstr>
      <vt:lpstr>AGGREGATE ROW FUCTION LIST</vt:lpstr>
      <vt:lpstr>Aggregate Function Rules</vt:lpstr>
      <vt:lpstr>Example Aggregate Function Query – Error in Use of a WHERE Clause</vt:lpstr>
      <vt:lpstr>Example Aggregate Function Query – Error in Use of a WHERE Clause</vt:lpstr>
      <vt:lpstr>COUNT( )</vt:lpstr>
      <vt:lpstr>COUNT( )</vt:lpstr>
      <vt:lpstr>COUNT( )</vt:lpstr>
      <vt:lpstr>Count() – Null Values</vt:lpstr>
      <vt:lpstr>COUNT ( )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56</cp:revision>
  <cp:lastPrinted>2021-07-19T18:23:00Z</cp:lastPrinted>
  <dcterms:created xsi:type="dcterms:W3CDTF">2016-01-01T19:13:59Z</dcterms:created>
  <dcterms:modified xsi:type="dcterms:W3CDTF">2021-07-19T18:26:42Z</dcterms:modified>
</cp:coreProperties>
</file>