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04" r:id="rId2"/>
    <p:sldId id="305" r:id="rId3"/>
    <p:sldId id="257" r:id="rId4"/>
    <p:sldId id="258" r:id="rId5"/>
    <p:sldId id="321" r:id="rId6"/>
    <p:sldId id="267" r:id="rId7"/>
    <p:sldId id="268" r:id="rId8"/>
    <p:sldId id="269" r:id="rId9"/>
    <p:sldId id="270" r:id="rId10"/>
    <p:sldId id="271" r:id="rId11"/>
    <p:sldId id="272" r:id="rId12"/>
    <p:sldId id="312" r:id="rId13"/>
    <p:sldId id="322" r:id="rId14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672" autoAdjust="0"/>
    <p:restoredTop sz="93333" autoAdjust="0"/>
  </p:normalViewPr>
  <p:slideViewPr>
    <p:cSldViewPr snapToGrid="0" snapToObjects="1">
      <p:cViewPr varScale="1">
        <p:scale>
          <a:sx n="100" d="100"/>
          <a:sy n="100" d="100"/>
        </p:scale>
        <p:origin x="6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5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AB7A-B16B-4B8E-8CF5-8D5DEF78D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Aggregate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6FF7A-A3E6-447B-8588-E865C6308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Chapter 6 Video 2</a:t>
            </a:r>
          </a:p>
          <a:p>
            <a:r>
              <a:rPr lang="en-US" dirty="0"/>
              <a:t>AVG, SUM, MIN, MAX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88649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547B7D2B-464D-0041-AF7B-5E555755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u="sng">
                <a:ea typeface="PMingLiU" panose="02020500000000000000" pitchFamily="18" charset="-120"/>
              </a:rPr>
              <a:t> MIN and MAX Functions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BA35CCB2-1854-9C4B-87DC-F1A4ACEF9D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pPr marL="969963" lvl="4" indent="-396875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The MIN function returns the lowest value stored in a data column.</a:t>
            </a:r>
          </a:p>
          <a:p>
            <a:pPr marL="969963" lvl="4" indent="-396875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The MAX function returns the largest value stored in a data column. </a:t>
            </a:r>
          </a:p>
          <a:p>
            <a:pPr marL="969963" lvl="4" indent="-396875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Unlike SUM and AVG, the MIN and MAX functions work with numeric, character, </a:t>
            </a:r>
            <a:r>
              <a:rPr lang="en-US" altLang="en-US" sz="2800" b="1" dirty="0">
                <a:cs typeface="Times New Roman" panose="02020603050405020304" pitchFamily="18" charset="0"/>
              </a:rPr>
              <a:t>and </a:t>
            </a:r>
            <a:r>
              <a:rPr lang="en-US" altLang="en-US" sz="2800" dirty="0">
                <a:cs typeface="Times New Roman" panose="02020603050405020304" pitchFamily="18" charset="0"/>
              </a:rPr>
              <a:t>date  data columns.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CB3B9AA6-9ABE-2B46-903E-980309033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u="sng">
                <a:ea typeface="PMingLiU" panose="02020500000000000000" pitchFamily="18" charset="-120"/>
              </a:rPr>
              <a:t>MIN and MAX Functions Example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B08CED38-2A87-FE43-9D97-839B5F253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 lnSpcReduction="10000"/>
          </a:bodyPr>
          <a:lstStyle/>
          <a:p>
            <a:pPr marL="969963" lvl="4" indent="-396875" algn="just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A query that uses the MIN function to find the lowest value stored in the </a:t>
            </a:r>
            <a:r>
              <a:rPr lang="en-US" altLang="en-US" sz="2400" i="1" dirty="0" err="1">
                <a:cs typeface="Times New Roman" panose="02020603050405020304" pitchFamily="18" charset="0"/>
              </a:rPr>
              <a:t>LastName</a:t>
            </a:r>
            <a:r>
              <a:rPr lang="en-US" altLang="en-US" sz="2400" dirty="0">
                <a:cs typeface="Times New Roman" panose="02020603050405020304" pitchFamily="18" charset="0"/>
              </a:rPr>
              <a:t> column of the </a:t>
            </a:r>
            <a:r>
              <a:rPr lang="en-US" altLang="en-US" sz="2400" i="1" dirty="0">
                <a:cs typeface="Times New Roman" panose="02020603050405020304" pitchFamily="18" charset="0"/>
              </a:rPr>
              <a:t>employee</a:t>
            </a:r>
            <a:r>
              <a:rPr lang="en-US" altLang="en-US" sz="2400" dirty="0">
                <a:cs typeface="Times New Roman" panose="02020603050405020304" pitchFamily="18" charset="0"/>
              </a:rPr>
              <a:t> table.</a:t>
            </a:r>
          </a:p>
          <a:p>
            <a:pPr marL="969963" lvl="4" indent="-396875" algn="just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This is analogous to determine which employee's last name comes first in the alphabet.  </a:t>
            </a:r>
          </a:p>
          <a:p>
            <a:pPr marL="969963" lvl="4" indent="-396875" algn="just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Conversely, MAX() will return the employee row where last name comes last (highest) in the alphabet.  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/* SQL Example 6.8 */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SELECT MIN(</a:t>
            </a:r>
            <a:r>
              <a:rPr lang="en-US" altLang="en-US" dirty="0" err="1">
                <a:latin typeface="Courier New" panose="02070309020205020404" pitchFamily="49" charset="0"/>
              </a:rPr>
              <a:t>LastName</a:t>
            </a:r>
            <a:r>
              <a:rPr lang="en-US" altLang="en-US" dirty="0">
                <a:latin typeface="Courier New" panose="02070309020205020404" pitchFamily="49" charset="0"/>
              </a:rPr>
              <a:t>), MAX(</a:t>
            </a:r>
            <a:r>
              <a:rPr lang="en-US" altLang="en-US" dirty="0" err="1">
                <a:latin typeface="Courier New" panose="02070309020205020404" pitchFamily="49" charset="0"/>
              </a:rPr>
              <a:t>LastName</a:t>
            </a:r>
            <a:r>
              <a:rPr lang="en-US" altLang="en-US" dirty="0">
                <a:latin typeface="Courier New" panose="02070309020205020404" pitchFamily="49" charset="0"/>
              </a:rPr>
              <a:t>)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FROM Employee;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MIN(LASTNAME)  MAX(LASTNAME)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-------------  -------------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Adams          </a:t>
            </a:r>
            <a:r>
              <a:rPr lang="en-US" altLang="en-US" dirty="0" err="1">
                <a:latin typeface="Courier New" panose="02070309020205020404" pitchFamily="49" charset="0"/>
              </a:rPr>
              <a:t>Zumwalt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>
            <a:extLst>
              <a:ext uri="{FF2B5EF4-FFF2-40B4-BE49-F238E27FC236}">
                <a16:creationId xmlns:a16="http://schemas.microsoft.com/office/drawing/2014/main" id="{C91B5A8F-A3BE-9B49-859A-00C42280D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u="sng"/>
              <a:t>MIN and MAX – Numeric Data</a:t>
            </a:r>
          </a:p>
        </p:txBody>
      </p:sp>
      <p:sp>
        <p:nvSpPr>
          <p:cNvPr id="301059" name="Rectangle 3">
            <a:extLst>
              <a:ext uri="{FF2B5EF4-FFF2-40B4-BE49-F238E27FC236}">
                <a16:creationId xmlns:a16="http://schemas.microsoft.com/office/drawing/2014/main" id="{273F4BA4-A54E-B741-B8B6-4E2462C1F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/>
              <a:t>This query returns the highest and lowest salaries from the </a:t>
            </a:r>
            <a:r>
              <a:rPr lang="en-US" altLang="en-US" sz="2800" i="1" dirty="0"/>
              <a:t>employee</a:t>
            </a:r>
            <a:r>
              <a:rPr lang="en-US" altLang="en-US" sz="2800" dirty="0"/>
              <a:t> table.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800" dirty="0"/>
              <a:t>Later you will learn how to attach names to the queries because the salary figures by themselves are not very useful.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6.9 */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"Highest Salary" FORMAT $999,999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COLUMN "Lowest Salary" FORMAT $999,999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MAX(Salary) "Highest Salary", MIN(Salary) "Lowest Salary"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Highest Salary Lowest Salary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-------------- -------------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       $32,500        $2,200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86D6CBDC-647E-414D-A207-CBA0B7763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u="sng"/>
              <a:t>MIN and MAX – Date Data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240C0C3F-A4D6-B34D-8267-5F49F56A2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This query returns the earliest value for </a:t>
            </a:r>
            <a:r>
              <a:rPr lang="en-US" altLang="en-US" sz="2400" dirty="0" err="1"/>
              <a:t>DateHired</a:t>
            </a:r>
            <a:r>
              <a:rPr lang="en-US" altLang="en-US" sz="2400" dirty="0"/>
              <a:t> (longest employee) and latest value for </a:t>
            </a:r>
            <a:r>
              <a:rPr lang="en-US" altLang="en-US" sz="2400" dirty="0" err="1"/>
              <a:t>DateHired</a:t>
            </a:r>
            <a:r>
              <a:rPr lang="en-US" altLang="en-US" sz="2400" dirty="0"/>
              <a:t> (newest employee) from the </a:t>
            </a:r>
            <a:r>
              <a:rPr lang="en-US" altLang="en-US" sz="2400" i="1" dirty="0"/>
              <a:t>employee</a:t>
            </a:r>
            <a:r>
              <a:rPr lang="en-US" altLang="en-US" sz="2400" dirty="0"/>
              <a:t> table.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en-US" sz="2400" dirty="0"/>
              <a:t>Notice that the MIN and MAX functions here appear to work backwards—they don’t, they just look that way.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/* SQL Example 6.9b */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COLUMN "Oldest Hire" FORMAT A11;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COLUMN "Newest Hire" FORMAT A11;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SELECT MAX(</a:t>
            </a:r>
            <a:r>
              <a:rPr lang="en-US" altLang="en-US" sz="1800" dirty="0" err="1">
                <a:latin typeface="Courier New" panose="02070309020205020404" pitchFamily="49" charset="0"/>
              </a:rPr>
              <a:t>DateHired</a:t>
            </a:r>
            <a:r>
              <a:rPr lang="en-US" altLang="en-US" sz="1800" dirty="0">
                <a:latin typeface="Courier New" panose="02070309020205020404" pitchFamily="49" charset="0"/>
              </a:rPr>
              <a:t>) "Newest Hire",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MIN(</a:t>
            </a:r>
            <a:r>
              <a:rPr lang="en-US" altLang="en-US" sz="1800" dirty="0" err="1">
                <a:latin typeface="Courier New" panose="02070309020205020404" pitchFamily="49" charset="0"/>
              </a:rPr>
              <a:t>DateHired</a:t>
            </a:r>
            <a:r>
              <a:rPr lang="en-US" altLang="en-US" sz="1800" dirty="0">
                <a:latin typeface="Courier New" panose="02070309020205020404" pitchFamily="49" charset="0"/>
              </a:rPr>
              <a:t>) "Oldest Hire" 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FROM Employee;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Newest Hire Oldest Hire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----------- -----------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15-OCT-01   14-DEC-79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77" y="1680775"/>
            <a:ext cx="7691719" cy="4625432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Aggregate Function Rules – COUNT</a:t>
            </a:r>
          </a:p>
          <a:p>
            <a:pPr marL="514350" indent="-514350">
              <a:buAutoNum type="arabicPeriod"/>
            </a:pPr>
            <a:r>
              <a:rPr lang="en-US" sz="4000" b="1" dirty="0"/>
              <a:t>Aggregate Function Rules – SUM, AVG, MIN, MAX</a:t>
            </a:r>
          </a:p>
          <a:p>
            <a:pPr marL="514350" indent="-514350">
              <a:buAutoNum type="arabicPeriod"/>
            </a:pPr>
            <a:r>
              <a:rPr lang="en-US" sz="2800" dirty="0"/>
              <a:t>GROUP BY command</a:t>
            </a:r>
          </a:p>
          <a:p>
            <a:pPr marL="514350" indent="-514350">
              <a:buAutoNum type="arabicPeriod"/>
            </a:pPr>
            <a:r>
              <a:rPr lang="en-US" sz="2800" dirty="0"/>
              <a:t>HAVING command</a:t>
            </a:r>
          </a:p>
          <a:p>
            <a:pPr marL="514350" indent="-514350">
              <a:buAutoNum type="arabicPeriod"/>
            </a:pPr>
            <a:r>
              <a:rPr lang="en-US" sz="2800" dirty="0"/>
              <a:t>Examples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291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D017F261-8144-3947-8C33-C3A7E9EBB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3200" b="1" u="sng">
                <a:cs typeface="Arial" panose="020B0604020202020204" pitchFamily="34" charset="0"/>
              </a:rPr>
              <a:t>AGGREGATE ROW FUCTIONS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7C9C0495-5B0F-B34D-8BE6-29924E6AD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6738" indent="-395288" algn="l"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en-US" sz="2800" dirty="0"/>
              <a:t>Aggregate Row functions give the user the ability to answer business questions such as:</a:t>
            </a:r>
          </a:p>
          <a:p>
            <a:pPr marL="1146175" lvl="1" indent="-465138" algn="l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endParaRPr lang="en-US" altLang="en-US" sz="2400" dirty="0"/>
          </a:p>
          <a:p>
            <a:pPr marL="1146175" lvl="1" indent="-465138" algn="l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What is the average salary of  an employee in the company?</a:t>
            </a:r>
          </a:p>
          <a:p>
            <a:pPr marL="1146175" lvl="1" indent="-465138" algn="l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What were the total salaries for a particular year?</a:t>
            </a:r>
          </a:p>
          <a:p>
            <a:pPr marL="1146175" lvl="1" indent="-465138" algn="l" eaLnBrk="1" hangingPunct="1">
              <a:lnSpc>
                <a:spcPct val="9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en-US" sz="2800" dirty="0"/>
              <a:t>What are the maximum and minimum salaries in the CMIS Department? </a:t>
            </a:r>
            <a:r>
              <a:rPr lang="en-US" altLang="en-US" sz="2400" dirty="0"/>
              <a:t>  </a:t>
            </a:r>
            <a:endParaRPr lang="en-US" altLang="en-US" sz="2400" b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6B50D46D-BB4D-AB4F-85B0-265EEF5A7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3200" b="1" u="sng">
                <a:cs typeface="Arial" panose="020B0604020202020204" pitchFamily="34" charset="0"/>
              </a:rPr>
              <a:t>AGGREGATE ROW FUCTION LIST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F163F490-C30F-B947-BBCC-7818ADB68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04913" indent="-466725" algn="just" eaLnBrk="1" hangingPunct="1">
              <a:buFontTx/>
              <a:buChar char="•"/>
              <a:tabLst>
                <a:tab pos="681038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List of common aggregate functions including their syntax and use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0EA1F0-4C15-F544-BC1E-2E0F1EB748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93397" y="2087880"/>
          <a:ext cx="7309606" cy="4328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2004">
                  <a:extLst>
                    <a:ext uri="{9D8B030D-6E8A-4147-A177-3AD203B41FA5}">
                      <a16:colId xmlns:a16="http://schemas.microsoft.com/office/drawing/2014/main" val="553819308"/>
                    </a:ext>
                  </a:extLst>
                </a:gridCol>
                <a:gridCol w="4257602">
                  <a:extLst>
                    <a:ext uri="{9D8B030D-6E8A-4147-A177-3AD203B41FA5}">
                      <a16:colId xmlns:a16="http://schemas.microsoft.com/office/drawing/2014/main" val="50641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Function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Function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53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 ( [ALL | DISTINCT] expression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total of the (distinct) values in a numeric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1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AVG( [ALL | DISTINCT] expression )</a:t>
                      </a:r>
                      <a:endParaRPr lang="en-US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average of the (distinct) values in a numeric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82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COUNT( [ALL | DISTINCT] expression )</a:t>
                      </a:r>
                      <a:endParaRPr lang="en-US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number of (distinct) non-NULL values in a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61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COUNT(*)</a:t>
                      </a:r>
                      <a:endParaRPr lang="en-US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number of (distinct) non-NULL values in a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MAX(expression</a:t>
                      </a:r>
                      <a:r>
                        <a:rPr lang="en-US" altLang="en-US" sz="2000" dirty="0">
                          <a:cs typeface="Times New Roman" panose="02020603050405020304" pitchFamily="18" charset="0"/>
                        </a:rPr>
                        <a:t>)</a:t>
                      </a:r>
                      <a:endParaRPr lang="en-US" altLang="en-US" sz="24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highest value in a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8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MIN(expression)</a:t>
                      </a:r>
                    </a:p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 dirty="0">
                          <a:cs typeface="Times New Roman" panose="02020603050405020304" pitchFamily="18" charset="0"/>
                        </a:rPr>
                        <a:t>The lowest value in a column/expression.</a:t>
                      </a:r>
                      <a:endParaRPr lang="en-US" altLang="en-US" sz="20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3938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Aggregate Function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in the SELECT clause</a:t>
            </a:r>
          </a:p>
          <a:p>
            <a:r>
              <a:rPr lang="en-US" dirty="0"/>
              <a:t>Can be used in the HAVING clause</a:t>
            </a:r>
          </a:p>
          <a:p>
            <a:r>
              <a:rPr lang="en-US" dirty="0"/>
              <a:t>Cannot be used in the WHERE clause</a:t>
            </a:r>
          </a:p>
        </p:txBody>
      </p:sp>
    </p:spTree>
    <p:extLst>
      <p:ext uri="{BB962C8B-B14F-4D97-AF65-F5344CB8AC3E}">
        <p14:creationId xmlns:p14="http://schemas.microsoft.com/office/powerpoint/2010/main" val="9079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1570A55D-53B7-5644-A62B-457BA741C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u="sng">
                <a:cs typeface="Times New Roman" panose="02020603050405020304" pitchFamily="18" charset="0"/>
              </a:rPr>
              <a:t>Using the AVG Function</a:t>
            </a:r>
            <a:r>
              <a:rPr lang="en-US" altLang="en-US" sz="3600" b="1" u="sng"/>
              <a:t> </a:t>
            </a: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73352967-9261-724D-8DEF-357BBBB04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 lnSpcReduction="10000"/>
          </a:bodyPr>
          <a:lstStyle/>
          <a:p>
            <a:pPr marL="969963" lvl="4" indent="-396875" algn="just" defTabSz="114300" eaLnBrk="1" hangingPunct="1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AVG function is used to compute the average value for the </a:t>
            </a:r>
            <a:r>
              <a:rPr lang="en-US" altLang="en-US" sz="2800" i="1" dirty="0">
                <a:cs typeface="Times New Roman" panose="02020603050405020304" pitchFamily="18" charset="0"/>
              </a:rPr>
              <a:t>Salary</a:t>
            </a:r>
            <a:r>
              <a:rPr lang="en-US" altLang="en-US" sz="2800" dirty="0">
                <a:cs typeface="Times New Roman" panose="02020603050405020304" pitchFamily="18" charset="0"/>
              </a:rPr>
              <a:t> column in the </a:t>
            </a:r>
            <a:r>
              <a:rPr lang="en-US" altLang="en-US" sz="2800" i="1" dirty="0">
                <a:cs typeface="Times New Roman" panose="02020603050405020304" pitchFamily="18" charset="0"/>
              </a:rPr>
              <a:t>employee</a:t>
            </a:r>
            <a:r>
              <a:rPr lang="en-US" altLang="en-US" sz="2800" dirty="0">
                <a:cs typeface="Times New Roman" panose="02020603050405020304" pitchFamily="18" charset="0"/>
              </a:rPr>
              <a:t> table.</a:t>
            </a:r>
          </a:p>
          <a:p>
            <a:pPr marL="969963" lvl="4" indent="-396875" algn="just" defTabSz="114300" eaLnBrk="1" hangingPunct="1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For example, the following query returns the average of the employee salaries. </a:t>
            </a:r>
          </a:p>
          <a:p>
            <a:pPr marL="969963" lvl="4" indent="-396875" algn="just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/* SQL Example 6.3 */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COLUMN "Average Employee Salary" FORMAT $999,999;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SELECT AVG(Salary) "Average Employee Salary"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FROM Employee;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Average Employee Salary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-----------------------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        $15,694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22BC1799-386C-3B48-8AD1-9D8ACAA61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b="1" u="sng"/>
              <a:t>AVG with DISTINCT Clause Example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A905CE39-BA6F-6246-BF0E-ED2B086F0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 lnSpcReduction="10000"/>
          </a:bodyPr>
          <a:lstStyle/>
          <a:p>
            <a:pPr marL="969963" lvl="4" indent="-396875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What is the average salary </a:t>
            </a:r>
            <a:r>
              <a:rPr lang="en-US" altLang="en-US" sz="2400" u="sng" dirty="0">
                <a:cs typeface="Times New Roman" panose="02020603050405020304" pitchFamily="18" charset="0"/>
              </a:rPr>
              <a:t>offered</a:t>
            </a:r>
            <a:r>
              <a:rPr lang="en-US" altLang="en-US" sz="2400" dirty="0">
                <a:cs typeface="Times New Roman" panose="02020603050405020304" pitchFamily="18" charset="0"/>
              </a:rPr>
              <a:t> to employees?</a:t>
            </a:r>
          </a:p>
          <a:p>
            <a:pPr marL="969963" lvl="4" indent="-396875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This question asks you to incorporate the concept of computing the average of the distinct salaries paid by the organization.</a:t>
            </a:r>
          </a:p>
          <a:p>
            <a:pPr marL="969963" lvl="4" indent="-396875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The same query with the DISTINCT keyword in the aggregate function returns a different average.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sz="1200" dirty="0">
              <a:cs typeface="Times New Roman" panose="02020603050405020304" pitchFamily="18" charset="0"/>
            </a:endParaRP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/* SQL Example 6.4 */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SELECT AVG(DISTINCT Salary) "Average Employee Salary"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FROM Employee;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Average Employee Salary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-----------------------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        $16,336</a:t>
            </a:r>
            <a:endParaRPr lang="en-US" altLang="en-US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69963" lvl="4" indent="-396875" algn="just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3E5A1AED-D0FA-0248-906F-E98FA4799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u="sng"/>
              <a:t>Using the SUM Function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096FE5F8-ECAD-924C-83F8-515C0E781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marL="969963" lvl="4" indent="-396875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Use the SUM function to compute a total value.</a:t>
            </a:r>
          </a:p>
          <a:p>
            <a:pPr marL="969963" lvl="4" indent="-396875" defTabSz="114300" eaLnBrk="1" hangingPunct="1"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This SELECT statement returns the total of the </a:t>
            </a:r>
            <a:r>
              <a:rPr lang="en-US" altLang="en-US" sz="2800" i="1" dirty="0">
                <a:cs typeface="Times New Roman" panose="02020603050405020304" pitchFamily="18" charset="0"/>
              </a:rPr>
              <a:t>Salary</a:t>
            </a:r>
            <a:r>
              <a:rPr lang="en-US" altLang="en-US" sz="2800" dirty="0">
                <a:cs typeface="Times New Roman" panose="02020603050405020304" pitchFamily="18" charset="0"/>
              </a:rPr>
              <a:t> column from the </a:t>
            </a:r>
            <a:r>
              <a:rPr lang="en-US" altLang="en-US" sz="2800" i="1" dirty="0">
                <a:cs typeface="Times New Roman" panose="02020603050405020304" pitchFamily="18" charset="0"/>
              </a:rPr>
              <a:t>employee</a:t>
            </a:r>
            <a:r>
              <a:rPr lang="en-US" altLang="en-US" sz="2800" dirty="0">
                <a:cs typeface="Times New Roman" panose="02020603050405020304" pitchFamily="18" charset="0"/>
              </a:rPr>
              <a:t> table.  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/* SQL Example 6.5 */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COLUMN "Total Salary" FORMAT $999,999;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SELECT SUM(Salary) "Total Salary"			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FROM Employee;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Total Salary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------------</a:t>
            </a:r>
          </a:p>
          <a:p>
            <a:pPr marL="969963" lvl="4" indent="-396875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$345,265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 eaLnBrk="1" hangingPunct="1"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B5674CEF-9B79-0D42-9F6E-F3ACA4924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u="sng"/>
              <a:t>More SUM Examples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1A1A3187-71E7-1849-953F-1A8411C8A5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>
            <a:normAutofit lnSpcReduction="10000"/>
          </a:bodyPr>
          <a:lstStyle/>
          <a:p>
            <a:pPr marL="969963" lvl="4" indent="-396875" algn="just" defTabSz="114300" eaLnBrk="1" hangingPunct="1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If management is preparing a budget for various departments, you may be asked to write a query to compute the total salary for different departments.  </a:t>
            </a:r>
          </a:p>
          <a:p>
            <a:pPr marL="969963" lvl="4" indent="-396875" algn="just" defTabSz="114300" eaLnBrk="1" hangingPunct="1">
              <a:lnSpc>
                <a:spcPct val="90000"/>
              </a:lnSpc>
              <a:buFontTx/>
              <a:buChar char="•"/>
              <a:tabLst>
                <a:tab pos="0" algn="l"/>
                <a:tab pos="1827213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This query computes the total Salary for employees assigned to department #8.</a:t>
            </a:r>
          </a:p>
          <a:p>
            <a:pPr marL="969963" lvl="4" indent="-396875" algn="just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/* SQL Example 6.6 */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COLUMN "Total Salary </a:t>
            </a:r>
            <a:r>
              <a:rPr lang="en-US" altLang="en-US" dirty="0" err="1">
                <a:latin typeface="Courier New" panose="02070309020205020404" pitchFamily="49" charset="0"/>
              </a:rPr>
              <a:t>Dept</a:t>
            </a:r>
            <a:r>
              <a:rPr lang="en-US" altLang="en-US" dirty="0">
                <a:latin typeface="Courier New" panose="02070309020205020404" pitchFamily="49" charset="0"/>
              </a:rPr>
              <a:t> 8" FORMAT $999,999;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SELECT SUM(Salary) "Total Salary </a:t>
            </a:r>
            <a:r>
              <a:rPr lang="en-US" altLang="en-US" dirty="0" err="1">
                <a:latin typeface="Courier New" panose="02070309020205020404" pitchFamily="49" charset="0"/>
              </a:rPr>
              <a:t>Dept</a:t>
            </a:r>
            <a:r>
              <a:rPr lang="en-US" altLang="en-US" dirty="0">
                <a:latin typeface="Courier New" panose="02070309020205020404" pitchFamily="49" charset="0"/>
              </a:rPr>
              <a:t> 8"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FROM Employee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WHERE </a:t>
            </a:r>
            <a:r>
              <a:rPr lang="en-US" altLang="en-US" dirty="0" err="1">
                <a:latin typeface="Courier New" panose="02070309020205020404" pitchFamily="49" charset="0"/>
              </a:rPr>
              <a:t>DepartmentNumber</a:t>
            </a:r>
            <a:r>
              <a:rPr lang="en-US" altLang="en-US" dirty="0">
                <a:latin typeface="Courier New" panose="02070309020205020404" pitchFamily="49" charset="0"/>
              </a:rPr>
              <a:t> = 8;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sz="1000" dirty="0">
              <a:latin typeface="Courier New" panose="02070309020205020404" pitchFamily="49" charset="0"/>
            </a:endParaRP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Total Salary </a:t>
            </a:r>
            <a:r>
              <a:rPr lang="en-US" altLang="en-US" dirty="0" err="1">
                <a:latin typeface="Courier New" panose="02070309020205020404" pitchFamily="49" charset="0"/>
              </a:rPr>
              <a:t>Dept</a:t>
            </a:r>
            <a:r>
              <a:rPr lang="en-US" altLang="en-US" dirty="0">
                <a:latin typeface="Courier New" panose="02070309020205020404" pitchFamily="49" charset="0"/>
              </a:rPr>
              <a:t> 8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-------------------</a:t>
            </a:r>
          </a:p>
          <a:p>
            <a:pPr marL="969963" lvl="4" indent="-396875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    $45,020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69963" lvl="4" indent="-396875" algn="just" defTabSz="114300" eaLnBrk="1" hangingPunct="1">
              <a:lnSpc>
                <a:spcPct val="90000"/>
              </a:lnSpc>
              <a:buFontTx/>
              <a:buNone/>
              <a:tabLst>
                <a:tab pos="0" algn="l"/>
                <a:tab pos="1827213" algn="l"/>
              </a:tabLst>
              <a:defRPr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890</Words>
  <Application>Microsoft Office PowerPoint</Application>
  <PresentationFormat>On-screen Show (4:3)</PresentationFormat>
  <Paragraphs>127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PMingLiU</vt:lpstr>
      <vt:lpstr>Arial</vt:lpstr>
      <vt:lpstr>Calibri</vt:lpstr>
      <vt:lpstr>Calisto MT</vt:lpstr>
      <vt:lpstr>Courier New</vt:lpstr>
      <vt:lpstr>Times New Roman</vt:lpstr>
      <vt:lpstr>Wingdings</vt:lpstr>
      <vt:lpstr>Venture</vt:lpstr>
      <vt:lpstr>Aggregate Functions</vt:lpstr>
      <vt:lpstr>Agenda</vt:lpstr>
      <vt:lpstr>AGGREGATE ROW FUCTIONS</vt:lpstr>
      <vt:lpstr>AGGREGATE ROW FUCTION LIST</vt:lpstr>
      <vt:lpstr>Aggregate Function Rules</vt:lpstr>
      <vt:lpstr>Using the AVG Function </vt:lpstr>
      <vt:lpstr>AVG with DISTINCT Clause Example</vt:lpstr>
      <vt:lpstr>Using the SUM Function</vt:lpstr>
      <vt:lpstr>More SUM Examples</vt:lpstr>
      <vt:lpstr> MIN and MAX Functions</vt:lpstr>
      <vt:lpstr>MIN and MAX Functions Example</vt:lpstr>
      <vt:lpstr>MIN and MAX – Numeric Data</vt:lpstr>
      <vt:lpstr>MIN and MAX – Date Data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56</cp:revision>
  <cp:lastPrinted>2021-07-19T17:48:54Z</cp:lastPrinted>
  <dcterms:created xsi:type="dcterms:W3CDTF">2016-01-01T19:13:59Z</dcterms:created>
  <dcterms:modified xsi:type="dcterms:W3CDTF">2021-07-19T19:09:46Z</dcterms:modified>
</cp:coreProperties>
</file>