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304" r:id="rId2"/>
    <p:sldId id="305" r:id="rId3"/>
    <p:sldId id="309" r:id="rId4"/>
    <p:sldId id="286" r:id="rId5"/>
    <p:sldId id="275" r:id="rId6"/>
    <p:sldId id="276" r:id="rId7"/>
    <p:sldId id="359" r:id="rId8"/>
    <p:sldId id="322" r:id="rId9"/>
    <p:sldId id="268" r:id="rId10"/>
    <p:sldId id="288" r:id="rId11"/>
    <p:sldId id="325" r:id="rId12"/>
    <p:sldId id="318" r:id="rId13"/>
    <p:sldId id="317" r:id="rId14"/>
    <p:sldId id="314" r:id="rId15"/>
    <p:sldId id="315" r:id="rId16"/>
    <p:sldId id="316" r:id="rId1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2" autoAdjust="0"/>
    <p:restoredTop sz="93333" autoAdjust="0"/>
  </p:normalViewPr>
  <p:slideViewPr>
    <p:cSldViewPr snapToGrid="0" snapToObjects="1">
      <p:cViewPr varScale="1">
        <p:scale>
          <a:sx n="107" d="100"/>
          <a:sy n="107" d="100"/>
        </p:scale>
        <p:origin x="22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B7610-8058-4F81-BAAA-6575BE0857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3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78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AB7A-B16B-4B8E-8CF5-8D5DEF78D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69" y="1143001"/>
            <a:ext cx="5724862" cy="1524000"/>
          </a:xfrm>
        </p:spPr>
        <p:txBody>
          <a:bodyPr/>
          <a:lstStyle/>
          <a:p>
            <a:r>
              <a:rPr lang="en-US" sz="5400" dirty="0"/>
              <a:t>GROUP 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6FF7A-A3E6-447B-8588-E865C6308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Chapter 6 Video 3</a:t>
            </a:r>
          </a:p>
          <a:p>
            <a:r>
              <a:rPr lang="en-US" dirty="0"/>
              <a:t>GROUP BY COMMAND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88649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BY with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2" y="1538111"/>
            <a:ext cx="8434552" cy="5209529"/>
          </a:xfrm>
        </p:spPr>
        <p:txBody>
          <a:bodyPr>
            <a:normAutofit lnSpcReduction="10000"/>
          </a:bodyPr>
          <a:lstStyle/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tabLst>
                <a:tab pos="0" algn="l"/>
                <a:tab pos="1827213" algn="l"/>
              </a:tabLst>
            </a:pPr>
            <a:r>
              <a:rPr lang="en-US" sz="2200" dirty="0">
                <a:latin typeface="Times New Roman" charset="0"/>
                <a:cs typeface="Times New Roman" charset="0"/>
              </a:rPr>
              <a:t>The WHERE clause </a:t>
            </a:r>
            <a:r>
              <a:rPr lang="en-US" sz="22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eliminates data </a:t>
            </a:r>
            <a:r>
              <a:rPr lang="en-US" sz="2200" dirty="0">
                <a:latin typeface="Times New Roman" charset="0"/>
                <a:cs typeface="Times New Roman" charset="0"/>
              </a:rPr>
              <a:t>table rows from consideration </a:t>
            </a:r>
            <a:r>
              <a:rPr lang="en-US" sz="22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before any grouping </a:t>
            </a:r>
            <a:r>
              <a:rPr lang="en-US" sz="2200" dirty="0">
                <a:latin typeface="Times New Roman" charset="0"/>
                <a:cs typeface="Times New Roman" charset="0"/>
              </a:rPr>
              <a:t>takes place.  This query lists average hours worked for specific employees. </a:t>
            </a:r>
          </a:p>
          <a:p>
            <a:pPr marL="969963" lvl="4" indent="-396875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endParaRPr lang="en-US" sz="800" dirty="0">
              <a:latin typeface="Courier New" charset="0"/>
              <a:cs typeface="Times New Roman" charset="0"/>
            </a:endParaRP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sz="1600" dirty="0">
                <a:latin typeface="Courier New" charset="0"/>
              </a:rPr>
              <a:t>SELECT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EmployeeID</a:t>
            </a:r>
            <a:r>
              <a:rPr lang="en-US" sz="1600" dirty="0">
                <a:latin typeface="Courier New" charset="0"/>
              </a:rPr>
              <a:t> "EID", AVG(</a:t>
            </a:r>
            <a:r>
              <a:rPr lang="en-US" sz="1600" dirty="0" err="1">
                <a:latin typeface="Courier New" charset="0"/>
              </a:rPr>
              <a:t>HoursWorked</a:t>
            </a:r>
            <a:r>
              <a:rPr lang="en-US" sz="1600" dirty="0">
                <a:latin typeface="Courier New" charset="0"/>
              </a:rPr>
              <a:t>) "Avg Hours Worked"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sz="1600" dirty="0">
                <a:latin typeface="Courier New" charset="0"/>
              </a:rPr>
              <a:t>FROM </a:t>
            </a:r>
            <a:r>
              <a:rPr lang="en-US" sz="1600" dirty="0" err="1">
                <a:latin typeface="Courier New" charset="0"/>
              </a:rPr>
              <a:t>ProjectAssignment</a:t>
            </a:r>
            <a:r>
              <a:rPr lang="en-US" sz="1600" dirty="0">
                <a:latin typeface="Courier New" charset="0"/>
              </a:rPr>
              <a:t> 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sz="1600" dirty="0">
                <a:latin typeface="Courier New" charset="0"/>
              </a:rPr>
              <a:t>WHERE </a:t>
            </a:r>
            <a:r>
              <a:rPr lang="en-US" sz="1600" dirty="0" err="1">
                <a:latin typeface="Courier New" charset="0"/>
              </a:rPr>
              <a:t>EmployeeID</a:t>
            </a:r>
            <a:r>
              <a:rPr lang="en-US" sz="1600" dirty="0">
                <a:latin typeface="Courier New" charset="0"/>
              </a:rPr>
              <a:t> BETWEEN 30000 AND 70000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sz="1600" dirty="0">
                <a:latin typeface="Courier New" charset="0"/>
              </a:rPr>
              <a:t>GROUP BY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EmployeeID</a:t>
            </a:r>
            <a:r>
              <a:rPr lang="en-US" sz="1600" dirty="0">
                <a:latin typeface="Courier New" charset="0"/>
              </a:rPr>
              <a:t>;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endParaRPr lang="en-US" sz="1600" dirty="0">
              <a:latin typeface="Courier New" charset="0"/>
            </a:endParaRP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sz="1600" dirty="0">
                <a:latin typeface="Courier New" charset="0"/>
              </a:rPr>
              <a:t>EID   </a:t>
            </a:r>
            <a:r>
              <a:rPr lang="en-US" sz="1600" dirty="0" err="1">
                <a:latin typeface="Courier New" charset="0"/>
              </a:rPr>
              <a:t>Avg</a:t>
            </a:r>
            <a:r>
              <a:rPr lang="en-US" sz="1600" dirty="0">
                <a:latin typeface="Courier New" charset="0"/>
              </a:rPr>
              <a:t> Hours Worked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sz="1600" dirty="0">
                <a:latin typeface="Courier New" charset="0"/>
              </a:rPr>
              <a:t>----- ----------------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sz="1600" dirty="0">
                <a:latin typeface="Courier New" charset="0"/>
              </a:rPr>
              <a:t>33344       12.5333333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sz="1600" dirty="0">
                <a:latin typeface="Courier New" charset="0"/>
              </a:rPr>
              <a:t>33358             41.2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sz="1600" dirty="0">
                <a:latin typeface="Courier New" charset="0"/>
              </a:rPr>
              <a:t>66425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sz="1600" dirty="0">
                <a:latin typeface="Courier New" charset="0"/>
              </a:rPr>
              <a:t>66432             15.5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sz="1600" dirty="0">
                <a:latin typeface="Courier New" charset="0"/>
              </a:rPr>
              <a:t>66532             14.8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sz="1600" dirty="0">
                <a:latin typeface="Courier New" charset="0"/>
              </a:rPr>
              <a:t>67555             23.9</a:t>
            </a:r>
            <a:endParaRPr lang="en-US" sz="1600" i="1" dirty="0">
              <a:latin typeface="Courier New" charset="0"/>
            </a:endParaRP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sz="1600" i="1" dirty="0">
                <a:latin typeface="Courier New" charset="0"/>
              </a:rPr>
              <a:t>6 rows selected.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endParaRPr lang="en-US" sz="1600" i="1" dirty="0">
              <a:latin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3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GROUP BY with 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076" y="1538111"/>
            <a:ext cx="8244609" cy="4874971"/>
          </a:xfrm>
        </p:spPr>
        <p:txBody>
          <a:bodyPr>
            <a:normAutofit fontScale="92500" lnSpcReduction="10000"/>
          </a:bodyPr>
          <a:lstStyle/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SELECT </a:t>
            </a:r>
            <a:r>
              <a:rPr lang="en-US" dirty="0" err="1">
                <a:latin typeface="Courier New" charset="0"/>
              </a:rPr>
              <a:t>DepartmentNumber</a:t>
            </a:r>
            <a:r>
              <a:rPr lang="en-US" dirty="0">
                <a:latin typeface="Courier New" charset="0"/>
              </a:rPr>
              <a:t> "Department", 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    AVG(Salary) "Average Salary"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FROM Employee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GROUP BY </a:t>
            </a:r>
            <a:r>
              <a:rPr lang="en-US" dirty="0" err="1">
                <a:latin typeface="Courier New" charset="0"/>
              </a:rPr>
              <a:t>DepartmentNumber</a:t>
            </a:r>
            <a:endParaRPr lang="en-US" dirty="0">
              <a:latin typeface="Courier New" charset="0"/>
            </a:endParaRP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ORDER BY AVG(Salary);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endParaRPr lang="en-US" dirty="0">
              <a:latin typeface="Courier New" charset="0"/>
            </a:endParaRP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Department Average Salary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---------- --------------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         7         $4,895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         6         $8,050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dirty="0">
                <a:latin typeface="Courier New" charset="0"/>
              </a:rPr>
              <a:t>         4        $10,778</a:t>
            </a:r>
            <a:endParaRPr lang="en-US" i="1" dirty="0">
              <a:latin typeface="Courier New" charset="0"/>
            </a:endParaRP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r>
              <a:rPr lang="en-US" i="1" dirty="0">
                <a:latin typeface="Courier New" charset="0"/>
              </a:rPr>
              <a:t>more rows will be displayed . . .</a:t>
            </a:r>
          </a:p>
          <a:p>
            <a:pPr marL="115888" indent="-115888" defTabSz="11430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7213" algn="l"/>
              </a:tabLst>
            </a:pPr>
            <a:endParaRPr lang="en-US" i="1" dirty="0">
              <a:latin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1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3D442109-9748-BE4F-8233-0E92A5773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dirty="0"/>
              <a:t>Another Example of Order BY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ADA5BCDD-36C1-6B49-BECE-A3D671D9F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486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1600" dirty="0"/>
              <a:t>This is the previous query rewritten to display average department salaries from largest to smallest.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1400" dirty="0">
                <a:latin typeface="Courier New" panose="02070309020205020404" pitchFamily="49" charset="0"/>
              </a:rPr>
              <a:t>/* SQL Example 6.24 */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1400" dirty="0">
                <a:latin typeface="Courier New" panose="02070309020205020404" pitchFamily="49" charset="0"/>
              </a:rPr>
              <a:t>SELECT </a:t>
            </a:r>
            <a:r>
              <a:rPr lang="en-US" altLang="en-US" sz="1400" dirty="0" err="1">
                <a:latin typeface="Courier New" panose="02070309020205020404" pitchFamily="49" charset="0"/>
              </a:rPr>
              <a:t>DepartmentNumber</a:t>
            </a:r>
            <a:r>
              <a:rPr lang="en-US" altLang="en-US" sz="1400" dirty="0">
                <a:latin typeface="Courier New" panose="02070309020205020404" pitchFamily="49" charset="0"/>
              </a:rPr>
              <a:t> "Department", 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1400" dirty="0">
                <a:latin typeface="Courier New" panose="02070309020205020404" pitchFamily="49" charset="0"/>
              </a:rPr>
              <a:t>    AVG(Salary) "Average Salary"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1400" dirty="0">
                <a:latin typeface="Courier New" panose="02070309020205020404" pitchFamily="49" charset="0"/>
              </a:rPr>
              <a:t>FROM Employee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1400" dirty="0">
                <a:latin typeface="Courier New" panose="02070309020205020404" pitchFamily="49" charset="0"/>
              </a:rPr>
              <a:t>GROUP BY </a:t>
            </a:r>
            <a:r>
              <a:rPr lang="en-US" altLang="en-US" sz="1400" dirty="0" err="1">
                <a:latin typeface="Courier New" panose="02070309020205020404" pitchFamily="49" charset="0"/>
              </a:rPr>
              <a:t>DepartmentNumber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1400" dirty="0">
                <a:latin typeface="Courier New" panose="02070309020205020404" pitchFamily="49" charset="0"/>
              </a:rPr>
              <a:t>ORDER BY AVG(Salary) DESC;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1400" dirty="0">
                <a:latin typeface="Courier New" panose="02070309020205020404" pitchFamily="49" charset="0"/>
              </a:rPr>
              <a:t>Department Average Salary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1400" dirty="0">
                <a:latin typeface="Courier New" panose="02070309020205020404" pitchFamily="49" charset="0"/>
              </a:rPr>
              <a:t>---------- --------------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1400" dirty="0">
                <a:latin typeface="Courier New" panose="02070309020205020404" pitchFamily="49" charset="0"/>
              </a:rPr>
              <a:t>         3        $26,119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1400" dirty="0">
                <a:latin typeface="Courier New" panose="02070309020205020404" pitchFamily="49" charset="0"/>
              </a:rPr>
              <a:t>         5        $22,325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1400" dirty="0">
                <a:latin typeface="Courier New" panose="02070309020205020404" pitchFamily="49" charset="0"/>
              </a:rPr>
              <a:t>         9        $17,525</a:t>
            </a:r>
            <a:endParaRPr lang="en-US" altLang="en-US" sz="1400" i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1400" i="1" dirty="0">
                <a:latin typeface="Courier New" panose="02070309020205020404" pitchFamily="49" charset="0"/>
              </a:rPr>
              <a:t>more rows will be displayed . .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25D4BE10-7324-6443-AE48-A10D146E3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/>
              <a:t>GROUP BY and NULL Values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BC30F390-CCA0-2343-BB42-A0F2D6D96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95375"/>
            <a:ext cx="8839200" cy="534352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en-US" sz="2400" dirty="0"/>
              <a:t>This SELECT statement sums based on </a:t>
            </a:r>
            <a:r>
              <a:rPr lang="en-US" altLang="en-US" sz="2400" i="1" dirty="0" err="1"/>
              <a:t>HoursWorked</a:t>
            </a:r>
            <a:r>
              <a:rPr lang="en-US" altLang="en-US" sz="2400" dirty="0"/>
              <a:t> and groups based on </a:t>
            </a:r>
            <a:r>
              <a:rPr lang="en-US" altLang="en-US" sz="2400" i="1" dirty="0" err="1"/>
              <a:t>EmployeeID</a:t>
            </a:r>
            <a:r>
              <a:rPr lang="en-US" altLang="en-US" sz="2400" dirty="0"/>
              <a:t>. Note the NULL value.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/* SQL Example 6.21 */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latin typeface="Courier New" panose="02070309020205020404" pitchFamily="49" charset="0"/>
              </a:rPr>
              <a:t>EmployeeID</a:t>
            </a:r>
            <a:r>
              <a:rPr lang="en-US" altLang="en-US" sz="1800" dirty="0">
                <a:latin typeface="Courier New" panose="02070309020205020404" pitchFamily="49" charset="0"/>
              </a:rPr>
              <a:t> "EID", SUM(</a:t>
            </a:r>
            <a:r>
              <a:rPr lang="en-US" altLang="en-US" sz="1800" dirty="0" err="1">
                <a:latin typeface="Courier New" panose="02070309020205020404" pitchFamily="49" charset="0"/>
              </a:rPr>
              <a:t>HoursWorked</a:t>
            </a:r>
            <a:r>
              <a:rPr lang="en-US" altLang="en-US" sz="1800" dirty="0">
                <a:latin typeface="Courier New" panose="02070309020205020404" pitchFamily="49" charset="0"/>
              </a:rPr>
              <a:t>) "Total Hours Worked"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FROM </a:t>
            </a:r>
            <a:r>
              <a:rPr lang="en-US" altLang="en-US" sz="1800" dirty="0" err="1">
                <a:latin typeface="Courier New" panose="02070309020205020404" pitchFamily="49" charset="0"/>
              </a:rPr>
              <a:t>ProjectAssignment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GROUP BY </a:t>
            </a:r>
            <a:r>
              <a:rPr lang="en-US" altLang="en-US" sz="1800" dirty="0" err="1">
                <a:latin typeface="Courier New" panose="02070309020205020404" pitchFamily="49" charset="0"/>
              </a:rPr>
              <a:t>EmployeeID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EID   Total Hours Worked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----- ------------------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01885               10.2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23100               10.3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23232               24.8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33344               37.6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33358               41.2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66425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66432                 31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800" i="1" dirty="0">
                <a:latin typeface="Courier New" panose="02070309020205020404" pitchFamily="49" charset="0"/>
              </a:rPr>
              <a:t>More rows will display . . .</a:t>
            </a:r>
          </a:p>
          <a:p>
            <a:pPr eaLnBrk="1" hangingPunct="1">
              <a:defRPr/>
            </a:pPr>
            <a:endParaRPr lang="en-US" altLang="en-US" sz="1800" i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C657729A-08F4-0644-A5E1-C862C6EE0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>
                <a:ea typeface="PMingLiU" panose="02020500000000000000" pitchFamily="18" charset="-120"/>
              </a:rPr>
              <a:t>Using GROUP BY With a Expressions</a:t>
            </a:r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40D987F9-074E-6B4E-9362-1E2D32F4E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5486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sz="2800" dirty="0"/>
              <a:t>Management needs to know what new average salary figures will be if all employees receive a 25% raise – this uses an expression, </a:t>
            </a:r>
            <a:r>
              <a:rPr lang="en-US" altLang="en-US" sz="2800" b="1" i="1" dirty="0"/>
              <a:t>Salary * 1.25</a:t>
            </a:r>
            <a:r>
              <a:rPr lang="en-US" altLang="en-US" sz="2800" dirty="0"/>
              <a:t>,  as opposed to a column name.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/* SQL Example 6.17 */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SELECT AVG(Salary) "Current Average Salary", 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AVG(Salary * 1.25) "New Average Salary"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FROM Employee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GROUP BY Salary * 1.25;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Current Average Salary New Average Salary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---------------------- ------------------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        $2,200             $2,750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        $4,550             $5,688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        $4,800             $6,000</a:t>
            </a:r>
            <a:endParaRPr lang="en-US" altLang="en-US" sz="1800" i="1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i="1" dirty="0">
                <a:latin typeface="Courier New" panose="02070309020205020404" pitchFamily="49" charset="0"/>
              </a:rPr>
              <a:t>more rows will be displayed . .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03CFC068-C05F-DF40-860B-979EF9A83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u="sng"/>
              <a:t>Another Example</a:t>
            </a:r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A381DD0B-4109-1C48-9933-16C5FA658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5105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This gives average salary by department if everyone receives a 25% raise.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6.18 */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</a:t>
            </a:r>
            <a:r>
              <a:rPr lang="en-US" altLang="en-US" sz="2000" dirty="0" err="1">
                <a:latin typeface="Courier New" panose="02070309020205020404" pitchFamily="49" charset="0"/>
              </a:rPr>
              <a:t>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 "Department",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AVG(Salary) "Current Average Salary",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AVG(Salary * 1.25) "New Average Salary"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Employee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GROUP BY </a:t>
            </a:r>
            <a:r>
              <a:rPr lang="en-US" altLang="en-US" sz="2000" dirty="0" err="1">
                <a:latin typeface="Courier New" panose="02070309020205020404" pitchFamily="49" charset="0"/>
              </a:rPr>
              <a:t>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Department Current Average Salary New Average Salary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---------- ---------------------- ------------------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     1                $15,625            $19,531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     2                $13,300            $16,625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     3                $26,119            $32,649</a:t>
            </a:r>
            <a:endParaRPr lang="en-US" altLang="en-US" sz="2000" i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i="1" dirty="0">
                <a:latin typeface="Courier New" panose="02070309020205020404" pitchFamily="49" charset="0"/>
              </a:rPr>
              <a:t>more rows will be displayed . .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93132239-DE9A-7E40-8A8F-0FF39D756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dirty="0"/>
              <a:t>Nested Aggregate Functions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82CEEE02-2831-5C46-B95D-E46B1118A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495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dirty="0"/>
              <a:t>Oracle supports a </a:t>
            </a:r>
            <a:r>
              <a:rPr lang="en-US" altLang="en-US" sz="2400" i="1" dirty="0"/>
              <a:t>vector</a:t>
            </a:r>
            <a:r>
              <a:rPr lang="en-US" altLang="en-US" sz="2400" dirty="0"/>
              <a:t> aggregate function when used inside a </a:t>
            </a:r>
            <a:r>
              <a:rPr lang="en-US" altLang="en-US" sz="2400" i="1" dirty="0"/>
              <a:t>scalar</a:t>
            </a:r>
            <a:r>
              <a:rPr lang="en-US" altLang="en-US" sz="2400" dirty="0"/>
              <a:t> aggregate function; for example, AVG inside MAX.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dirty="0"/>
              <a:t>This gives the largest average salary – later you will learn to add the department number to the result table.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6.20 */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COLUMN "Largest Average Salary" FORMAT $999,999;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MAX(AVG(Salary)) "Largest Average Salary"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Employee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GROUP BY </a:t>
            </a:r>
            <a:r>
              <a:rPr lang="en-US" altLang="en-US" sz="2000" dirty="0" err="1">
                <a:latin typeface="Courier New" panose="02070309020205020404" pitchFamily="49" charset="0"/>
              </a:rPr>
              <a:t>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Largest Average Salary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----------------------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           $26,119</a:t>
            </a:r>
            <a:r>
              <a:rPr lang="en-US" altLang="en-US" sz="20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77" y="1680775"/>
            <a:ext cx="7691719" cy="4625432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Aggregate Function Rules – COUNT</a:t>
            </a:r>
          </a:p>
          <a:p>
            <a:pPr marL="514350" indent="-514350">
              <a:buAutoNum type="arabicPeriod"/>
            </a:pPr>
            <a:r>
              <a:rPr lang="en-US" sz="2800" dirty="0"/>
              <a:t>Aggregate Function Rules – the rest</a:t>
            </a:r>
          </a:p>
          <a:p>
            <a:pPr marL="514350" indent="-514350">
              <a:buAutoNum type="arabicPeriod"/>
            </a:pPr>
            <a:r>
              <a:rPr lang="en-US" sz="4000" b="1" dirty="0"/>
              <a:t>GROUP BY command</a:t>
            </a:r>
          </a:p>
          <a:p>
            <a:pPr marL="514350" indent="-514350">
              <a:buAutoNum type="arabicPeriod"/>
            </a:pPr>
            <a:r>
              <a:rPr lang="en-US" sz="2800" dirty="0"/>
              <a:t>HAVING command</a:t>
            </a:r>
          </a:p>
          <a:p>
            <a:pPr marL="514350" indent="-514350">
              <a:buAutoNum type="arabicPeriod"/>
            </a:pPr>
            <a:r>
              <a:rPr lang="en-US" sz="2800" dirty="0"/>
              <a:t>Examples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291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C278B4A0-798C-6443-AE94-F3D1C4AE1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Learning Objectives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B70B30CD-79AE-B646-8809-FD7F62EA0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en-US" sz="2800" dirty="0"/>
              <a:t>Write queries with aggregate functions: COUNT, AVG, SUM, MAX, and MIN.</a:t>
            </a:r>
          </a:p>
          <a:p>
            <a:pPr eaLnBrk="1" hangingPunct="1">
              <a:defRPr/>
            </a:pPr>
            <a:r>
              <a:rPr lang="en-US" altLang="en-US" sz="2800" b="1" dirty="0"/>
              <a:t>Use the GROUP BY clause to answer complex managerial questions.</a:t>
            </a:r>
          </a:p>
          <a:p>
            <a:pPr>
              <a:defRPr/>
            </a:pPr>
            <a:r>
              <a:rPr lang="en-US" altLang="en-US" sz="2800" b="1" dirty="0"/>
              <a:t>Use the GROUP BY clause with the WHERE and ORDER BY clauses.</a:t>
            </a:r>
          </a:p>
          <a:p>
            <a:pPr>
              <a:defRPr/>
            </a:pPr>
            <a:r>
              <a:rPr lang="en-US" altLang="en-US" sz="2800" b="1" dirty="0"/>
              <a:t>Use the GROUP BY clause with NULL values.</a:t>
            </a:r>
          </a:p>
          <a:p>
            <a:pPr eaLnBrk="1" hangingPunct="1">
              <a:defRPr/>
            </a:pPr>
            <a:r>
              <a:rPr lang="en-US" altLang="en-US" sz="2800" b="1" dirty="0"/>
              <a:t>Nest aggregate functions.</a:t>
            </a:r>
          </a:p>
          <a:p>
            <a:pPr eaLnBrk="1" hangingPunct="1">
              <a:defRPr/>
            </a:pPr>
            <a:r>
              <a:rPr lang="en-US" altLang="en-US" sz="2800" dirty="0"/>
              <a:t>Use the HAVING clause to filter out rows from a result table.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076" y="1538112"/>
            <a:ext cx="8307319" cy="4937690"/>
          </a:xfrm>
        </p:spPr>
        <p:txBody>
          <a:bodyPr>
            <a:normAutofit fontScale="92500" lnSpcReduction="20000"/>
          </a:bodyPr>
          <a:lstStyle/>
          <a:p>
            <a:pPr marL="457200" indent="-457200" defTabSz="114300">
              <a:lnSpc>
                <a:spcPct val="90000"/>
              </a:lnSpc>
              <a:tabLst>
                <a:tab pos="0" algn="l"/>
                <a:tab pos="1827213" algn="l"/>
              </a:tabLst>
              <a:defRPr/>
            </a:pPr>
            <a:r>
              <a:rPr lang="en-US" altLang="en-US" sz="2800" dirty="0"/>
              <a:t>The GROUP BY clause enables you to use aggregate functions to answer more complex managerial questions such as:  </a:t>
            </a:r>
          </a:p>
          <a:p>
            <a:pPr marL="573088" lvl="1" indent="-342900" defTabSz="114300">
              <a:lnSpc>
                <a:spcPct val="90000"/>
              </a:lnSpc>
              <a:tabLst>
                <a:tab pos="0" algn="l"/>
                <a:tab pos="1827213" algn="l"/>
              </a:tabLst>
              <a:defRPr/>
            </a:pPr>
            <a:r>
              <a:rPr lang="en-US" altLang="en-US" sz="2400" dirty="0"/>
              <a:t>What is the average salary of employees in each department?</a:t>
            </a:r>
          </a:p>
          <a:p>
            <a:pPr marL="573088" lvl="1" indent="-342900" defTabSz="114300">
              <a:lnSpc>
                <a:spcPct val="90000"/>
              </a:lnSpc>
              <a:tabLst>
                <a:tab pos="0" algn="l"/>
                <a:tab pos="1827213" algn="l"/>
              </a:tabLst>
              <a:defRPr/>
            </a:pPr>
            <a:r>
              <a:rPr lang="en-US" altLang="en-US" sz="2400" dirty="0"/>
              <a:t>How many employees work in each department?</a:t>
            </a:r>
          </a:p>
          <a:p>
            <a:pPr marL="573088" lvl="1" indent="-342900" defTabSz="114300">
              <a:lnSpc>
                <a:spcPct val="90000"/>
              </a:lnSpc>
              <a:tabLst>
                <a:tab pos="0" algn="l"/>
                <a:tab pos="1827213" algn="l"/>
              </a:tabLst>
              <a:defRPr/>
            </a:pPr>
            <a:r>
              <a:rPr lang="en-US" altLang="en-US" sz="2400" dirty="0"/>
              <a:t>How many employees are working on a particular project?</a:t>
            </a:r>
          </a:p>
          <a:p>
            <a:pPr marL="457200" indent="-457200" defTabSz="114300">
              <a:lnSpc>
                <a:spcPct val="90000"/>
              </a:lnSpc>
              <a:tabLst>
                <a:tab pos="0" algn="l"/>
                <a:tab pos="1827213" algn="l"/>
              </a:tabLst>
              <a:defRPr/>
            </a:pPr>
            <a:r>
              <a:rPr lang="en-US" altLang="en-US" sz="2800" dirty="0"/>
              <a:t>General format of SELECT using GROUP BY.</a:t>
            </a:r>
          </a:p>
          <a:p>
            <a:pPr marL="115888" indent="-11588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115888" indent="-11588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ColumnName1, </a:t>
            </a:r>
            <a:r>
              <a:rPr lang="en-US" altLang="en-US" sz="2000" dirty="0" err="1">
                <a:latin typeface="Courier New" panose="02070309020205020404" pitchFamily="49" charset="0"/>
              </a:rPr>
              <a:t>AggregateFunction</a:t>
            </a:r>
            <a:r>
              <a:rPr lang="en-US" altLang="en-US" sz="2000" dirty="0">
                <a:latin typeface="Courier New" panose="02070309020205020404" pitchFamily="49" charset="0"/>
              </a:rPr>
              <a:t>(ColumnName2)</a:t>
            </a:r>
          </a:p>
          <a:p>
            <a:pPr marL="115888" indent="-11588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</a:t>
            </a:r>
            <a:r>
              <a:rPr lang="en-US" altLang="en-US" sz="2000" dirty="0" err="1">
                <a:latin typeface="Courier New" panose="02070309020205020404" pitchFamily="49" charset="0"/>
              </a:rPr>
              <a:t>TableName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115888" indent="-11588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GROUP BY ColumnName1;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1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953F88EF-BF10-8C4A-A820-FEC6901D1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>
                <a:ea typeface="PMingLiU" panose="02020500000000000000" pitchFamily="18" charset="-120"/>
              </a:rPr>
              <a:t>Example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60B5C202-E39B-4345-8B28-9AD95FE0B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 fontScale="92500" lnSpcReduction="20000"/>
          </a:bodyPr>
          <a:lstStyle/>
          <a:p>
            <a:pPr marL="969963" lvl="4" indent="-396875" defTabSz="114300" eaLnBrk="1" hangingPunct="1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The following query displays how many employees work for each department?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 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/* SQL Example 6.12 */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SELECT </a:t>
            </a:r>
            <a:r>
              <a:rPr lang="en-US" altLang="en-US" dirty="0" err="1">
                <a:latin typeface="Courier New" panose="02070309020205020404" pitchFamily="49" charset="0"/>
              </a:rPr>
              <a:t>DepartmentNumber</a:t>
            </a:r>
            <a:r>
              <a:rPr lang="en-US" altLang="en-US" dirty="0">
                <a:latin typeface="Courier New" panose="02070309020205020404" pitchFamily="49" charset="0"/>
              </a:rPr>
              <a:t> "Department", 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COUNT(*) "Employee Count"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FROM Employee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GROUP BY </a:t>
            </a:r>
            <a:r>
              <a:rPr lang="en-US" altLang="en-US" dirty="0" err="1">
                <a:latin typeface="Courier New" panose="02070309020205020404" pitchFamily="49" charset="0"/>
              </a:rPr>
              <a:t>DepartmentNumber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Department Employee Count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---------- --------------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   1              2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   2              3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   3              5</a:t>
            </a:r>
            <a:endParaRPr lang="en-US" altLang="en-US" i="1" dirty="0">
              <a:latin typeface="Courier New" panose="02070309020205020404" pitchFamily="49" charset="0"/>
            </a:endParaRP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i="1" dirty="0">
                <a:latin typeface="Courier New" panose="02070309020205020404" pitchFamily="49" charset="0"/>
              </a:rPr>
              <a:t>more rows will be displayed . . .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endParaRPr lang="en-US" alt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E4D7F7C3-FF11-0F4C-9F06-2852D581F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>
                <a:ea typeface="PMingLiU" panose="02020500000000000000" pitchFamily="18" charset="-120"/>
              </a:rPr>
              <a:t>GROUP BY Clause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953D4348-F9E1-6148-AA22-DF80686DA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562600"/>
          </a:xfrm>
        </p:spPr>
        <p:txBody>
          <a:bodyPr>
            <a:normAutofit fontScale="85000" lnSpcReduction="20000"/>
          </a:bodyPr>
          <a:lstStyle/>
          <a:p>
            <a:pPr marL="969963" lvl="4" indent="-396875" algn="just" defTabSz="114300" eaLnBrk="1" hangingPunct="1">
              <a:lnSpc>
                <a:spcPct val="120000"/>
              </a:lnSpc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The column name used in a GROUP BY does not have to be listed in the SELECT clause; however, it must be a column name from one of the tables listed in the FROM clause.  </a:t>
            </a:r>
          </a:p>
          <a:p>
            <a:pPr marL="969963" lvl="4" indent="-396875" defTabSz="114300" eaLnBrk="1" hangingPunct="1">
              <a:lnSpc>
                <a:spcPct val="120000"/>
              </a:lnSpc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This is a rewrite of the previous example without specifying the </a:t>
            </a:r>
            <a:r>
              <a:rPr lang="en-US" altLang="en-US" sz="2400" i="1" dirty="0" err="1">
                <a:cs typeface="Times New Roman" panose="02020603050405020304" pitchFamily="18" charset="0"/>
              </a:rPr>
              <a:t>DepartmentNumber</a:t>
            </a:r>
            <a:r>
              <a:rPr lang="en-US" altLang="en-US" sz="2400" dirty="0">
                <a:cs typeface="Times New Roman" panose="02020603050405020304" pitchFamily="18" charset="0"/>
              </a:rPr>
              <a:t> column as part of the result table, but as you can see below, the results are rather cryptic without the </a:t>
            </a:r>
            <a:r>
              <a:rPr lang="en-US" altLang="en-US" sz="2400" i="1" dirty="0" err="1">
                <a:cs typeface="Times New Roman" panose="02020603050405020304" pitchFamily="18" charset="0"/>
              </a:rPr>
              <a:t>DepartmentNumber</a:t>
            </a:r>
            <a:r>
              <a:rPr lang="en-US" altLang="en-US" sz="2400" dirty="0">
                <a:cs typeface="Times New Roman" panose="02020603050405020304" pitchFamily="18" charset="0"/>
              </a:rPr>
              <a:t> column to identify the meaning of the aggregate count.</a:t>
            </a:r>
            <a:r>
              <a:rPr lang="en-US" altLang="en-US" dirty="0">
                <a:cs typeface="Times New Roman" panose="02020603050405020304" pitchFamily="18" charset="0"/>
              </a:rPr>
              <a:t>  </a:t>
            </a:r>
          </a:p>
          <a:p>
            <a:pPr marL="969963" lvl="4" indent="-396875" defTabSz="114300" eaLnBrk="1" hangingPunct="1">
              <a:lnSpc>
                <a:spcPct val="8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 eaLnBrk="1" hangingPunct="1">
              <a:lnSpc>
                <a:spcPct val="8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/* SQL Example 6.13 */</a:t>
            </a:r>
          </a:p>
          <a:p>
            <a:pPr marL="969963" lvl="4" indent="-396875" defTabSz="114300" eaLnBrk="1" hangingPunct="1">
              <a:lnSpc>
                <a:spcPct val="8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SELECT COUNT(*) "Employee Count"</a:t>
            </a:r>
          </a:p>
          <a:p>
            <a:pPr marL="969963" lvl="4" indent="-396875" defTabSz="114300" eaLnBrk="1" hangingPunct="1">
              <a:lnSpc>
                <a:spcPct val="8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FROM Employee</a:t>
            </a:r>
          </a:p>
          <a:p>
            <a:pPr marL="969963" lvl="4" indent="-396875" defTabSz="114300" eaLnBrk="1" hangingPunct="1">
              <a:lnSpc>
                <a:spcPct val="8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GROUP BY </a:t>
            </a:r>
            <a:r>
              <a:rPr lang="en-US" altLang="en-US" sz="1600" dirty="0" err="1">
                <a:latin typeface="Courier New" panose="02070309020205020404" pitchFamily="49" charset="0"/>
              </a:rPr>
              <a:t>DepartmentNumber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marL="969963" lvl="4" indent="-396875" defTabSz="114300" eaLnBrk="1" hangingPunct="1">
              <a:lnSpc>
                <a:spcPct val="8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Employee Count</a:t>
            </a:r>
          </a:p>
          <a:p>
            <a:pPr marL="969963" lvl="4" indent="-396875" defTabSz="114300" eaLnBrk="1" hangingPunct="1">
              <a:lnSpc>
                <a:spcPct val="8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--------------</a:t>
            </a:r>
          </a:p>
          <a:p>
            <a:pPr marL="969963" lvl="4" indent="-396875" defTabSz="114300" eaLnBrk="1" hangingPunct="1">
              <a:lnSpc>
                <a:spcPct val="8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     2</a:t>
            </a:r>
          </a:p>
          <a:p>
            <a:pPr marL="969963" lvl="4" indent="-396875" defTabSz="114300" eaLnBrk="1" hangingPunct="1">
              <a:lnSpc>
                <a:spcPct val="8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     3</a:t>
            </a:r>
          </a:p>
          <a:p>
            <a:pPr marL="969963" lvl="4" indent="-396875" defTabSz="114300" eaLnBrk="1" hangingPunct="1">
              <a:lnSpc>
                <a:spcPct val="8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     5</a:t>
            </a:r>
            <a:endParaRPr lang="en-US" altLang="en-US" sz="1600" i="1" dirty="0">
              <a:latin typeface="Courier New" panose="02070309020205020404" pitchFamily="49" charset="0"/>
            </a:endParaRPr>
          </a:p>
          <a:p>
            <a:pPr marL="969963" lvl="4" indent="-396875" defTabSz="114300" eaLnBrk="1" hangingPunct="1">
              <a:lnSpc>
                <a:spcPct val="8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i="1" dirty="0">
                <a:latin typeface="Courier New" panose="02070309020205020404" pitchFamily="49" charset="0"/>
              </a:rPr>
              <a:t>more rows will be displayed . . .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algn="just" defTabSz="114300" eaLnBrk="1" hangingPunct="1">
              <a:lnSpc>
                <a:spcPct val="80000"/>
              </a:lnSpc>
              <a:buFontTx/>
              <a:buChar char="•"/>
              <a:tabLst>
                <a:tab pos="0" algn="l"/>
                <a:tab pos="1827213" algn="l"/>
              </a:tabLst>
              <a:defRPr/>
            </a:pPr>
            <a:endParaRPr lang="en-US" alt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9117-7052-4384-A545-A02502E8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4BFE-133E-4EEC-9AC2-4D8199D6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it really make for a good report?</a:t>
            </a:r>
          </a:p>
          <a:p>
            <a:endParaRPr lang="en-US" dirty="0"/>
          </a:p>
          <a:p>
            <a:pPr marL="969963" lvl="4" indent="-396875" defTabSz="114300">
              <a:lnSpc>
                <a:spcPct val="80000"/>
              </a:lnSpc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/* SQL Example 6.13 */</a:t>
            </a:r>
          </a:p>
          <a:p>
            <a:pPr marL="969963" lvl="4" indent="-396875" defTabSz="114300">
              <a:lnSpc>
                <a:spcPct val="80000"/>
              </a:lnSpc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SELECT COUNT(*) "Employee Count"</a:t>
            </a:r>
          </a:p>
          <a:p>
            <a:pPr marL="969963" lvl="4" indent="-396875" defTabSz="114300">
              <a:lnSpc>
                <a:spcPct val="80000"/>
              </a:lnSpc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FROM Employee</a:t>
            </a:r>
          </a:p>
          <a:p>
            <a:pPr marL="969963" lvl="4" indent="-396875" defTabSz="114300">
              <a:lnSpc>
                <a:spcPct val="80000"/>
              </a:lnSpc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GROUP BY </a:t>
            </a:r>
            <a:r>
              <a:rPr lang="en-US" altLang="en-US" sz="1600" dirty="0" err="1">
                <a:latin typeface="Courier New" panose="02070309020205020404" pitchFamily="49" charset="0"/>
              </a:rPr>
              <a:t>DepartmentNumber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marL="969963" lvl="4" indent="-396875" defTabSz="114300">
              <a:lnSpc>
                <a:spcPct val="80000"/>
              </a:lnSpc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Employee Count</a:t>
            </a:r>
          </a:p>
          <a:p>
            <a:pPr marL="969963" lvl="4" indent="-396875" defTabSz="114300">
              <a:lnSpc>
                <a:spcPct val="80000"/>
              </a:lnSpc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--------------</a:t>
            </a:r>
          </a:p>
          <a:p>
            <a:pPr marL="969963" lvl="4" indent="-396875" defTabSz="114300">
              <a:lnSpc>
                <a:spcPct val="80000"/>
              </a:lnSpc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     2</a:t>
            </a:r>
          </a:p>
          <a:p>
            <a:pPr marL="969963" lvl="4" indent="-396875" defTabSz="114300">
              <a:lnSpc>
                <a:spcPct val="80000"/>
              </a:lnSpc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     3</a:t>
            </a:r>
          </a:p>
          <a:p>
            <a:pPr marL="969963" lvl="4" indent="-396875" defTabSz="114300">
              <a:lnSpc>
                <a:spcPct val="80000"/>
              </a:lnSpc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     5</a:t>
            </a:r>
            <a:endParaRPr lang="en-US" altLang="en-US" sz="1600" i="1" dirty="0">
              <a:latin typeface="Courier New" panose="02070309020205020404" pitchFamily="49" charset="0"/>
            </a:endParaRPr>
          </a:p>
          <a:p>
            <a:pPr marL="969963" lvl="4" indent="-396875" defTabSz="114300">
              <a:lnSpc>
                <a:spcPct val="80000"/>
              </a:lnSpc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sz="1600" i="1" dirty="0">
                <a:latin typeface="Courier New" panose="02070309020205020404" pitchFamily="49" charset="0"/>
              </a:rPr>
              <a:t>more rows will be displayed . . .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5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BY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69" y="1586753"/>
            <a:ext cx="8229600" cy="4571999"/>
          </a:xfrm>
        </p:spPr>
        <p:txBody>
          <a:bodyPr/>
          <a:lstStyle/>
          <a:p>
            <a:pPr marL="457200" lvl="4" indent="-457200" defTabSz="114300">
              <a:tabLst>
                <a:tab pos="1827213" algn="l"/>
              </a:tabLst>
            </a:pPr>
            <a:r>
              <a:rPr lang="en-US" sz="3200" dirty="0">
                <a:latin typeface="Times New Roman" charset="0"/>
                <a:cs typeface="Times New Roman" charset="0"/>
              </a:rPr>
              <a:t>If you have column name(s) AND aggregate function(s) in the SELECT clause, then you MUST also have a GROUP BY clause.</a:t>
            </a:r>
          </a:p>
          <a:p>
            <a:pPr marL="457200" lvl="4" indent="-457200" defTabSz="114300">
              <a:tabLst>
                <a:tab pos="1827213" algn="l"/>
              </a:tabLst>
            </a:pPr>
            <a:endParaRPr lang="en-US" sz="3200" dirty="0">
              <a:latin typeface="Times New Roman" charset="0"/>
              <a:cs typeface="Times New Roman" charset="0"/>
            </a:endParaRPr>
          </a:p>
          <a:p>
            <a:pPr marL="454025" lvl="4" indent="-449263"/>
            <a:r>
              <a:rPr lang="en-US" sz="3200" dirty="0">
                <a:latin typeface="Times New Roman" charset="0"/>
                <a:cs typeface="Times New Roman" charset="0"/>
              </a:rPr>
              <a:t>When a column name(s) is given in the SELECT clause, it must match a column name(s) listed in the  GROUP BY clause. 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1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The following keywords are your signal to start a new line.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731520" lvl="1" indent="-457200">
              <a:lnSpc>
                <a:spcPct val="90000"/>
              </a:lnSpc>
            </a:pPr>
            <a:r>
              <a:rPr lang="en-US" sz="2400" dirty="0">
                <a:latin typeface="Times New Roman"/>
                <a:cs typeface="Times New Roman"/>
              </a:rPr>
              <a:t>SELECT</a:t>
            </a:r>
          </a:p>
          <a:p>
            <a:pPr marL="731520" lvl="1" indent="-457200">
              <a:lnSpc>
                <a:spcPct val="90000"/>
              </a:lnSpc>
            </a:pPr>
            <a:r>
              <a:rPr lang="en-US" sz="2400" dirty="0">
                <a:latin typeface="Times New Roman"/>
                <a:cs typeface="Times New Roman"/>
              </a:rPr>
              <a:t>FROM</a:t>
            </a:r>
          </a:p>
          <a:p>
            <a:pPr marL="731520" lvl="1" indent="-457200">
              <a:lnSpc>
                <a:spcPct val="90000"/>
              </a:lnSpc>
            </a:pPr>
            <a:r>
              <a:rPr lang="en-US" sz="2400" dirty="0">
                <a:latin typeface="Times New Roman"/>
                <a:cs typeface="Times New Roman"/>
              </a:rPr>
              <a:t>WHERE</a:t>
            </a:r>
          </a:p>
          <a:p>
            <a:pPr marL="731520" lvl="1" indent="-457200">
              <a:lnSpc>
                <a:spcPct val="90000"/>
              </a:lnSpc>
            </a:pPr>
            <a:r>
              <a:rPr lang="en-US" sz="2400" dirty="0">
                <a:latin typeface="Times New Roman"/>
                <a:cs typeface="Times New Roman"/>
              </a:rPr>
              <a:t>GROUP BY</a:t>
            </a:r>
          </a:p>
          <a:p>
            <a:pPr marL="731520" lvl="1" indent="-457200">
              <a:lnSpc>
                <a:spcPct val="90000"/>
              </a:lnSpc>
            </a:pPr>
            <a:r>
              <a:rPr lang="en-US" sz="2400" dirty="0">
                <a:latin typeface="Times New Roman"/>
                <a:cs typeface="Times New Roman"/>
              </a:rPr>
              <a:t>HAVING</a:t>
            </a:r>
          </a:p>
          <a:p>
            <a:pPr marL="731520" lvl="1" indent="-457200">
              <a:lnSpc>
                <a:spcPct val="90000"/>
              </a:lnSpc>
            </a:pPr>
            <a:r>
              <a:rPr lang="en-US" sz="2400" dirty="0">
                <a:latin typeface="Times New Roman"/>
                <a:cs typeface="Times New Roman"/>
              </a:rPr>
              <a:t>ORDER BY 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710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Indenting SQL Code</a:t>
            </a:r>
          </a:p>
        </p:txBody>
      </p:sp>
    </p:spTree>
    <p:extLst>
      <p:ext uri="{BB962C8B-B14F-4D97-AF65-F5344CB8AC3E}">
        <p14:creationId xmlns:p14="http://schemas.microsoft.com/office/powerpoint/2010/main" val="1177606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1057</Words>
  <Application>Microsoft Office PowerPoint</Application>
  <PresentationFormat>On-screen Show (4:3)</PresentationFormat>
  <Paragraphs>193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PMingLiU</vt:lpstr>
      <vt:lpstr>Calibri</vt:lpstr>
      <vt:lpstr>Calisto MT</vt:lpstr>
      <vt:lpstr>Courier New</vt:lpstr>
      <vt:lpstr>Times New Roman</vt:lpstr>
      <vt:lpstr>Wingdings</vt:lpstr>
      <vt:lpstr>Venture</vt:lpstr>
      <vt:lpstr>GROUP BY</vt:lpstr>
      <vt:lpstr>Agenda</vt:lpstr>
      <vt:lpstr>Learning Objectives</vt:lpstr>
      <vt:lpstr>GROUP BY</vt:lpstr>
      <vt:lpstr>Example</vt:lpstr>
      <vt:lpstr>GROUP BY Clause</vt:lpstr>
      <vt:lpstr>But…</vt:lpstr>
      <vt:lpstr>GROUP BY Rules</vt:lpstr>
      <vt:lpstr>Indenting SQL Code</vt:lpstr>
      <vt:lpstr>GROUP BY with WHERE</vt:lpstr>
      <vt:lpstr>GROUP BY with ORDER BY</vt:lpstr>
      <vt:lpstr>Another Example of Order BY</vt:lpstr>
      <vt:lpstr>GROUP BY and NULL Values</vt:lpstr>
      <vt:lpstr>Using GROUP BY With a Expressions</vt:lpstr>
      <vt:lpstr>Another Example</vt:lpstr>
      <vt:lpstr>Nested Aggregate Functions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Powell, Anne</cp:lastModifiedBy>
  <cp:revision>58</cp:revision>
  <cp:lastPrinted>2021-07-19T17:48:54Z</cp:lastPrinted>
  <dcterms:created xsi:type="dcterms:W3CDTF">2016-01-01T19:13:59Z</dcterms:created>
  <dcterms:modified xsi:type="dcterms:W3CDTF">2021-07-20T15:10:01Z</dcterms:modified>
</cp:coreProperties>
</file>