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04" r:id="rId2"/>
    <p:sldId id="305" r:id="rId3"/>
    <p:sldId id="309" r:id="rId4"/>
    <p:sldId id="327" r:id="rId5"/>
    <p:sldId id="291" r:id="rId6"/>
    <p:sldId id="328" r:id="rId7"/>
    <p:sldId id="329" r:id="rId8"/>
    <p:sldId id="330" r:id="rId9"/>
    <p:sldId id="331" r:id="rId10"/>
    <p:sldId id="332" r:id="rId11"/>
    <p:sldId id="352" r:id="rId12"/>
    <p:sldId id="353" r:id="rId13"/>
    <p:sldId id="297" r:id="rId14"/>
    <p:sldId id="295" r:id="rId15"/>
    <p:sldId id="354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 autoAdjust="0"/>
    <p:restoredTop sz="93342" autoAdjust="0"/>
  </p:normalViewPr>
  <p:slideViewPr>
    <p:cSldViewPr snapToGrid="0" snapToObjects="1">
      <p:cViewPr varScale="1">
        <p:scale>
          <a:sx n="117" d="100"/>
          <a:sy n="11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B7A-B16B-4B8E-8CF5-8D5DEF78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304925"/>
          </a:xfrm>
        </p:spPr>
        <p:txBody>
          <a:bodyPr/>
          <a:lstStyle/>
          <a:p>
            <a:r>
              <a:rPr lang="en-US" sz="5400" dirty="0"/>
              <a:t>HAVING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FF7A-A3E6-447B-8588-E865C6308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Chapter 6 Video 4</a:t>
            </a:r>
          </a:p>
          <a:p>
            <a:r>
              <a:rPr lang="en-US" dirty="0"/>
              <a:t>HAVING command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88649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Order of operations for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3063"/>
            <a:ext cx="7198465" cy="429451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1. FROM – pulls tables needed to run queries</a:t>
            </a:r>
          </a:p>
          <a:p>
            <a:r>
              <a:rPr lang="en-US" sz="2800" dirty="0"/>
              <a:t>2. WHERE – ids rows needed for queries</a:t>
            </a:r>
          </a:p>
          <a:p>
            <a:r>
              <a:rPr lang="en-US" sz="2800" dirty="0"/>
              <a:t>3.  GROUP BY</a:t>
            </a:r>
          </a:p>
          <a:p>
            <a:r>
              <a:rPr lang="en-US" sz="2800" dirty="0"/>
              <a:t>4. HAVING</a:t>
            </a:r>
          </a:p>
          <a:p>
            <a:r>
              <a:rPr lang="en-US" sz="2800" dirty="0"/>
              <a:t>5. SELECT</a:t>
            </a:r>
          </a:p>
          <a:p>
            <a:r>
              <a:rPr lang="en-US" sz="2800" dirty="0"/>
              <a:t>6. ORDER BY</a:t>
            </a:r>
          </a:p>
        </p:txBody>
      </p:sp>
    </p:spTree>
    <p:extLst>
      <p:ext uri="{BB962C8B-B14F-4D97-AF65-F5344CB8AC3E}">
        <p14:creationId xmlns:p14="http://schemas.microsoft.com/office/powerpoint/2010/main" val="76040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3772-D904-497A-8525-A82150AF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GROUP BY and HAVING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922B-9A80-4E0D-A9F9-DCA58C4D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charset="0"/>
              </a:rPr>
              <a:t>Columns listed in a SELECT clause must also be listed in the GROUP BY expression or they must be arguments of aggregate functions.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charset="0"/>
              </a:rPr>
              <a:t>A GROUP BY expression can only contain column names that are in the SELECT clause listing.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charset="0"/>
              </a:rPr>
              <a:t>Columns in a HAVING expression must be either: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Single-valued—arguments of an aggregate function, for instance, or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Listed in the SELECT clause listing or GROUP BY clause.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D31-4F64-480D-AB42-D7CCEF4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52F3-894E-4D7C-8B4B-F5CDB939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SELECT </a:t>
            </a:r>
            <a:r>
              <a:rPr lang="en-US" sz="3200" dirty="0" err="1">
                <a:latin typeface="Courier New" charset="0"/>
              </a:rPr>
              <a:t>DepartmentNumber</a:t>
            </a:r>
            <a:r>
              <a:rPr lang="en-US" sz="3200" dirty="0">
                <a:latin typeface="Courier New" charset="0"/>
              </a:rPr>
              <a:t> "Department", 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    COUNT(*) "Employee Count"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FROM Employee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GROUP BY </a:t>
            </a:r>
            <a:r>
              <a:rPr lang="en-US" sz="3200" dirty="0" err="1">
                <a:latin typeface="Courier New" charset="0"/>
              </a:rPr>
              <a:t>DepartmentNumber</a:t>
            </a:r>
            <a:endParaRPr lang="en-US" sz="3200" dirty="0">
              <a:latin typeface="Courier New" charset="0"/>
            </a:endParaRP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HAVING COUNT(*) &gt;= 3;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Department Employee Count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---------- --------------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         2              3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         3              5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         6              4</a:t>
            </a:r>
          </a:p>
          <a:p>
            <a:pPr marL="0" lvl="4" indent="793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sz="3200" dirty="0">
                <a:latin typeface="Courier New" charset="0"/>
              </a:rPr>
              <a:t>         8              5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4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you understand this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538111"/>
            <a:ext cx="8655269" cy="48279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COLUMN "Top Salary" FORMAT $999,999;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COLUMN "Low Salary" FORMAT $999,999;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"Department", COUNT(*) "Employee Count",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MAX(Salary) "Top Salary", MIN(Salary) "Low Salary"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GROUP BY </a:t>
            </a:r>
            <a:r>
              <a:rPr lang="en-US" dirty="0" err="1">
                <a:latin typeface="Courier New" charset="0"/>
              </a:rPr>
              <a:t>DepartmentNumber</a:t>
            </a:r>
            <a:endParaRPr lang="en-US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HAVING COUNT(*) &gt;= 3;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Department Employee Count Top Salary Low Salary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---------- -------------- ---------- ----------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     2              3    $17,850     $4,550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     3              5    $32,500    $16,500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     6              4    $23,000     $2,200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     8              5    $22,000     $5,500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3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1D77AF2E-D084-F149-AB8A-A733EACAF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>
                <a:ea typeface="PMingLiU" panose="02020500000000000000" pitchFamily="18" charset="-120"/>
              </a:rPr>
              <a:t>Error in Using the HAVING Clause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E44334BB-6865-6A4B-A83D-5409E902E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029200"/>
          </a:xfrm>
        </p:spPr>
        <p:txBody>
          <a:bodyPr>
            <a:normAutofit fontScale="85000" lnSpcReduction="10000"/>
          </a:bodyPr>
          <a:lstStyle/>
          <a:p>
            <a:pPr marL="115888" indent="-115888" defTabSz="114300" eaLnBrk="1" hangingPunct="1">
              <a:lnSpc>
                <a:spcPct val="12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HAVING clause is a conditional option that is directly related to the GROUP BY clause option because a HAVING clause eliminates rows from a result table based on the result of a GROUP BY clause.  </a:t>
            </a:r>
          </a:p>
          <a:p>
            <a:pPr marL="115888" indent="-115888" defTabSz="114300" eaLnBrk="1" hangingPunct="1">
              <a:lnSpc>
                <a:spcPct val="12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In Oracle, A HAVING clause will </a:t>
            </a:r>
            <a:r>
              <a:rPr lang="en-US" altLang="en-US" sz="2400" u="sng" dirty="0">
                <a:cs typeface="Times New Roman" panose="02020603050405020304" pitchFamily="18" charset="0"/>
              </a:rPr>
              <a:t>not</a:t>
            </a:r>
            <a:r>
              <a:rPr lang="en-US" altLang="en-US" sz="2400" dirty="0">
                <a:cs typeface="Times New Roman" panose="02020603050405020304" pitchFamily="18" charset="0"/>
              </a:rPr>
              <a:t> work without a GROUP BY clause.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</a:p>
          <a:p>
            <a:pPr marL="115888" indent="-115888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115888" indent="-115888" defTabSz="114300" eaLnBrk="1" hangingPunct="1">
              <a:spcBef>
                <a:spcPts val="600"/>
              </a:spcBef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6.29 */</a:t>
            </a:r>
          </a:p>
          <a:p>
            <a:pPr marL="115888" indent="-115888" defTabSz="114300" eaLnBrk="1" hangingPunct="1">
              <a:spcBef>
                <a:spcPts val="600"/>
              </a:spcBef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, AVG(Salary)</a:t>
            </a:r>
          </a:p>
          <a:p>
            <a:pPr marL="115888" indent="-115888" defTabSz="114300" eaLnBrk="1" hangingPunct="1">
              <a:spcBef>
                <a:spcPts val="600"/>
              </a:spcBef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marL="115888" indent="-115888" defTabSz="114300" eaLnBrk="1" hangingPunct="1">
              <a:spcBef>
                <a:spcPts val="600"/>
              </a:spcBef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HAVING AVG(Salary) &gt; 33000;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marL="115888" indent="-115888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i="1" dirty="0">
              <a:latin typeface="Courier New" panose="02070309020205020404" pitchFamily="49" charset="0"/>
            </a:endParaRPr>
          </a:p>
          <a:p>
            <a:pPr marL="115888" indent="-115888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ERROR at line 1:  ORA-00937: not a single-group group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0D8-A3DA-44EE-8AA6-0E38CE9D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Clipart of a question mark on laying down with a person laying across as if exhausted.">
            <a:extLst>
              <a:ext uri="{FF2B5EF4-FFF2-40B4-BE49-F238E27FC236}">
                <a16:creationId xmlns:a16="http://schemas.microsoft.com/office/drawing/2014/main" id="{53A0D18C-E2BA-42C3-9AE7-E56A75900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707" y="1912249"/>
            <a:ext cx="3486093" cy="34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77" y="1680775"/>
            <a:ext cx="7691719" cy="462543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Aggregate Function Rules – COUNT</a:t>
            </a:r>
          </a:p>
          <a:p>
            <a:pPr marL="514350" indent="-514350">
              <a:buAutoNum type="arabicPeriod"/>
            </a:pPr>
            <a:r>
              <a:rPr lang="en-US" sz="2800" dirty="0"/>
              <a:t>Aggregate Function Rules – the rest</a:t>
            </a:r>
          </a:p>
          <a:p>
            <a:pPr marL="514350" indent="-514350">
              <a:buAutoNum type="arabicPeriod"/>
            </a:pPr>
            <a:r>
              <a:rPr lang="en-US" sz="2800" dirty="0"/>
              <a:t>GROUP BY command</a:t>
            </a:r>
          </a:p>
          <a:p>
            <a:pPr marL="514350" indent="-514350">
              <a:buAutoNum type="arabicPeriod"/>
            </a:pPr>
            <a:r>
              <a:rPr lang="en-US" sz="4000" b="1" dirty="0"/>
              <a:t>HAVING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9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C278B4A0-798C-6443-AE94-F3D1C4AE1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Learning Objectives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B70B30CD-79AE-B646-8809-FD7F62EA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800" dirty="0"/>
              <a:t>Write queries with aggregate functions: COUNT, AVG, SUM, MAX, and MIN.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to answer complex managerial questions.</a:t>
            </a:r>
          </a:p>
          <a:p>
            <a:pPr eaLnBrk="1" hangingPunct="1">
              <a:defRPr/>
            </a:pPr>
            <a:r>
              <a:rPr lang="en-US" altLang="en-US" sz="2800" dirty="0"/>
              <a:t>Nest aggregate functions.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with NULL values.</a:t>
            </a:r>
          </a:p>
          <a:p>
            <a:pPr eaLnBrk="1" hangingPunct="1">
              <a:defRPr/>
            </a:pPr>
            <a:r>
              <a:rPr lang="en-US" altLang="en-US" sz="2800" dirty="0"/>
              <a:t>Use the GROUP BY clause with the WHERE and ORDER BY clauses.</a:t>
            </a:r>
          </a:p>
          <a:p>
            <a:pPr eaLnBrk="1" hangingPunct="1">
              <a:defRPr/>
            </a:pPr>
            <a:r>
              <a:rPr lang="en-US" altLang="en-US" sz="2800" b="1" dirty="0"/>
              <a:t>Use the HAVING clause to filter out rows from a result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1586753"/>
            <a:ext cx="8276896" cy="45719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WHERE statement on the output of the GROUP BY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interchangeable with Where UNLESS you are using an aggregate (sum,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(WHERE can’t do that so you have to use HAVING)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27432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HAVING clause is to aggregate functions (sum,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what the WHERE clause is for column names and expressions.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4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112"/>
            <a:ext cx="8165518" cy="4922010"/>
          </a:xfrm>
        </p:spPr>
        <p:txBody>
          <a:bodyPr>
            <a:normAutofit/>
          </a:bodyPr>
          <a:lstStyle/>
          <a:p>
            <a:pPr marL="457200" lvl="4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r>
              <a:rPr lang="en-US" sz="2800" dirty="0">
                <a:latin typeface="Times New Roman" charset="0"/>
                <a:cs typeface="Times New Roman" charset="0"/>
              </a:rPr>
              <a:t>The HAVING and WHERE clauses do the same thing - filter rows from inclusion in a result table based on a condition.</a:t>
            </a:r>
          </a:p>
          <a:p>
            <a:pPr marL="457200" lvl="4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endParaRPr lang="en-US" sz="2800" dirty="0">
              <a:latin typeface="Times New Roman" charset="0"/>
              <a:cs typeface="Times New Roman" charset="0"/>
            </a:endParaRPr>
          </a:p>
          <a:p>
            <a:pPr marL="457200" lvl="4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r>
              <a:rPr lang="en-US" sz="2800" dirty="0">
                <a:latin typeface="Times New Roman" charset="0"/>
                <a:cs typeface="Times New Roman" charset="0"/>
              </a:rPr>
              <a:t>A WHERE clause is used to filter rows </a:t>
            </a:r>
            <a:r>
              <a:rPr lang="en-US" sz="2800" b="1" dirty="0">
                <a:latin typeface="Times New Roman" charset="0"/>
                <a:cs typeface="Times New Roman" charset="0"/>
              </a:rPr>
              <a:t>BEFORE</a:t>
            </a:r>
            <a:r>
              <a:rPr lang="en-US" sz="2800" dirty="0">
                <a:latin typeface="Times New Roman" charset="0"/>
                <a:cs typeface="Times New Roman" charset="0"/>
              </a:rPr>
              <a:t> the GROUPING action.</a:t>
            </a:r>
          </a:p>
          <a:p>
            <a:pPr marL="457200" lvl="4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endParaRPr lang="en-US" sz="2800" dirty="0">
              <a:latin typeface="Times New Roman" charset="0"/>
              <a:cs typeface="Times New Roman" charset="0"/>
            </a:endParaRPr>
          </a:p>
          <a:p>
            <a:pPr marL="457200" lvl="4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</a:pPr>
            <a:r>
              <a:rPr lang="en-US" sz="2800" dirty="0">
                <a:latin typeface="Times New Roman" charset="0"/>
                <a:cs typeface="Times New Roman" charset="0"/>
              </a:rPr>
              <a:t>A HAVING clause filters rows </a:t>
            </a:r>
            <a:r>
              <a:rPr lang="en-US" sz="2800" b="1" dirty="0">
                <a:latin typeface="Times New Roman" charset="0"/>
                <a:cs typeface="Times New Roman" charset="0"/>
              </a:rPr>
              <a:t>AFTER </a:t>
            </a:r>
            <a:r>
              <a:rPr lang="en-US" sz="2800" dirty="0">
                <a:latin typeface="Times New Roman" charset="0"/>
                <a:cs typeface="Times New Roman" charset="0"/>
              </a:rPr>
              <a:t>the GROUPING action. </a:t>
            </a:r>
            <a:r>
              <a:rPr lang="en-US" sz="2800" dirty="0">
                <a:latin typeface="Times New Roman" charset="0"/>
                <a:cs typeface="Courier New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51669"/>
          </a:xfrm>
        </p:spPr>
        <p:txBody>
          <a:bodyPr>
            <a:normAutofit/>
          </a:bodyPr>
          <a:lstStyle/>
          <a:p>
            <a:r>
              <a:rPr lang="en-US" sz="4400" dirty="0"/>
              <a:t>GROUP BY with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166648"/>
            <a:ext cx="8466083" cy="5277794"/>
          </a:xfrm>
        </p:spPr>
        <p:txBody>
          <a:bodyPr>
            <a:normAutofit fontScale="92500" lnSpcReduction="20000"/>
          </a:bodyPr>
          <a:lstStyle/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alisto MT" panose="02040603050505030304" pitchFamily="18" charset="0"/>
              </a:rPr>
              <a:t>We want a report with the average of all salaries of employees within a department – BUT, only for departments where the average salary is over $16,000.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"Department", 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AVG(Salary) "Average Salary"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GROUP BY </a:t>
            </a:r>
            <a:r>
              <a:rPr lang="en-US" dirty="0" err="1">
                <a:latin typeface="Courier New" charset="0"/>
              </a:rPr>
              <a:t>DepartmentNumber</a:t>
            </a: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HAVING AVG(Salary) &gt; 16000;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Department Average Salary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---------- --------------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3        $26,119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5        $22,325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9        $17,525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98966"/>
          </a:xfrm>
        </p:spPr>
        <p:txBody>
          <a:bodyPr>
            <a:normAutofit/>
          </a:bodyPr>
          <a:lstStyle/>
          <a:p>
            <a:r>
              <a:rPr lang="en-US" sz="4400" dirty="0"/>
              <a:t>GROUP BY with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103586"/>
            <a:ext cx="7913361" cy="5055914"/>
          </a:xfrm>
        </p:spPr>
        <p:txBody>
          <a:bodyPr>
            <a:normAutofit fontScale="62500" lnSpcReduction="20000"/>
          </a:bodyPr>
          <a:lstStyle/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alisto MT" panose="02040603050505030304" pitchFamily="18" charset="0"/>
              </a:rPr>
              <a:t>We want a report with the average of all salaries of employees within a department – BUT, only for those employees who have a salary greater than $16,000.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SELECT </a:t>
            </a:r>
            <a:r>
              <a:rPr lang="en-US" sz="2600" dirty="0" err="1"/>
              <a:t>DepartmentNumber</a:t>
            </a:r>
            <a:r>
              <a:rPr lang="en-US" sz="2600" dirty="0"/>
              <a:t> "Department", AVG(Salary) "Average Salary"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FROM Employee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WHERE Salary &gt; 16000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GROUP BY </a:t>
            </a:r>
            <a:r>
              <a:rPr lang="en-US" sz="2600" dirty="0" err="1"/>
              <a:t>DepartmentNumber</a:t>
            </a:r>
            <a:r>
              <a:rPr lang="en-US" sz="2600" dirty="0"/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Department Average Salary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------------------ ----------------------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1                16250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2                17675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3                26119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5                22325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6                23000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8                19760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 9                17525  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with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1538112"/>
            <a:ext cx="8354879" cy="4906330"/>
          </a:xfrm>
        </p:spPr>
        <p:txBody>
          <a:bodyPr>
            <a:normAutofit fontScale="85000" lnSpcReduction="20000"/>
          </a:bodyPr>
          <a:lstStyle/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"Department",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AVG(Salary) "Average Salary"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&lt;&gt; 3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GROUP BY </a:t>
            </a:r>
            <a:r>
              <a:rPr lang="en-US" dirty="0" err="1">
                <a:latin typeface="Courier New" charset="0"/>
              </a:rPr>
              <a:t>DepartmentNumber</a:t>
            </a: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HAVING AVG(Salary) &gt; 16000;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Department Average Salary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---------- --------------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5        $22,325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9        $17,525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b="1" dirty="0">
                <a:latin typeface="Courier New" charset="0"/>
              </a:rPr>
              <a:t>NOTE: Acts on WHERE criteria first, then does GROUP BY, then finds departments with avg salary above $16,000.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9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85" y="722589"/>
            <a:ext cx="8089677" cy="571500"/>
          </a:xfrm>
        </p:spPr>
        <p:txBody>
          <a:bodyPr>
            <a:noAutofit/>
          </a:bodyPr>
          <a:lstStyle/>
          <a:p>
            <a:r>
              <a:rPr lang="en-US" sz="4400" dirty="0"/>
              <a:t>The logical process of prior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06" y="1538111"/>
            <a:ext cx="8049556" cy="4874971"/>
          </a:xfrm>
        </p:spPr>
        <p:txBody>
          <a:bodyPr>
            <a:normAutofit/>
          </a:bodyPr>
          <a:lstStyle/>
          <a:p>
            <a:pPr marL="342900" lvl="4" indent="-342900" algn="just" defTabSz="114300">
              <a:lnSpc>
                <a:spcPct val="90000"/>
              </a:lnSpc>
              <a:tabLst>
                <a:tab pos="1827213" algn="l"/>
              </a:tabLst>
            </a:pPr>
            <a:r>
              <a:rPr lang="en-US" sz="2400" dirty="0">
                <a:latin typeface="Times New Roman" charset="0"/>
                <a:cs typeface="Times New Roman" charset="0"/>
              </a:rPr>
              <a:t>Conceptually, SQL performs the following steps in the query on slide 44:</a:t>
            </a:r>
            <a:endParaRPr lang="en-US" sz="800" dirty="0">
              <a:latin typeface="Times New Roman" charset="0"/>
              <a:cs typeface="Times New Roman" charset="0"/>
            </a:endParaRPr>
          </a:p>
          <a:p>
            <a:pPr marL="457200" lvl="4" indent="-457200" defTabSz="114300">
              <a:buFont typeface="+mj-lt"/>
              <a:buAutoNum type="arabicPeriod"/>
              <a:tabLst>
                <a:tab pos="1827213" algn="l"/>
              </a:tabLst>
            </a:pPr>
            <a:r>
              <a:rPr lang="en-US" sz="2400" dirty="0">
                <a:latin typeface="Times New Roman" charset="0"/>
              </a:rPr>
              <a:t>The WHERE clause filters rows that do not meet the condition </a:t>
            </a:r>
            <a:r>
              <a:rPr lang="en-US" sz="2400" i="1" dirty="0" err="1">
                <a:latin typeface="Times New Roman" charset="0"/>
              </a:rPr>
              <a:t>DepartmentNumber</a:t>
            </a:r>
            <a:r>
              <a:rPr lang="en-US" sz="2400" i="1" dirty="0">
                <a:latin typeface="Times New Roman" charset="0"/>
              </a:rPr>
              <a:t> &lt;&gt;</a:t>
            </a:r>
            <a:r>
              <a:rPr lang="en-US" sz="2400" dirty="0">
                <a:latin typeface="Times New Roman" charset="0"/>
              </a:rPr>
              <a:t> 3.</a:t>
            </a:r>
          </a:p>
          <a:p>
            <a:pPr marL="457200" lvl="4" indent="-457200" defTabSz="114300">
              <a:buFont typeface="+mj-lt"/>
              <a:buAutoNum type="arabicPeriod"/>
              <a:tabLst>
                <a:tab pos="1827213" algn="l"/>
              </a:tabLst>
            </a:pPr>
            <a:r>
              <a:rPr lang="en-US" sz="2400" dirty="0">
                <a:latin typeface="Times New Roman" charset="0"/>
              </a:rPr>
              <a:t>The GROUP BY clause collects the surviving rows into one or more groups for each unique </a:t>
            </a:r>
            <a:r>
              <a:rPr lang="en-US" sz="2400" i="1" dirty="0" err="1">
                <a:latin typeface="Times New Roman" charset="0"/>
              </a:rPr>
              <a:t>DepartmentNumber</a:t>
            </a:r>
            <a:r>
              <a:rPr lang="en-US" sz="2400" dirty="0">
                <a:latin typeface="Times New Roman" charset="0"/>
              </a:rPr>
              <a:t>.</a:t>
            </a:r>
          </a:p>
          <a:p>
            <a:pPr marL="457200" lvl="4" indent="-457200" defTabSz="114300">
              <a:buFont typeface="+mj-lt"/>
              <a:buAutoNum type="arabicPeriod"/>
              <a:tabLst>
                <a:tab pos="1827213" algn="l"/>
              </a:tabLst>
            </a:pPr>
            <a:r>
              <a:rPr lang="en-US" sz="2400" dirty="0">
                <a:latin typeface="Times New Roman" charset="0"/>
              </a:rPr>
              <a:t>The aggregate function calculates the average salary for each </a:t>
            </a:r>
            <a:r>
              <a:rPr lang="en-US" sz="2400" i="1" dirty="0" err="1">
                <a:latin typeface="Times New Roman" charset="0"/>
              </a:rPr>
              <a:t>DepartmentNumber</a:t>
            </a:r>
            <a:r>
              <a:rPr lang="en-US" sz="2400" dirty="0">
                <a:latin typeface="Times New Roman" charset="0"/>
              </a:rPr>
              <a:t> grouping.</a:t>
            </a:r>
          </a:p>
          <a:p>
            <a:pPr marL="457200" lvl="4" indent="-457200" defTabSz="114300">
              <a:buFont typeface="+mj-lt"/>
              <a:buAutoNum type="arabicPeriod"/>
              <a:tabLst>
                <a:tab pos="1827213" algn="l"/>
              </a:tabLst>
            </a:pPr>
            <a:r>
              <a:rPr lang="en-US" sz="2400" dirty="0">
                <a:latin typeface="Times New Roman" charset="0"/>
              </a:rPr>
              <a:t>The HAVING clause filters out the rows from the result table that do not meet the condition:  average salary greater than $16,000.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2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907</Words>
  <Application>Microsoft Macintosh PowerPoint</Application>
  <PresentationFormat>On-screen Show (4:3)</PresentationFormat>
  <Paragraphs>142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Calisto MT</vt:lpstr>
      <vt:lpstr>Courier New</vt:lpstr>
      <vt:lpstr>Times New Roman</vt:lpstr>
      <vt:lpstr>Wingdings</vt:lpstr>
      <vt:lpstr>Venture</vt:lpstr>
      <vt:lpstr>HAVING</vt:lpstr>
      <vt:lpstr>Agenda</vt:lpstr>
      <vt:lpstr>Learning Objectives</vt:lpstr>
      <vt:lpstr>HAVING</vt:lpstr>
      <vt:lpstr>HAVING</vt:lpstr>
      <vt:lpstr>GROUP BY with HAVING</vt:lpstr>
      <vt:lpstr>GROUP BY with WHERE</vt:lpstr>
      <vt:lpstr>HAVING with WHERE</vt:lpstr>
      <vt:lpstr>The logical process of prior slide</vt:lpstr>
      <vt:lpstr>Order of operations for SQL</vt:lpstr>
      <vt:lpstr>GROUP BY and HAVING rules</vt:lpstr>
      <vt:lpstr>What is this doing?</vt:lpstr>
      <vt:lpstr>Do you understand this query?</vt:lpstr>
      <vt:lpstr>Error in Using the HAVING Clause</vt:lpstr>
      <vt:lpstr>Questions?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Beyer, Angela</cp:lastModifiedBy>
  <cp:revision>57</cp:revision>
  <cp:lastPrinted>2021-07-19T17:48:54Z</cp:lastPrinted>
  <dcterms:created xsi:type="dcterms:W3CDTF">2016-01-01T19:13:59Z</dcterms:created>
  <dcterms:modified xsi:type="dcterms:W3CDTF">2021-08-02T21:02:21Z</dcterms:modified>
</cp:coreProperties>
</file>