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304" r:id="rId2"/>
    <p:sldId id="305" r:id="rId3"/>
    <p:sldId id="355" r:id="rId4"/>
    <p:sldId id="357" r:id="rId5"/>
    <p:sldId id="358" r:id="rId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2" autoAdjust="0"/>
    <p:restoredTop sz="93333" autoAdjust="0"/>
  </p:normalViewPr>
  <p:slideViewPr>
    <p:cSldViewPr snapToGrid="0" snapToObjects="1">
      <p:cViewPr varScale="1">
        <p:scale>
          <a:sx n="100" d="100"/>
          <a:sy n="100" d="100"/>
        </p:scale>
        <p:origin x="6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E3180A5-EFCA-406E-A0F8-4F62DDF59C8F}" type="datetimeFigureOut">
              <a:rPr lang="en-US" smtClean="0"/>
              <a:t>7/19/2021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13B7610-8058-4F81-BAAA-6575BE08572B}" type="slidenum">
              <a:rPr lang="en-US" smtClean="0"/>
              <a:t>‹#›</a:t>
            </a:fld>
            <a:endParaRPr lang="en-US"/>
          </a:p>
        </p:txBody>
      </p:sp>
    </p:spTree>
    <p:extLst>
      <p:ext uri="{BB962C8B-B14F-4D97-AF65-F5344CB8AC3E}">
        <p14:creationId xmlns:p14="http://schemas.microsoft.com/office/powerpoint/2010/main" val="67594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9DA4FF-2997-4237-95DB-64624CA36C26}" type="slidenum">
              <a:rPr lang="en-US" smtClean="0"/>
              <a:t>2</a:t>
            </a:fld>
            <a:endParaRPr lang="en-US"/>
          </a:p>
        </p:txBody>
      </p:sp>
    </p:spTree>
    <p:extLst>
      <p:ext uri="{BB962C8B-B14F-4D97-AF65-F5344CB8AC3E}">
        <p14:creationId xmlns:p14="http://schemas.microsoft.com/office/powerpoint/2010/main" val="130565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8C205785-377B-214E-B1DB-2690F5051EEA}"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C205785-377B-214E-B1DB-2690F5051EEA}" type="datetimeFigureOut">
              <a:rPr lang="en-US" smtClean="0"/>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05785-377B-214E-B1DB-2690F5051EEA}" type="datetimeFigureOut">
              <a:rPr lang="en-US" smtClean="0"/>
              <a:t>7/19/2021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05785-377B-214E-B1DB-2690F5051EEA}"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C205785-377B-214E-B1DB-2690F5051EEA}"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8C205785-377B-214E-B1DB-2690F5051EEA}" type="datetimeFigureOut">
              <a:rPr lang="en-US" smtClean="0"/>
              <a:t>7/19/2021</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09A20314-1561-0945-B39C-4F37257AA35B}"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8C205785-377B-214E-B1DB-2690F5051EEA}" type="datetimeFigureOut">
              <a:rPr lang="en-US" smtClean="0"/>
              <a:t>7/19/2021</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09A20314-1561-0945-B39C-4F37257AA3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8C205785-377B-214E-B1DB-2690F5051EEA}" type="datetimeFigureOut">
              <a:rPr lang="en-US" smtClean="0"/>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C205785-377B-214E-B1DB-2690F5051EEA}" type="datetimeFigureOut">
              <a:rPr lang="en-US" smtClean="0"/>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20314-1561-0945-B39C-4F37257AA35B}"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8C205785-377B-214E-B1DB-2690F5051EEA}" type="datetimeFigureOut">
              <a:rPr lang="en-US" smtClean="0"/>
              <a:t>7/19/2021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09A20314-1561-0945-B39C-4F37257AA3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AB7A-B16B-4B8E-8CF5-8D5DEF78DD97}"/>
              </a:ext>
            </a:extLst>
          </p:cNvPr>
          <p:cNvSpPr>
            <a:spLocks noGrp="1"/>
          </p:cNvSpPr>
          <p:nvPr>
            <p:ph type="ctrTitle"/>
          </p:nvPr>
        </p:nvSpPr>
        <p:spPr/>
        <p:txBody>
          <a:bodyPr/>
          <a:lstStyle/>
          <a:p>
            <a:r>
              <a:rPr lang="en-US" sz="5400" dirty="0"/>
              <a:t>Class Examples</a:t>
            </a:r>
          </a:p>
        </p:txBody>
      </p:sp>
      <p:sp>
        <p:nvSpPr>
          <p:cNvPr id="3" name="Subtitle 2">
            <a:extLst>
              <a:ext uri="{FF2B5EF4-FFF2-40B4-BE49-F238E27FC236}">
                <a16:creationId xmlns:a16="http://schemas.microsoft.com/office/drawing/2014/main" id="{C7B6FF7A-A3E6-447B-8588-E865C630862C}"/>
              </a:ext>
            </a:extLst>
          </p:cNvPr>
          <p:cNvSpPr>
            <a:spLocks noGrp="1"/>
          </p:cNvSpPr>
          <p:nvPr>
            <p:ph type="subTitle" idx="1"/>
          </p:nvPr>
        </p:nvSpPr>
        <p:spPr/>
        <p:txBody>
          <a:bodyPr/>
          <a:lstStyle/>
          <a:p>
            <a:r>
              <a:rPr lang="en-US" dirty="0"/>
              <a:t>Week 3 Chapter 6 Video 5</a:t>
            </a:r>
          </a:p>
          <a:p>
            <a:r>
              <a:rPr lang="en-US" dirty="0"/>
              <a:t>Examples</a:t>
            </a:r>
          </a:p>
          <a:p>
            <a:r>
              <a:rPr lang="en-US" dirty="0"/>
              <a:t>Dr. Anne Powell</a:t>
            </a:r>
          </a:p>
        </p:txBody>
      </p:sp>
    </p:spTree>
    <p:extLst>
      <p:ext uri="{BB962C8B-B14F-4D97-AF65-F5344CB8AC3E}">
        <p14:creationId xmlns:p14="http://schemas.microsoft.com/office/powerpoint/2010/main" val="388649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a:xfrm>
            <a:off x="805577" y="1680775"/>
            <a:ext cx="7691719" cy="4625432"/>
          </a:xfrm>
        </p:spPr>
        <p:txBody>
          <a:bodyPr>
            <a:noAutofit/>
          </a:bodyPr>
          <a:lstStyle/>
          <a:p>
            <a:pPr marL="514350" indent="-514350">
              <a:buAutoNum type="arabicPeriod"/>
            </a:pPr>
            <a:r>
              <a:rPr lang="en-US" sz="2800" dirty="0"/>
              <a:t>Aggregate Function Rules – COUNT</a:t>
            </a:r>
          </a:p>
          <a:p>
            <a:pPr marL="514350" indent="-514350">
              <a:buAutoNum type="arabicPeriod"/>
            </a:pPr>
            <a:r>
              <a:rPr lang="en-US" sz="2800" dirty="0"/>
              <a:t>Aggregate Function Rules – the rest</a:t>
            </a:r>
          </a:p>
          <a:p>
            <a:pPr marL="514350" indent="-514350">
              <a:buAutoNum type="arabicPeriod"/>
            </a:pPr>
            <a:r>
              <a:rPr lang="en-US" sz="2800" dirty="0"/>
              <a:t>GROUP BY command</a:t>
            </a:r>
          </a:p>
          <a:p>
            <a:pPr marL="514350" indent="-514350">
              <a:buAutoNum type="arabicPeriod"/>
            </a:pPr>
            <a:r>
              <a:rPr lang="en-US" sz="2800" dirty="0"/>
              <a:t>HAVING command</a:t>
            </a:r>
          </a:p>
          <a:p>
            <a:pPr marL="514350" indent="-514350">
              <a:buAutoNum type="arabicPeriod"/>
            </a:pPr>
            <a:r>
              <a:rPr lang="en-US" sz="4000" b="1" dirty="0"/>
              <a:t>Examples</a:t>
            </a:r>
          </a:p>
          <a:p>
            <a:pPr marL="0" indent="0">
              <a:buNone/>
            </a:pPr>
            <a:endParaRPr lang="en-US" sz="2800" dirty="0"/>
          </a:p>
        </p:txBody>
      </p:sp>
    </p:spTree>
    <p:extLst>
      <p:ext uri="{BB962C8B-B14F-4D97-AF65-F5344CB8AC3E}">
        <p14:creationId xmlns:p14="http://schemas.microsoft.com/office/powerpoint/2010/main" val="401291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349E-BF8F-4A35-ADC9-D90BBF549A97}"/>
              </a:ext>
            </a:extLst>
          </p:cNvPr>
          <p:cNvSpPr>
            <a:spLocks noGrp="1"/>
          </p:cNvSpPr>
          <p:nvPr>
            <p:ph type="title"/>
          </p:nvPr>
        </p:nvSpPr>
        <p:spPr/>
        <p:txBody>
          <a:bodyPr/>
          <a:lstStyle/>
          <a:p>
            <a:r>
              <a:rPr lang="en-US" dirty="0"/>
              <a:t>In-Class Examples (ICE)</a:t>
            </a:r>
          </a:p>
        </p:txBody>
      </p:sp>
      <p:sp>
        <p:nvSpPr>
          <p:cNvPr id="3" name="Content Placeholder 2">
            <a:extLst>
              <a:ext uri="{FF2B5EF4-FFF2-40B4-BE49-F238E27FC236}">
                <a16:creationId xmlns:a16="http://schemas.microsoft.com/office/drawing/2014/main" id="{0B18408A-F4CF-46E4-BD81-DC53AFD66E26}"/>
              </a:ext>
            </a:extLst>
          </p:cNvPr>
          <p:cNvSpPr>
            <a:spLocks noGrp="1"/>
          </p:cNvSpPr>
          <p:nvPr>
            <p:ph idx="1"/>
          </p:nvPr>
        </p:nvSpPr>
        <p:spPr/>
        <p:txBody>
          <a:bodyPr/>
          <a:lstStyle/>
          <a:p>
            <a:r>
              <a:rPr lang="en-US" dirty="0"/>
              <a:t>1. A new government reporting regulation requires the hospital to report the number of regular beds in use by the hospital. The </a:t>
            </a:r>
            <a:r>
              <a:rPr lang="en-US" dirty="0" err="1"/>
              <a:t>bed_type</a:t>
            </a:r>
            <a:r>
              <a:rPr lang="en-US" dirty="0"/>
              <a:t> codes for these beds are R1, R2, or R3. The information is stored in the </a:t>
            </a:r>
            <a:r>
              <a:rPr lang="en-US" i="1" dirty="0" err="1"/>
              <a:t>BedType</a:t>
            </a:r>
            <a:r>
              <a:rPr lang="en-US" dirty="0"/>
              <a:t> column of the BED table. The result table should have a single output column labeled </a:t>
            </a:r>
            <a:r>
              <a:rPr lang="en-US" b="1" dirty="0"/>
              <a:t>Number of Regular Beds.</a:t>
            </a:r>
          </a:p>
        </p:txBody>
      </p:sp>
    </p:spTree>
    <p:extLst>
      <p:ext uri="{BB962C8B-B14F-4D97-AF65-F5344CB8AC3E}">
        <p14:creationId xmlns:p14="http://schemas.microsoft.com/office/powerpoint/2010/main" val="270958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C0A6-C6F9-493A-8D65-AC2DFD91DE68}"/>
              </a:ext>
            </a:extLst>
          </p:cNvPr>
          <p:cNvSpPr>
            <a:spLocks noGrp="1"/>
          </p:cNvSpPr>
          <p:nvPr>
            <p:ph type="title"/>
          </p:nvPr>
        </p:nvSpPr>
        <p:spPr/>
        <p:txBody>
          <a:bodyPr/>
          <a:lstStyle/>
          <a:p>
            <a:r>
              <a:rPr lang="en-US" dirty="0"/>
              <a:t>ICE 2</a:t>
            </a:r>
          </a:p>
        </p:txBody>
      </p:sp>
      <p:sp>
        <p:nvSpPr>
          <p:cNvPr id="3" name="Content Placeholder 2">
            <a:extLst>
              <a:ext uri="{FF2B5EF4-FFF2-40B4-BE49-F238E27FC236}">
                <a16:creationId xmlns:a16="http://schemas.microsoft.com/office/drawing/2014/main" id="{B7369425-1F22-4CB5-8A56-DE330C3B6A89}"/>
              </a:ext>
            </a:extLst>
          </p:cNvPr>
          <p:cNvSpPr>
            <a:spLocks noGrp="1"/>
          </p:cNvSpPr>
          <p:nvPr>
            <p:ph idx="1"/>
          </p:nvPr>
        </p:nvSpPr>
        <p:spPr/>
        <p:txBody>
          <a:bodyPr/>
          <a:lstStyle/>
          <a:p>
            <a:r>
              <a:rPr lang="en-US" dirty="0"/>
              <a:t>2. A change in the government reporting regulation regarding available hospital beds requires a count by type of all types of beds </a:t>
            </a:r>
            <a:r>
              <a:rPr lang="en-US" i="1" dirty="0"/>
              <a:t>that are available</a:t>
            </a:r>
            <a:r>
              <a:rPr lang="en-US" dirty="0"/>
              <a:t>. Display the information as two columns, one for </a:t>
            </a:r>
            <a:r>
              <a:rPr lang="en-US" i="1" dirty="0" err="1"/>
              <a:t>BedType</a:t>
            </a:r>
            <a:r>
              <a:rPr lang="en-US" dirty="0"/>
              <a:t> and one for the associated count. The result table should have several rows, one for each bed type. Use a single query. Additionally, the </a:t>
            </a:r>
            <a:r>
              <a:rPr lang="en-US" i="1" dirty="0" err="1"/>
              <a:t>BedType</a:t>
            </a:r>
            <a:r>
              <a:rPr lang="en-US" dirty="0"/>
              <a:t> output column should be formatted as A8 and have a heading of </a:t>
            </a:r>
            <a:r>
              <a:rPr lang="en-US" b="1" dirty="0"/>
              <a:t>Bed Type</a:t>
            </a:r>
            <a:r>
              <a:rPr lang="en-US" dirty="0"/>
              <a:t>. The count column should have a heading of </a:t>
            </a:r>
            <a:r>
              <a:rPr lang="en-US" b="1" dirty="0"/>
              <a:t>Number Counted</a:t>
            </a:r>
            <a:r>
              <a:rPr lang="en-US" dirty="0"/>
              <a:t>. Use a GROUP BY clause.</a:t>
            </a:r>
          </a:p>
        </p:txBody>
      </p:sp>
    </p:spTree>
    <p:extLst>
      <p:ext uri="{BB962C8B-B14F-4D97-AF65-F5344CB8AC3E}">
        <p14:creationId xmlns:p14="http://schemas.microsoft.com/office/powerpoint/2010/main" val="139171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4232-879D-490F-A663-F05B60441C97}"/>
              </a:ext>
            </a:extLst>
          </p:cNvPr>
          <p:cNvSpPr>
            <a:spLocks noGrp="1"/>
          </p:cNvSpPr>
          <p:nvPr>
            <p:ph type="title"/>
          </p:nvPr>
        </p:nvSpPr>
        <p:spPr/>
        <p:txBody>
          <a:bodyPr/>
          <a:lstStyle/>
          <a:p>
            <a:r>
              <a:rPr lang="en-US" dirty="0"/>
              <a:t>ICE 3-5</a:t>
            </a:r>
          </a:p>
        </p:txBody>
      </p:sp>
      <p:sp>
        <p:nvSpPr>
          <p:cNvPr id="3" name="Content Placeholder 2">
            <a:extLst>
              <a:ext uri="{FF2B5EF4-FFF2-40B4-BE49-F238E27FC236}">
                <a16:creationId xmlns:a16="http://schemas.microsoft.com/office/drawing/2014/main" id="{F2AE49AB-DFC6-4CD1-8186-9E7BB8C0D1E5}"/>
              </a:ext>
            </a:extLst>
          </p:cNvPr>
          <p:cNvSpPr>
            <a:spLocks noGrp="1"/>
          </p:cNvSpPr>
          <p:nvPr>
            <p:ph idx="1"/>
          </p:nvPr>
        </p:nvSpPr>
        <p:spPr/>
        <p:txBody>
          <a:bodyPr>
            <a:normAutofit fontScale="85000" lnSpcReduction="10000"/>
          </a:bodyPr>
          <a:lstStyle/>
          <a:p>
            <a:r>
              <a:rPr lang="en-US" dirty="0"/>
              <a:t>3. Another government regulation requires a report of the number of services provided by the hospital counted by the standard service categories. The data is stored in the SERVICE table. Display the result table as two columns, one for </a:t>
            </a:r>
            <a:r>
              <a:rPr lang="en-US" i="1" dirty="0" err="1"/>
              <a:t>CatagoryID</a:t>
            </a:r>
            <a:r>
              <a:rPr lang="en-US" dirty="0"/>
              <a:t> and one for the associated count. The result table should have several rows, one for each service category. Use a single query. The column headings should be </a:t>
            </a:r>
            <a:r>
              <a:rPr lang="en-US" b="1" dirty="0"/>
              <a:t>Service Category </a:t>
            </a:r>
            <a:r>
              <a:rPr lang="en-US" dirty="0"/>
              <a:t>and </a:t>
            </a:r>
            <a:r>
              <a:rPr lang="en-US" b="1" dirty="0"/>
              <a:t>Number of Services</a:t>
            </a:r>
            <a:r>
              <a:rPr lang="en-US" dirty="0"/>
              <a:t>. You will need to use a GROUP BY clause. Service Category needs to be formatted A16. </a:t>
            </a:r>
          </a:p>
          <a:p>
            <a:r>
              <a:rPr lang="en-US" dirty="0"/>
              <a:t>4. Create a new query providing the same information as in #3, but limit the display rows to those services that have been used at least 20 times.</a:t>
            </a:r>
          </a:p>
          <a:p>
            <a:r>
              <a:rPr lang="en-US" dirty="0"/>
              <a:t>5. Rewrite query #3 to exclude the counting of services in categories injections and laboratories (codes = INJ, LAB).</a:t>
            </a:r>
          </a:p>
        </p:txBody>
      </p:sp>
    </p:spTree>
    <p:extLst>
      <p:ext uri="{BB962C8B-B14F-4D97-AF65-F5344CB8AC3E}">
        <p14:creationId xmlns:p14="http://schemas.microsoft.com/office/powerpoint/2010/main" val="1349825490"/>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Ventur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TotalTime>
  <Words>363</Words>
  <Application>Microsoft Office PowerPoint</Application>
  <PresentationFormat>On-screen Show (4:3)</PresentationFormat>
  <Paragraphs>19</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Calisto MT</vt:lpstr>
      <vt:lpstr>Wingdings</vt:lpstr>
      <vt:lpstr>Venture</vt:lpstr>
      <vt:lpstr>Class Examples</vt:lpstr>
      <vt:lpstr>Agenda</vt:lpstr>
      <vt:lpstr>In-Class Examples (ICE)</vt:lpstr>
      <vt:lpstr>ICE 2</vt:lpstr>
      <vt:lpstr>ICE 3-5</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CMIS 450</dc:title>
  <dc:creator>its</dc:creator>
  <cp:lastModifiedBy>Powell, Anne</cp:lastModifiedBy>
  <cp:revision>57</cp:revision>
  <cp:lastPrinted>2021-07-19T17:48:54Z</cp:lastPrinted>
  <dcterms:created xsi:type="dcterms:W3CDTF">2016-01-01T19:13:59Z</dcterms:created>
  <dcterms:modified xsi:type="dcterms:W3CDTF">2021-07-19T19:51:03Z</dcterms:modified>
</cp:coreProperties>
</file>