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337" r:id="rId3"/>
    <p:sldId id="259" r:id="rId4"/>
    <p:sldId id="271" r:id="rId5"/>
    <p:sldId id="260" r:id="rId6"/>
    <p:sldId id="261" r:id="rId7"/>
    <p:sldId id="273" r:id="rId8"/>
    <p:sldId id="299" r:id="rId9"/>
    <p:sldId id="291" r:id="rId10"/>
    <p:sldId id="292" r:id="rId11"/>
    <p:sldId id="263" r:id="rId12"/>
    <p:sldId id="264" r:id="rId13"/>
    <p:sldId id="265" r:id="rId14"/>
    <p:sldId id="262" r:id="rId15"/>
    <p:sldId id="270" r:id="rId16"/>
    <p:sldId id="293" r:id="rId17"/>
    <p:sldId id="274" r:id="rId18"/>
    <p:sldId id="29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4972" autoAdjust="0"/>
  </p:normalViewPr>
  <p:slideViewPr>
    <p:cSldViewPr snapToGrid="0" snapToObjects="1">
      <p:cViewPr varScale="1">
        <p:scale>
          <a:sx n="91" d="100"/>
          <a:sy n="91" d="100"/>
        </p:scale>
        <p:origin x="5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180A5-EFCA-406E-A0F8-4F62DDF59C8F}" type="datetimeFigureOut">
              <a:rPr lang="en-US" smtClean="0"/>
              <a:t>7/27/2021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B7610-8058-4F81-BAAA-6575BE08572B}" type="slidenum">
              <a:rPr lang="en-US" smtClean="0"/>
              <a:t>‹#›</a:t>
            </a:fld>
            <a:endParaRPr lang="en-US"/>
          </a:p>
        </p:txBody>
      </p:sp>
    </p:spTree>
    <p:extLst>
      <p:ext uri="{BB962C8B-B14F-4D97-AF65-F5344CB8AC3E}">
        <p14:creationId xmlns:p14="http://schemas.microsoft.com/office/powerpoint/2010/main" val="67594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0376C3-C939-4DA5-9A85-C6CD4217011B}" type="slidenum">
              <a:rPr lang="en-US" smtClean="0"/>
              <a:t>4</a:t>
            </a:fld>
            <a:endParaRPr lang="en-US"/>
          </a:p>
        </p:txBody>
      </p:sp>
    </p:spTree>
    <p:extLst>
      <p:ext uri="{BB962C8B-B14F-4D97-AF65-F5344CB8AC3E}">
        <p14:creationId xmlns:p14="http://schemas.microsoft.com/office/powerpoint/2010/main" val="18153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6E0376C3-C939-4DA5-9A85-C6CD4217011B}" type="slidenum">
              <a:rPr lang="en-US" smtClean="0"/>
              <a:t>7</a:t>
            </a:fld>
            <a:endParaRPr lang="en-US"/>
          </a:p>
        </p:txBody>
      </p:sp>
    </p:spTree>
    <p:extLst>
      <p:ext uri="{BB962C8B-B14F-4D97-AF65-F5344CB8AC3E}">
        <p14:creationId xmlns:p14="http://schemas.microsoft.com/office/powerpoint/2010/main" val="13693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376C3-C939-4DA5-9A85-C6CD4217011B}" type="slidenum">
              <a:rPr lang="en-US" smtClean="0"/>
              <a:t>8</a:t>
            </a:fld>
            <a:endParaRPr lang="en-US"/>
          </a:p>
        </p:txBody>
      </p:sp>
    </p:spTree>
    <p:extLst>
      <p:ext uri="{BB962C8B-B14F-4D97-AF65-F5344CB8AC3E}">
        <p14:creationId xmlns:p14="http://schemas.microsoft.com/office/powerpoint/2010/main" val="415967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376C3-C939-4DA5-9A85-C6CD4217011B}" type="slidenum">
              <a:rPr lang="en-US" smtClean="0"/>
              <a:t>14</a:t>
            </a:fld>
            <a:endParaRPr lang="en-US"/>
          </a:p>
        </p:txBody>
      </p:sp>
    </p:spTree>
    <p:extLst>
      <p:ext uri="{BB962C8B-B14F-4D97-AF65-F5344CB8AC3E}">
        <p14:creationId xmlns:p14="http://schemas.microsoft.com/office/powerpoint/2010/main" val="1126641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376C3-C939-4DA5-9A85-C6CD4217011B}" type="slidenum">
              <a:rPr lang="en-US" smtClean="0"/>
              <a:t>15</a:t>
            </a:fld>
            <a:endParaRPr lang="en-US"/>
          </a:p>
        </p:txBody>
      </p:sp>
    </p:spTree>
    <p:extLst>
      <p:ext uri="{BB962C8B-B14F-4D97-AF65-F5344CB8AC3E}">
        <p14:creationId xmlns:p14="http://schemas.microsoft.com/office/powerpoint/2010/main" val="1620931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C205785-377B-214E-B1DB-2690F5051EEA}"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05785-377B-214E-B1DB-2690F5051EEA}" type="datetimeFigureOut">
              <a:rPr lang="en-US" smtClean="0"/>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A99BE07-B9D0-481A-B591-47FC319F7847}"/>
              </a:ext>
            </a:extLst>
          </p:cNvPr>
          <p:cNvSpPr>
            <a:spLocks noGrp="1" noChangeArrowheads="1"/>
          </p:cNvSpPr>
          <p:nvPr>
            <p:ph type="dt" sz="half" idx="10"/>
          </p:nvPr>
        </p:nvSpPr>
        <p:spPr>
          <a:ln/>
        </p:spPr>
        <p:txBody>
          <a:bodyPr/>
          <a:lstStyle>
            <a:lvl1pPr>
              <a:defRPr/>
            </a:lvl1pPr>
          </a:lstStyle>
          <a:p>
            <a:pPr>
              <a:defRPr/>
            </a:pPr>
            <a:r>
              <a:rPr lang="en-US"/>
              <a:t>Bordoloi and Bock</a:t>
            </a:r>
            <a:endParaRPr lang="en-US">
              <a:solidFill>
                <a:schemeClr val="tx1"/>
              </a:solidFill>
              <a:effectLst/>
            </a:endParaRPr>
          </a:p>
        </p:txBody>
      </p:sp>
      <p:sp>
        <p:nvSpPr>
          <p:cNvPr id="6" name="Rectangle 5">
            <a:extLst>
              <a:ext uri="{FF2B5EF4-FFF2-40B4-BE49-F238E27FC236}">
                <a16:creationId xmlns:a16="http://schemas.microsoft.com/office/drawing/2014/main" id="{1B4C89BE-FFCC-4146-BEC4-97542E11DA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EE37228-827E-4DDE-95D3-B729CE041322}"/>
              </a:ext>
            </a:extLst>
          </p:cNvPr>
          <p:cNvSpPr>
            <a:spLocks noGrp="1" noChangeArrowheads="1"/>
          </p:cNvSpPr>
          <p:nvPr>
            <p:ph type="sldNum" sz="quarter" idx="12"/>
          </p:nvPr>
        </p:nvSpPr>
        <p:spPr>
          <a:ln/>
        </p:spPr>
        <p:txBody>
          <a:bodyPr/>
          <a:lstStyle>
            <a:lvl1pPr>
              <a:defRPr/>
            </a:lvl1pPr>
          </a:lstStyle>
          <a:p>
            <a:pPr>
              <a:defRPr/>
            </a:pPr>
            <a:fld id="{558C00A0-6A11-4A35-80E1-F6EE738B8C97}" type="slidenum">
              <a:rPr lang="en-US"/>
              <a:pPr>
                <a:defRPr/>
              </a:pPr>
              <a:t>‹#›</a:t>
            </a:fld>
            <a:endParaRPr lang="en-US"/>
          </a:p>
        </p:txBody>
      </p:sp>
    </p:spTree>
    <p:extLst>
      <p:ext uri="{BB962C8B-B14F-4D97-AF65-F5344CB8AC3E}">
        <p14:creationId xmlns:p14="http://schemas.microsoft.com/office/powerpoint/2010/main" val="550197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09A20314-1561-0945-B39C-4F37257AA35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8C205785-377B-214E-B1DB-2690F5051EEA}" type="datetimeFigureOut">
              <a:rPr lang="en-US" smtClean="0"/>
              <a:t>7/27/2021</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09A20314-1561-0945-B39C-4F37257AA3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8C205785-377B-214E-B1DB-2690F5051EEA}"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C205785-377B-214E-B1DB-2690F5051EEA}"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314-1561-0945-B39C-4F37257AA35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8C205785-377B-214E-B1DB-2690F5051EEA}" type="datetimeFigureOut">
              <a:rPr lang="en-US" smtClean="0"/>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09A20314-1561-0945-B39C-4F37257AA3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MULTI-TABLE QUERIES</a:t>
            </a:r>
          </a:p>
        </p:txBody>
      </p:sp>
      <p:sp>
        <p:nvSpPr>
          <p:cNvPr id="3" name="Subtitle 2"/>
          <p:cNvSpPr>
            <a:spLocks noGrp="1"/>
          </p:cNvSpPr>
          <p:nvPr>
            <p:ph type="subTitle" idx="1"/>
          </p:nvPr>
        </p:nvSpPr>
        <p:spPr/>
        <p:txBody>
          <a:bodyPr/>
          <a:lstStyle/>
          <a:p>
            <a:r>
              <a:rPr lang="en-US" dirty="0"/>
              <a:t>Week 4 Chapter 7 Video 1</a:t>
            </a:r>
          </a:p>
          <a:p>
            <a:r>
              <a:rPr lang="en-US" dirty="0"/>
              <a:t>JOINs</a:t>
            </a:r>
          </a:p>
          <a:p>
            <a:r>
              <a:rPr lang="en-US" dirty="0"/>
              <a:t>Dr. Anne Powell</a:t>
            </a:r>
          </a:p>
        </p:txBody>
      </p:sp>
    </p:spTree>
    <p:extLst>
      <p:ext uri="{BB962C8B-B14F-4D97-AF65-F5344CB8AC3E}">
        <p14:creationId xmlns:p14="http://schemas.microsoft.com/office/powerpoint/2010/main" val="341322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07C5A988-748E-4C77-9CB7-88981C3D7353}"/>
              </a:ext>
            </a:extLst>
          </p:cNvPr>
          <p:cNvSpPr>
            <a:spLocks noGrp="1" noChangeArrowheads="1"/>
          </p:cNvSpPr>
          <p:nvPr>
            <p:ph type="title"/>
          </p:nvPr>
        </p:nvSpPr>
        <p:spPr>
          <a:xfrm>
            <a:off x="685800" y="228600"/>
            <a:ext cx="7772400" cy="1143000"/>
          </a:xfrm>
        </p:spPr>
        <p:txBody>
          <a:bodyPr/>
          <a:lstStyle/>
          <a:p>
            <a:pPr eaLnBrk="1" hangingPunct="1">
              <a:defRPr/>
            </a:pPr>
            <a:r>
              <a:rPr lang="en-US" sz="3600" b="1" dirty="0"/>
              <a:t>Query using a FROM Clause JOIN</a:t>
            </a:r>
          </a:p>
        </p:txBody>
      </p:sp>
      <p:sp>
        <p:nvSpPr>
          <p:cNvPr id="326659" name="Rectangle 3">
            <a:extLst>
              <a:ext uri="{FF2B5EF4-FFF2-40B4-BE49-F238E27FC236}">
                <a16:creationId xmlns:a16="http://schemas.microsoft.com/office/drawing/2014/main" id="{CC2D9A11-298A-4CAC-A6AD-41EB17EC11D7}"/>
              </a:ext>
            </a:extLst>
          </p:cNvPr>
          <p:cNvSpPr>
            <a:spLocks noGrp="1" noChangeArrowheads="1"/>
          </p:cNvSpPr>
          <p:nvPr>
            <p:ph type="body" idx="1"/>
          </p:nvPr>
        </p:nvSpPr>
        <p:spPr>
          <a:xfrm>
            <a:off x="228600" y="1600200"/>
            <a:ext cx="8686800" cy="4495800"/>
          </a:xfrm>
        </p:spPr>
        <p:txBody>
          <a:bodyPr>
            <a:normAutofit fontScale="85000" lnSpcReduction="20000"/>
          </a:bodyPr>
          <a:lstStyle/>
          <a:p>
            <a:pPr eaLnBrk="1" hangingPunct="1">
              <a:lnSpc>
                <a:spcPct val="120000"/>
              </a:lnSpc>
              <a:spcBef>
                <a:spcPts val="600"/>
              </a:spcBef>
              <a:buFontTx/>
              <a:buNone/>
              <a:defRPr/>
            </a:pPr>
            <a:r>
              <a:rPr lang="en-US" sz="2000" dirty="0">
                <a:latin typeface="Courier New" panose="02070309020205020404" pitchFamily="49" charset="0"/>
              </a:rPr>
              <a:t>/* SQL Example 7.4 - Query with alias names */</a:t>
            </a:r>
          </a:p>
          <a:p>
            <a:pPr eaLnBrk="1" hangingPunct="1">
              <a:lnSpc>
                <a:spcPct val="120000"/>
              </a:lnSpc>
              <a:spcBef>
                <a:spcPts val="600"/>
              </a:spcBef>
              <a:buFontTx/>
              <a:buNone/>
              <a:defRPr/>
            </a:pPr>
            <a:r>
              <a:rPr lang="en-US" sz="2000" dirty="0">
                <a:latin typeface="Courier New" panose="02070309020205020404" pitchFamily="49" charset="0"/>
              </a:rPr>
              <a:t>SELECT </a:t>
            </a:r>
            <a:r>
              <a:rPr lang="en-US" sz="2000" dirty="0" err="1">
                <a:latin typeface="Courier New" panose="02070309020205020404" pitchFamily="49" charset="0"/>
              </a:rPr>
              <a:t>LastName</a:t>
            </a:r>
            <a:r>
              <a:rPr lang="en-US" sz="2000" dirty="0">
                <a:latin typeface="Courier New" panose="02070309020205020404" pitchFamily="49" charset="0"/>
              </a:rPr>
              <a:t> "Last Name", </a:t>
            </a:r>
            <a:r>
              <a:rPr lang="en-US" sz="2000" dirty="0" err="1">
                <a:latin typeface="Courier New" panose="02070309020205020404" pitchFamily="49" charset="0"/>
              </a:rPr>
              <a:t>FirstName</a:t>
            </a:r>
            <a:r>
              <a:rPr lang="en-US" sz="2000" dirty="0">
                <a:latin typeface="Courier New" panose="02070309020205020404" pitchFamily="49" charset="0"/>
              </a:rPr>
              <a:t> "First Name", </a:t>
            </a:r>
          </a:p>
          <a:p>
            <a:pPr eaLnBrk="1" hangingPunct="1">
              <a:lnSpc>
                <a:spcPct val="120000"/>
              </a:lnSpc>
              <a:spcBef>
                <a:spcPts val="600"/>
              </a:spcBef>
              <a:buFontTx/>
              <a:buNone/>
              <a:defRPr/>
            </a:pPr>
            <a:r>
              <a:rPr lang="en-US" sz="2000" dirty="0">
                <a:latin typeface="Courier New" panose="02070309020205020404" pitchFamily="49" charset="0"/>
              </a:rPr>
              <a:t>    </a:t>
            </a:r>
            <a:r>
              <a:rPr lang="en-US" sz="2000" dirty="0" err="1">
                <a:latin typeface="Courier New" panose="02070309020205020404" pitchFamily="49" charset="0"/>
              </a:rPr>
              <a:t>DepartmentName</a:t>
            </a:r>
            <a:r>
              <a:rPr lang="en-US" sz="2000" dirty="0">
                <a:latin typeface="Courier New" panose="02070309020205020404" pitchFamily="49" charset="0"/>
              </a:rPr>
              <a:t> "Department Name"</a:t>
            </a:r>
            <a:endParaRPr lang="en-US" sz="2000" b="1" dirty="0">
              <a:latin typeface="Courier New" panose="02070309020205020404" pitchFamily="49" charset="0"/>
            </a:endParaRPr>
          </a:p>
          <a:p>
            <a:pPr eaLnBrk="1" hangingPunct="1">
              <a:lnSpc>
                <a:spcPct val="120000"/>
              </a:lnSpc>
              <a:spcBef>
                <a:spcPts val="600"/>
              </a:spcBef>
              <a:buFontTx/>
              <a:buNone/>
              <a:defRPr/>
            </a:pPr>
            <a:r>
              <a:rPr lang="en-US" sz="2000" b="1" dirty="0">
                <a:latin typeface="Courier New" panose="02070309020205020404" pitchFamily="49" charset="0"/>
              </a:rPr>
              <a:t>FROM Employee e JOIN Department d </a:t>
            </a:r>
          </a:p>
          <a:p>
            <a:pPr eaLnBrk="1" hangingPunct="1">
              <a:lnSpc>
                <a:spcPct val="120000"/>
              </a:lnSpc>
              <a:spcBef>
                <a:spcPts val="600"/>
              </a:spcBef>
              <a:buFontTx/>
              <a:buNone/>
              <a:defRPr/>
            </a:pPr>
            <a:r>
              <a:rPr lang="en-US" sz="2000" b="1" dirty="0">
                <a:latin typeface="Courier New" panose="02070309020205020404" pitchFamily="49" charset="0"/>
              </a:rPr>
              <a:t>    ON (</a:t>
            </a:r>
            <a:r>
              <a:rPr lang="en-US" sz="2000" b="1" dirty="0" err="1">
                <a:latin typeface="Courier New" panose="02070309020205020404" pitchFamily="49" charset="0"/>
              </a:rPr>
              <a:t>e.DepartmentNumber</a:t>
            </a:r>
            <a:r>
              <a:rPr lang="en-US" sz="2000" b="1" dirty="0">
                <a:latin typeface="Courier New" panose="02070309020205020404" pitchFamily="49" charset="0"/>
              </a:rPr>
              <a:t> = </a:t>
            </a:r>
            <a:r>
              <a:rPr lang="en-US" sz="2000" b="1" dirty="0" err="1">
                <a:latin typeface="Courier New" panose="02070309020205020404" pitchFamily="49" charset="0"/>
              </a:rPr>
              <a:t>d.DepartmentNumber</a:t>
            </a:r>
            <a:r>
              <a:rPr lang="en-US" sz="2000" b="1" dirty="0">
                <a:latin typeface="Courier New" panose="02070309020205020404" pitchFamily="49" charset="0"/>
              </a:rPr>
              <a:t>)</a:t>
            </a:r>
            <a:endParaRPr lang="en-US" sz="2000" dirty="0">
              <a:latin typeface="Courier New" panose="02070309020205020404" pitchFamily="49" charset="0"/>
            </a:endParaRPr>
          </a:p>
          <a:p>
            <a:pPr eaLnBrk="1" hangingPunct="1">
              <a:lnSpc>
                <a:spcPct val="120000"/>
              </a:lnSpc>
              <a:spcBef>
                <a:spcPts val="600"/>
              </a:spcBef>
              <a:buFontTx/>
              <a:buNone/>
              <a:defRPr/>
            </a:pPr>
            <a:r>
              <a:rPr lang="en-US" sz="2000" dirty="0">
                <a:latin typeface="Courier New" panose="02070309020205020404" pitchFamily="49" charset="0"/>
              </a:rPr>
              <a:t>ORDER BY </a:t>
            </a:r>
            <a:r>
              <a:rPr lang="en-US" sz="2000" dirty="0" err="1">
                <a:latin typeface="Courier New" panose="02070309020205020404" pitchFamily="49" charset="0"/>
              </a:rPr>
              <a:t>LastName</a:t>
            </a:r>
            <a:r>
              <a:rPr lang="en-US" sz="2000" dirty="0">
                <a:latin typeface="Courier New" panose="02070309020205020404" pitchFamily="49" charset="0"/>
              </a:rPr>
              <a:t>, </a:t>
            </a:r>
            <a:r>
              <a:rPr lang="en-US" sz="2000" dirty="0" err="1">
                <a:latin typeface="Courier New" panose="02070309020205020404" pitchFamily="49" charset="0"/>
              </a:rPr>
              <a:t>FirstName</a:t>
            </a:r>
            <a:r>
              <a:rPr lang="en-US" sz="2000" dirty="0">
                <a:latin typeface="Courier New" panose="02070309020205020404" pitchFamily="49" charset="0"/>
              </a:rPr>
              <a:t>;</a:t>
            </a:r>
          </a:p>
          <a:p>
            <a:pPr eaLnBrk="1" hangingPunct="1">
              <a:lnSpc>
                <a:spcPct val="120000"/>
              </a:lnSpc>
              <a:spcBef>
                <a:spcPts val="600"/>
              </a:spcBef>
              <a:buFontTx/>
              <a:buNone/>
              <a:defRPr/>
            </a:pPr>
            <a:endParaRPr lang="en-US" sz="2000" dirty="0">
              <a:latin typeface="Courier New" panose="02070309020205020404" pitchFamily="49" charset="0"/>
            </a:endParaRPr>
          </a:p>
          <a:p>
            <a:pPr eaLnBrk="1" hangingPunct="1">
              <a:lnSpc>
                <a:spcPct val="120000"/>
              </a:lnSpc>
              <a:spcBef>
                <a:spcPts val="600"/>
              </a:spcBef>
              <a:buFontTx/>
              <a:buNone/>
              <a:defRPr/>
            </a:pPr>
            <a:r>
              <a:rPr lang="en-US" sz="2000" dirty="0">
                <a:latin typeface="Courier New" panose="02070309020205020404" pitchFamily="49" charset="0"/>
              </a:rPr>
              <a:t>Last Name       First Name      Department Name</a:t>
            </a:r>
          </a:p>
          <a:p>
            <a:pPr eaLnBrk="1" hangingPunct="1">
              <a:lnSpc>
                <a:spcPct val="120000"/>
              </a:lnSpc>
              <a:spcBef>
                <a:spcPts val="600"/>
              </a:spcBef>
              <a:buFontTx/>
              <a:buNone/>
              <a:defRPr/>
            </a:pPr>
            <a:r>
              <a:rPr lang="en-US" sz="2000" dirty="0">
                <a:latin typeface="Courier New" panose="02070309020205020404" pitchFamily="49" charset="0"/>
              </a:rPr>
              <a:t>--------------- --------------- -------------------</a:t>
            </a:r>
          </a:p>
          <a:p>
            <a:pPr eaLnBrk="1" hangingPunct="1">
              <a:lnSpc>
                <a:spcPct val="120000"/>
              </a:lnSpc>
              <a:spcBef>
                <a:spcPts val="600"/>
              </a:spcBef>
              <a:buFontTx/>
              <a:buNone/>
              <a:defRPr/>
            </a:pPr>
            <a:r>
              <a:rPr lang="en-US" sz="2000" dirty="0">
                <a:latin typeface="Courier New" panose="02070309020205020404" pitchFamily="49" charset="0"/>
              </a:rPr>
              <a:t>Adams           Adam            Admin/Labs</a:t>
            </a:r>
          </a:p>
          <a:p>
            <a:pPr eaLnBrk="1" hangingPunct="1">
              <a:lnSpc>
                <a:spcPct val="120000"/>
              </a:lnSpc>
              <a:spcBef>
                <a:spcPts val="600"/>
              </a:spcBef>
              <a:buFontTx/>
              <a:buNone/>
              <a:defRPr/>
            </a:pPr>
            <a:r>
              <a:rPr lang="en-US" sz="2000" dirty="0">
                <a:latin typeface="Courier New" panose="02070309020205020404" pitchFamily="49" charset="0"/>
              </a:rPr>
              <a:t>Barlow          William         Emergency-Surgical</a:t>
            </a:r>
          </a:p>
          <a:p>
            <a:pPr eaLnBrk="1" hangingPunct="1">
              <a:lnSpc>
                <a:spcPct val="120000"/>
              </a:lnSpc>
              <a:spcBef>
                <a:spcPts val="600"/>
              </a:spcBef>
              <a:buFontTx/>
              <a:buNone/>
              <a:defRPr/>
            </a:pPr>
            <a:r>
              <a:rPr lang="en-US" sz="2000" dirty="0">
                <a:latin typeface="Courier New" panose="02070309020205020404" pitchFamily="49" charset="0"/>
              </a:rPr>
              <a:t>Becker          Robert          Emergency-Surgical</a:t>
            </a:r>
            <a:endParaRPr lang="en-US" sz="2000" i="1" dirty="0">
              <a:latin typeface="Courier New" panose="02070309020205020404" pitchFamily="49" charset="0"/>
            </a:endParaRPr>
          </a:p>
          <a:p>
            <a:pPr eaLnBrk="1" hangingPunct="1">
              <a:lnSpc>
                <a:spcPct val="120000"/>
              </a:lnSpc>
              <a:spcBef>
                <a:spcPts val="600"/>
              </a:spcBef>
              <a:buFontTx/>
              <a:buNone/>
              <a:defRPr/>
            </a:pPr>
            <a:r>
              <a:rPr lang="en-US" sz="2000" i="1" dirty="0">
                <a:latin typeface="Courier New" panose="02070309020205020404" pitchFamily="49" charset="0"/>
              </a:rPr>
              <a:t>more rows will be displayed .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963" name="Group 123">
            <a:extLst>
              <a:ext uri="{FF2B5EF4-FFF2-40B4-BE49-F238E27FC236}">
                <a16:creationId xmlns:a16="http://schemas.microsoft.com/office/drawing/2014/main" id="{5EB392BE-A56F-4FDD-9585-B6795A8C73E7}"/>
              </a:ext>
            </a:extLst>
          </p:cNvPr>
          <p:cNvGraphicFramePr>
            <a:graphicFrameLocks noGrp="1"/>
          </p:cNvGraphicFramePr>
          <p:nvPr>
            <p:ph sz="half" idx="2"/>
            <p:extLst/>
          </p:nvPr>
        </p:nvGraphicFramePr>
        <p:xfrm>
          <a:off x="4038600" y="4038600"/>
          <a:ext cx="1828800" cy="2073276"/>
        </p:xfrm>
        <a:graphic>
          <a:graphicData uri="http://schemas.openxmlformats.org/drawingml/2006/table">
            <a:tbl>
              <a:tblPr firstRow="1"/>
              <a:tblGrid>
                <a:gridCol w="1828800">
                  <a:extLst>
                    <a:ext uri="{9D8B030D-6E8A-4147-A177-3AD203B41FA5}">
                      <a16:colId xmlns:a16="http://schemas.microsoft.com/office/drawing/2014/main" val="20000"/>
                    </a:ext>
                  </a:extLst>
                </a:gridCol>
              </a:tblGrid>
              <a:tr h="518319">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CC00"/>
                          </a:solidFill>
                          <a:effectLst>
                            <a:outerShdw blurRad="38100" dist="38100" dir="2700000" algn="tl">
                              <a:srgbClr val="000000"/>
                            </a:outerShdw>
                          </a:effectLst>
                          <a:latin typeface="Times New Roman" panose="02020603050405020304" pitchFamily="18" charset="0"/>
                        </a:rPr>
                        <a:t>   COL_1</a:t>
                      </a:r>
                    </a:p>
                  </a:txBody>
                  <a:tcPr marT="45734" marB="45734" horzOverflow="overflow">
                    <a:lnL w="12700" cap="flat" cmpd="sng" algn="ctr">
                      <a:solidFill>
                        <a:srgbClr val="FFCC00"/>
                      </a:solidFill>
                      <a:prstDash val="solid"/>
                      <a:round/>
                      <a:headEnd type="none" w="med" len="med"/>
                      <a:tailEnd type="none" w="med" len="med"/>
                    </a:lnL>
                    <a:lnR w="12700" cap="flat" cmpd="sng" algn="ctr">
                      <a:solidFill>
                        <a:srgbClr val="FFCC00"/>
                      </a:solidFill>
                      <a:prstDash val="solid"/>
                      <a:round/>
                      <a:headEnd type="none" w="med" len="med"/>
                      <a:tailEnd type="none" w="med" len="med"/>
                    </a:lnR>
                    <a:lnT w="12700" cap="flat" cmpd="sng" algn="ctr">
                      <a:solidFill>
                        <a:srgbClr val="FFCC00"/>
                      </a:solidFill>
                      <a:prstDash val="solid"/>
                      <a:round/>
                      <a:headEnd type="none" w="med" len="med"/>
                      <a:tailEnd type="none" w="med" len="med"/>
                    </a:lnT>
                    <a:lnB w="12700" cap="flat" cmpd="sng" algn="ctr">
                      <a:solidFill>
                        <a:srgbClr val="FF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CC00"/>
                          </a:solidFill>
                          <a:effectLst>
                            <a:outerShdw blurRad="38100" dist="38100" dir="2700000" algn="tl">
                              <a:srgbClr val="000000"/>
                            </a:outerShdw>
                          </a:effectLst>
                          <a:latin typeface="Times New Roman" panose="02020603050405020304" pitchFamily="18" charset="0"/>
                        </a:rPr>
                        <a:t>      a</a:t>
                      </a:r>
                    </a:p>
                  </a:txBody>
                  <a:tcPr marT="45734" marB="45734" horzOverflow="overflow">
                    <a:lnL w="12700" cap="flat" cmpd="sng" algn="ctr">
                      <a:solidFill>
                        <a:srgbClr val="FFCC00"/>
                      </a:solidFill>
                      <a:prstDash val="solid"/>
                      <a:round/>
                      <a:headEnd type="none" w="med" len="med"/>
                      <a:tailEnd type="none" w="med" len="med"/>
                    </a:lnL>
                    <a:lnR w="12700" cap="flat" cmpd="sng" algn="ctr">
                      <a:solidFill>
                        <a:srgbClr val="FFCC00"/>
                      </a:solidFill>
                      <a:prstDash val="solid"/>
                      <a:round/>
                      <a:headEnd type="none" w="med" len="med"/>
                      <a:tailEnd type="none" w="med" len="med"/>
                    </a:lnR>
                    <a:lnT w="12700" cap="flat" cmpd="sng" algn="ctr">
                      <a:solidFill>
                        <a:srgbClr val="FFCC00"/>
                      </a:solidFill>
                      <a:prstDash val="solid"/>
                      <a:round/>
                      <a:headEnd type="none" w="med" len="med"/>
                      <a:tailEnd type="none" w="med" len="med"/>
                    </a:lnT>
                    <a:lnB w="12700" cap="flat" cmpd="sng" algn="ctr">
                      <a:solidFill>
                        <a:srgbClr val="FF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CC00"/>
                          </a:solidFill>
                          <a:effectLst>
                            <a:outerShdw blurRad="38100" dist="38100" dir="2700000" algn="tl">
                              <a:srgbClr val="000000"/>
                            </a:outerShdw>
                          </a:effectLst>
                          <a:latin typeface="Times New Roman" panose="02020603050405020304" pitchFamily="18" charset="0"/>
                        </a:rPr>
                        <a:t>      b</a:t>
                      </a:r>
                    </a:p>
                  </a:txBody>
                  <a:tcPr marT="45734" marB="45734" horzOverflow="overflow">
                    <a:lnL w="12700" cap="flat" cmpd="sng" algn="ctr">
                      <a:solidFill>
                        <a:srgbClr val="FFCC00"/>
                      </a:solidFill>
                      <a:prstDash val="solid"/>
                      <a:round/>
                      <a:headEnd type="none" w="med" len="med"/>
                      <a:tailEnd type="none" w="med" len="med"/>
                    </a:lnL>
                    <a:lnR w="12700" cap="flat" cmpd="sng" algn="ctr">
                      <a:solidFill>
                        <a:srgbClr val="FFCC00"/>
                      </a:solidFill>
                      <a:prstDash val="solid"/>
                      <a:round/>
                      <a:headEnd type="none" w="med" len="med"/>
                      <a:tailEnd type="none" w="med" len="med"/>
                    </a:lnR>
                    <a:lnT w="12700" cap="flat" cmpd="sng" algn="ctr">
                      <a:solidFill>
                        <a:srgbClr val="FFCC00"/>
                      </a:solidFill>
                      <a:prstDash val="solid"/>
                      <a:round/>
                      <a:headEnd type="none" w="med" len="med"/>
                      <a:tailEnd type="none" w="med" len="med"/>
                    </a:lnT>
                    <a:lnB w="12700" cap="flat" cmpd="sng" algn="ctr">
                      <a:solidFill>
                        <a:srgbClr val="FF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CC00"/>
                          </a:solidFill>
                          <a:effectLst>
                            <a:outerShdw blurRad="38100" dist="38100" dir="2700000" algn="tl">
                              <a:srgbClr val="000000"/>
                            </a:outerShdw>
                          </a:effectLst>
                          <a:latin typeface="Times New Roman" panose="02020603050405020304" pitchFamily="18" charset="0"/>
                        </a:rPr>
                        <a:t>      c</a:t>
                      </a:r>
                    </a:p>
                  </a:txBody>
                  <a:tcPr marT="45734" marB="45734" horzOverflow="overflow">
                    <a:lnL w="12700" cap="flat" cmpd="sng" algn="ctr">
                      <a:solidFill>
                        <a:srgbClr val="FFCC00"/>
                      </a:solidFill>
                      <a:prstDash val="solid"/>
                      <a:round/>
                      <a:headEnd type="none" w="med" len="med"/>
                      <a:tailEnd type="none" w="med" len="med"/>
                    </a:lnL>
                    <a:lnR w="12700" cap="flat" cmpd="sng" algn="ctr">
                      <a:solidFill>
                        <a:srgbClr val="FFCC00"/>
                      </a:solidFill>
                      <a:prstDash val="solid"/>
                      <a:round/>
                      <a:headEnd type="none" w="med" len="med"/>
                      <a:tailEnd type="none" w="med" len="med"/>
                    </a:lnR>
                    <a:lnT w="12700" cap="flat" cmpd="sng" algn="ctr">
                      <a:solidFill>
                        <a:srgbClr val="FFCC00"/>
                      </a:solidFill>
                      <a:prstDash val="solid"/>
                      <a:round/>
                      <a:headEnd type="none" w="med" len="med"/>
                      <a:tailEnd type="none" w="med" len="med"/>
                    </a:lnT>
                    <a:lnB w="12700" cap="flat" cmpd="sng" algn="ctr">
                      <a:solidFill>
                        <a:srgbClr val="FF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91989" name="Group 149">
            <a:extLst>
              <a:ext uri="{FF2B5EF4-FFF2-40B4-BE49-F238E27FC236}">
                <a16:creationId xmlns:a16="http://schemas.microsoft.com/office/drawing/2014/main" id="{9E2FDD9C-88EF-4FB1-970D-4FEE1BF70487}"/>
              </a:ext>
            </a:extLst>
          </p:cNvPr>
          <p:cNvGraphicFramePr>
            <a:graphicFrameLocks noGrp="1"/>
          </p:cNvGraphicFramePr>
          <p:nvPr>
            <p:extLst/>
          </p:nvPr>
        </p:nvGraphicFramePr>
        <p:xfrm>
          <a:off x="2057400" y="4038600"/>
          <a:ext cx="1828800" cy="2084460"/>
        </p:xfrm>
        <a:graphic>
          <a:graphicData uri="http://schemas.openxmlformats.org/drawingml/2006/table">
            <a:tbl>
              <a:tblPr firstRow="1"/>
              <a:tblGrid>
                <a:gridCol w="1828800">
                  <a:extLst>
                    <a:ext uri="{9D8B030D-6E8A-4147-A177-3AD203B41FA5}">
                      <a16:colId xmlns:a16="http://schemas.microsoft.com/office/drawing/2014/main" val="20000"/>
                    </a:ext>
                  </a:extLst>
                </a:gridCol>
              </a:tblGrid>
              <a:tr h="530064">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CC00"/>
                          </a:solidFill>
                          <a:effectLst>
                            <a:outerShdw blurRad="38100" dist="38100" dir="2700000" algn="tl">
                              <a:srgbClr val="000000"/>
                            </a:outerShdw>
                          </a:effectLst>
                          <a:latin typeface="Times New Roman" panose="02020603050405020304" pitchFamily="18" charset="0"/>
                        </a:rPr>
                        <a:t>   COL_1</a:t>
                      </a:r>
                    </a:p>
                  </a:txBody>
                  <a:tcPr marT="45706" marB="45706" horzOverflow="overflow">
                    <a:lnL w="12700" cap="flat" cmpd="sng" algn="ctr">
                      <a:solidFill>
                        <a:srgbClr val="FFCC00"/>
                      </a:solidFill>
                      <a:prstDash val="solid"/>
                      <a:round/>
                      <a:headEnd type="none" w="med" len="med"/>
                      <a:tailEnd type="none" w="med" len="med"/>
                    </a:lnL>
                    <a:lnR w="12700" cap="flat" cmpd="sng" algn="ctr">
                      <a:solidFill>
                        <a:srgbClr val="FFCC00"/>
                      </a:solidFill>
                      <a:prstDash val="solid"/>
                      <a:round/>
                      <a:headEnd type="none" w="med" len="med"/>
                      <a:tailEnd type="none" w="med" len="med"/>
                    </a:lnR>
                    <a:lnT w="12700" cap="flat" cmpd="sng" algn="ctr">
                      <a:solidFill>
                        <a:srgbClr val="FFCC00"/>
                      </a:solidFill>
                      <a:prstDash val="solid"/>
                      <a:round/>
                      <a:headEnd type="none" w="med" len="med"/>
                      <a:tailEnd type="none" w="med" len="med"/>
                    </a:lnT>
                    <a:lnB w="12700" cap="flat" cmpd="sng" algn="ctr">
                      <a:solidFill>
                        <a:srgbClr val="FF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8">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CC00"/>
                          </a:solidFill>
                          <a:effectLst>
                            <a:outerShdw blurRad="38100" dist="38100" dir="2700000" algn="tl">
                              <a:srgbClr val="000000"/>
                            </a:outerShdw>
                          </a:effectLst>
                          <a:latin typeface="Times New Roman" panose="02020603050405020304" pitchFamily="18" charset="0"/>
                        </a:rPr>
                        <a:t>       a</a:t>
                      </a:r>
                    </a:p>
                  </a:txBody>
                  <a:tcPr marT="45706" marB="45706" horzOverflow="overflow">
                    <a:lnL w="12700" cap="flat" cmpd="sng" algn="ctr">
                      <a:solidFill>
                        <a:srgbClr val="FFCC00"/>
                      </a:solidFill>
                      <a:prstDash val="solid"/>
                      <a:round/>
                      <a:headEnd type="none" w="med" len="med"/>
                      <a:tailEnd type="none" w="med" len="med"/>
                    </a:lnL>
                    <a:lnR w="12700" cap="flat" cmpd="sng" algn="ctr">
                      <a:solidFill>
                        <a:srgbClr val="FFCC00"/>
                      </a:solidFill>
                      <a:prstDash val="solid"/>
                      <a:round/>
                      <a:headEnd type="none" w="med" len="med"/>
                      <a:tailEnd type="none" w="med" len="med"/>
                    </a:lnR>
                    <a:lnT w="12700" cap="flat" cmpd="sng" algn="ctr">
                      <a:solidFill>
                        <a:srgbClr val="FFCC00"/>
                      </a:solidFill>
                      <a:prstDash val="solid"/>
                      <a:round/>
                      <a:headEnd type="none" w="med" len="med"/>
                      <a:tailEnd type="none" w="med" len="med"/>
                    </a:lnT>
                    <a:lnB w="12700" cap="flat" cmpd="sng" algn="ctr">
                      <a:solidFill>
                        <a:srgbClr val="FF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8">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CC00"/>
                          </a:solidFill>
                          <a:effectLst>
                            <a:outerShdw blurRad="38100" dist="38100" dir="2700000" algn="tl">
                              <a:srgbClr val="000000"/>
                            </a:outerShdw>
                          </a:effectLst>
                          <a:latin typeface="Times New Roman" panose="02020603050405020304" pitchFamily="18" charset="0"/>
                        </a:rPr>
                        <a:t>       b</a:t>
                      </a:r>
                    </a:p>
                  </a:txBody>
                  <a:tcPr marT="45706" marB="45706" horzOverflow="overflow">
                    <a:lnL w="12700" cap="flat" cmpd="sng" algn="ctr">
                      <a:solidFill>
                        <a:srgbClr val="FFCC00"/>
                      </a:solidFill>
                      <a:prstDash val="solid"/>
                      <a:round/>
                      <a:headEnd type="none" w="med" len="med"/>
                      <a:tailEnd type="none" w="med" len="med"/>
                    </a:lnL>
                    <a:lnR w="12700" cap="flat" cmpd="sng" algn="ctr">
                      <a:solidFill>
                        <a:srgbClr val="FFCC00"/>
                      </a:solidFill>
                      <a:prstDash val="solid"/>
                      <a:round/>
                      <a:headEnd type="none" w="med" len="med"/>
                      <a:tailEnd type="none" w="med" len="med"/>
                    </a:lnR>
                    <a:lnT w="12700" cap="flat" cmpd="sng" algn="ctr">
                      <a:solidFill>
                        <a:srgbClr val="FFCC00"/>
                      </a:solidFill>
                      <a:prstDash val="solid"/>
                      <a:round/>
                      <a:headEnd type="none" w="med" len="med"/>
                      <a:tailEnd type="none" w="med" len="med"/>
                    </a:lnT>
                    <a:lnB w="12700" cap="flat" cmpd="sng" algn="ctr">
                      <a:solidFill>
                        <a:srgbClr val="FF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8">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CC00"/>
                          </a:solidFill>
                          <a:effectLst>
                            <a:outerShdw blurRad="38100" dist="38100" dir="2700000" algn="tl">
                              <a:srgbClr val="000000"/>
                            </a:outerShdw>
                          </a:effectLst>
                          <a:latin typeface="Times New Roman" panose="02020603050405020304" pitchFamily="18" charset="0"/>
                        </a:rPr>
                        <a:t>       c</a:t>
                      </a:r>
                    </a:p>
                  </a:txBody>
                  <a:tcPr marT="45706" marB="45706" horzOverflow="overflow">
                    <a:lnL w="12700" cap="flat" cmpd="sng" algn="ctr">
                      <a:solidFill>
                        <a:srgbClr val="FFCC00"/>
                      </a:solidFill>
                      <a:prstDash val="solid"/>
                      <a:round/>
                      <a:headEnd type="none" w="med" len="med"/>
                      <a:tailEnd type="none" w="med" len="med"/>
                    </a:lnL>
                    <a:lnR w="12700" cap="flat" cmpd="sng" algn="ctr">
                      <a:solidFill>
                        <a:srgbClr val="FFCC00"/>
                      </a:solidFill>
                      <a:prstDash val="solid"/>
                      <a:round/>
                      <a:headEnd type="none" w="med" len="med"/>
                      <a:tailEnd type="none" w="med" len="med"/>
                    </a:lnR>
                    <a:lnT w="12700" cap="flat" cmpd="sng" algn="ctr">
                      <a:solidFill>
                        <a:srgbClr val="FFCC00"/>
                      </a:solidFill>
                      <a:prstDash val="solid"/>
                      <a:round/>
                      <a:headEnd type="none" w="med" len="med"/>
                      <a:tailEnd type="none" w="med" len="med"/>
                    </a:lnT>
                    <a:lnB w="12700" cap="flat" cmpd="sng" algn="ctr">
                      <a:solidFill>
                        <a:srgbClr val="FF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91843" name="Rectangle 3">
            <a:extLst>
              <a:ext uri="{FF2B5EF4-FFF2-40B4-BE49-F238E27FC236}">
                <a16:creationId xmlns:a16="http://schemas.microsoft.com/office/drawing/2014/main" id="{46E15F37-40DD-4C0B-952B-85BE697B09AB}"/>
              </a:ext>
            </a:extLst>
          </p:cNvPr>
          <p:cNvSpPr>
            <a:spLocks noGrp="1" noChangeArrowheads="1"/>
          </p:cNvSpPr>
          <p:nvPr>
            <p:ph type="body" sz="half" idx="1"/>
          </p:nvPr>
        </p:nvSpPr>
        <p:spPr>
          <a:xfrm>
            <a:off x="685800" y="1295400"/>
            <a:ext cx="7467600" cy="4800600"/>
          </a:xfrm>
        </p:spPr>
        <p:txBody>
          <a:bodyPr/>
          <a:lstStyle/>
          <a:p>
            <a:pPr marL="741363" lvl="2" indent="-282575" eaLnBrk="1" hangingPunct="1">
              <a:tabLst>
                <a:tab pos="2292350" algn="l"/>
                <a:tab pos="2346325" algn="l"/>
              </a:tabLst>
              <a:defRPr/>
            </a:pPr>
            <a:r>
              <a:rPr lang="en-US" dirty="0"/>
              <a:t>This shows two tables simply named </a:t>
            </a:r>
            <a:r>
              <a:rPr lang="en-US" i="1" dirty="0"/>
              <a:t>Table_1 </a:t>
            </a:r>
            <a:r>
              <a:rPr lang="en-US" dirty="0"/>
              <a:t>and </a:t>
            </a:r>
            <a:r>
              <a:rPr lang="en-US" i="1" dirty="0"/>
              <a:t>Table_2</a:t>
            </a:r>
            <a:r>
              <a:rPr lang="en-US" dirty="0"/>
              <a:t>. </a:t>
            </a:r>
          </a:p>
          <a:p>
            <a:pPr marL="741363" lvl="2" indent="-282575" eaLnBrk="1" hangingPunct="1">
              <a:tabLst>
                <a:tab pos="2292350" algn="l"/>
                <a:tab pos="2346325" algn="l"/>
              </a:tabLst>
              <a:defRPr/>
            </a:pPr>
            <a:r>
              <a:rPr lang="en-US" dirty="0"/>
              <a:t>Each table has a single column named </a:t>
            </a:r>
            <a:r>
              <a:rPr lang="en-US" i="1" dirty="0"/>
              <a:t>Col_1</a:t>
            </a:r>
            <a:r>
              <a:rPr lang="en-US" dirty="0"/>
              <a:t>.  Each table also has three rows with simple alphabetic values stored in the Col_1 column.</a:t>
            </a:r>
          </a:p>
          <a:p>
            <a:pPr marL="741363" lvl="2" indent="-282575" eaLnBrk="1" hangingPunct="1">
              <a:buFontTx/>
              <a:buNone/>
              <a:tabLst>
                <a:tab pos="2292350" algn="l"/>
                <a:tab pos="2346325" algn="l"/>
              </a:tabLst>
              <a:defRPr/>
            </a:pPr>
            <a:r>
              <a:rPr lang="en-US" dirty="0"/>
              <a:t>                 Table_1         Table_2    </a:t>
            </a:r>
          </a:p>
        </p:txBody>
      </p:sp>
      <p:sp>
        <p:nvSpPr>
          <p:cNvPr id="291842" name="Rectangle 2">
            <a:extLst>
              <a:ext uri="{FF2B5EF4-FFF2-40B4-BE49-F238E27FC236}">
                <a16:creationId xmlns:a16="http://schemas.microsoft.com/office/drawing/2014/main" id="{EB5E50CC-DB73-491A-BDFD-696DA64A3991}"/>
              </a:ext>
            </a:extLst>
          </p:cNvPr>
          <p:cNvSpPr>
            <a:spLocks noGrp="1" noChangeArrowheads="1"/>
          </p:cNvSpPr>
          <p:nvPr>
            <p:ph type="title"/>
          </p:nvPr>
        </p:nvSpPr>
        <p:spPr>
          <a:xfrm>
            <a:off x="838200" y="152400"/>
            <a:ext cx="7772400" cy="1143000"/>
          </a:xfrm>
        </p:spPr>
        <p:txBody>
          <a:bodyPr/>
          <a:lstStyle/>
          <a:p>
            <a:pPr eaLnBrk="1" hangingPunct="1">
              <a:defRPr/>
            </a:pPr>
            <a:r>
              <a:rPr lang="en-US" sz="3600" b="1" dirty="0"/>
              <a:t>How JOINS Are Processed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56143245-BF37-4730-9331-20A84E6C8C37}"/>
              </a:ext>
            </a:extLst>
          </p:cNvPr>
          <p:cNvSpPr>
            <a:spLocks noGrp="1" noChangeArrowheads="1"/>
          </p:cNvSpPr>
          <p:nvPr>
            <p:ph type="title"/>
          </p:nvPr>
        </p:nvSpPr>
        <p:spPr>
          <a:xfrm>
            <a:off x="762000" y="0"/>
            <a:ext cx="7772400" cy="914400"/>
          </a:xfrm>
        </p:spPr>
        <p:txBody>
          <a:bodyPr/>
          <a:lstStyle/>
          <a:p>
            <a:pPr eaLnBrk="1" hangingPunct="1">
              <a:defRPr/>
            </a:pPr>
            <a:r>
              <a:rPr lang="en-US" sz="3600" b="1" dirty="0"/>
              <a:t>How JOINS Are Processed</a:t>
            </a:r>
          </a:p>
        </p:txBody>
      </p:sp>
      <p:sp>
        <p:nvSpPr>
          <p:cNvPr id="292867" name="Rectangle 3">
            <a:extLst>
              <a:ext uri="{FF2B5EF4-FFF2-40B4-BE49-F238E27FC236}">
                <a16:creationId xmlns:a16="http://schemas.microsoft.com/office/drawing/2014/main" id="{07D85506-0F1A-4C8B-ABEF-36A71D785556}"/>
              </a:ext>
            </a:extLst>
          </p:cNvPr>
          <p:cNvSpPr>
            <a:spLocks noGrp="1" noChangeArrowheads="1"/>
          </p:cNvSpPr>
          <p:nvPr>
            <p:ph type="body" idx="1"/>
          </p:nvPr>
        </p:nvSpPr>
        <p:spPr>
          <a:xfrm>
            <a:off x="685800" y="1219200"/>
            <a:ext cx="7772400" cy="4953000"/>
          </a:xfrm>
        </p:spPr>
        <p:txBody>
          <a:bodyPr>
            <a:normAutofit fontScale="92500" lnSpcReduction="20000"/>
          </a:bodyPr>
          <a:lstStyle/>
          <a:p>
            <a:pPr eaLnBrk="1" hangingPunct="1">
              <a:lnSpc>
                <a:spcPct val="80000"/>
              </a:lnSpc>
              <a:tabLst>
                <a:tab pos="2292350" algn="l"/>
                <a:tab pos="2346325" algn="l"/>
              </a:tabLst>
              <a:defRPr/>
            </a:pPr>
            <a:r>
              <a:rPr lang="en-US" sz="2800" dirty="0"/>
              <a:t>Joining produces a Cartesian product—all possible row combinations for the two tables.</a:t>
            </a:r>
          </a:p>
          <a:p>
            <a:pPr lvl="2" eaLnBrk="1" hangingPunct="1">
              <a:lnSpc>
                <a:spcPct val="80000"/>
              </a:lnSpc>
              <a:buFontTx/>
              <a:buNone/>
              <a:tabLst>
                <a:tab pos="2292350" algn="l"/>
                <a:tab pos="2346325" algn="l"/>
              </a:tabLst>
              <a:defRPr/>
            </a:pPr>
            <a:r>
              <a:rPr lang="en-US" sz="2000" dirty="0">
                <a:latin typeface="Courier New" panose="02070309020205020404" pitchFamily="49" charset="0"/>
              </a:rPr>
              <a:t>SELECT *</a:t>
            </a:r>
          </a:p>
          <a:p>
            <a:pPr lvl="2" eaLnBrk="1" hangingPunct="1">
              <a:lnSpc>
                <a:spcPct val="80000"/>
              </a:lnSpc>
              <a:buFontTx/>
              <a:buNone/>
              <a:tabLst>
                <a:tab pos="2292350" algn="l"/>
                <a:tab pos="2346325" algn="l"/>
              </a:tabLst>
              <a:defRPr/>
            </a:pPr>
            <a:r>
              <a:rPr lang="en-US" sz="2000" dirty="0">
                <a:latin typeface="Courier New" panose="02070309020205020404" pitchFamily="49" charset="0"/>
              </a:rPr>
              <a:t>FROM table_1, table_2;</a:t>
            </a:r>
          </a:p>
          <a:p>
            <a:pPr lvl="3" eaLnBrk="1" hangingPunct="1">
              <a:lnSpc>
                <a:spcPct val="80000"/>
              </a:lnSpc>
              <a:buFontTx/>
              <a:buNone/>
              <a:tabLst>
                <a:tab pos="2292350" algn="l"/>
                <a:tab pos="2346325" algn="l"/>
              </a:tabLst>
              <a:defRPr/>
            </a:pPr>
            <a:r>
              <a:rPr lang="en-US" i="1" dirty="0">
                <a:latin typeface="Courier New" panose="02070309020205020404" pitchFamily="49" charset="0"/>
              </a:rPr>
              <a:t>COL_1     </a:t>
            </a:r>
            <a:r>
              <a:rPr lang="en-US" i="1" dirty="0" err="1">
                <a:latin typeface="Courier New" panose="02070309020205020404" pitchFamily="49" charset="0"/>
              </a:rPr>
              <a:t>COL_1</a:t>
            </a:r>
            <a:endParaRPr lang="en-US" i="1" dirty="0">
              <a:latin typeface="Courier New" panose="02070309020205020404" pitchFamily="49" charset="0"/>
            </a:endParaRPr>
          </a:p>
          <a:p>
            <a:pPr lvl="3" eaLnBrk="1" hangingPunct="1">
              <a:lnSpc>
                <a:spcPct val="80000"/>
              </a:lnSpc>
              <a:buFontTx/>
              <a:buNone/>
              <a:tabLst>
                <a:tab pos="2292350" algn="l"/>
                <a:tab pos="2346325" algn="l"/>
              </a:tabLst>
              <a:defRPr/>
            </a:pPr>
            <a:r>
              <a:rPr lang="en-US" i="1" dirty="0">
                <a:latin typeface="Courier New" panose="02070309020205020404" pitchFamily="49" charset="0"/>
              </a:rPr>
              <a:t>--------  ---------</a:t>
            </a:r>
          </a:p>
          <a:p>
            <a:pPr lvl="3" eaLnBrk="1" hangingPunct="1">
              <a:lnSpc>
                <a:spcPct val="80000"/>
              </a:lnSpc>
              <a:buFontTx/>
              <a:buNone/>
              <a:tabLst>
                <a:tab pos="2292350" algn="l"/>
                <a:tab pos="2346325" algn="l"/>
              </a:tabLst>
              <a:defRPr/>
            </a:pPr>
            <a:r>
              <a:rPr lang="en-US" i="1" dirty="0">
                <a:latin typeface="Courier New" panose="02070309020205020404" pitchFamily="49" charset="0"/>
              </a:rPr>
              <a:t>	a	     a</a:t>
            </a:r>
          </a:p>
          <a:p>
            <a:pPr lvl="3" eaLnBrk="1" hangingPunct="1">
              <a:lnSpc>
                <a:spcPct val="80000"/>
              </a:lnSpc>
              <a:buFontTx/>
              <a:buNone/>
              <a:tabLst>
                <a:tab pos="2292350" algn="l"/>
                <a:tab pos="2346325" algn="l"/>
              </a:tabLst>
              <a:defRPr/>
            </a:pPr>
            <a:r>
              <a:rPr lang="en-US" i="1" dirty="0">
                <a:latin typeface="Courier New" panose="02070309020205020404" pitchFamily="49" charset="0"/>
              </a:rPr>
              <a:t>	b     	  a</a:t>
            </a:r>
          </a:p>
          <a:p>
            <a:pPr lvl="3" eaLnBrk="1" hangingPunct="1">
              <a:lnSpc>
                <a:spcPct val="80000"/>
              </a:lnSpc>
              <a:buFontTx/>
              <a:buNone/>
              <a:tabLst>
                <a:tab pos="2292350" algn="l"/>
                <a:tab pos="2346325" algn="l"/>
              </a:tabLst>
              <a:defRPr/>
            </a:pPr>
            <a:r>
              <a:rPr lang="en-US" i="1" dirty="0">
                <a:latin typeface="Courier New" panose="02070309020205020404" pitchFamily="49" charset="0"/>
              </a:rPr>
              <a:t>	c     	  a</a:t>
            </a:r>
          </a:p>
          <a:p>
            <a:pPr lvl="3" eaLnBrk="1" hangingPunct="1">
              <a:lnSpc>
                <a:spcPct val="80000"/>
              </a:lnSpc>
              <a:buFontTx/>
              <a:buNone/>
              <a:tabLst>
                <a:tab pos="2292350" algn="l"/>
                <a:tab pos="2346325" algn="l"/>
              </a:tabLst>
              <a:defRPr/>
            </a:pPr>
            <a:r>
              <a:rPr lang="en-US" i="1" dirty="0">
                <a:latin typeface="Courier New" panose="02070309020205020404" pitchFamily="49" charset="0"/>
              </a:rPr>
              <a:t>	a     	  b</a:t>
            </a:r>
          </a:p>
          <a:p>
            <a:pPr lvl="3" eaLnBrk="1" hangingPunct="1">
              <a:lnSpc>
                <a:spcPct val="80000"/>
              </a:lnSpc>
              <a:buFontTx/>
              <a:buNone/>
              <a:tabLst>
                <a:tab pos="2292350" algn="l"/>
                <a:tab pos="2346325" algn="l"/>
              </a:tabLst>
              <a:defRPr/>
            </a:pPr>
            <a:r>
              <a:rPr lang="en-US" i="1" dirty="0">
                <a:latin typeface="Courier New" panose="02070309020205020404" pitchFamily="49" charset="0"/>
              </a:rPr>
              <a:t>	b     	  b</a:t>
            </a:r>
          </a:p>
          <a:p>
            <a:pPr lvl="3" eaLnBrk="1" hangingPunct="1">
              <a:lnSpc>
                <a:spcPct val="80000"/>
              </a:lnSpc>
              <a:buFontTx/>
              <a:buNone/>
              <a:tabLst>
                <a:tab pos="2292350" algn="l"/>
                <a:tab pos="2346325" algn="l"/>
              </a:tabLst>
              <a:defRPr/>
            </a:pPr>
            <a:r>
              <a:rPr lang="en-US" i="1" dirty="0">
                <a:latin typeface="Courier New" panose="02070309020205020404" pitchFamily="49" charset="0"/>
              </a:rPr>
              <a:t>	c     	  b</a:t>
            </a:r>
          </a:p>
          <a:p>
            <a:pPr lvl="3" eaLnBrk="1" hangingPunct="1">
              <a:lnSpc>
                <a:spcPct val="80000"/>
              </a:lnSpc>
              <a:buFontTx/>
              <a:buNone/>
              <a:tabLst>
                <a:tab pos="2292350" algn="l"/>
                <a:tab pos="2346325" algn="l"/>
              </a:tabLst>
              <a:defRPr/>
            </a:pPr>
            <a:r>
              <a:rPr lang="en-US" i="1" dirty="0">
                <a:latin typeface="Courier New" panose="02070309020205020404" pitchFamily="49" charset="0"/>
              </a:rPr>
              <a:t>	a     	  c</a:t>
            </a:r>
          </a:p>
          <a:p>
            <a:pPr lvl="3" eaLnBrk="1" hangingPunct="1">
              <a:lnSpc>
                <a:spcPct val="80000"/>
              </a:lnSpc>
              <a:buFontTx/>
              <a:buNone/>
              <a:tabLst>
                <a:tab pos="2292350" algn="l"/>
                <a:tab pos="2346325" algn="l"/>
              </a:tabLst>
              <a:defRPr/>
            </a:pPr>
            <a:r>
              <a:rPr lang="en-US" i="1" dirty="0">
                <a:latin typeface="Courier New" panose="02070309020205020404" pitchFamily="49" charset="0"/>
              </a:rPr>
              <a:t>	b     	  c</a:t>
            </a:r>
          </a:p>
          <a:p>
            <a:pPr lvl="3" eaLnBrk="1" hangingPunct="1">
              <a:lnSpc>
                <a:spcPct val="80000"/>
              </a:lnSpc>
              <a:buFontTx/>
              <a:buNone/>
              <a:tabLst>
                <a:tab pos="2292350" algn="l"/>
                <a:tab pos="2346325" algn="l"/>
              </a:tabLst>
              <a:defRPr/>
            </a:pPr>
            <a:r>
              <a:rPr lang="en-US" i="1" dirty="0">
                <a:latin typeface="Courier New" panose="02070309020205020404" pitchFamily="49" charset="0"/>
              </a:rPr>
              <a:t>	c			  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C0FDB96C-FA6D-4A84-85A2-3ECFE4E3040E}"/>
              </a:ext>
            </a:extLst>
          </p:cNvPr>
          <p:cNvSpPr>
            <a:spLocks noGrp="1" noChangeArrowheads="1"/>
          </p:cNvSpPr>
          <p:nvPr>
            <p:ph type="title"/>
          </p:nvPr>
        </p:nvSpPr>
        <p:spPr>
          <a:xfrm>
            <a:off x="762000" y="0"/>
            <a:ext cx="7772400" cy="914400"/>
          </a:xfrm>
        </p:spPr>
        <p:txBody>
          <a:bodyPr/>
          <a:lstStyle/>
          <a:p>
            <a:pPr eaLnBrk="1" hangingPunct="1">
              <a:defRPr/>
            </a:pPr>
            <a:r>
              <a:rPr lang="en-US" sz="3600" b="1" dirty="0"/>
              <a:t>How JOINS Are Processed</a:t>
            </a:r>
          </a:p>
        </p:txBody>
      </p:sp>
      <p:sp>
        <p:nvSpPr>
          <p:cNvPr id="296963" name="Rectangle 3">
            <a:extLst>
              <a:ext uri="{FF2B5EF4-FFF2-40B4-BE49-F238E27FC236}">
                <a16:creationId xmlns:a16="http://schemas.microsoft.com/office/drawing/2014/main" id="{B7F138B9-EFF9-4736-B720-1C3E23D31888}"/>
              </a:ext>
            </a:extLst>
          </p:cNvPr>
          <p:cNvSpPr>
            <a:spLocks noGrp="1" noChangeArrowheads="1"/>
          </p:cNvSpPr>
          <p:nvPr>
            <p:ph type="body" idx="1"/>
          </p:nvPr>
        </p:nvSpPr>
        <p:spPr>
          <a:xfrm>
            <a:off x="685800" y="914400"/>
            <a:ext cx="7772400" cy="5517931"/>
          </a:xfrm>
        </p:spPr>
        <p:txBody>
          <a:bodyPr>
            <a:normAutofit fontScale="92500" lnSpcReduction="20000"/>
          </a:bodyPr>
          <a:lstStyle/>
          <a:p>
            <a:pPr eaLnBrk="1" hangingPunct="1">
              <a:lnSpc>
                <a:spcPct val="80000"/>
              </a:lnSpc>
              <a:spcAft>
                <a:spcPts val="1200"/>
              </a:spcAft>
              <a:tabLst>
                <a:tab pos="2292350" algn="l"/>
                <a:tab pos="2346325" algn="l"/>
              </a:tabLst>
              <a:defRPr/>
            </a:pPr>
            <a:r>
              <a:rPr lang="en-US" sz="2800" dirty="0"/>
              <a:t>The first row of </a:t>
            </a:r>
            <a:r>
              <a:rPr lang="en-US" sz="2800" i="1" dirty="0"/>
              <a:t>table_1</a:t>
            </a:r>
            <a:r>
              <a:rPr lang="en-US" sz="2800" dirty="0"/>
              <a:t> table was joined with </a:t>
            </a:r>
            <a:r>
              <a:rPr lang="en-US" sz="2800" u="sng" dirty="0"/>
              <a:t>every</a:t>
            </a:r>
            <a:r>
              <a:rPr lang="en-US" sz="2800" dirty="0"/>
              <a:t> row in </a:t>
            </a:r>
            <a:r>
              <a:rPr lang="en-US" sz="2800" i="1" dirty="0"/>
              <a:t>table_2</a:t>
            </a:r>
            <a:r>
              <a:rPr lang="en-US" sz="2800" dirty="0"/>
              <a:t>.</a:t>
            </a:r>
          </a:p>
          <a:p>
            <a:pPr eaLnBrk="1" hangingPunct="1">
              <a:lnSpc>
                <a:spcPct val="80000"/>
              </a:lnSpc>
              <a:spcAft>
                <a:spcPts val="1200"/>
              </a:spcAft>
              <a:tabLst>
                <a:tab pos="2292350" algn="l"/>
                <a:tab pos="2346325" algn="l"/>
              </a:tabLst>
              <a:defRPr/>
            </a:pPr>
            <a:r>
              <a:rPr lang="en-US" sz="2800" dirty="0"/>
              <a:t>A Cartesian product may not be useful and could be misleading – the JOIN shown here links rows that are related.</a:t>
            </a:r>
          </a:p>
          <a:p>
            <a:pPr eaLnBrk="1" hangingPunct="1">
              <a:lnSpc>
                <a:spcPct val="80000"/>
              </a:lnSpc>
              <a:spcAft>
                <a:spcPts val="1200"/>
              </a:spcAft>
              <a:tabLst>
                <a:tab pos="2292350" algn="l"/>
                <a:tab pos="2346325" algn="l"/>
              </a:tabLst>
              <a:defRPr/>
            </a:pPr>
            <a:r>
              <a:rPr lang="en-US" sz="2400" dirty="0"/>
              <a:t>The JOIN filters out rows that are not related. </a:t>
            </a:r>
            <a:endParaRPr lang="en-US" sz="2800" dirty="0"/>
          </a:p>
          <a:p>
            <a:pPr lvl="1" eaLnBrk="1" hangingPunct="1">
              <a:lnSpc>
                <a:spcPct val="80000"/>
              </a:lnSpc>
              <a:buFontTx/>
              <a:buNone/>
              <a:tabLst>
                <a:tab pos="2292350" algn="l"/>
                <a:tab pos="2346325" algn="l"/>
              </a:tabLst>
              <a:defRPr/>
            </a:pPr>
            <a:r>
              <a:rPr lang="en-US" sz="2000" dirty="0">
                <a:latin typeface="Courier New" panose="02070309020205020404" pitchFamily="49" charset="0"/>
              </a:rPr>
              <a:t>/* SQL Example 6.6 */</a:t>
            </a:r>
          </a:p>
          <a:p>
            <a:pPr lvl="1" eaLnBrk="1" hangingPunct="1">
              <a:lnSpc>
                <a:spcPct val="80000"/>
              </a:lnSpc>
              <a:buFontTx/>
              <a:buNone/>
              <a:tabLst>
                <a:tab pos="2292350" algn="l"/>
                <a:tab pos="2346325" algn="l"/>
              </a:tabLst>
              <a:defRPr/>
            </a:pPr>
            <a:r>
              <a:rPr lang="en-US" sz="2000" dirty="0">
                <a:latin typeface="Courier New" panose="02070309020205020404" pitchFamily="49" charset="0"/>
              </a:rPr>
              <a:t>SELECT *</a:t>
            </a:r>
          </a:p>
          <a:p>
            <a:pPr lvl="1" eaLnBrk="1" hangingPunct="1">
              <a:lnSpc>
                <a:spcPct val="80000"/>
              </a:lnSpc>
              <a:buFontTx/>
              <a:buNone/>
              <a:tabLst>
                <a:tab pos="2292350" algn="l"/>
                <a:tab pos="2346325" algn="l"/>
              </a:tabLst>
              <a:defRPr/>
            </a:pPr>
            <a:r>
              <a:rPr lang="en-US" sz="2000" dirty="0">
                <a:latin typeface="Courier New" panose="02070309020205020404" pitchFamily="49" charset="0"/>
              </a:rPr>
              <a:t>FROM Table_1 t1 JOIN Table_2 t2 </a:t>
            </a:r>
          </a:p>
          <a:p>
            <a:pPr lvl="1" eaLnBrk="1" hangingPunct="1">
              <a:lnSpc>
                <a:spcPct val="80000"/>
              </a:lnSpc>
              <a:buFontTx/>
              <a:buNone/>
              <a:tabLst>
                <a:tab pos="2292350" algn="l"/>
                <a:tab pos="2346325" algn="l"/>
              </a:tabLst>
              <a:defRPr/>
            </a:pPr>
            <a:r>
              <a:rPr lang="en-US" sz="2000" dirty="0">
                <a:latin typeface="Courier New" panose="02070309020205020404" pitchFamily="49" charset="0"/>
              </a:rPr>
              <a:t>    ON t1.col_1 = t2.col_1;</a:t>
            </a:r>
          </a:p>
          <a:p>
            <a:pPr lvl="1" eaLnBrk="1" hangingPunct="1">
              <a:lnSpc>
                <a:spcPct val="80000"/>
              </a:lnSpc>
              <a:buFontTx/>
              <a:buNone/>
              <a:tabLst>
                <a:tab pos="2292350" algn="l"/>
                <a:tab pos="2346325" algn="l"/>
              </a:tabLst>
              <a:defRPr/>
            </a:pPr>
            <a:r>
              <a:rPr lang="en-US" sz="2000" dirty="0">
                <a:latin typeface="Courier New" panose="02070309020205020404" pitchFamily="49" charset="0"/>
              </a:rPr>
              <a:t>COL_1 </a:t>
            </a:r>
            <a:r>
              <a:rPr lang="en-US" sz="2000" dirty="0" err="1">
                <a:latin typeface="Courier New" panose="02070309020205020404" pitchFamily="49" charset="0"/>
              </a:rPr>
              <a:t>COL_1</a:t>
            </a:r>
            <a:endParaRPr lang="en-US" sz="2000" dirty="0">
              <a:latin typeface="Courier New" panose="02070309020205020404" pitchFamily="49" charset="0"/>
            </a:endParaRPr>
          </a:p>
          <a:p>
            <a:pPr lvl="1" eaLnBrk="1" hangingPunct="1">
              <a:lnSpc>
                <a:spcPct val="80000"/>
              </a:lnSpc>
              <a:buFontTx/>
              <a:buNone/>
              <a:tabLst>
                <a:tab pos="2292350" algn="l"/>
                <a:tab pos="2346325" algn="l"/>
              </a:tabLst>
              <a:defRPr/>
            </a:pPr>
            <a:r>
              <a:rPr lang="en-US" sz="2000" dirty="0">
                <a:latin typeface="Courier New" panose="02070309020205020404" pitchFamily="49" charset="0"/>
              </a:rPr>
              <a:t>----- -----</a:t>
            </a:r>
          </a:p>
          <a:p>
            <a:pPr lvl="1" eaLnBrk="1" hangingPunct="1">
              <a:lnSpc>
                <a:spcPct val="80000"/>
              </a:lnSpc>
              <a:buFontTx/>
              <a:buNone/>
              <a:tabLst>
                <a:tab pos="2292350" algn="l"/>
                <a:tab pos="2346325" algn="l"/>
              </a:tabLst>
              <a:defRPr/>
            </a:pPr>
            <a:r>
              <a:rPr lang="en-US" sz="2000" dirty="0">
                <a:latin typeface="Courier New" panose="02070309020205020404" pitchFamily="49" charset="0"/>
              </a:rPr>
              <a:t>a     </a:t>
            </a:r>
            <a:r>
              <a:rPr lang="en-US" sz="2000" dirty="0" err="1">
                <a:latin typeface="Courier New" panose="02070309020205020404" pitchFamily="49" charset="0"/>
              </a:rPr>
              <a:t>a</a:t>
            </a:r>
            <a:endParaRPr lang="en-US" sz="2000" dirty="0">
              <a:latin typeface="Courier New" panose="02070309020205020404" pitchFamily="49" charset="0"/>
            </a:endParaRPr>
          </a:p>
          <a:p>
            <a:pPr lvl="1" eaLnBrk="1" hangingPunct="1">
              <a:lnSpc>
                <a:spcPct val="80000"/>
              </a:lnSpc>
              <a:buFontTx/>
              <a:buNone/>
              <a:tabLst>
                <a:tab pos="2292350" algn="l"/>
                <a:tab pos="2346325" algn="l"/>
              </a:tabLst>
              <a:defRPr/>
            </a:pPr>
            <a:r>
              <a:rPr lang="en-US" sz="2000" dirty="0">
                <a:latin typeface="Courier New" panose="02070309020205020404" pitchFamily="49" charset="0"/>
              </a:rPr>
              <a:t>b     </a:t>
            </a:r>
            <a:r>
              <a:rPr lang="en-US" sz="2000" dirty="0" err="1">
                <a:latin typeface="Courier New" panose="02070309020205020404" pitchFamily="49" charset="0"/>
              </a:rPr>
              <a:t>b</a:t>
            </a:r>
            <a:endParaRPr lang="en-US" sz="2000" dirty="0">
              <a:latin typeface="Courier New" panose="02070309020205020404" pitchFamily="49" charset="0"/>
            </a:endParaRPr>
          </a:p>
          <a:p>
            <a:pPr lvl="1" eaLnBrk="1" hangingPunct="1">
              <a:lnSpc>
                <a:spcPct val="80000"/>
              </a:lnSpc>
              <a:buFontTx/>
              <a:buNone/>
              <a:tabLst>
                <a:tab pos="2292350" algn="l"/>
                <a:tab pos="2346325" algn="l"/>
              </a:tabLst>
              <a:defRPr/>
            </a:pPr>
            <a:r>
              <a:rPr lang="en-US" sz="2000" dirty="0">
                <a:latin typeface="Courier New" panose="02070309020205020404" pitchFamily="49" charset="0"/>
              </a:rPr>
              <a:t>c     </a:t>
            </a:r>
            <a:r>
              <a:rPr lang="en-US" sz="2000" dirty="0" err="1">
                <a:latin typeface="Courier New" panose="02070309020205020404" pitchFamily="49" charset="0"/>
              </a:rPr>
              <a:t>c</a:t>
            </a:r>
            <a:endParaRPr lang="en-US" sz="2000" dirty="0">
              <a:latin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20" y="583393"/>
            <a:ext cx="7055380" cy="752417"/>
          </a:xfrm>
        </p:spPr>
        <p:txBody>
          <a:bodyPr/>
          <a:lstStyle/>
          <a:p>
            <a:r>
              <a:rPr lang="en-US" dirty="0"/>
              <a:t>JOIN Operation Rules</a:t>
            </a:r>
          </a:p>
        </p:txBody>
      </p:sp>
      <p:sp>
        <p:nvSpPr>
          <p:cNvPr id="3" name="Content Placeholder 2"/>
          <p:cNvSpPr>
            <a:spLocks noGrp="1"/>
          </p:cNvSpPr>
          <p:nvPr>
            <p:ph idx="1"/>
          </p:nvPr>
        </p:nvSpPr>
        <p:spPr>
          <a:xfrm>
            <a:off x="484710" y="1488448"/>
            <a:ext cx="8236401" cy="5112793"/>
          </a:xfrm>
        </p:spPr>
        <p:txBody>
          <a:bodyPr/>
          <a:lstStyle/>
          <a:p>
            <a:r>
              <a:rPr lang="en-US" dirty="0"/>
              <a:t>Starts with a SELECT clause, can use (*) for all fields</a:t>
            </a:r>
          </a:p>
          <a:p>
            <a:r>
              <a:rPr lang="en-US" dirty="0"/>
              <a:t>When an (*) is used, the column order of the result table is based on the order in which tables are listed in the FROM clause.</a:t>
            </a:r>
          </a:p>
          <a:p>
            <a:r>
              <a:rPr lang="en-US" dirty="0"/>
              <a:t>Use the FROM clause to indicate the tables that will be used</a:t>
            </a:r>
          </a:p>
          <a:p>
            <a:pPr lvl="1"/>
            <a:r>
              <a:rPr lang="en-US" dirty="0"/>
              <a:t>Order is irrelevant</a:t>
            </a:r>
          </a:p>
          <a:p>
            <a:pPr lvl="1"/>
            <a:r>
              <a:rPr lang="en-US" dirty="0"/>
              <a:t>When column names are ambiguous you must use aliases</a:t>
            </a:r>
          </a:p>
        </p:txBody>
      </p:sp>
    </p:spTree>
    <p:extLst>
      <p:ext uri="{BB962C8B-B14F-4D97-AF65-F5344CB8AC3E}">
        <p14:creationId xmlns:p14="http://schemas.microsoft.com/office/powerpoint/2010/main" val="154761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FROM JOIN with a WHERE</a:t>
            </a:r>
          </a:p>
        </p:txBody>
      </p:sp>
      <p:sp>
        <p:nvSpPr>
          <p:cNvPr id="3" name="Content Placeholder 2"/>
          <p:cNvSpPr>
            <a:spLocks noGrp="1"/>
          </p:cNvSpPr>
          <p:nvPr>
            <p:ph idx="1"/>
          </p:nvPr>
        </p:nvSpPr>
        <p:spPr>
          <a:xfrm>
            <a:off x="394139" y="1586753"/>
            <a:ext cx="8403020" cy="4956268"/>
          </a:xfrm>
        </p:spPr>
        <p:txBody>
          <a:bodyPr>
            <a:normAutofit fontScale="47500" lnSpcReduction="20000"/>
          </a:bodyPr>
          <a:lstStyle/>
          <a:p>
            <a:pPr lvl="1">
              <a:buNone/>
              <a:tabLst>
                <a:tab pos="2292350" algn="l"/>
                <a:tab pos="2346325" algn="l"/>
              </a:tabLst>
            </a:pPr>
            <a:r>
              <a:rPr lang="en-US" sz="2900" dirty="0">
                <a:latin typeface="Courier New" charset="0"/>
              </a:rPr>
              <a:t>/* </a:t>
            </a:r>
            <a:r>
              <a:rPr lang="en-US" sz="2900" b="1" dirty="0">
                <a:solidFill>
                  <a:srgbClr val="0000FF"/>
                </a:solidFill>
                <a:latin typeface="Courier New" charset="0"/>
              </a:rPr>
              <a:t>Join conditions on FROM using WHERE </a:t>
            </a:r>
            <a:r>
              <a:rPr lang="en-US" sz="2900" dirty="0">
                <a:latin typeface="Courier New" charset="0"/>
              </a:rPr>
              <a:t>*/</a:t>
            </a:r>
          </a:p>
          <a:p>
            <a:pPr lvl="1">
              <a:buNone/>
              <a:tabLst>
                <a:tab pos="2292350" algn="l"/>
                <a:tab pos="2346325" algn="l"/>
              </a:tabLst>
            </a:pPr>
            <a:r>
              <a:rPr lang="en-US" sz="2900" dirty="0">
                <a:latin typeface="Courier New" charset="0"/>
              </a:rPr>
              <a:t>SELECT </a:t>
            </a:r>
            <a:r>
              <a:rPr lang="en-US" sz="2900" dirty="0" err="1">
                <a:latin typeface="Courier New" charset="0"/>
              </a:rPr>
              <a:t>LastName</a:t>
            </a:r>
            <a:r>
              <a:rPr lang="en-US" sz="2900" dirty="0">
                <a:latin typeface="Courier New" charset="0"/>
              </a:rPr>
              <a:t> "Last Name", </a:t>
            </a:r>
            <a:r>
              <a:rPr lang="en-US" sz="2900" dirty="0" err="1">
                <a:latin typeface="Courier New" charset="0"/>
              </a:rPr>
              <a:t>FirstName</a:t>
            </a:r>
            <a:r>
              <a:rPr lang="en-US" sz="2900" dirty="0">
                <a:latin typeface="Courier New" charset="0"/>
              </a:rPr>
              <a:t> "First Name", </a:t>
            </a:r>
          </a:p>
          <a:p>
            <a:pPr lvl="1">
              <a:buNone/>
              <a:tabLst>
                <a:tab pos="2292350" algn="l"/>
                <a:tab pos="2346325" algn="l"/>
              </a:tabLst>
            </a:pPr>
            <a:r>
              <a:rPr lang="en-US" sz="2900" dirty="0">
                <a:latin typeface="Courier New" charset="0"/>
              </a:rPr>
              <a:t>    </a:t>
            </a:r>
            <a:r>
              <a:rPr lang="en-US" sz="2900" dirty="0" err="1">
                <a:latin typeface="Courier New" charset="0"/>
              </a:rPr>
              <a:t>DepartmentName</a:t>
            </a:r>
            <a:r>
              <a:rPr lang="en-US" sz="2900" dirty="0">
                <a:latin typeface="Courier New" charset="0"/>
              </a:rPr>
              <a:t> "Department Name"</a:t>
            </a:r>
            <a:endParaRPr lang="en-US" sz="2900" b="1" dirty="0">
              <a:latin typeface="Courier New" charset="0"/>
            </a:endParaRPr>
          </a:p>
          <a:p>
            <a:pPr lvl="1">
              <a:buNone/>
              <a:tabLst>
                <a:tab pos="2292350" algn="l"/>
                <a:tab pos="2346325" algn="l"/>
              </a:tabLst>
            </a:pPr>
            <a:r>
              <a:rPr lang="en-US" sz="2900" b="1" dirty="0">
                <a:latin typeface="Courier New" charset="0"/>
              </a:rPr>
              <a:t>FROM Employee e JOIN Department d </a:t>
            </a:r>
          </a:p>
          <a:p>
            <a:pPr lvl="1">
              <a:buNone/>
              <a:tabLst>
                <a:tab pos="2292350" algn="l"/>
                <a:tab pos="2346325" algn="l"/>
              </a:tabLst>
            </a:pPr>
            <a:r>
              <a:rPr lang="en-US" sz="2900" b="1" dirty="0">
                <a:latin typeface="Courier New" charset="0"/>
              </a:rPr>
              <a:t>    ON (</a:t>
            </a:r>
            <a:r>
              <a:rPr lang="en-US" sz="2900" b="1" dirty="0" err="1">
                <a:latin typeface="Courier New" charset="0"/>
              </a:rPr>
              <a:t>e.DepartmentNumber</a:t>
            </a:r>
            <a:r>
              <a:rPr lang="en-US" sz="2900" b="1" dirty="0">
                <a:latin typeface="Courier New" charset="0"/>
              </a:rPr>
              <a:t> = </a:t>
            </a:r>
            <a:r>
              <a:rPr lang="en-US" sz="2900" b="1" dirty="0" err="1">
                <a:latin typeface="Courier New" charset="0"/>
              </a:rPr>
              <a:t>d.DepartmentNumber</a:t>
            </a:r>
            <a:r>
              <a:rPr lang="en-US" sz="2900" b="1" dirty="0">
                <a:latin typeface="Courier New" charset="0"/>
              </a:rPr>
              <a:t>)</a:t>
            </a:r>
            <a:endParaRPr lang="en-US" sz="2900" dirty="0">
              <a:latin typeface="Courier New" charset="0"/>
            </a:endParaRPr>
          </a:p>
          <a:p>
            <a:pPr lvl="1">
              <a:buNone/>
              <a:tabLst>
                <a:tab pos="2292350" algn="l"/>
                <a:tab pos="2346325" algn="l"/>
              </a:tabLst>
            </a:pPr>
            <a:r>
              <a:rPr lang="en-US" sz="2900" dirty="0">
                <a:latin typeface="Courier New" charset="0"/>
              </a:rPr>
              <a:t>WHERE </a:t>
            </a:r>
            <a:r>
              <a:rPr lang="en-US" sz="2900" dirty="0" err="1">
                <a:latin typeface="Courier New" charset="0"/>
              </a:rPr>
              <a:t>e.DepartmentNumber</a:t>
            </a:r>
            <a:r>
              <a:rPr lang="en-US" sz="2900" dirty="0">
                <a:latin typeface="Courier New" charset="0"/>
              </a:rPr>
              <a:t> = 8</a:t>
            </a:r>
          </a:p>
          <a:p>
            <a:pPr lvl="1">
              <a:buNone/>
              <a:tabLst>
                <a:tab pos="2292350" algn="l"/>
                <a:tab pos="2346325" algn="l"/>
              </a:tabLst>
            </a:pPr>
            <a:r>
              <a:rPr lang="en-US" sz="2900" dirty="0">
                <a:latin typeface="Courier New" charset="0"/>
              </a:rPr>
              <a:t>ORDER BY </a:t>
            </a:r>
            <a:r>
              <a:rPr lang="en-US" sz="2900" dirty="0" err="1">
                <a:latin typeface="Courier New" charset="0"/>
              </a:rPr>
              <a:t>LastName</a:t>
            </a:r>
            <a:r>
              <a:rPr lang="en-US" sz="2900" dirty="0">
                <a:latin typeface="Courier New" charset="0"/>
              </a:rPr>
              <a:t>, </a:t>
            </a:r>
            <a:r>
              <a:rPr lang="en-US" sz="2900" dirty="0" err="1">
                <a:latin typeface="Courier New" charset="0"/>
              </a:rPr>
              <a:t>FirstName</a:t>
            </a:r>
            <a:r>
              <a:rPr lang="en-US" sz="2900" dirty="0">
                <a:latin typeface="Courier New" charset="0"/>
              </a:rPr>
              <a:t>;</a:t>
            </a:r>
          </a:p>
          <a:p>
            <a:pPr lvl="1">
              <a:buNone/>
              <a:tabLst>
                <a:tab pos="2292350" algn="l"/>
                <a:tab pos="2346325" algn="l"/>
              </a:tabLst>
            </a:pPr>
            <a:endParaRPr lang="en-US" sz="2900" dirty="0">
              <a:latin typeface="Courier New" charset="0"/>
            </a:endParaRPr>
          </a:p>
          <a:p>
            <a:pPr lvl="1">
              <a:buNone/>
              <a:tabLst>
                <a:tab pos="2292350" algn="l"/>
                <a:tab pos="2346325" algn="l"/>
              </a:tabLst>
            </a:pPr>
            <a:r>
              <a:rPr lang="en-US" sz="2900" dirty="0">
                <a:latin typeface="Courier New" charset="0"/>
              </a:rPr>
              <a:t>Last Name       First Name      Department Name</a:t>
            </a:r>
          </a:p>
          <a:p>
            <a:pPr lvl="1">
              <a:buNone/>
              <a:tabLst>
                <a:tab pos="2292350" algn="l"/>
                <a:tab pos="2346325" algn="l"/>
              </a:tabLst>
            </a:pPr>
            <a:r>
              <a:rPr lang="en-US" sz="2900" dirty="0">
                <a:latin typeface="Courier New" charset="0"/>
              </a:rPr>
              <a:t>--------------- --------------- -----------------</a:t>
            </a:r>
          </a:p>
          <a:p>
            <a:pPr lvl="1">
              <a:buNone/>
              <a:tabLst>
                <a:tab pos="2292350" algn="l"/>
                <a:tab pos="2346325" algn="l"/>
              </a:tabLst>
            </a:pPr>
            <a:r>
              <a:rPr lang="en-US" sz="2900" dirty="0">
                <a:latin typeface="Courier New" charset="0"/>
              </a:rPr>
              <a:t>Adams           Adam            Admin/Labs</a:t>
            </a:r>
          </a:p>
          <a:p>
            <a:pPr lvl="1">
              <a:buNone/>
              <a:tabLst>
                <a:tab pos="2292350" algn="l"/>
                <a:tab pos="2346325" algn="l"/>
              </a:tabLst>
            </a:pPr>
            <a:r>
              <a:rPr lang="en-US" sz="2900" dirty="0">
                <a:latin typeface="Courier New" charset="0"/>
              </a:rPr>
              <a:t>Boudreaux       Beverly         Admin/Labs</a:t>
            </a:r>
          </a:p>
          <a:p>
            <a:pPr lvl="1">
              <a:buNone/>
              <a:tabLst>
                <a:tab pos="2292350" algn="l"/>
                <a:tab pos="2346325" algn="l"/>
              </a:tabLst>
            </a:pPr>
            <a:r>
              <a:rPr lang="en-US" sz="2900" dirty="0">
                <a:latin typeface="Courier New" charset="0"/>
              </a:rPr>
              <a:t>Clinton         William         Admin/Labs</a:t>
            </a:r>
          </a:p>
          <a:p>
            <a:pPr lvl="1">
              <a:buNone/>
              <a:tabLst>
                <a:tab pos="2292350" algn="l"/>
                <a:tab pos="2346325" algn="l"/>
              </a:tabLst>
            </a:pPr>
            <a:r>
              <a:rPr lang="en-US" sz="2900" dirty="0">
                <a:latin typeface="Courier New" charset="0"/>
              </a:rPr>
              <a:t>Simmons         Lester          Admin/Labs</a:t>
            </a:r>
          </a:p>
          <a:p>
            <a:pPr lvl="1">
              <a:buNone/>
              <a:tabLst>
                <a:tab pos="2292350" algn="l"/>
                <a:tab pos="2346325" algn="l"/>
              </a:tabLst>
            </a:pPr>
            <a:r>
              <a:rPr lang="en-US" sz="2900" dirty="0">
                <a:latin typeface="Courier New" charset="0"/>
              </a:rPr>
              <a:t>Thornton        Billy           Admin/Labs</a:t>
            </a:r>
          </a:p>
          <a:p>
            <a:endParaRPr lang="en-US" dirty="0"/>
          </a:p>
        </p:txBody>
      </p:sp>
    </p:spTree>
    <p:extLst>
      <p:ext uri="{BB962C8B-B14F-4D97-AF65-F5344CB8AC3E}">
        <p14:creationId xmlns:p14="http://schemas.microsoft.com/office/powerpoint/2010/main" val="324000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00D3F7B0-5301-4CAA-A316-52F2D0BCA3BB}"/>
              </a:ext>
            </a:extLst>
          </p:cNvPr>
          <p:cNvSpPr>
            <a:spLocks noGrp="1" noChangeArrowheads="1"/>
          </p:cNvSpPr>
          <p:nvPr>
            <p:ph type="title"/>
          </p:nvPr>
        </p:nvSpPr>
        <p:spPr>
          <a:xfrm>
            <a:off x="457200" y="609600"/>
            <a:ext cx="8329448" cy="1143000"/>
          </a:xfrm>
        </p:spPr>
        <p:txBody>
          <a:bodyPr/>
          <a:lstStyle/>
          <a:p>
            <a:pPr eaLnBrk="1" hangingPunct="1">
              <a:defRPr/>
            </a:pPr>
            <a:r>
              <a:rPr lang="en-US" sz="4400" dirty="0"/>
              <a:t>Example:  Same Query with WHERE Clause JOIN</a:t>
            </a:r>
          </a:p>
        </p:txBody>
      </p:sp>
      <p:sp>
        <p:nvSpPr>
          <p:cNvPr id="328707" name="Rectangle 3">
            <a:extLst>
              <a:ext uri="{FF2B5EF4-FFF2-40B4-BE49-F238E27FC236}">
                <a16:creationId xmlns:a16="http://schemas.microsoft.com/office/drawing/2014/main" id="{D78B1CE0-B86D-4BF3-B421-3555C8A2CD2C}"/>
              </a:ext>
            </a:extLst>
          </p:cNvPr>
          <p:cNvSpPr>
            <a:spLocks noGrp="1" noChangeArrowheads="1"/>
          </p:cNvSpPr>
          <p:nvPr>
            <p:ph type="body" idx="1"/>
          </p:nvPr>
        </p:nvSpPr>
        <p:spPr>
          <a:xfrm>
            <a:off x="457200" y="1981200"/>
            <a:ext cx="8534400" cy="4114800"/>
          </a:xfrm>
        </p:spPr>
        <p:txBody>
          <a:bodyPr>
            <a:normAutofit fontScale="92500" lnSpcReduction="10000"/>
          </a:bodyPr>
          <a:lstStyle/>
          <a:p>
            <a:pPr eaLnBrk="1" hangingPunct="1">
              <a:lnSpc>
                <a:spcPct val="90000"/>
              </a:lnSpc>
              <a:buFontTx/>
              <a:buNone/>
              <a:defRPr/>
            </a:pPr>
            <a:r>
              <a:rPr lang="en-US" sz="2000" dirty="0">
                <a:latin typeface="Courier New" panose="02070309020205020404" pitchFamily="49" charset="0"/>
              </a:rPr>
              <a:t>/* SQL Example 7.8 */</a:t>
            </a:r>
          </a:p>
          <a:p>
            <a:pPr eaLnBrk="1" hangingPunct="1">
              <a:lnSpc>
                <a:spcPct val="90000"/>
              </a:lnSpc>
              <a:buFontTx/>
              <a:buNone/>
              <a:defRPr/>
            </a:pPr>
            <a:r>
              <a:rPr lang="en-US" sz="2000" dirty="0">
                <a:latin typeface="Courier New" panose="02070309020205020404" pitchFamily="49" charset="0"/>
              </a:rPr>
              <a:t>/* Join conditions in the WHERE clause */</a:t>
            </a:r>
          </a:p>
          <a:p>
            <a:pPr eaLnBrk="1" hangingPunct="1">
              <a:lnSpc>
                <a:spcPct val="90000"/>
              </a:lnSpc>
              <a:buFontTx/>
              <a:buNone/>
              <a:defRPr/>
            </a:pPr>
            <a:r>
              <a:rPr lang="en-US" sz="2000" dirty="0">
                <a:latin typeface="Courier New" panose="02070309020205020404" pitchFamily="49" charset="0"/>
              </a:rPr>
              <a:t>SELECT </a:t>
            </a:r>
            <a:r>
              <a:rPr lang="en-US" sz="2000" dirty="0" err="1">
                <a:latin typeface="Courier New" panose="02070309020205020404" pitchFamily="49" charset="0"/>
              </a:rPr>
              <a:t>LastName</a:t>
            </a:r>
            <a:r>
              <a:rPr lang="en-US" sz="2000" dirty="0">
                <a:latin typeface="Courier New" panose="02070309020205020404" pitchFamily="49" charset="0"/>
              </a:rPr>
              <a:t> "Last Name", </a:t>
            </a:r>
            <a:r>
              <a:rPr lang="en-US" sz="2000" dirty="0" err="1">
                <a:latin typeface="Courier New" panose="02070309020205020404" pitchFamily="49" charset="0"/>
              </a:rPr>
              <a:t>FirstName</a:t>
            </a:r>
            <a:r>
              <a:rPr lang="en-US" sz="2000" dirty="0">
                <a:latin typeface="Courier New" panose="02070309020205020404" pitchFamily="49" charset="0"/>
              </a:rPr>
              <a:t> "First Name", </a:t>
            </a:r>
          </a:p>
          <a:p>
            <a:pPr eaLnBrk="1" hangingPunct="1">
              <a:lnSpc>
                <a:spcPct val="90000"/>
              </a:lnSpc>
              <a:buFontTx/>
              <a:buNone/>
              <a:defRPr/>
            </a:pPr>
            <a:r>
              <a:rPr lang="en-US" sz="2000" dirty="0">
                <a:latin typeface="Courier New" panose="02070309020205020404" pitchFamily="49" charset="0"/>
              </a:rPr>
              <a:t>    </a:t>
            </a:r>
            <a:r>
              <a:rPr lang="en-US" sz="2000" dirty="0" err="1">
                <a:latin typeface="Courier New" panose="02070309020205020404" pitchFamily="49" charset="0"/>
              </a:rPr>
              <a:t>DepartmentName</a:t>
            </a:r>
            <a:r>
              <a:rPr lang="en-US" sz="2000" dirty="0">
                <a:latin typeface="Courier New" panose="02070309020205020404" pitchFamily="49" charset="0"/>
              </a:rPr>
              <a:t> "Department Name"</a:t>
            </a:r>
          </a:p>
          <a:p>
            <a:pPr eaLnBrk="1" hangingPunct="1">
              <a:lnSpc>
                <a:spcPct val="90000"/>
              </a:lnSpc>
              <a:buFontTx/>
              <a:buNone/>
              <a:defRPr/>
            </a:pPr>
            <a:r>
              <a:rPr lang="en-US" sz="2000" dirty="0">
                <a:latin typeface="Courier New" panose="02070309020205020404" pitchFamily="49" charset="0"/>
              </a:rPr>
              <a:t>FROM Employee e, Department d </a:t>
            </a:r>
            <a:endParaRPr lang="en-US" sz="2000" b="1" dirty="0">
              <a:latin typeface="Courier New" panose="02070309020205020404" pitchFamily="49" charset="0"/>
            </a:endParaRPr>
          </a:p>
          <a:p>
            <a:pPr eaLnBrk="1" hangingPunct="1">
              <a:lnSpc>
                <a:spcPct val="90000"/>
              </a:lnSpc>
              <a:buFontTx/>
              <a:buNone/>
              <a:defRPr/>
            </a:pPr>
            <a:r>
              <a:rPr lang="en-US" sz="2000" b="1" dirty="0">
                <a:latin typeface="Courier New" panose="02070309020205020404" pitchFamily="49" charset="0"/>
              </a:rPr>
              <a:t>WHERE </a:t>
            </a:r>
            <a:r>
              <a:rPr lang="en-US" sz="2000" b="1" dirty="0" err="1">
                <a:latin typeface="Courier New" panose="02070309020205020404" pitchFamily="49" charset="0"/>
              </a:rPr>
              <a:t>e.DepartmentNumber</a:t>
            </a:r>
            <a:r>
              <a:rPr lang="en-US" sz="2000" b="1" dirty="0">
                <a:latin typeface="Courier New" panose="02070309020205020404" pitchFamily="49" charset="0"/>
              </a:rPr>
              <a:t> = </a:t>
            </a:r>
            <a:r>
              <a:rPr lang="en-US" sz="2000" b="1" dirty="0" err="1">
                <a:latin typeface="Courier New" panose="02070309020205020404" pitchFamily="49" charset="0"/>
              </a:rPr>
              <a:t>d.DepartmentNumber</a:t>
            </a:r>
            <a:r>
              <a:rPr lang="en-US" sz="2000" b="1" dirty="0">
                <a:latin typeface="Courier New" panose="02070309020205020404" pitchFamily="49" charset="0"/>
              </a:rPr>
              <a:t> AND </a:t>
            </a:r>
          </a:p>
          <a:p>
            <a:pPr eaLnBrk="1" hangingPunct="1">
              <a:lnSpc>
                <a:spcPct val="90000"/>
              </a:lnSpc>
              <a:buFontTx/>
              <a:buNone/>
              <a:defRPr/>
            </a:pPr>
            <a:r>
              <a:rPr lang="en-US" sz="2000" b="1" dirty="0">
                <a:latin typeface="Courier New" panose="02070309020205020404" pitchFamily="49" charset="0"/>
              </a:rPr>
              <a:t>    </a:t>
            </a:r>
            <a:r>
              <a:rPr lang="en-US" sz="2000" b="1" dirty="0" err="1">
                <a:latin typeface="Courier New" panose="02070309020205020404" pitchFamily="49" charset="0"/>
              </a:rPr>
              <a:t>e.DepartmentNumber</a:t>
            </a:r>
            <a:r>
              <a:rPr lang="en-US" sz="2000" b="1" dirty="0">
                <a:latin typeface="Courier New" panose="02070309020205020404" pitchFamily="49" charset="0"/>
              </a:rPr>
              <a:t> = 8</a:t>
            </a:r>
            <a:endParaRPr lang="en-US" sz="2000" dirty="0">
              <a:latin typeface="Courier New" panose="02070309020205020404" pitchFamily="49" charset="0"/>
            </a:endParaRPr>
          </a:p>
          <a:p>
            <a:pPr eaLnBrk="1" hangingPunct="1">
              <a:lnSpc>
                <a:spcPct val="90000"/>
              </a:lnSpc>
              <a:buFontTx/>
              <a:buNone/>
              <a:defRPr/>
            </a:pPr>
            <a:r>
              <a:rPr lang="en-US" sz="2000" dirty="0">
                <a:latin typeface="Courier New" panose="02070309020205020404" pitchFamily="49" charset="0"/>
              </a:rPr>
              <a:t>ORDER BY </a:t>
            </a:r>
            <a:r>
              <a:rPr lang="en-US" sz="2000" dirty="0" err="1">
                <a:latin typeface="Courier New" panose="02070309020205020404" pitchFamily="49" charset="0"/>
              </a:rPr>
              <a:t>LastName</a:t>
            </a:r>
            <a:r>
              <a:rPr lang="en-US" sz="2000" dirty="0">
                <a:latin typeface="Courier New" panose="02070309020205020404" pitchFamily="49" charset="0"/>
              </a:rPr>
              <a:t>, </a:t>
            </a:r>
            <a:r>
              <a:rPr lang="en-US" sz="2000" dirty="0" err="1">
                <a:latin typeface="Courier New" panose="02070309020205020404" pitchFamily="49" charset="0"/>
              </a:rPr>
              <a:t>FirstName</a:t>
            </a:r>
            <a:r>
              <a:rPr lang="en-US" sz="2000" dirty="0">
                <a:latin typeface="Courier New" panose="02070309020205020404"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BF45F218-48F1-450D-8401-A287F2BA1C66}"/>
              </a:ext>
            </a:extLst>
          </p:cNvPr>
          <p:cNvSpPr>
            <a:spLocks noGrp="1" noChangeArrowheads="1"/>
          </p:cNvSpPr>
          <p:nvPr>
            <p:ph type="title"/>
          </p:nvPr>
        </p:nvSpPr>
        <p:spPr>
          <a:xfrm>
            <a:off x="685800" y="152400"/>
            <a:ext cx="7162800" cy="914400"/>
          </a:xfrm>
        </p:spPr>
        <p:txBody>
          <a:bodyPr/>
          <a:lstStyle/>
          <a:p>
            <a:pPr eaLnBrk="1" hangingPunct="1">
              <a:defRPr/>
            </a:pPr>
            <a:r>
              <a:rPr lang="en-US" sz="4000" dirty="0"/>
              <a:t>Extra Info: Column Names – </a:t>
            </a:r>
            <a:br>
              <a:rPr lang="en-US" sz="4000" dirty="0"/>
            </a:br>
            <a:r>
              <a:rPr lang="en-US" sz="4000" dirty="0"/>
              <a:t>Rules to Remember</a:t>
            </a:r>
          </a:p>
        </p:txBody>
      </p:sp>
      <p:sp>
        <p:nvSpPr>
          <p:cNvPr id="306179" name="Rectangle 3">
            <a:extLst>
              <a:ext uri="{FF2B5EF4-FFF2-40B4-BE49-F238E27FC236}">
                <a16:creationId xmlns:a16="http://schemas.microsoft.com/office/drawing/2014/main" id="{8EEC4BC6-E1AC-4E09-94CE-652DFBAA41A0}"/>
              </a:ext>
            </a:extLst>
          </p:cNvPr>
          <p:cNvSpPr>
            <a:spLocks noGrp="1" noChangeArrowheads="1"/>
          </p:cNvSpPr>
          <p:nvPr>
            <p:ph type="body" idx="1"/>
          </p:nvPr>
        </p:nvSpPr>
        <p:spPr>
          <a:xfrm>
            <a:off x="685800" y="1371600"/>
            <a:ext cx="8077200" cy="4876800"/>
          </a:xfrm>
        </p:spPr>
        <p:txBody>
          <a:bodyPr/>
          <a:lstStyle/>
          <a:p>
            <a:pPr eaLnBrk="1" hangingPunct="1">
              <a:lnSpc>
                <a:spcPct val="90000"/>
              </a:lnSpc>
              <a:tabLst>
                <a:tab pos="2292350" algn="l"/>
                <a:tab pos="2346325" algn="l"/>
              </a:tabLst>
              <a:defRPr/>
            </a:pPr>
            <a:r>
              <a:rPr lang="en-US" sz="2800" dirty="0"/>
              <a:t>The alias name letters are completely arbitrary – pick alias names that mean something to you as the programmer.  </a:t>
            </a:r>
          </a:p>
          <a:p>
            <a:pPr eaLnBrk="1" hangingPunct="1">
              <a:lnSpc>
                <a:spcPct val="90000"/>
              </a:lnSpc>
              <a:tabLst>
                <a:tab pos="2292350" algn="l"/>
                <a:tab pos="2346325" algn="l"/>
              </a:tabLst>
              <a:defRPr/>
            </a:pPr>
            <a:r>
              <a:rPr lang="en-US" sz="2800" dirty="0"/>
              <a:t>The important points to learn are:</a:t>
            </a:r>
          </a:p>
          <a:p>
            <a:pPr lvl="1" eaLnBrk="1" hangingPunct="1">
              <a:lnSpc>
                <a:spcPct val="90000"/>
              </a:lnSpc>
              <a:tabLst>
                <a:tab pos="2292350" algn="l"/>
                <a:tab pos="2346325" algn="l"/>
              </a:tabLst>
              <a:defRPr/>
            </a:pPr>
            <a:r>
              <a:rPr lang="en-US" dirty="0"/>
              <a:t>The alias must follow a table name.</a:t>
            </a:r>
          </a:p>
          <a:p>
            <a:pPr lvl="1" eaLnBrk="1" hangingPunct="1">
              <a:lnSpc>
                <a:spcPct val="90000"/>
              </a:lnSpc>
              <a:tabLst>
                <a:tab pos="2292350" algn="l"/>
                <a:tab pos="2346325" algn="l"/>
              </a:tabLst>
              <a:defRPr/>
            </a:pPr>
            <a:r>
              <a:rPr lang="en-US" dirty="0"/>
              <a:t>Use a space to separate a table name and its alias.</a:t>
            </a:r>
          </a:p>
          <a:p>
            <a:pPr lvl="1" eaLnBrk="1" hangingPunct="1">
              <a:lnSpc>
                <a:spcPct val="90000"/>
              </a:lnSpc>
              <a:tabLst>
                <a:tab pos="2292350" algn="l"/>
                <a:tab pos="2346325" algn="l"/>
              </a:tabLst>
              <a:defRPr/>
            </a:pPr>
            <a:r>
              <a:rPr lang="en-US" dirty="0"/>
              <a:t>The alias must be unique within the SELECT statement.</a:t>
            </a:r>
          </a:p>
          <a:p>
            <a:pPr eaLnBrk="1" hangingPunct="1">
              <a:lnSpc>
                <a:spcPct val="90000"/>
              </a:lnSpc>
              <a:tabLst>
                <a:tab pos="2292350" algn="l"/>
                <a:tab pos="2346325" algn="l"/>
              </a:tabLst>
              <a:defRPr/>
            </a:pPr>
            <a:r>
              <a:rPr lang="en-US" sz="2800" dirty="0"/>
              <a:t>If the column names are not identical you are not required to qualify them, although you still might want to for documentation purposes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47E68B67-7324-470C-9AEA-DB135C8D790F}"/>
              </a:ext>
            </a:extLst>
          </p:cNvPr>
          <p:cNvSpPr>
            <a:spLocks noGrp="1" noChangeArrowheads="1"/>
          </p:cNvSpPr>
          <p:nvPr>
            <p:ph type="title"/>
          </p:nvPr>
        </p:nvSpPr>
        <p:spPr>
          <a:xfrm>
            <a:off x="685800" y="152400"/>
            <a:ext cx="7772400" cy="762000"/>
          </a:xfrm>
        </p:spPr>
        <p:txBody>
          <a:bodyPr/>
          <a:lstStyle/>
          <a:p>
            <a:pPr eaLnBrk="1" hangingPunct="1">
              <a:defRPr/>
            </a:pPr>
            <a:r>
              <a:rPr lang="en-US" sz="4000" dirty="0"/>
              <a:t>Extra Info: Additional WHERE Clause Options</a:t>
            </a:r>
          </a:p>
        </p:txBody>
      </p:sp>
      <p:sp>
        <p:nvSpPr>
          <p:cNvPr id="329731" name="Rectangle 3">
            <a:extLst>
              <a:ext uri="{FF2B5EF4-FFF2-40B4-BE49-F238E27FC236}">
                <a16:creationId xmlns:a16="http://schemas.microsoft.com/office/drawing/2014/main" id="{3AFA937B-C724-452A-801E-C91072F75ABE}"/>
              </a:ext>
            </a:extLst>
          </p:cNvPr>
          <p:cNvSpPr>
            <a:spLocks noGrp="1" noChangeArrowheads="1"/>
          </p:cNvSpPr>
          <p:nvPr>
            <p:ph type="body" idx="1"/>
          </p:nvPr>
        </p:nvSpPr>
        <p:spPr>
          <a:xfrm>
            <a:off x="381000" y="1271752"/>
            <a:ext cx="8610600" cy="5433848"/>
          </a:xfrm>
        </p:spPr>
        <p:txBody>
          <a:bodyPr>
            <a:normAutofit fontScale="70000" lnSpcReduction="20000"/>
          </a:bodyPr>
          <a:lstStyle/>
          <a:p>
            <a:pPr eaLnBrk="1" hangingPunct="1">
              <a:lnSpc>
                <a:spcPct val="120000"/>
              </a:lnSpc>
              <a:spcBef>
                <a:spcPts val="600"/>
              </a:spcBef>
              <a:defRPr/>
            </a:pPr>
            <a:r>
              <a:rPr lang="en-US" sz="2400" dirty="0"/>
              <a:t>All  selection criteria such as the IN operator can be used to add power to queries can  be used in JOIN queries.</a:t>
            </a:r>
          </a:p>
          <a:p>
            <a:pPr eaLnBrk="1" hangingPunct="1">
              <a:lnSpc>
                <a:spcPct val="120000"/>
              </a:lnSpc>
              <a:spcBef>
                <a:spcPts val="600"/>
              </a:spcBef>
              <a:defRPr/>
            </a:pPr>
            <a:r>
              <a:rPr lang="en-US" sz="2400" dirty="0"/>
              <a:t>This retrieves employees based on department numbers in either department 3 (Emergency-Surgical) or 7 (Pharmacy Department).</a:t>
            </a:r>
          </a:p>
          <a:p>
            <a:pPr eaLnBrk="1" hangingPunct="1">
              <a:lnSpc>
                <a:spcPct val="120000"/>
              </a:lnSpc>
              <a:spcBef>
                <a:spcPts val="600"/>
              </a:spcBef>
              <a:buFontTx/>
              <a:buNone/>
              <a:defRPr/>
            </a:pPr>
            <a:endParaRPr lang="en-US" sz="2400" dirty="0">
              <a:latin typeface="Courier New" panose="02070309020205020404" pitchFamily="49" charset="0"/>
            </a:endParaRPr>
          </a:p>
          <a:p>
            <a:pPr eaLnBrk="1" hangingPunct="1">
              <a:lnSpc>
                <a:spcPct val="120000"/>
              </a:lnSpc>
              <a:spcBef>
                <a:spcPts val="600"/>
              </a:spcBef>
              <a:buFontTx/>
              <a:buNone/>
              <a:defRPr/>
            </a:pPr>
            <a:r>
              <a:rPr lang="en-US" sz="1800" dirty="0">
                <a:latin typeface="Courier New" panose="02070309020205020404" pitchFamily="49" charset="0"/>
              </a:rPr>
              <a:t>/* SQL Example 7.13 - Join condition in the WHERE clause */</a:t>
            </a:r>
          </a:p>
          <a:p>
            <a:pPr eaLnBrk="1" hangingPunct="1">
              <a:lnSpc>
                <a:spcPct val="120000"/>
              </a:lnSpc>
              <a:spcBef>
                <a:spcPts val="600"/>
              </a:spcBef>
              <a:buFontTx/>
              <a:buNone/>
              <a:defRPr/>
            </a:pPr>
            <a:r>
              <a:rPr lang="en-US" sz="1800" dirty="0">
                <a:latin typeface="Courier New" panose="02070309020205020404" pitchFamily="49" charset="0"/>
              </a:rPr>
              <a:t>SELECT </a:t>
            </a:r>
            <a:r>
              <a:rPr lang="en-US" sz="1800" dirty="0" err="1">
                <a:latin typeface="Courier New" panose="02070309020205020404" pitchFamily="49" charset="0"/>
              </a:rPr>
              <a:t>LastName</a:t>
            </a:r>
            <a:r>
              <a:rPr lang="en-US" sz="1800" dirty="0">
                <a:latin typeface="Courier New" panose="02070309020205020404" pitchFamily="49" charset="0"/>
              </a:rPr>
              <a:t> "Last Name", </a:t>
            </a:r>
            <a:r>
              <a:rPr lang="en-US" sz="1800" dirty="0" err="1">
                <a:latin typeface="Courier New" panose="02070309020205020404" pitchFamily="49" charset="0"/>
              </a:rPr>
              <a:t>FirstName</a:t>
            </a:r>
            <a:r>
              <a:rPr lang="en-US" sz="1800" dirty="0">
                <a:latin typeface="Courier New" panose="02070309020205020404" pitchFamily="49" charset="0"/>
              </a:rPr>
              <a:t> "First Name", </a:t>
            </a:r>
          </a:p>
          <a:p>
            <a:pPr eaLnBrk="1" hangingPunct="1">
              <a:lnSpc>
                <a:spcPct val="120000"/>
              </a:lnSpc>
              <a:spcBef>
                <a:spcPts val="600"/>
              </a:spcBef>
              <a:buFontTx/>
              <a:buNone/>
              <a:defRPr/>
            </a:pPr>
            <a:r>
              <a:rPr lang="en-US" sz="1800" dirty="0">
                <a:latin typeface="Courier New" panose="02070309020205020404" pitchFamily="49" charset="0"/>
              </a:rPr>
              <a:t>    </a:t>
            </a:r>
            <a:r>
              <a:rPr lang="en-US" sz="1800" dirty="0" err="1">
                <a:latin typeface="Courier New" panose="02070309020205020404" pitchFamily="49" charset="0"/>
              </a:rPr>
              <a:t>DepartmentName</a:t>
            </a:r>
            <a:r>
              <a:rPr lang="en-US" sz="1800" dirty="0">
                <a:latin typeface="Courier New" panose="02070309020205020404" pitchFamily="49" charset="0"/>
              </a:rPr>
              <a:t> "Department Name"</a:t>
            </a:r>
          </a:p>
          <a:p>
            <a:pPr eaLnBrk="1" hangingPunct="1">
              <a:lnSpc>
                <a:spcPct val="120000"/>
              </a:lnSpc>
              <a:spcBef>
                <a:spcPts val="600"/>
              </a:spcBef>
              <a:buFontTx/>
              <a:buNone/>
              <a:defRPr/>
            </a:pPr>
            <a:r>
              <a:rPr lang="en-US" sz="1800" dirty="0">
                <a:latin typeface="Courier New" panose="02070309020205020404" pitchFamily="49" charset="0"/>
              </a:rPr>
              <a:t>FROM Employee e, Department d</a:t>
            </a:r>
          </a:p>
          <a:p>
            <a:pPr eaLnBrk="1" hangingPunct="1">
              <a:lnSpc>
                <a:spcPct val="120000"/>
              </a:lnSpc>
              <a:spcBef>
                <a:spcPts val="600"/>
              </a:spcBef>
              <a:buFontTx/>
              <a:buNone/>
              <a:defRPr/>
            </a:pPr>
            <a:r>
              <a:rPr lang="en-US" sz="1800" dirty="0">
                <a:latin typeface="Courier New" panose="02070309020205020404" pitchFamily="49" charset="0"/>
              </a:rPr>
              <a:t>WHERE </a:t>
            </a:r>
            <a:r>
              <a:rPr lang="en-US" sz="1800" dirty="0" err="1">
                <a:latin typeface="Courier New" panose="02070309020205020404" pitchFamily="49" charset="0"/>
              </a:rPr>
              <a:t>e.DepartmentNumber</a:t>
            </a:r>
            <a:r>
              <a:rPr lang="en-US" sz="1800" dirty="0">
                <a:latin typeface="Courier New" panose="02070309020205020404" pitchFamily="49" charset="0"/>
              </a:rPr>
              <a:t> = </a:t>
            </a:r>
            <a:r>
              <a:rPr lang="en-US" sz="1800" dirty="0" err="1">
                <a:latin typeface="Courier New" panose="02070309020205020404" pitchFamily="49" charset="0"/>
              </a:rPr>
              <a:t>d.DepartmentNumber</a:t>
            </a:r>
            <a:r>
              <a:rPr lang="en-US" sz="1800" dirty="0">
                <a:latin typeface="Courier New" panose="02070309020205020404" pitchFamily="49" charset="0"/>
              </a:rPr>
              <a:t> AND</a:t>
            </a:r>
          </a:p>
          <a:p>
            <a:pPr eaLnBrk="1" hangingPunct="1">
              <a:lnSpc>
                <a:spcPct val="120000"/>
              </a:lnSpc>
              <a:spcBef>
                <a:spcPts val="600"/>
              </a:spcBef>
              <a:buFontTx/>
              <a:buNone/>
              <a:defRPr/>
            </a:pPr>
            <a:r>
              <a:rPr lang="en-US" sz="1800" dirty="0">
                <a:latin typeface="Courier New" panose="02070309020205020404" pitchFamily="49" charset="0"/>
              </a:rPr>
              <a:t>    </a:t>
            </a:r>
            <a:r>
              <a:rPr lang="en-US" sz="1800" dirty="0" err="1">
                <a:latin typeface="Courier New" panose="02070309020205020404" pitchFamily="49" charset="0"/>
              </a:rPr>
              <a:t>d.DepartmentNumber</a:t>
            </a:r>
            <a:r>
              <a:rPr lang="en-US" sz="1800" dirty="0">
                <a:latin typeface="Courier New" panose="02070309020205020404" pitchFamily="49" charset="0"/>
              </a:rPr>
              <a:t> IN (3, 7)</a:t>
            </a:r>
          </a:p>
          <a:p>
            <a:pPr eaLnBrk="1" hangingPunct="1">
              <a:lnSpc>
                <a:spcPct val="120000"/>
              </a:lnSpc>
              <a:spcBef>
                <a:spcPts val="600"/>
              </a:spcBef>
              <a:buFontTx/>
              <a:buNone/>
              <a:defRPr/>
            </a:pPr>
            <a:r>
              <a:rPr lang="en-US" sz="1800" dirty="0">
                <a:latin typeface="Courier New" panose="02070309020205020404" pitchFamily="49" charset="0"/>
              </a:rPr>
              <a:t>ORDER BY </a:t>
            </a:r>
            <a:r>
              <a:rPr lang="en-US" sz="1800" dirty="0" err="1">
                <a:latin typeface="Courier New" panose="02070309020205020404" pitchFamily="49" charset="0"/>
              </a:rPr>
              <a:t>LastName</a:t>
            </a:r>
            <a:r>
              <a:rPr lang="en-US" sz="1800" dirty="0">
                <a:latin typeface="Courier New" panose="02070309020205020404" pitchFamily="49" charset="0"/>
              </a:rPr>
              <a:t>;</a:t>
            </a:r>
          </a:p>
          <a:p>
            <a:pPr eaLnBrk="1" hangingPunct="1">
              <a:lnSpc>
                <a:spcPct val="120000"/>
              </a:lnSpc>
              <a:spcBef>
                <a:spcPts val="600"/>
              </a:spcBef>
              <a:buFontTx/>
              <a:buNone/>
              <a:defRPr/>
            </a:pPr>
            <a:r>
              <a:rPr lang="en-US" sz="1800" dirty="0">
                <a:latin typeface="Courier New" panose="02070309020205020404" pitchFamily="49" charset="0"/>
              </a:rPr>
              <a:t>Last Name       First Name      Department Name</a:t>
            </a:r>
          </a:p>
          <a:p>
            <a:pPr eaLnBrk="1" hangingPunct="1">
              <a:lnSpc>
                <a:spcPct val="120000"/>
              </a:lnSpc>
              <a:spcBef>
                <a:spcPts val="600"/>
              </a:spcBef>
              <a:buFontTx/>
              <a:buNone/>
              <a:defRPr/>
            </a:pPr>
            <a:r>
              <a:rPr lang="en-US" sz="1800" dirty="0">
                <a:latin typeface="Courier New" panose="02070309020205020404" pitchFamily="49" charset="0"/>
              </a:rPr>
              <a:t>--------------- --------------- ------------------------------</a:t>
            </a:r>
          </a:p>
          <a:p>
            <a:pPr eaLnBrk="1" hangingPunct="1">
              <a:lnSpc>
                <a:spcPct val="120000"/>
              </a:lnSpc>
              <a:spcBef>
                <a:spcPts val="600"/>
              </a:spcBef>
              <a:buFontTx/>
              <a:buNone/>
              <a:defRPr/>
            </a:pPr>
            <a:r>
              <a:rPr lang="en-US" sz="1800" dirty="0">
                <a:latin typeface="Courier New" panose="02070309020205020404" pitchFamily="49" charset="0"/>
              </a:rPr>
              <a:t>Barlow          William         Emergency-Surgical</a:t>
            </a:r>
          </a:p>
          <a:p>
            <a:pPr eaLnBrk="1" hangingPunct="1">
              <a:lnSpc>
                <a:spcPct val="120000"/>
              </a:lnSpc>
              <a:spcBef>
                <a:spcPts val="600"/>
              </a:spcBef>
              <a:buFontTx/>
              <a:buNone/>
              <a:defRPr/>
            </a:pPr>
            <a:r>
              <a:rPr lang="en-US" sz="1800" dirty="0">
                <a:latin typeface="Courier New" panose="02070309020205020404" pitchFamily="49" charset="0"/>
              </a:rPr>
              <a:t>Becker          Robert          Emergency-Surgical</a:t>
            </a:r>
          </a:p>
          <a:p>
            <a:pPr eaLnBrk="1" hangingPunct="1">
              <a:lnSpc>
                <a:spcPct val="120000"/>
              </a:lnSpc>
              <a:spcBef>
                <a:spcPts val="600"/>
              </a:spcBef>
              <a:buFontTx/>
              <a:buNone/>
              <a:defRPr/>
            </a:pPr>
            <a:r>
              <a:rPr lang="en-US" sz="1800" dirty="0">
                <a:latin typeface="Courier New" panose="02070309020205020404" pitchFamily="49" charset="0"/>
              </a:rPr>
              <a:t>Boudreaux       Betty           Pharmacy Department</a:t>
            </a:r>
          </a:p>
          <a:p>
            <a:pPr eaLnBrk="1" hangingPunct="1">
              <a:lnSpc>
                <a:spcPct val="120000"/>
              </a:lnSpc>
              <a:spcBef>
                <a:spcPts val="600"/>
              </a:spcBef>
              <a:buFontTx/>
              <a:buNone/>
              <a:defRPr/>
            </a:pPr>
            <a:r>
              <a:rPr lang="en-US" sz="1800" i="1" dirty="0">
                <a:latin typeface="Courier New" panose="02070309020205020404" pitchFamily="49" charset="0"/>
              </a:rPr>
              <a:t>More rows will display . .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1D7D-FF44-4576-B4B5-19A4A69CB53F}"/>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1E5BAB85-ABF8-4438-A2C6-09AE50E31350}"/>
              </a:ext>
            </a:extLst>
          </p:cNvPr>
          <p:cNvSpPr>
            <a:spLocks noGrp="1"/>
          </p:cNvSpPr>
          <p:nvPr>
            <p:ph idx="1"/>
          </p:nvPr>
        </p:nvSpPr>
        <p:spPr/>
        <p:txBody>
          <a:bodyPr/>
          <a:lstStyle/>
          <a:p>
            <a:r>
              <a:rPr lang="en-US" dirty="0"/>
              <a:t>Foreign Keys</a:t>
            </a:r>
          </a:p>
          <a:p>
            <a:r>
              <a:rPr lang="en-US" dirty="0"/>
              <a:t>Aliases</a:t>
            </a:r>
          </a:p>
          <a:p>
            <a:r>
              <a:rPr lang="en-US" dirty="0"/>
              <a:t>JOINS – using FROM and using WHERE</a:t>
            </a:r>
          </a:p>
          <a:p>
            <a:endParaRPr lang="en-US" dirty="0"/>
          </a:p>
        </p:txBody>
      </p:sp>
    </p:spTree>
    <p:extLst>
      <p:ext uri="{BB962C8B-B14F-4D97-AF65-F5344CB8AC3E}">
        <p14:creationId xmlns:p14="http://schemas.microsoft.com/office/powerpoint/2010/main" val="251912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C5B67677-4538-40C8-B78E-6021F4085154}"/>
              </a:ext>
            </a:extLst>
          </p:cNvPr>
          <p:cNvSpPr>
            <a:spLocks noGrp="1" noChangeArrowheads="1"/>
          </p:cNvSpPr>
          <p:nvPr>
            <p:ph type="title"/>
          </p:nvPr>
        </p:nvSpPr>
        <p:spPr>
          <a:xfrm>
            <a:off x="685800" y="152400"/>
            <a:ext cx="7772400" cy="914400"/>
          </a:xfrm>
        </p:spPr>
        <p:txBody>
          <a:bodyPr/>
          <a:lstStyle/>
          <a:p>
            <a:pPr eaLnBrk="1" hangingPunct="1">
              <a:defRPr/>
            </a:pPr>
            <a:r>
              <a:rPr lang="en-US" dirty="0"/>
              <a:t>JOINS</a:t>
            </a:r>
          </a:p>
        </p:txBody>
      </p:sp>
      <p:sp>
        <p:nvSpPr>
          <p:cNvPr id="287747" name="Rectangle 3">
            <a:extLst>
              <a:ext uri="{FF2B5EF4-FFF2-40B4-BE49-F238E27FC236}">
                <a16:creationId xmlns:a16="http://schemas.microsoft.com/office/drawing/2014/main" id="{4804A952-98B9-471A-ABA7-5ECC9160EC2D}"/>
              </a:ext>
            </a:extLst>
          </p:cNvPr>
          <p:cNvSpPr>
            <a:spLocks noGrp="1" noChangeArrowheads="1"/>
          </p:cNvSpPr>
          <p:nvPr>
            <p:ph type="body" idx="1"/>
          </p:nvPr>
        </p:nvSpPr>
        <p:spPr>
          <a:xfrm>
            <a:off x="685800" y="1219200"/>
            <a:ext cx="7772400" cy="4800600"/>
          </a:xfrm>
        </p:spPr>
        <p:txBody>
          <a:bodyPr>
            <a:normAutofit/>
          </a:bodyPr>
          <a:lstStyle/>
          <a:p>
            <a:pPr eaLnBrk="1" hangingPunct="1">
              <a:defRPr/>
            </a:pPr>
            <a:r>
              <a:rPr lang="en-US" sz="2800" dirty="0"/>
              <a:t>We will begin our study of JOIN operations by focusing on the relationship between the </a:t>
            </a:r>
            <a:r>
              <a:rPr lang="en-US" sz="2800" i="1" dirty="0"/>
              <a:t>employee</a:t>
            </a:r>
            <a:r>
              <a:rPr lang="en-US" sz="2800" dirty="0"/>
              <a:t> and </a:t>
            </a:r>
            <a:r>
              <a:rPr lang="en-US" sz="2800" i="1" dirty="0"/>
              <a:t>department</a:t>
            </a:r>
            <a:r>
              <a:rPr lang="en-US" sz="2800" dirty="0"/>
              <a:t> tables represented by the common </a:t>
            </a:r>
            <a:r>
              <a:rPr lang="en-US" sz="2800" i="1" dirty="0" err="1"/>
              <a:t>DepartmentNumber</a:t>
            </a:r>
            <a:r>
              <a:rPr lang="en-US" sz="2800" dirty="0"/>
              <a:t> values.</a:t>
            </a:r>
          </a:p>
          <a:p>
            <a:pPr eaLnBrk="1" hangingPunct="1">
              <a:defRPr/>
            </a:pPr>
            <a:r>
              <a:rPr lang="en-US" sz="2800" dirty="0"/>
              <a:t>Key to joining:  Columns in different tables have shared value domains.  </a:t>
            </a:r>
          </a:p>
          <a:p>
            <a:pPr eaLnBrk="1" hangingPunct="1">
              <a:defRPr/>
            </a:pPr>
            <a:r>
              <a:rPr lang="en-US" sz="2800" dirty="0"/>
              <a:t>Key to referential integrity:  Values in one table's columns are used to validate values in another table's columns.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p>
        </p:txBody>
      </p:sp>
      <p:sp>
        <p:nvSpPr>
          <p:cNvPr id="3" name="Content Placeholder 2"/>
          <p:cNvSpPr>
            <a:spLocks noGrp="1"/>
          </p:cNvSpPr>
          <p:nvPr>
            <p:ph idx="1"/>
          </p:nvPr>
        </p:nvSpPr>
        <p:spPr/>
        <p:txBody>
          <a:bodyPr/>
          <a:lstStyle/>
          <a:p>
            <a:r>
              <a:rPr lang="en-US" dirty="0"/>
              <a:t>A JOIN must be used when data in the final result comes from multiple tables.</a:t>
            </a:r>
          </a:p>
          <a:p>
            <a:r>
              <a:rPr lang="en-US" dirty="0"/>
              <a:t>A JOIN selects data from a table based on a search condition involving one or more columns from a different table.</a:t>
            </a:r>
          </a:p>
          <a:p>
            <a:r>
              <a:rPr lang="en-US" dirty="0"/>
              <a:t>What do you need?</a:t>
            </a:r>
          </a:p>
          <a:p>
            <a:pPr lvl="1"/>
            <a:r>
              <a:rPr lang="en-US" sz="2100" dirty="0"/>
              <a:t>Two columns that have the same data type (typically the foreign key and primary key)</a:t>
            </a:r>
          </a:p>
          <a:p>
            <a:endParaRPr lang="en-US" dirty="0"/>
          </a:p>
          <a:p>
            <a:endParaRPr lang="en-US" dirty="0"/>
          </a:p>
        </p:txBody>
      </p:sp>
    </p:spTree>
    <p:extLst>
      <p:ext uri="{BB962C8B-B14F-4D97-AF65-F5344CB8AC3E}">
        <p14:creationId xmlns:p14="http://schemas.microsoft.com/office/powerpoint/2010/main" val="145458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12EC3AEC-3EEE-4A33-A01F-02614499E196}"/>
              </a:ext>
            </a:extLst>
          </p:cNvPr>
          <p:cNvSpPr>
            <a:spLocks noGrp="1" noChangeArrowheads="1"/>
          </p:cNvSpPr>
          <p:nvPr>
            <p:ph type="title"/>
          </p:nvPr>
        </p:nvSpPr>
        <p:spPr>
          <a:xfrm>
            <a:off x="685800" y="152400"/>
            <a:ext cx="7772400" cy="914400"/>
          </a:xfrm>
        </p:spPr>
        <p:txBody>
          <a:bodyPr/>
          <a:lstStyle/>
          <a:p>
            <a:pPr eaLnBrk="1" hangingPunct="1">
              <a:defRPr/>
            </a:pPr>
            <a:r>
              <a:rPr lang="en-US" dirty="0"/>
              <a:t>JOINS</a:t>
            </a:r>
          </a:p>
        </p:txBody>
      </p:sp>
      <p:sp>
        <p:nvSpPr>
          <p:cNvPr id="288771" name="Rectangle 3">
            <a:extLst>
              <a:ext uri="{FF2B5EF4-FFF2-40B4-BE49-F238E27FC236}">
                <a16:creationId xmlns:a16="http://schemas.microsoft.com/office/drawing/2014/main" id="{D9A1CF92-6F6F-4513-B4A3-7291A78C2E8D}"/>
              </a:ext>
            </a:extLst>
          </p:cNvPr>
          <p:cNvSpPr>
            <a:spLocks noGrp="1" noChangeArrowheads="1"/>
          </p:cNvSpPr>
          <p:nvPr>
            <p:ph type="body" idx="1"/>
          </p:nvPr>
        </p:nvSpPr>
        <p:spPr>
          <a:xfrm>
            <a:off x="304800" y="990600"/>
            <a:ext cx="8458200" cy="5029200"/>
          </a:xfrm>
        </p:spPr>
        <p:txBody>
          <a:bodyPr>
            <a:normAutofit fontScale="77500" lnSpcReduction="20000"/>
          </a:bodyPr>
          <a:lstStyle/>
          <a:p>
            <a:pPr eaLnBrk="1" hangingPunct="1">
              <a:lnSpc>
                <a:spcPct val="120000"/>
              </a:lnSpc>
              <a:spcBef>
                <a:spcPts val="600"/>
              </a:spcBef>
              <a:defRPr/>
            </a:pPr>
            <a:r>
              <a:rPr lang="en-US" sz="2400" dirty="0"/>
              <a:t>This is a single-table query.  The </a:t>
            </a:r>
            <a:r>
              <a:rPr lang="en-US" sz="2400" dirty="0" err="1"/>
              <a:t>Dept</a:t>
            </a:r>
            <a:r>
              <a:rPr lang="en-US" sz="2400" dirty="0"/>
              <a:t> number column values may lack meaning to managers.</a:t>
            </a:r>
          </a:p>
          <a:p>
            <a:pPr eaLnBrk="1" hangingPunct="1">
              <a:lnSpc>
                <a:spcPct val="80000"/>
              </a:lnSpc>
              <a:buFontTx/>
              <a:buNone/>
              <a:defRPr/>
            </a:pPr>
            <a:endParaRPr lang="en-US" sz="2000" dirty="0">
              <a:latin typeface="Courier New" panose="02070309020205020404" pitchFamily="49" charset="0"/>
            </a:endParaRPr>
          </a:p>
          <a:p>
            <a:pPr eaLnBrk="1" hangingPunct="1">
              <a:lnSpc>
                <a:spcPct val="120000"/>
              </a:lnSpc>
              <a:spcBef>
                <a:spcPts val="600"/>
              </a:spcBef>
              <a:buFontTx/>
              <a:buNone/>
              <a:defRPr/>
            </a:pPr>
            <a:r>
              <a:rPr lang="en-US" sz="2000" dirty="0">
                <a:latin typeface="Courier New" panose="02070309020205020404" pitchFamily="49" charset="0"/>
              </a:rPr>
              <a:t>/* SQL Example 7.1 */</a:t>
            </a:r>
          </a:p>
          <a:p>
            <a:pPr eaLnBrk="1" hangingPunct="1">
              <a:lnSpc>
                <a:spcPct val="120000"/>
              </a:lnSpc>
              <a:spcBef>
                <a:spcPts val="600"/>
              </a:spcBef>
              <a:buFontTx/>
              <a:buNone/>
              <a:defRPr/>
            </a:pPr>
            <a:r>
              <a:rPr lang="en-US" sz="2000" dirty="0">
                <a:latin typeface="Courier New" panose="02070309020205020404" pitchFamily="49" charset="0"/>
              </a:rPr>
              <a:t>SELECT </a:t>
            </a:r>
            <a:r>
              <a:rPr lang="en-US" sz="2000" dirty="0" err="1">
                <a:latin typeface="Courier New" panose="02070309020205020404" pitchFamily="49" charset="0"/>
              </a:rPr>
              <a:t>LastName</a:t>
            </a:r>
            <a:r>
              <a:rPr lang="en-US" sz="2000" dirty="0">
                <a:latin typeface="Courier New" panose="02070309020205020404" pitchFamily="49" charset="0"/>
              </a:rPr>
              <a:t> "Last Name", FirstName "First Name", </a:t>
            </a:r>
          </a:p>
          <a:p>
            <a:pPr eaLnBrk="1" hangingPunct="1">
              <a:lnSpc>
                <a:spcPct val="120000"/>
              </a:lnSpc>
              <a:spcBef>
                <a:spcPts val="600"/>
              </a:spcBef>
              <a:buFontTx/>
              <a:buNone/>
              <a:defRPr/>
            </a:pPr>
            <a:r>
              <a:rPr lang="en-US" sz="2000" dirty="0">
                <a:latin typeface="Courier New" panose="02070309020205020404" pitchFamily="49" charset="0"/>
              </a:rPr>
              <a:t>    </a:t>
            </a:r>
            <a:r>
              <a:rPr lang="en-US" sz="2000" dirty="0" err="1">
                <a:latin typeface="Courier New" panose="02070309020205020404" pitchFamily="49" charset="0"/>
              </a:rPr>
              <a:t>DepartmentNumber</a:t>
            </a:r>
            <a:r>
              <a:rPr lang="en-US" sz="2000" dirty="0">
                <a:latin typeface="Courier New" panose="02070309020205020404" pitchFamily="49" charset="0"/>
              </a:rPr>
              <a:t> "</a:t>
            </a:r>
            <a:r>
              <a:rPr lang="en-US" sz="2000" dirty="0" err="1">
                <a:latin typeface="Courier New" panose="02070309020205020404" pitchFamily="49" charset="0"/>
              </a:rPr>
              <a:t>Dept</a:t>
            </a:r>
            <a:r>
              <a:rPr lang="en-US" sz="2000" dirty="0">
                <a:latin typeface="Courier New" panose="02070309020205020404" pitchFamily="49" charset="0"/>
              </a:rPr>
              <a:t>"</a:t>
            </a:r>
          </a:p>
          <a:p>
            <a:pPr eaLnBrk="1" hangingPunct="1">
              <a:lnSpc>
                <a:spcPct val="120000"/>
              </a:lnSpc>
              <a:spcBef>
                <a:spcPts val="600"/>
              </a:spcBef>
              <a:buFontTx/>
              <a:buNone/>
              <a:defRPr/>
            </a:pPr>
            <a:r>
              <a:rPr lang="en-US" sz="2000" dirty="0">
                <a:latin typeface="Courier New" panose="02070309020205020404" pitchFamily="49" charset="0"/>
              </a:rPr>
              <a:t>FROM Employee</a:t>
            </a:r>
          </a:p>
          <a:p>
            <a:pPr eaLnBrk="1" hangingPunct="1">
              <a:lnSpc>
                <a:spcPct val="120000"/>
              </a:lnSpc>
              <a:spcBef>
                <a:spcPts val="600"/>
              </a:spcBef>
              <a:buFontTx/>
              <a:buNone/>
              <a:defRPr/>
            </a:pPr>
            <a:r>
              <a:rPr lang="en-US" sz="2000" dirty="0">
                <a:latin typeface="Courier New" panose="02070309020205020404" pitchFamily="49" charset="0"/>
              </a:rPr>
              <a:t>ORDER BY </a:t>
            </a:r>
            <a:r>
              <a:rPr lang="en-US" sz="2000" dirty="0" err="1">
                <a:latin typeface="Courier New" panose="02070309020205020404" pitchFamily="49" charset="0"/>
              </a:rPr>
              <a:t>LastName</a:t>
            </a:r>
            <a:r>
              <a:rPr lang="en-US" sz="2000" dirty="0">
                <a:latin typeface="Courier New" panose="02070309020205020404" pitchFamily="49" charset="0"/>
              </a:rPr>
              <a:t>, </a:t>
            </a:r>
            <a:r>
              <a:rPr lang="en-US" sz="2000" dirty="0" err="1">
                <a:latin typeface="Courier New" panose="02070309020205020404" pitchFamily="49" charset="0"/>
              </a:rPr>
              <a:t>FirstName</a:t>
            </a:r>
            <a:r>
              <a:rPr lang="en-US" sz="2000" dirty="0">
                <a:latin typeface="Courier New" panose="02070309020205020404" pitchFamily="49" charset="0"/>
              </a:rPr>
              <a:t>;</a:t>
            </a:r>
          </a:p>
          <a:p>
            <a:pPr eaLnBrk="1" hangingPunct="1">
              <a:lnSpc>
                <a:spcPct val="120000"/>
              </a:lnSpc>
              <a:spcBef>
                <a:spcPts val="600"/>
              </a:spcBef>
              <a:buFontTx/>
              <a:buNone/>
              <a:defRPr/>
            </a:pPr>
            <a:endParaRPr lang="en-US" sz="2000" dirty="0">
              <a:latin typeface="Courier New" panose="02070309020205020404" pitchFamily="49" charset="0"/>
            </a:endParaRPr>
          </a:p>
          <a:p>
            <a:pPr eaLnBrk="1" hangingPunct="1">
              <a:lnSpc>
                <a:spcPct val="120000"/>
              </a:lnSpc>
              <a:spcBef>
                <a:spcPts val="600"/>
              </a:spcBef>
              <a:buFontTx/>
              <a:buNone/>
              <a:defRPr/>
            </a:pPr>
            <a:r>
              <a:rPr lang="en-US" sz="2000" dirty="0">
                <a:latin typeface="Courier New" panose="02070309020205020404" pitchFamily="49" charset="0"/>
              </a:rPr>
              <a:t>Last Name       First Name       </a:t>
            </a:r>
            <a:r>
              <a:rPr lang="en-US" sz="2000" dirty="0" err="1">
                <a:latin typeface="Courier New" panose="02070309020205020404" pitchFamily="49" charset="0"/>
              </a:rPr>
              <a:t>Dept</a:t>
            </a:r>
            <a:endParaRPr lang="en-US" sz="2000" dirty="0">
              <a:latin typeface="Courier New" panose="02070309020205020404" pitchFamily="49" charset="0"/>
            </a:endParaRPr>
          </a:p>
          <a:p>
            <a:pPr eaLnBrk="1" hangingPunct="1">
              <a:lnSpc>
                <a:spcPct val="120000"/>
              </a:lnSpc>
              <a:spcBef>
                <a:spcPts val="600"/>
              </a:spcBef>
              <a:buFontTx/>
              <a:buNone/>
              <a:defRPr/>
            </a:pPr>
            <a:r>
              <a:rPr lang="en-US" sz="2000" dirty="0">
                <a:latin typeface="Courier New" panose="02070309020205020404" pitchFamily="49" charset="0"/>
              </a:rPr>
              <a:t>--------------- --------------- -----</a:t>
            </a:r>
          </a:p>
          <a:p>
            <a:pPr eaLnBrk="1" hangingPunct="1">
              <a:lnSpc>
                <a:spcPct val="120000"/>
              </a:lnSpc>
              <a:spcBef>
                <a:spcPts val="600"/>
              </a:spcBef>
              <a:buFontTx/>
              <a:buNone/>
              <a:defRPr/>
            </a:pPr>
            <a:r>
              <a:rPr lang="en-US" sz="2000" dirty="0">
                <a:latin typeface="Courier New" panose="02070309020205020404" pitchFamily="49" charset="0"/>
              </a:rPr>
              <a:t>Adams           Adam                8</a:t>
            </a:r>
          </a:p>
          <a:p>
            <a:pPr eaLnBrk="1" hangingPunct="1">
              <a:lnSpc>
                <a:spcPct val="120000"/>
              </a:lnSpc>
              <a:spcBef>
                <a:spcPts val="600"/>
              </a:spcBef>
              <a:buFontTx/>
              <a:buNone/>
              <a:defRPr/>
            </a:pPr>
            <a:r>
              <a:rPr lang="en-US" sz="2000" dirty="0">
                <a:latin typeface="Courier New" panose="02070309020205020404" pitchFamily="49" charset="0"/>
              </a:rPr>
              <a:t>Barlow          William             3</a:t>
            </a:r>
          </a:p>
          <a:p>
            <a:pPr eaLnBrk="1" hangingPunct="1">
              <a:lnSpc>
                <a:spcPct val="120000"/>
              </a:lnSpc>
              <a:spcBef>
                <a:spcPts val="600"/>
              </a:spcBef>
              <a:buFontTx/>
              <a:buNone/>
              <a:defRPr/>
            </a:pPr>
            <a:r>
              <a:rPr lang="en-US" sz="2000" dirty="0">
                <a:latin typeface="Courier New" panose="02070309020205020404" pitchFamily="49" charset="0"/>
              </a:rPr>
              <a:t>Becker          Robert              3</a:t>
            </a:r>
            <a:endParaRPr lang="en-US" sz="2000" i="1" dirty="0">
              <a:latin typeface="Courier New" panose="02070309020205020404" pitchFamily="49" charset="0"/>
            </a:endParaRPr>
          </a:p>
          <a:p>
            <a:pPr eaLnBrk="1" hangingPunct="1">
              <a:lnSpc>
                <a:spcPct val="120000"/>
              </a:lnSpc>
              <a:spcBef>
                <a:spcPts val="600"/>
              </a:spcBef>
              <a:buFontTx/>
              <a:buNone/>
              <a:defRPr/>
            </a:pPr>
            <a:r>
              <a:rPr lang="en-US" sz="2000" i="1" dirty="0">
                <a:latin typeface="Courier New" panose="02070309020205020404" pitchFamily="49" charset="0"/>
              </a:rPr>
              <a:t>more rows will be displayed .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BDABF2B8-AA5E-4851-B89D-764273F68019}"/>
              </a:ext>
            </a:extLst>
          </p:cNvPr>
          <p:cNvSpPr>
            <a:spLocks noGrp="1" noChangeArrowheads="1"/>
          </p:cNvSpPr>
          <p:nvPr>
            <p:ph type="title"/>
          </p:nvPr>
        </p:nvSpPr>
        <p:spPr>
          <a:xfrm>
            <a:off x="685800" y="152400"/>
            <a:ext cx="7772400" cy="685800"/>
          </a:xfrm>
        </p:spPr>
        <p:txBody>
          <a:bodyPr/>
          <a:lstStyle/>
          <a:p>
            <a:pPr eaLnBrk="1" hangingPunct="1">
              <a:defRPr/>
            </a:pPr>
            <a:r>
              <a:rPr lang="en-US" dirty="0"/>
              <a:t>JOINS</a:t>
            </a:r>
          </a:p>
        </p:txBody>
      </p:sp>
      <p:sp>
        <p:nvSpPr>
          <p:cNvPr id="289795" name="Rectangle 3">
            <a:extLst>
              <a:ext uri="{FF2B5EF4-FFF2-40B4-BE49-F238E27FC236}">
                <a16:creationId xmlns:a16="http://schemas.microsoft.com/office/drawing/2014/main" id="{C50E22E9-F3EF-47A8-8E5A-ABA562CE1FCE}"/>
              </a:ext>
            </a:extLst>
          </p:cNvPr>
          <p:cNvSpPr>
            <a:spLocks noGrp="1" noChangeArrowheads="1"/>
          </p:cNvSpPr>
          <p:nvPr>
            <p:ph type="body" idx="1"/>
          </p:nvPr>
        </p:nvSpPr>
        <p:spPr>
          <a:xfrm>
            <a:off x="685800" y="1011621"/>
            <a:ext cx="7772400" cy="5715000"/>
          </a:xfrm>
        </p:spPr>
        <p:txBody>
          <a:bodyPr>
            <a:normAutofit fontScale="92500" lnSpcReduction="10000"/>
          </a:bodyPr>
          <a:lstStyle/>
          <a:p>
            <a:pPr eaLnBrk="1" hangingPunct="1">
              <a:defRPr/>
            </a:pPr>
            <a:r>
              <a:rPr lang="en-US" sz="2800" dirty="0"/>
              <a:t>A large organization can have dozens or even hundreds of departments.  Thus, the numbers displayed in the department column shown above may not be very meaningful.  </a:t>
            </a:r>
          </a:p>
          <a:p>
            <a:pPr eaLnBrk="1" hangingPunct="1">
              <a:defRPr/>
            </a:pPr>
            <a:r>
              <a:rPr lang="en-US" sz="2800" dirty="0"/>
              <a:t>Suppose you want the department names instead of the department numbers to be listed – the department names are stored in the </a:t>
            </a:r>
            <a:r>
              <a:rPr lang="en-US" sz="2800" i="1" dirty="0"/>
              <a:t>department</a:t>
            </a:r>
            <a:r>
              <a:rPr lang="en-US" sz="2800" dirty="0"/>
              <a:t> table.</a:t>
            </a:r>
          </a:p>
          <a:p>
            <a:pPr eaLnBrk="1" hangingPunct="1">
              <a:defRPr/>
            </a:pPr>
            <a:r>
              <a:rPr lang="en-US" sz="2800" dirty="0"/>
              <a:t>Hence we need to join the </a:t>
            </a:r>
            <a:r>
              <a:rPr lang="en-US" sz="2800" i="1" dirty="0"/>
              <a:t>employee</a:t>
            </a:r>
            <a:r>
              <a:rPr lang="en-US" sz="2800" dirty="0"/>
              <a:t> and the </a:t>
            </a:r>
            <a:r>
              <a:rPr lang="en-US" sz="2800" i="1" dirty="0"/>
              <a:t>department</a:t>
            </a:r>
            <a:r>
              <a:rPr lang="en-US" sz="2800" dirty="0"/>
              <a:t> tables to produce the required results</a:t>
            </a:r>
          </a:p>
          <a:p>
            <a:pPr eaLnBrk="1" hangingPunct="1">
              <a:defRPr/>
            </a:pPr>
            <a:r>
              <a:rPr lang="en-US" sz="2800" dirty="0"/>
              <a:t>A JOIN can be coded through either the </a:t>
            </a:r>
            <a:r>
              <a:rPr lang="en-US" sz="2800" b="1" dirty="0"/>
              <a:t>FROM</a:t>
            </a:r>
            <a:r>
              <a:rPr lang="en-US" sz="2800" dirty="0"/>
              <a:t> or </a:t>
            </a:r>
            <a:r>
              <a:rPr lang="en-US" sz="2800" b="1" dirty="0"/>
              <a:t>WHERE</a:t>
            </a:r>
            <a:r>
              <a:rPr lang="en-US" sz="2800" dirty="0"/>
              <a:t> clause.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p>
        </p:txBody>
      </p:sp>
      <p:sp>
        <p:nvSpPr>
          <p:cNvPr id="3" name="Content Placeholder 2"/>
          <p:cNvSpPr>
            <a:spLocks noGrp="1"/>
          </p:cNvSpPr>
          <p:nvPr>
            <p:ph idx="1"/>
          </p:nvPr>
        </p:nvSpPr>
        <p:spPr>
          <a:xfrm>
            <a:off x="588579" y="1457979"/>
            <a:ext cx="7829281" cy="4700773"/>
          </a:xfrm>
        </p:spPr>
        <p:txBody>
          <a:bodyPr>
            <a:normAutofit fontScale="92500" lnSpcReduction="10000"/>
          </a:bodyPr>
          <a:lstStyle/>
          <a:p>
            <a:r>
              <a:rPr lang="en-US" sz="2800" dirty="0"/>
              <a:t>What is different?</a:t>
            </a:r>
          </a:p>
          <a:p>
            <a:pPr lvl="1"/>
            <a:r>
              <a:rPr lang="en-US" sz="2100" dirty="0"/>
              <a:t>Since two fields you are joining are likely named the same thing (i.e., your FK is named the same as your PK), you must prefix your fieldname with the relation name (e.g. </a:t>
            </a:r>
            <a:r>
              <a:rPr lang="en-US" sz="2100" dirty="0" err="1"/>
              <a:t>Employee.DepartmentNumber</a:t>
            </a:r>
            <a:r>
              <a:rPr lang="en-US" sz="2100" dirty="0"/>
              <a:t> and </a:t>
            </a:r>
            <a:r>
              <a:rPr lang="en-US" sz="2100" dirty="0" err="1"/>
              <a:t>Department.DepartmentNumber</a:t>
            </a:r>
            <a:r>
              <a:rPr lang="en-US" sz="2100" dirty="0"/>
              <a:t>)  </a:t>
            </a:r>
          </a:p>
          <a:p>
            <a:pPr lvl="1"/>
            <a:endParaRPr lang="en-US" sz="2100" dirty="0"/>
          </a:p>
          <a:p>
            <a:r>
              <a:rPr lang="en-US" sz="2800" dirty="0"/>
              <a:t>SHORTCUT: Aliases</a:t>
            </a:r>
          </a:p>
          <a:p>
            <a:pPr lvl="1"/>
            <a:r>
              <a:rPr lang="en-US" sz="2100" dirty="0"/>
              <a:t>In the From statement, you can define an alias for a table </a:t>
            </a:r>
          </a:p>
          <a:p>
            <a:pPr lvl="2"/>
            <a:r>
              <a:rPr lang="en-US" sz="1900" dirty="0"/>
              <a:t>FROM Employee E, Department D</a:t>
            </a:r>
          </a:p>
          <a:p>
            <a:pPr lvl="2"/>
            <a:r>
              <a:rPr lang="en-US" sz="1900" dirty="0"/>
              <a:t>So that when you join the PK and FK, you can refer to them as </a:t>
            </a:r>
            <a:r>
              <a:rPr lang="en-US" sz="1900" dirty="0" err="1"/>
              <a:t>E.departmentNumber</a:t>
            </a:r>
            <a:r>
              <a:rPr lang="en-US" sz="1900" dirty="0"/>
              <a:t> and </a:t>
            </a:r>
            <a:r>
              <a:rPr lang="en-US" sz="1900" dirty="0" err="1"/>
              <a:t>D.departmentNumber</a:t>
            </a:r>
            <a:endParaRPr lang="en-US" sz="1900" dirty="0"/>
          </a:p>
          <a:p>
            <a:pPr marL="274320" lvl="1" indent="0">
              <a:buNone/>
            </a:pPr>
            <a:endParaRPr lang="en-US" dirty="0"/>
          </a:p>
        </p:txBody>
      </p:sp>
    </p:spTree>
    <p:extLst>
      <p:ext uri="{BB962C8B-B14F-4D97-AF65-F5344CB8AC3E}">
        <p14:creationId xmlns:p14="http://schemas.microsoft.com/office/powerpoint/2010/main" val="162297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JOIN</a:t>
            </a:r>
          </a:p>
        </p:txBody>
      </p:sp>
      <p:sp>
        <p:nvSpPr>
          <p:cNvPr id="3" name="Content Placeholder 2"/>
          <p:cNvSpPr>
            <a:spLocks noGrp="1"/>
          </p:cNvSpPr>
          <p:nvPr>
            <p:ph idx="1"/>
          </p:nvPr>
        </p:nvSpPr>
        <p:spPr>
          <a:xfrm>
            <a:off x="523689" y="1523999"/>
            <a:ext cx="8490970" cy="5108601"/>
          </a:xfrm>
        </p:spPr>
        <p:txBody>
          <a:bodyPr>
            <a:normAutofit/>
          </a:bodyPr>
          <a:lstStyle/>
          <a:p>
            <a:r>
              <a:rPr lang="en-US" dirty="0"/>
              <a:t>JOINS can be specified in the WHERE clause </a:t>
            </a:r>
          </a:p>
          <a:p>
            <a:pPr lvl="1"/>
            <a:r>
              <a:rPr lang="en-US" dirty="0"/>
              <a:t>WHERE </a:t>
            </a:r>
            <a:r>
              <a:rPr lang="en-US" dirty="0" err="1"/>
              <a:t>E.departmentNumber</a:t>
            </a:r>
            <a:r>
              <a:rPr lang="en-US" dirty="0"/>
              <a:t> = </a:t>
            </a:r>
            <a:r>
              <a:rPr lang="en-US" dirty="0" err="1"/>
              <a:t>D.departmentNumber</a:t>
            </a:r>
            <a:endParaRPr lang="en-US" dirty="0"/>
          </a:p>
          <a:p>
            <a:pPr marL="274320" lvl="1" indent="0">
              <a:buNone/>
            </a:pPr>
            <a:endParaRPr lang="en-US" dirty="0"/>
          </a:p>
          <a:p>
            <a:r>
              <a:rPr lang="en-US" dirty="0"/>
              <a:t>Joins can be specified in the FROM clause</a:t>
            </a:r>
          </a:p>
          <a:p>
            <a:pPr lvl="1"/>
            <a:r>
              <a:rPr lang="en-US" dirty="0"/>
              <a:t>FROM Employee E JOIN Department D</a:t>
            </a:r>
          </a:p>
          <a:p>
            <a:pPr marL="914400" lvl="2" indent="0">
              <a:buNone/>
            </a:pPr>
            <a:r>
              <a:rPr lang="en-US" dirty="0"/>
              <a:t>ON (</a:t>
            </a:r>
            <a:r>
              <a:rPr lang="en-US" dirty="0" err="1"/>
              <a:t>E.departmentNumber</a:t>
            </a:r>
            <a:r>
              <a:rPr lang="en-US" dirty="0"/>
              <a:t> = </a:t>
            </a:r>
            <a:r>
              <a:rPr lang="en-US" dirty="0" err="1"/>
              <a:t>D.departmentNumber</a:t>
            </a:r>
            <a:r>
              <a:rPr lang="en-US" dirty="0"/>
              <a:t>) </a:t>
            </a:r>
          </a:p>
          <a:p>
            <a:pPr marL="914400" lvl="2" indent="0">
              <a:buNone/>
            </a:pPr>
            <a:endParaRPr lang="en-US" dirty="0"/>
          </a:p>
          <a:p>
            <a:pPr marL="914400" lvl="2" indent="0">
              <a:buNone/>
            </a:pPr>
            <a:r>
              <a:rPr lang="en-US" dirty="0"/>
              <a:t>NOTE: Doesn’t matter which table/alias you put first, but typically write left to right based on your drawing.</a:t>
            </a:r>
          </a:p>
          <a:p>
            <a:pPr marL="914400" lvl="2" indent="0">
              <a:buNone/>
            </a:pPr>
            <a:r>
              <a:rPr lang="en-US" dirty="0"/>
              <a:t>		</a:t>
            </a:r>
          </a:p>
        </p:txBody>
      </p:sp>
    </p:spTree>
    <p:extLst>
      <p:ext uri="{BB962C8B-B14F-4D97-AF65-F5344CB8AC3E}">
        <p14:creationId xmlns:p14="http://schemas.microsoft.com/office/powerpoint/2010/main" val="186071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02413309-7577-48B6-A1E0-68E2D687DB08}"/>
              </a:ext>
            </a:extLst>
          </p:cNvPr>
          <p:cNvSpPr>
            <a:spLocks noGrp="1" noChangeArrowheads="1"/>
          </p:cNvSpPr>
          <p:nvPr>
            <p:ph type="title"/>
          </p:nvPr>
        </p:nvSpPr>
        <p:spPr>
          <a:xfrm>
            <a:off x="152400" y="228600"/>
            <a:ext cx="8305800" cy="1066800"/>
          </a:xfrm>
        </p:spPr>
        <p:txBody>
          <a:bodyPr/>
          <a:lstStyle/>
          <a:p>
            <a:pPr eaLnBrk="1" hangingPunct="1">
              <a:defRPr/>
            </a:pPr>
            <a:r>
              <a:rPr lang="en-US" sz="4000" dirty="0"/>
              <a:t>Query using a WHERE Clause JOIN</a:t>
            </a:r>
          </a:p>
        </p:txBody>
      </p:sp>
      <p:sp>
        <p:nvSpPr>
          <p:cNvPr id="325635" name="Rectangle 3">
            <a:extLst>
              <a:ext uri="{FF2B5EF4-FFF2-40B4-BE49-F238E27FC236}">
                <a16:creationId xmlns:a16="http://schemas.microsoft.com/office/drawing/2014/main" id="{A4162676-27B3-4FFB-8727-53364DC80D9A}"/>
              </a:ext>
            </a:extLst>
          </p:cNvPr>
          <p:cNvSpPr>
            <a:spLocks noGrp="1" noChangeArrowheads="1"/>
          </p:cNvSpPr>
          <p:nvPr>
            <p:ph type="body" idx="1"/>
          </p:nvPr>
        </p:nvSpPr>
        <p:spPr>
          <a:xfrm>
            <a:off x="152400" y="1524000"/>
            <a:ext cx="8839200" cy="4572000"/>
          </a:xfrm>
        </p:spPr>
        <p:txBody>
          <a:bodyPr>
            <a:normAutofit lnSpcReduction="10000"/>
          </a:bodyPr>
          <a:lstStyle/>
          <a:p>
            <a:pPr eaLnBrk="1" hangingPunct="1">
              <a:defRPr/>
            </a:pPr>
            <a:r>
              <a:rPr lang="en-US" dirty="0"/>
              <a:t>Same query as previous slide with added attributes.</a:t>
            </a:r>
          </a:p>
          <a:p>
            <a:pPr eaLnBrk="1" hangingPunct="1">
              <a:buFontTx/>
              <a:buNone/>
              <a:defRPr/>
            </a:pPr>
            <a:endParaRPr lang="en-US" sz="2000" dirty="0">
              <a:latin typeface="Courier New" panose="02070309020205020404" pitchFamily="49" charset="0"/>
            </a:endParaRPr>
          </a:p>
          <a:p>
            <a:pPr eaLnBrk="1" hangingPunct="1">
              <a:buFontTx/>
              <a:buNone/>
              <a:defRPr/>
            </a:pPr>
            <a:r>
              <a:rPr lang="en-US" sz="2000" dirty="0">
                <a:latin typeface="Courier New" panose="02070309020205020404" pitchFamily="49" charset="0"/>
              </a:rPr>
              <a:t>/* SQL Example 7.3 Same query with alias names */</a:t>
            </a:r>
          </a:p>
          <a:p>
            <a:pPr eaLnBrk="1" hangingPunct="1">
              <a:buFontTx/>
              <a:buNone/>
              <a:defRPr/>
            </a:pPr>
            <a:r>
              <a:rPr lang="en-US" sz="2000" dirty="0">
                <a:latin typeface="Courier New" panose="02070309020205020404" pitchFamily="49" charset="0"/>
              </a:rPr>
              <a:t>SELECT </a:t>
            </a:r>
            <a:r>
              <a:rPr lang="en-US" sz="2000" dirty="0" err="1">
                <a:latin typeface="Courier New" panose="02070309020205020404" pitchFamily="49" charset="0"/>
              </a:rPr>
              <a:t>LastName</a:t>
            </a:r>
            <a:r>
              <a:rPr lang="en-US" sz="2000" dirty="0">
                <a:latin typeface="Courier New" panose="02070309020205020404" pitchFamily="49" charset="0"/>
              </a:rPr>
              <a:t> "Last Name", </a:t>
            </a:r>
            <a:r>
              <a:rPr lang="en-US" sz="2000" dirty="0" err="1">
                <a:latin typeface="Courier New" panose="02070309020205020404" pitchFamily="49" charset="0"/>
              </a:rPr>
              <a:t>FirstName</a:t>
            </a:r>
            <a:r>
              <a:rPr lang="en-US" sz="2000" dirty="0">
                <a:latin typeface="Courier New" panose="02070309020205020404" pitchFamily="49" charset="0"/>
              </a:rPr>
              <a:t> "First Name", </a:t>
            </a:r>
          </a:p>
          <a:p>
            <a:pPr eaLnBrk="1" hangingPunct="1">
              <a:buFontTx/>
              <a:buNone/>
              <a:defRPr/>
            </a:pPr>
            <a:r>
              <a:rPr lang="en-US" sz="2000" dirty="0">
                <a:latin typeface="Courier New" panose="02070309020205020404" pitchFamily="49" charset="0"/>
              </a:rPr>
              <a:t>    </a:t>
            </a:r>
            <a:r>
              <a:rPr lang="en-US" sz="2000" dirty="0" err="1">
                <a:latin typeface="Courier New" panose="02070309020205020404" pitchFamily="49" charset="0"/>
              </a:rPr>
              <a:t>DepartmentName</a:t>
            </a:r>
            <a:r>
              <a:rPr lang="en-US" sz="2000" dirty="0">
                <a:latin typeface="Courier New" panose="02070309020205020404" pitchFamily="49" charset="0"/>
              </a:rPr>
              <a:t> "Department Name"</a:t>
            </a:r>
          </a:p>
          <a:p>
            <a:pPr eaLnBrk="1" hangingPunct="1">
              <a:buFontTx/>
              <a:buNone/>
              <a:defRPr/>
            </a:pPr>
            <a:r>
              <a:rPr lang="en-US" sz="2000" dirty="0">
                <a:latin typeface="Courier New" panose="02070309020205020404" pitchFamily="49" charset="0"/>
              </a:rPr>
              <a:t>FROM Employee e, Department d</a:t>
            </a:r>
            <a:endParaRPr lang="en-US" sz="2000" b="1" dirty="0">
              <a:latin typeface="Courier New" panose="02070309020205020404" pitchFamily="49" charset="0"/>
            </a:endParaRPr>
          </a:p>
          <a:p>
            <a:pPr eaLnBrk="1" hangingPunct="1">
              <a:buFontTx/>
              <a:buNone/>
              <a:defRPr/>
            </a:pPr>
            <a:r>
              <a:rPr lang="en-US" sz="2000" b="1" dirty="0">
                <a:latin typeface="Courier New" panose="02070309020205020404" pitchFamily="49" charset="0"/>
              </a:rPr>
              <a:t>WHERE </a:t>
            </a:r>
            <a:r>
              <a:rPr lang="en-US" sz="2000" b="1" dirty="0" err="1">
                <a:latin typeface="Courier New" panose="02070309020205020404" pitchFamily="49" charset="0"/>
              </a:rPr>
              <a:t>e.DepartmentNumber</a:t>
            </a:r>
            <a:r>
              <a:rPr lang="en-US" sz="2000" b="1" dirty="0">
                <a:latin typeface="Courier New" panose="02070309020205020404" pitchFamily="49" charset="0"/>
              </a:rPr>
              <a:t> = </a:t>
            </a:r>
            <a:r>
              <a:rPr lang="en-US" sz="2000" b="1" dirty="0" err="1">
                <a:latin typeface="Courier New" panose="02070309020205020404" pitchFamily="49" charset="0"/>
              </a:rPr>
              <a:t>d.DepartmentNumber</a:t>
            </a:r>
            <a:endParaRPr lang="en-US" sz="2000" dirty="0">
              <a:latin typeface="Courier New" panose="02070309020205020404" pitchFamily="49" charset="0"/>
            </a:endParaRPr>
          </a:p>
          <a:p>
            <a:pPr eaLnBrk="1" hangingPunct="1">
              <a:buFontTx/>
              <a:buNone/>
              <a:defRPr/>
            </a:pPr>
            <a:r>
              <a:rPr lang="en-US" sz="2000" dirty="0">
                <a:latin typeface="Courier New" panose="02070309020205020404" pitchFamily="49" charset="0"/>
              </a:rPr>
              <a:t>ORDER BY </a:t>
            </a:r>
            <a:r>
              <a:rPr lang="en-US" sz="2000" dirty="0" err="1">
                <a:latin typeface="Courier New" panose="02070309020205020404" pitchFamily="49" charset="0"/>
              </a:rPr>
              <a:t>LastName</a:t>
            </a:r>
            <a:r>
              <a:rPr lang="en-US" sz="2000" dirty="0">
                <a:latin typeface="Courier New" panose="02070309020205020404" pitchFamily="49" charset="0"/>
              </a:rPr>
              <a:t>, </a:t>
            </a:r>
            <a:r>
              <a:rPr lang="en-US" sz="2000" dirty="0" err="1">
                <a:latin typeface="Courier New" panose="02070309020205020404" pitchFamily="49" charset="0"/>
              </a:rPr>
              <a:t>FirstName</a:t>
            </a:r>
            <a:r>
              <a:rPr lang="en-US" sz="2000" dirty="0">
                <a:latin typeface="Courier New" panose="02070309020205020404" pitchFamily="49" charset="0"/>
              </a:rPr>
              <a:t>;</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Ventur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1326</Words>
  <Application>Microsoft Office PowerPoint</Application>
  <PresentationFormat>On-screen Show (4:3)</PresentationFormat>
  <Paragraphs>178</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Calisto MT</vt:lpstr>
      <vt:lpstr>Courier New</vt:lpstr>
      <vt:lpstr>Times New Roman</vt:lpstr>
      <vt:lpstr>Wingdings</vt:lpstr>
      <vt:lpstr>Venture</vt:lpstr>
      <vt:lpstr>MULTI-TABLE QUERIES</vt:lpstr>
      <vt:lpstr>Agenda </vt:lpstr>
      <vt:lpstr>JOINS</vt:lpstr>
      <vt:lpstr>JOINs</vt:lpstr>
      <vt:lpstr>JOINS</vt:lpstr>
      <vt:lpstr>JOINS</vt:lpstr>
      <vt:lpstr>JOINS</vt:lpstr>
      <vt:lpstr>Basic JOIN</vt:lpstr>
      <vt:lpstr>Query using a WHERE Clause JOIN</vt:lpstr>
      <vt:lpstr>Query using a FROM Clause JOIN</vt:lpstr>
      <vt:lpstr>How JOINS Are Processed</vt:lpstr>
      <vt:lpstr>How JOINS Are Processed</vt:lpstr>
      <vt:lpstr>How JOINS Are Processed</vt:lpstr>
      <vt:lpstr>JOIN Operation Rules</vt:lpstr>
      <vt:lpstr>FROM JOIN with a WHERE</vt:lpstr>
      <vt:lpstr>Example:  Same Query with WHERE Clause JOIN</vt:lpstr>
      <vt:lpstr>Extra Info: Column Names –  Rules to Remember</vt:lpstr>
      <vt:lpstr>Extra Info: Additional WHERE Clause Options</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CMIS 450</dc:title>
  <dc:creator>its</dc:creator>
  <cp:lastModifiedBy>Powell, Anne</cp:lastModifiedBy>
  <cp:revision>50</cp:revision>
  <dcterms:created xsi:type="dcterms:W3CDTF">2016-01-01T19:13:59Z</dcterms:created>
  <dcterms:modified xsi:type="dcterms:W3CDTF">2021-07-27T17:06:32Z</dcterms:modified>
</cp:coreProperties>
</file>