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37" r:id="rId3"/>
    <p:sldId id="276" r:id="rId4"/>
    <p:sldId id="300" r:id="rId5"/>
    <p:sldId id="278" r:id="rId6"/>
    <p:sldId id="295" r:id="rId7"/>
    <p:sldId id="296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972" autoAdjust="0"/>
  </p:normalViewPr>
  <p:slideViewPr>
    <p:cSldViewPr snapToGrid="0" snapToObjects="1">
      <p:cViewPr varScale="1">
        <p:scale>
          <a:sx n="91" d="100"/>
          <a:sy n="91" d="100"/>
        </p:scale>
        <p:origin x="5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76C3-C939-4DA5-9A85-C6CD421701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9BE07-B9D0-481A-B591-47FC319F78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Bordoloi and Bock</a:t>
            </a:r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C89BE-FFCC-4146-BEC4-97542E11D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E37228-827E-4DDE-95D3-B729CE0413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C00A0-6A11-4A35-80E1-F6EE738B8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MULTI-TABLE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 Chapter 7 Video 2</a:t>
            </a:r>
          </a:p>
          <a:p>
            <a:r>
              <a:rPr lang="en-US" dirty="0"/>
              <a:t>Complex JOINs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1D7D-FF44-4576-B4B5-19A4A69C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AB85-ABF8-4438-A2C6-09AE50E3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Joins (more than 2 tables)</a:t>
            </a:r>
          </a:p>
          <a:p>
            <a:r>
              <a:rPr lang="en-US" dirty="0"/>
              <a:t>In-Class practice</a:t>
            </a:r>
          </a:p>
        </p:txBody>
      </p:sp>
    </p:spTree>
    <p:extLst>
      <p:ext uri="{BB962C8B-B14F-4D97-AF65-F5344CB8AC3E}">
        <p14:creationId xmlns:p14="http://schemas.microsoft.com/office/powerpoint/2010/main" val="25191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02AF60B0-FA64-4CD9-8176-0744883F9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/>
              <a:t>Complex Joins of more than 2 tables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48AD20B9-574E-4A6C-8F9C-A404F518E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While the examples given thus far have joined rows from two tables, you can specify up to 16 tables in a JOIN operation.</a:t>
            </a:r>
          </a:p>
          <a:p>
            <a:pPr eaLnBrk="1" hangingPunct="1">
              <a:defRPr/>
            </a:pPr>
            <a:r>
              <a:rPr lang="en-US" sz="2800" dirty="0"/>
              <a:t>The more tables that are included in a JOIN operation, the longer the query will take to process, especially when the tables are large with millions of rows per table.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" y="452701"/>
            <a:ext cx="7055380" cy="850071"/>
          </a:xfrm>
        </p:spPr>
        <p:txBody>
          <a:bodyPr/>
          <a:lstStyle/>
          <a:p>
            <a:r>
              <a:rPr lang="en-US" dirty="0"/>
              <a:t>Complex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5" y="1428211"/>
            <a:ext cx="8209768" cy="734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about those associate entities that connect to two tables at the same time?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88" y="2352674"/>
            <a:ext cx="7113809" cy="130074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35" y="3916411"/>
            <a:ext cx="8984602" cy="2428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FROM Employee e JOIN ProjectAssignment a</a:t>
            </a:r>
          </a:p>
          <a:p>
            <a:pPr marL="457200" lvl="1" indent="0">
              <a:buNone/>
            </a:pPr>
            <a:r>
              <a:rPr lang="en-US" dirty="0"/>
              <a:t>ON (e.EmployeeID = a.EmployeeID) JOIN Project p</a:t>
            </a:r>
          </a:p>
          <a:p>
            <a:pPr marL="0" indent="0">
              <a:buNone/>
            </a:pPr>
            <a:r>
              <a:rPr lang="en-US" dirty="0"/>
              <a:t>	ON (a.ProjectNumber = p.ProjectNumber)</a:t>
            </a:r>
          </a:p>
          <a:p>
            <a:pPr marL="0" indent="0">
              <a:buNone/>
            </a:pPr>
            <a:r>
              <a:rPr lang="en-US" dirty="0"/>
              <a:t>Or:</a:t>
            </a:r>
          </a:p>
          <a:p>
            <a:r>
              <a:rPr lang="en-US" dirty="0"/>
              <a:t>FROM Employee e, ProjectAssignement a, Project p</a:t>
            </a:r>
          </a:p>
          <a:p>
            <a:r>
              <a:rPr lang="en-US" dirty="0"/>
              <a:t>WHERE e.employeeID = a.employeeID AND a.projectNumber = p.projectNumber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283EA5B7-EA34-49F9-90C4-33D3BBDC5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u="sng"/>
              <a:t>Joining Three Tables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0CF3BB97-53E0-444A-9C84-640AC6BF97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8534400" cy="556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The SELECT statement to join the tables depicted in the figure is shown here</a:t>
            </a:r>
            <a:r>
              <a:rPr lang="en-US" sz="1400" dirty="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700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/* SQL Example 7.16 - Join conditions in the FROM clause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COLUMN "Raised Salary" FORMAT $999,999;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</a:rPr>
              <a:t>LastName</a:t>
            </a:r>
            <a:r>
              <a:rPr lang="en-US" sz="1800" dirty="0">
                <a:latin typeface="Courier New" panose="02070309020205020404" pitchFamily="49" charset="0"/>
              </a:rPr>
              <a:t> "Last Name", </a:t>
            </a:r>
            <a:r>
              <a:rPr lang="en-US" sz="1800" dirty="0" err="1">
                <a:latin typeface="Courier New" panose="02070309020205020404" pitchFamily="49" charset="0"/>
              </a:rPr>
              <a:t>FirstName</a:t>
            </a:r>
            <a:r>
              <a:rPr lang="en-US" sz="1800" dirty="0">
                <a:latin typeface="Courier New" panose="02070309020205020404" pitchFamily="49" charset="0"/>
              </a:rPr>
              <a:t> "First Name",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1.10*Salary "Raised Salary", </a:t>
            </a:r>
            <a:r>
              <a:rPr lang="en-US" sz="1800" dirty="0" err="1">
                <a:latin typeface="Courier New" panose="02070309020205020404" pitchFamily="49" charset="0"/>
              </a:rPr>
              <a:t>p.ProjectTitle</a:t>
            </a:r>
            <a:r>
              <a:rPr lang="en-US" sz="1800" dirty="0">
                <a:latin typeface="Courier New" panose="02070309020205020404" pitchFamily="49" charset="0"/>
              </a:rPr>
              <a:t> "Project"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FROM Employee e JOIN </a:t>
            </a:r>
            <a:r>
              <a:rPr lang="en-US" sz="1800" dirty="0" err="1">
                <a:latin typeface="Courier New" panose="02070309020205020404" pitchFamily="49" charset="0"/>
              </a:rPr>
              <a:t>ProjectAssignment</a:t>
            </a:r>
            <a:r>
              <a:rPr lang="en-US" sz="1800" dirty="0">
                <a:latin typeface="Courier New" panose="02070309020205020404" pitchFamily="49" charset="0"/>
              </a:rPr>
              <a:t> a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ON (</a:t>
            </a:r>
            <a:r>
              <a:rPr lang="en-US" sz="1800" dirty="0" err="1">
                <a:latin typeface="Courier New" panose="02070309020205020404" pitchFamily="49" charset="0"/>
              </a:rPr>
              <a:t>e.EmployeeID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a.EmployeeID</a:t>
            </a:r>
            <a:r>
              <a:rPr lang="en-US" sz="1800" dirty="0">
                <a:latin typeface="Courier New" panose="02070309020205020404" pitchFamily="49" charset="0"/>
              </a:rPr>
              <a:t>) JOIN Project p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ON (</a:t>
            </a:r>
            <a:r>
              <a:rPr lang="en-US" sz="1800" dirty="0" err="1">
                <a:latin typeface="Courier New" panose="02070309020205020404" pitchFamily="49" charset="0"/>
              </a:rPr>
              <a:t>a.ProjectNumber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p.ProjectNumber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</a:rPr>
              <a:t>p.ProjectTitle</a:t>
            </a:r>
            <a:r>
              <a:rPr lang="en-US" sz="1800" dirty="0">
                <a:latin typeface="Courier New" panose="02070309020205020404" pitchFamily="49" charset="0"/>
              </a:rPr>
              <a:t> LIKE 'Child Care Center';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Last Name       First Name      Raised Salary Project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--------------- --------------- ------------- -----------------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</a:rPr>
              <a:t>Eakin</a:t>
            </a:r>
            <a:r>
              <a:rPr lang="en-US" sz="1800" dirty="0">
                <a:latin typeface="Courier New" panose="02070309020205020404" pitchFamily="49" charset="0"/>
              </a:rPr>
              <a:t>           Maxwell               $16,500 Child Care Center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Adams           Adam                   $6,050 Child Care Center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Simmons         Lester                $24,200 Child Care Center</a:t>
            </a:r>
            <a:r>
              <a:rPr lang="en-US" sz="180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F5768AEB-31E9-40CA-B781-587B8FC0C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u="sng"/>
              <a:t>Joining Four Tables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D3F00976-8BE3-47F4-BDDD-67D945234C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305800" cy="5105400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pic>
        <p:nvPicPr>
          <p:cNvPr id="31749" name="Picture 5" descr="Figure6-3">
            <a:extLst>
              <a:ext uri="{FF2B5EF4-FFF2-40B4-BE49-F238E27FC236}">
                <a16:creationId xmlns:a16="http://schemas.microsoft.com/office/drawing/2014/main" id="{0FFE9450-1330-4152-AEAF-0797D8B2B2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497" y="914400"/>
            <a:ext cx="7848600" cy="4875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9B83FB25-870F-4CE7-8700-D80C1C89B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/>
              <a:t>Joining Four Tables using FROM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C9C436C9-336A-497B-BDBA-710CF45BD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/* SQL Example 7.18 - Join conditions in the FROM clause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</a:rPr>
              <a:t>p.LastName</a:t>
            </a:r>
            <a:r>
              <a:rPr lang="en-US" sz="1800" dirty="0">
                <a:latin typeface="Courier New" panose="02070309020205020404" pitchFamily="49" charset="0"/>
              </a:rPr>
              <a:t> || ', ' || </a:t>
            </a:r>
            <a:r>
              <a:rPr lang="en-US" sz="1800" dirty="0" err="1">
                <a:latin typeface="Courier New" panose="02070309020205020404" pitchFamily="49" charset="0"/>
              </a:rPr>
              <a:t>p.FirstName</a:t>
            </a:r>
            <a:r>
              <a:rPr lang="en-US" sz="1800" dirty="0">
                <a:latin typeface="Courier New" panose="02070309020205020404" pitchFamily="49" charset="0"/>
              </a:rPr>
              <a:t> "Patient Name",    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</a:rPr>
              <a:t>s.Description</a:t>
            </a:r>
            <a:r>
              <a:rPr lang="en-US" sz="1800" dirty="0">
                <a:latin typeface="Courier New" panose="02070309020205020404" pitchFamily="49" charset="0"/>
              </a:rPr>
              <a:t> "Treatment",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</a:rPr>
              <a:t>e.LastName</a:t>
            </a:r>
            <a:r>
              <a:rPr lang="en-US" sz="1800" dirty="0">
                <a:latin typeface="Courier New" panose="02070309020205020404" pitchFamily="49" charset="0"/>
              </a:rPr>
              <a:t> "Med Employee"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FROM Patient p JOIN Treatment t ON (</a:t>
            </a:r>
            <a:r>
              <a:rPr lang="en-US" sz="1800" dirty="0" err="1">
                <a:latin typeface="Courier New" panose="02070309020205020404" pitchFamily="49" charset="0"/>
              </a:rPr>
              <a:t>p.PatientID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t.PatientID</a:t>
            </a:r>
            <a:r>
              <a:rPr lang="en-US" sz="1800" dirty="0"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JOIN Employee e ON (</a:t>
            </a:r>
            <a:r>
              <a:rPr lang="en-US" sz="1800" dirty="0" err="1">
                <a:latin typeface="Courier New" panose="02070309020205020404" pitchFamily="49" charset="0"/>
              </a:rPr>
              <a:t>e.EmployeeID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t.EmployeeID</a:t>
            </a:r>
            <a:r>
              <a:rPr lang="en-US" sz="1800" dirty="0"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JOIN Service s ON (</a:t>
            </a:r>
            <a:r>
              <a:rPr lang="en-US" sz="1800" dirty="0" err="1">
                <a:latin typeface="Courier New" panose="02070309020205020404" pitchFamily="49" charset="0"/>
              </a:rPr>
              <a:t>s.ServiceID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t.ServiceID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</a:rPr>
              <a:t>e.LastName</a:t>
            </a:r>
            <a:r>
              <a:rPr lang="en-US" sz="1800" dirty="0">
                <a:latin typeface="Courier New" panose="02070309020205020404" pitchFamily="49" charset="0"/>
              </a:rPr>
              <a:t> = '</a:t>
            </a:r>
            <a:r>
              <a:rPr lang="en-US" sz="1800" dirty="0" err="1">
                <a:latin typeface="Courier New" panose="02070309020205020404" pitchFamily="49" charset="0"/>
              </a:rPr>
              <a:t>Quattromani</a:t>
            </a:r>
            <a:r>
              <a:rPr lang="en-US" sz="1800" dirty="0">
                <a:latin typeface="Courier New" panose="02070309020205020404" pitchFamily="49" charset="0"/>
              </a:rPr>
              <a:t>'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ORDER BY </a:t>
            </a:r>
            <a:r>
              <a:rPr lang="en-US" sz="1800" dirty="0" err="1">
                <a:latin typeface="Courier New" panose="02070309020205020404" pitchFamily="49" charset="0"/>
              </a:rPr>
              <a:t>p.LastName</a:t>
            </a:r>
            <a:r>
              <a:rPr lang="en-US" sz="1800" dirty="0"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</a:rPr>
              <a:t>p.FirstName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Patient Name              Treatment            Med Employee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------------------------- -------------------- ---------------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Ridgeway, Ricardo         EKG/</a:t>
            </a:r>
            <a:r>
              <a:rPr lang="en-US" sz="1800" dirty="0" err="1">
                <a:latin typeface="Courier New" panose="02070309020205020404" pitchFamily="49" charset="0"/>
              </a:rPr>
              <a:t>Interp</a:t>
            </a:r>
            <a:r>
              <a:rPr lang="en-US" sz="1800" dirty="0">
                <a:latin typeface="Courier New" panose="02070309020205020404" pitchFamily="49" charset="0"/>
              </a:rPr>
              <a:t>           </a:t>
            </a:r>
            <a:r>
              <a:rPr lang="en-US" sz="1800" dirty="0" err="1">
                <a:latin typeface="Courier New" panose="02070309020205020404" pitchFamily="49" charset="0"/>
              </a:rPr>
              <a:t>Quattromani</a:t>
            </a: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Ridgeway, Ricardo         Therapeutic </a:t>
            </a:r>
            <a:r>
              <a:rPr lang="en-US" sz="1800" dirty="0" err="1">
                <a:latin typeface="Courier New" panose="02070309020205020404" pitchFamily="49" charset="0"/>
              </a:rPr>
              <a:t>Inj</a:t>
            </a:r>
            <a:r>
              <a:rPr lang="en-US" sz="1800" dirty="0"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</a:rPr>
              <a:t>Quattromani</a:t>
            </a:r>
            <a:endParaRPr 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1D18DA21-D45E-40C5-BC8A-981C7B780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u="sng"/>
              <a:t>Joining Tables by Using Two Columns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A106A6D4-EBEF-4785-A887-015734D660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467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The diagram depicts the relationship at a university where students enroll in course sections. </a:t>
            </a:r>
          </a:p>
        </p:txBody>
      </p:sp>
      <p:pic>
        <p:nvPicPr>
          <p:cNvPr id="33797" name="Picture 7" descr="Figure6-4">
            <a:extLst>
              <a:ext uri="{FF2B5EF4-FFF2-40B4-BE49-F238E27FC236}">
                <a16:creationId xmlns:a16="http://schemas.microsoft.com/office/drawing/2014/main" id="{B38A3374-3B97-4965-A932-D2A8252DF0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667000"/>
            <a:ext cx="8077200" cy="312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175580F4-3786-46BF-8DDE-10097B962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/>
              <a:t>Joining Tables by Using Two Columns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908A22D2-605C-4F59-B0DC-00F40EDD22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86800" cy="59435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800" dirty="0"/>
              <a:t>The SELECT statement that accomplishes the JOIN based on two columns is shown below. 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800" dirty="0"/>
              <a:t>This situation arises when the related tables have </a:t>
            </a:r>
            <a:r>
              <a:rPr lang="en-US" sz="2800" i="1" dirty="0"/>
              <a:t>composite primary key</a:t>
            </a:r>
            <a:r>
              <a:rPr lang="en-US" sz="2800" dirty="0"/>
              <a:t> columns.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900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/* SQL Example 7.19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/* Join conditions in the WHERE clause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</a:rPr>
              <a:t>s.CourseNumber</a:t>
            </a:r>
            <a:r>
              <a:rPr lang="en-US" sz="1800" dirty="0">
                <a:latin typeface="Courier New" panose="02070309020205020404" pitchFamily="49" charset="0"/>
              </a:rPr>
              <a:t> "Course", </a:t>
            </a:r>
            <a:r>
              <a:rPr lang="en-US" sz="1800" dirty="0" err="1">
                <a:latin typeface="Courier New" panose="02070309020205020404" pitchFamily="49" charset="0"/>
              </a:rPr>
              <a:t>e.StudentSSN</a:t>
            </a:r>
            <a:r>
              <a:rPr lang="en-US" sz="1800" dirty="0">
                <a:latin typeface="Courier New" panose="02070309020205020404" pitchFamily="49" charset="0"/>
              </a:rPr>
              <a:t> "Student SSN",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</a:rPr>
              <a:t>s.RoomLocation</a:t>
            </a:r>
            <a:r>
              <a:rPr lang="en-US" sz="1800" dirty="0">
                <a:latin typeface="Courier New" panose="02070309020205020404" pitchFamily="49" charset="0"/>
              </a:rPr>
              <a:t> "Room"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FROM Enrollment e, Section 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</a:rPr>
              <a:t>e.CourseNumber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s.CourseNumber</a:t>
            </a:r>
            <a:r>
              <a:rPr lang="en-US" sz="1800" dirty="0">
                <a:latin typeface="Courier New" panose="02070309020205020404" pitchFamily="49" charset="0"/>
              </a:rPr>
              <a:t> AND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</a:rPr>
              <a:t>e.SectionNumber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s.SectionNumber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sz="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/* Join conditions in the FROM clause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</a:rPr>
              <a:t>s.CourseNumber</a:t>
            </a:r>
            <a:r>
              <a:rPr lang="en-US" sz="1800" dirty="0">
                <a:latin typeface="Courier New" panose="02070309020205020404" pitchFamily="49" charset="0"/>
              </a:rPr>
              <a:t> "Course", </a:t>
            </a:r>
            <a:r>
              <a:rPr lang="en-US" sz="1800" dirty="0" err="1">
                <a:latin typeface="Courier New" panose="02070309020205020404" pitchFamily="49" charset="0"/>
              </a:rPr>
              <a:t>e.StudentSSN</a:t>
            </a:r>
            <a:r>
              <a:rPr lang="en-US" sz="1800" dirty="0">
                <a:latin typeface="Courier New" panose="02070309020205020404" pitchFamily="49" charset="0"/>
              </a:rPr>
              <a:t> "Student SSN",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</a:rPr>
              <a:t>s.RoomLocation</a:t>
            </a:r>
            <a:r>
              <a:rPr lang="en-US" sz="1800" dirty="0">
                <a:latin typeface="Courier New" panose="02070309020205020404" pitchFamily="49" charset="0"/>
              </a:rPr>
              <a:t> "Room"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FROM Enrollment e JOIN Section s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 ON (</a:t>
            </a:r>
            <a:r>
              <a:rPr lang="en-US" sz="1800" dirty="0" err="1">
                <a:latin typeface="Courier New" panose="02070309020205020404" pitchFamily="49" charset="0"/>
              </a:rPr>
              <a:t>e.CourseNumber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s.CourseNumber</a:t>
            </a:r>
            <a:r>
              <a:rPr lang="en-US" sz="1800" dirty="0">
                <a:latin typeface="Courier New" panose="02070309020205020404" pitchFamily="49" charset="0"/>
              </a:rPr>
              <a:t>) AND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    (</a:t>
            </a:r>
            <a:r>
              <a:rPr lang="en-US" sz="1800" dirty="0" err="1">
                <a:latin typeface="Courier New" panose="02070309020205020404" pitchFamily="49" charset="0"/>
              </a:rPr>
              <a:t>e.SectionNumber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s.SectionNumber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603</Words>
  <Application>Microsoft Office PowerPoint</Application>
  <PresentationFormat>On-screen Show (4:3)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Calisto MT</vt:lpstr>
      <vt:lpstr>Courier New</vt:lpstr>
      <vt:lpstr>Wingdings</vt:lpstr>
      <vt:lpstr>Wingdings 3</vt:lpstr>
      <vt:lpstr>Venture</vt:lpstr>
      <vt:lpstr>MULTI-TABLE QUERIES</vt:lpstr>
      <vt:lpstr>Agenda </vt:lpstr>
      <vt:lpstr>Complex Joins of more than 2 tables</vt:lpstr>
      <vt:lpstr>Complex JOIN</vt:lpstr>
      <vt:lpstr>Joining Three Tables</vt:lpstr>
      <vt:lpstr>Joining Four Tables</vt:lpstr>
      <vt:lpstr>Joining Four Tables using FROM</vt:lpstr>
      <vt:lpstr>Joining Tables by Using Two Columns</vt:lpstr>
      <vt:lpstr>Joining Tables by Using Two Columns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51</cp:revision>
  <dcterms:created xsi:type="dcterms:W3CDTF">2016-01-01T19:13:59Z</dcterms:created>
  <dcterms:modified xsi:type="dcterms:W3CDTF">2021-07-27T17:04:01Z</dcterms:modified>
</cp:coreProperties>
</file>