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37" r:id="rId3"/>
    <p:sldId id="281" r:id="rId4"/>
    <p:sldId id="297" r:id="rId5"/>
    <p:sldId id="298" r:id="rId6"/>
    <p:sldId id="338" r:id="rId7"/>
    <p:sldId id="339" r:id="rId8"/>
    <p:sldId id="284" r:id="rId9"/>
    <p:sldId id="288" r:id="rId10"/>
    <p:sldId id="289" r:id="rId11"/>
    <p:sldId id="301" r:id="rId12"/>
    <p:sldId id="302" r:id="rId13"/>
    <p:sldId id="340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7610-8058-4F81-BAAA-6575BE085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9BE07-B9D0-481A-B591-47FC319F78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Bordoloi and Bock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C89BE-FFCC-4146-BEC4-97542E11D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37228-827E-4DDE-95D3-B729CE041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C00A0-6A11-4A35-80E1-F6EE738B8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 Chapter 7 Video 3</a:t>
            </a:r>
          </a:p>
          <a:p>
            <a:r>
              <a:rPr lang="en-US" dirty="0"/>
              <a:t>Outer JOINs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FAA5C76B-FB23-45E6-8877-A2E51BD37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/>
              <a:t>SELF-JOIN Operations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BC5B75CA-58A5-477D-861F-F48FB72430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8153400" cy="6096000"/>
          </a:xfrm>
        </p:spPr>
        <p:txBody>
          <a:bodyPr>
            <a:normAutofit fontScale="85000" lnSpcReduction="20000"/>
          </a:bodyPr>
          <a:lstStyle/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SQL Example 7.29 */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e1.LastName || ' ' || e1.FirstName "Supervisor",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e2.LastName || ' ' || e2.FirstName "Employee"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FROM Employee e1 JOIN Employee e2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ON (e1.EmployeeID = e2.SupervisorID)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ORDER BY e2.SupervisorID DESC;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Supervisor                   Employee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---------------------------- ---------------------------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Becker Roberta               </a:t>
            </a:r>
            <a:r>
              <a:rPr lang="en-US" sz="1800" dirty="0" err="1">
                <a:latin typeface="Courier New" panose="02070309020205020404" pitchFamily="49" charset="0"/>
              </a:rPr>
              <a:t>Brockwell</a:t>
            </a:r>
            <a:r>
              <a:rPr lang="en-US" sz="1800" dirty="0">
                <a:latin typeface="Courier New" panose="02070309020205020404" pitchFamily="49" charset="0"/>
              </a:rPr>
              <a:t> Mary Ellen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Becker Roberta               Young Yvonne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Becker Roberta               Simmons Leslie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Lester               Boudreaux Beverly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Lester               </a:t>
            </a:r>
            <a:r>
              <a:rPr lang="en-US" sz="1800" dirty="0" err="1">
                <a:latin typeface="Courier New" panose="02070309020205020404" pitchFamily="49" charset="0"/>
              </a:rPr>
              <a:t>Eakin</a:t>
            </a:r>
            <a:r>
              <a:rPr lang="en-US" sz="1800" dirty="0">
                <a:latin typeface="Courier New" panose="02070309020205020404" pitchFamily="49" charset="0"/>
              </a:rPr>
              <a:t> Maxwell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Lester               Becker Roberta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Lester               Sumner Elizabeth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Lester               Webber Eugene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Simmons Lester               </a:t>
            </a:r>
            <a:r>
              <a:rPr lang="en-US" sz="1800" dirty="0" err="1">
                <a:latin typeface="Courier New" panose="02070309020205020404" pitchFamily="49" charset="0"/>
              </a:rPr>
              <a:t>Klepper</a:t>
            </a:r>
            <a:r>
              <a:rPr lang="en-US" sz="1800" dirty="0">
                <a:latin typeface="Courier New" panose="02070309020205020404" pitchFamily="49" charset="0"/>
              </a:rPr>
              <a:t> Robert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Klepper</a:t>
            </a:r>
            <a:r>
              <a:rPr lang="en-US" sz="1800" dirty="0">
                <a:latin typeface="Courier New" panose="02070309020205020404" pitchFamily="49" charset="0"/>
              </a:rPr>
              <a:t> Robert               </a:t>
            </a:r>
            <a:r>
              <a:rPr lang="en-US" sz="1800" dirty="0" err="1">
                <a:latin typeface="Courier New" panose="02070309020205020404" pitchFamily="49" charset="0"/>
              </a:rPr>
              <a:t>Zumwalt</a:t>
            </a:r>
            <a:r>
              <a:rPr lang="en-US" sz="1800" dirty="0">
                <a:latin typeface="Courier New" panose="02070309020205020404" pitchFamily="49" charset="0"/>
              </a:rPr>
              <a:t> Mary</a:t>
            </a: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Klepper</a:t>
            </a:r>
            <a:r>
              <a:rPr lang="en-US" sz="1800" dirty="0">
                <a:latin typeface="Courier New" panose="02070309020205020404" pitchFamily="49" charset="0"/>
              </a:rPr>
              <a:t> Robert               </a:t>
            </a:r>
            <a:r>
              <a:rPr lang="en-US" sz="1800" dirty="0" err="1">
                <a:latin typeface="Courier New" panose="02070309020205020404" pitchFamily="49" charset="0"/>
              </a:rPr>
              <a:t>Quattromani</a:t>
            </a:r>
            <a:r>
              <a:rPr lang="en-US" sz="1800" dirty="0">
                <a:latin typeface="Courier New" panose="02070309020205020404" pitchFamily="49" charset="0"/>
              </a:rPr>
              <a:t> Toni</a:t>
            </a:r>
            <a:endParaRPr lang="en-US" sz="1800" i="1" dirty="0">
              <a:latin typeface="Courier New" panose="02070309020205020404" pitchFamily="49" charset="0"/>
            </a:endParaRPr>
          </a:p>
          <a:p>
            <a:pPr marL="520700" lvl="1" indent="-295275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</a:rPr>
              <a:t>more rows will display . . .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B8FA3A4D-C3D2-4583-BD3C-9E54714CF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NATURAL Join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96501E73-21A4-444F-B2CB-BE4B3DC5A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Simplifies the syntax of an equijoin.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dirty="0"/>
              <a:t>This example gives a NATURAL join of the </a:t>
            </a:r>
            <a:r>
              <a:rPr lang="en-US" sz="2800" i="1" dirty="0"/>
              <a:t>department</a:t>
            </a:r>
            <a:r>
              <a:rPr lang="en-US" sz="2800" dirty="0"/>
              <a:t> and </a:t>
            </a:r>
            <a:r>
              <a:rPr lang="en-US" sz="2800" i="1" dirty="0"/>
              <a:t>project</a:t>
            </a:r>
            <a:r>
              <a:rPr lang="en-US" sz="2800" dirty="0"/>
              <a:t> tables.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/* SQL Example 7.31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sz="2000" dirty="0">
                <a:latin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</a:rPr>
              <a:t>Dept</a:t>
            </a:r>
            <a:r>
              <a:rPr lang="en-US" sz="2000" dirty="0">
                <a:latin typeface="Courier New" panose="02070309020205020404" pitchFamily="49" charset="0"/>
              </a:rPr>
              <a:t> #", </a:t>
            </a:r>
            <a:r>
              <a:rPr lang="en-US" sz="2000" dirty="0" err="1">
                <a:latin typeface="Courier New" panose="02070309020205020404" pitchFamily="49" charset="0"/>
              </a:rPr>
              <a:t>d.DepartmentName</a:t>
            </a: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  "Department", </a:t>
            </a:r>
            <a:r>
              <a:rPr lang="en-US" sz="2000" dirty="0" err="1">
                <a:latin typeface="Courier New" panose="02070309020205020404" pitchFamily="49" charset="0"/>
              </a:rPr>
              <a:t>p.ProjectTitle</a:t>
            </a:r>
            <a:r>
              <a:rPr lang="en-US" sz="2000" dirty="0">
                <a:latin typeface="Courier New" panose="02070309020205020404" pitchFamily="49" charset="0"/>
              </a:rPr>
              <a:t> "Project"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FROM Department d NATURAL JOIN Project p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sz="2000" dirty="0">
                <a:latin typeface="Courier New" panose="02070309020205020404" pitchFamily="49" charset="0"/>
              </a:rPr>
              <a:t> = 6;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</a:rPr>
              <a:t>Dept</a:t>
            </a:r>
            <a:r>
              <a:rPr lang="en-US" sz="2000" dirty="0">
                <a:latin typeface="Courier New" panose="02070309020205020404" pitchFamily="49" charset="0"/>
              </a:rPr>
              <a:t> # Department             Project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------ ---------------------- ------------------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6    Pediatrics-Gynecology  New Pediatric Monitors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6    Pediatrics-Gynecology  Child Care Center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DF66BB28-F5D0-421A-A11A-0CFEF6428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NATURAL Join Limitations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8EA4B4C1-517F-47D1-9201-364630A1A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58614"/>
            <a:ext cx="8229600" cy="531035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dirty="0"/>
              <a:t>You cannot specify a LOB column with a NATURAL JOIN.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800" dirty="0"/>
              <a:t>Columns involved in the join cannot be qualified by a table name or alias as shown in this example in either the SELECT, FROM, WHERE, or other clause.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/* SQL Example 7.33 */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SELECT </a:t>
            </a:r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d.DepartmentNumber</a:t>
            </a:r>
            <a:r>
              <a:rPr lang="en-US" sz="2000" dirty="0">
                <a:latin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</a:rPr>
              <a:t>Dept</a:t>
            </a:r>
            <a:r>
              <a:rPr lang="en-US" sz="2000" dirty="0">
                <a:latin typeface="Courier New" panose="02070309020205020404" pitchFamily="49" charset="0"/>
              </a:rPr>
              <a:t> #", </a:t>
            </a:r>
            <a:r>
              <a:rPr lang="en-US" sz="2000" dirty="0" err="1">
                <a:latin typeface="Courier New" panose="02070309020205020404" pitchFamily="49" charset="0"/>
              </a:rPr>
              <a:t>d.DepartmentName</a:t>
            </a: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  "Department", </a:t>
            </a:r>
            <a:r>
              <a:rPr lang="en-US" sz="2000" dirty="0" err="1">
                <a:latin typeface="Courier New" panose="02070309020205020404" pitchFamily="49" charset="0"/>
              </a:rPr>
              <a:t>p.ProjectTitle</a:t>
            </a:r>
            <a:r>
              <a:rPr lang="en-US" sz="2000" dirty="0">
                <a:latin typeface="Courier New" panose="02070309020205020404" pitchFamily="49" charset="0"/>
              </a:rPr>
              <a:t> "Project"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FROM Department d NATURAL JOIN Project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sz="2000" dirty="0">
                <a:latin typeface="Courier New" panose="02070309020205020404" pitchFamily="49" charset="0"/>
              </a:rPr>
              <a:t> = 6;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ERROR at line 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ORA-25155: column used in NATURAL join cannot have qualifier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BDEA-813A-48CF-9801-CCA3D5A1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UNION and 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0A9E-B381-4205-9BB9-E2D961B2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union is used to combine the result of two SELECT statements.</a:t>
            </a:r>
          </a:p>
          <a:p>
            <a:r>
              <a:rPr lang="en-US" dirty="0"/>
              <a:t>Using UNION will remove any duplicates resulting from the two SELECT statements.</a:t>
            </a:r>
          </a:p>
          <a:p>
            <a:r>
              <a:rPr lang="en-US" dirty="0"/>
              <a:t>The two SELECT statements must have the same number of fields chosen with the same datatypes.</a:t>
            </a:r>
          </a:p>
          <a:p>
            <a:r>
              <a:rPr lang="en-US" dirty="0"/>
              <a:t>Using UNION ALL will not filter out duplicate rows between the two SELECT statements.</a:t>
            </a:r>
          </a:p>
        </p:txBody>
      </p:sp>
    </p:spTree>
    <p:extLst>
      <p:ext uri="{BB962C8B-B14F-4D97-AF65-F5344CB8AC3E}">
        <p14:creationId xmlns:p14="http://schemas.microsoft.com/office/powerpoint/2010/main" val="7106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1D7D-FF44-4576-B4B5-19A4A69C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AB85-ABF8-4438-A2C6-09AE50E3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  <a:p>
            <a:r>
              <a:rPr lang="en-US" dirty="0"/>
              <a:t>Left Joins / Right Joins</a:t>
            </a:r>
          </a:p>
          <a:p>
            <a:r>
              <a:rPr lang="en-US" dirty="0"/>
              <a:t>Natural 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81BB46F0-AD1C-4AC0-A001-9F4F16C53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OUTER JOIN Operations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3C029576-D72F-4DFB-B9FC-AF3CE5B17E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153400" cy="52341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/>
              <a:t>A LEFT OUTER JOIN includes all rows in the left table of a JOIN specification and any rows that match a left table row from the right table of a JOIN specification.</a:t>
            </a:r>
          </a:p>
          <a:p>
            <a:pPr eaLnBrk="1" hangingPunct="1">
              <a:defRPr/>
            </a:pPr>
            <a:r>
              <a:rPr lang="en-US" sz="2800" dirty="0"/>
              <a:t>A RIGHT OUTER JOIN includes all rows in the right table of a JOIN specification and any rows that match the right table row from the left table of the JOIN.</a:t>
            </a:r>
          </a:p>
          <a:p>
            <a:pPr eaLnBrk="1" hangingPunct="1">
              <a:defRPr/>
            </a:pPr>
            <a:r>
              <a:rPr lang="en-US" sz="2800" dirty="0"/>
              <a:t>Oracle also supports the FULL OUTER JOIN.  We do not cover the FULL OUTER JOIN; however, it is used to display data where the result table would be very sparse.    </a:t>
            </a:r>
          </a:p>
          <a:p>
            <a:pPr eaLnBrk="1" hangingPunct="1">
              <a:buFontTx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00C8D45D-1F90-475E-8F36-DA87B23B5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LEFT OUTER JOIN – </a:t>
            </a:r>
            <a:br>
              <a:rPr lang="en-US" sz="4000" dirty="0"/>
            </a:br>
            <a:r>
              <a:rPr lang="en-US" sz="4000" dirty="0"/>
              <a:t>FROM Clause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2B77C9DA-628D-4E05-9086-C31E09C8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486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/* SQL Example 7.21 - Join conditions in the FROM clause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</a:rPr>
              <a:t> "Last Name", </a:t>
            </a:r>
            <a:r>
              <a:rPr lang="en-US" sz="1800" dirty="0" err="1">
                <a:latin typeface="Courier New" panose="02070309020205020404" pitchFamily="49" charset="0"/>
              </a:rPr>
              <a:t>FirstName</a:t>
            </a:r>
            <a:r>
              <a:rPr lang="en-US" sz="1800" dirty="0">
                <a:latin typeface="Courier New" panose="02070309020205020404" pitchFamily="49" charset="0"/>
              </a:rPr>
              <a:t> "First Name",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Name "Dependent", </a:t>
            </a:r>
            <a:r>
              <a:rPr lang="en-US" sz="1800" dirty="0" err="1">
                <a:latin typeface="Courier New" panose="02070309020205020404" pitchFamily="49" charset="0"/>
              </a:rPr>
              <a:t>RelationshipToEmployee</a:t>
            </a:r>
            <a:r>
              <a:rPr lang="en-US" sz="1800" dirty="0">
                <a:latin typeface="Courier New" panose="02070309020205020404" pitchFamily="49" charset="0"/>
              </a:rPr>
              <a:t> "Relationship"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FROM Employee e LEFT OUTER JOIN Dependent d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   ON (</a:t>
            </a:r>
            <a:r>
              <a:rPr 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e.EmployeeID</a:t>
            </a: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d.EmployeeID</a:t>
            </a: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Last Name       First Name      Dependent      Relationship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--------------- --------------- -------------- 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Jeffery        SON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Deanna  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Michelle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Mary Ellen     SPOUSE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Rachael 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Sumner          Elizabeth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Bordoloi</a:t>
            </a:r>
            <a:r>
              <a:rPr lang="en-US" sz="1800" dirty="0">
                <a:latin typeface="Courier New" panose="02070309020205020404" pitchFamily="49" charset="0"/>
              </a:rPr>
              <a:t>        Bijoy           </a:t>
            </a:r>
            <a:r>
              <a:rPr lang="en-US" sz="1800" dirty="0" err="1">
                <a:latin typeface="Courier New" panose="02070309020205020404" pitchFamily="49" charset="0"/>
              </a:rPr>
              <a:t>Mita</a:t>
            </a:r>
            <a:r>
              <a:rPr lang="en-US" sz="1800" dirty="0">
                <a:latin typeface="Courier New" panose="02070309020205020404" pitchFamily="49" charset="0"/>
              </a:rPr>
              <a:t>           SPOUSE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Bordoloi</a:t>
            </a:r>
            <a:r>
              <a:rPr lang="en-US" sz="1800" dirty="0">
                <a:latin typeface="Courier New" panose="02070309020205020404" pitchFamily="49" charset="0"/>
              </a:rPr>
              <a:t>        Bijoy           Monica  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</a:rPr>
              <a:t>more rows will display . . 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Note employee Elizabeth Sumner has no dependents.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FDB079DF-7E02-4A09-85F5-C7F19A26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LEFT OUTER JOIN – </a:t>
            </a:r>
            <a:br>
              <a:rPr lang="en-US" sz="4000" dirty="0"/>
            </a:br>
            <a:r>
              <a:rPr lang="en-US" sz="4000" dirty="0"/>
              <a:t>WHERE Clause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18E98CA8-D4CB-4F27-9422-8B1BC7307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166" y="1524000"/>
            <a:ext cx="8671034" cy="502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Here SQL Example 7.21 has the LEFT OUTER JOIN specified with the WHERE clause by use of the plus (+) symbol.  The </a:t>
            </a:r>
            <a:r>
              <a:rPr lang="en-US" sz="2800" i="1" dirty="0"/>
              <a:t>dependent</a:t>
            </a:r>
            <a:r>
              <a:rPr lang="en-US" sz="2800" dirty="0"/>
              <a:t> table is being outer joined with the </a:t>
            </a:r>
            <a:r>
              <a:rPr lang="en-US" sz="2800" i="1" dirty="0"/>
              <a:t>employee</a:t>
            </a:r>
            <a:r>
              <a:rPr lang="en-US" sz="2800" dirty="0"/>
              <a:t> table.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/* Join conditions in the WHERE clause */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</a:rPr>
              <a:t> "Last Name", </a:t>
            </a:r>
            <a:r>
              <a:rPr lang="en-US" sz="2000" dirty="0" err="1">
                <a:latin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</a:rPr>
              <a:t> "First Name",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  Name "Dependent", </a:t>
            </a:r>
            <a:r>
              <a:rPr lang="en-US" sz="2000" dirty="0" err="1">
                <a:latin typeface="Courier New" panose="02070309020205020404" pitchFamily="49" charset="0"/>
              </a:rPr>
              <a:t>RelationshipToEmployee</a:t>
            </a:r>
            <a:r>
              <a:rPr lang="en-US" sz="2000" dirty="0">
                <a:latin typeface="Courier New" panose="02070309020205020404" pitchFamily="49" charset="0"/>
              </a:rPr>
              <a:t> "Relationship"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FROM Employee e, Dependent d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</a:rPr>
              <a:t>e.EmployeeID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</a:rPr>
              <a:t>d.EmployeeID</a:t>
            </a:r>
            <a:r>
              <a:rPr lang="en-US" sz="2000" dirty="0">
                <a:latin typeface="Courier New" panose="02070309020205020404" pitchFamily="49" charset="0"/>
              </a:rPr>
              <a:t>(+);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CD7A-369A-4DB2-93DB-3C21510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40D6-BD17-4BF4-B530-DE300C7F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done as frequently</a:t>
            </a:r>
          </a:p>
          <a:p>
            <a:r>
              <a:rPr lang="en-US" dirty="0"/>
              <a:t>The same as the LEFT OUTER JOIN, only it lists all rows of the Right table with any matches from the Left table.</a:t>
            </a:r>
          </a:p>
          <a:p>
            <a:r>
              <a:rPr lang="en-US" dirty="0"/>
              <a:t>Therefore, you can just use the LEFT OUTER JOIN and switch your tables around!</a:t>
            </a:r>
          </a:p>
        </p:txBody>
      </p:sp>
    </p:spTree>
    <p:extLst>
      <p:ext uri="{BB962C8B-B14F-4D97-AF65-F5344CB8AC3E}">
        <p14:creationId xmlns:p14="http://schemas.microsoft.com/office/powerpoint/2010/main" val="12177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00C8D45D-1F90-475E-8F36-DA87B23B5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RIGHT OUTER JOIN – FROM Clause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2B77C9DA-628D-4E05-9086-C31E09C8D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55987"/>
            <a:ext cx="89154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</a:rPr>
              <a:t>LastName</a:t>
            </a:r>
            <a:r>
              <a:rPr lang="en-US" sz="1800" dirty="0">
                <a:latin typeface="Courier New" panose="02070309020205020404" pitchFamily="49" charset="0"/>
              </a:rPr>
              <a:t> "Last Name", FirstName "First Name",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    Name "Dependent", </a:t>
            </a:r>
            <a:r>
              <a:rPr lang="en-US" sz="1800" dirty="0" err="1">
                <a:latin typeface="Courier New" panose="02070309020205020404" pitchFamily="49" charset="0"/>
              </a:rPr>
              <a:t>RelationshipToEmployee</a:t>
            </a:r>
            <a:r>
              <a:rPr lang="en-US" sz="1800" dirty="0">
                <a:latin typeface="Courier New" panose="02070309020205020404" pitchFamily="49" charset="0"/>
              </a:rPr>
              <a:t> "Relationship"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FROM Dependent d RIGHT OUTER JOIN Employee e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   ON (</a:t>
            </a:r>
            <a:r>
              <a:rPr 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d.EmployeeID</a:t>
            </a:r>
            <a:r>
              <a:rPr 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e.EmployeeID);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Last Name       First Name      Dependent      Relationship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--------------- --------------- -------------- ------------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Jeffery        SON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Deanna  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Michelle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Mary Ellen     SPOUSE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Bock            Douglas         Rachael 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</a:rPr>
              <a:t>Sumner          Elizabeth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Bordoloi</a:t>
            </a:r>
            <a:r>
              <a:rPr lang="en-US" sz="1800" dirty="0">
                <a:latin typeface="Courier New" panose="02070309020205020404" pitchFamily="49" charset="0"/>
              </a:rPr>
              <a:t>        Bijoy           </a:t>
            </a:r>
            <a:r>
              <a:rPr lang="en-US" sz="1800" dirty="0" err="1">
                <a:latin typeface="Courier New" panose="02070309020205020404" pitchFamily="49" charset="0"/>
              </a:rPr>
              <a:t>Mita</a:t>
            </a:r>
            <a:r>
              <a:rPr lang="en-US" sz="1800" dirty="0">
                <a:latin typeface="Courier New" panose="02070309020205020404" pitchFamily="49" charset="0"/>
              </a:rPr>
              <a:t>           SPOUSE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</a:rPr>
              <a:t>Bordoloi</a:t>
            </a:r>
            <a:r>
              <a:rPr lang="en-US" sz="1800" dirty="0">
                <a:latin typeface="Courier New" panose="02070309020205020404" pitchFamily="49" charset="0"/>
              </a:rPr>
              <a:t>        Bijoy           Monica         DAUGHTER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</a:rPr>
              <a:t>more rows will display 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55E3A6C8-A545-4BFF-AB82-548F59547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OUTER JOINS and NULL values 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6620C45-5BF2-4B6B-9C82-A5820635F8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915400" cy="556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Management might desire a listing of employees with no dependents in order to satisfy some governmental reporting requirement.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We can take advantage of the fact that the </a:t>
            </a:r>
            <a:r>
              <a:rPr lang="en-US" sz="2400" i="1" dirty="0"/>
              <a:t>department </a:t>
            </a:r>
            <a:r>
              <a:rPr lang="en-US" sz="2400" dirty="0"/>
              <a:t>table’s </a:t>
            </a:r>
            <a:r>
              <a:rPr lang="en-US" sz="2400" i="1" dirty="0"/>
              <a:t>Name</a:t>
            </a:r>
            <a:r>
              <a:rPr lang="en-US" sz="2400" dirty="0"/>
              <a:t> column will be NULL for employees with no dependents: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/* SQL Example */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</a:rPr>
              <a:t> || ', ' ||</a:t>
            </a:r>
            <a:r>
              <a:rPr lang="en-US" sz="2000" dirty="0" err="1">
                <a:latin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</a:rPr>
              <a:t> "Employees Without Dependents"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FROM Employee e LEFT OUTER JOIN Dependent d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    ON (</a:t>
            </a:r>
            <a:r>
              <a:rPr lang="en-US" sz="2000" dirty="0" err="1">
                <a:latin typeface="Courier New" panose="02070309020205020404" pitchFamily="49" charset="0"/>
              </a:rPr>
              <a:t>e.EmployeeID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</a:rPr>
              <a:t>d.EmployeeID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</a:rPr>
              <a:t>d.Name</a:t>
            </a:r>
            <a:r>
              <a:rPr lang="en-US" sz="2000" dirty="0">
                <a:latin typeface="Courier New" panose="02070309020205020404" pitchFamily="49" charset="0"/>
              </a:rPr>
              <a:t> IS NULL;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Employees Without Dependents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-------------------------------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Sumner, Elizabeth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</a:rPr>
              <a:t>Eakin</a:t>
            </a:r>
            <a:r>
              <a:rPr lang="en-US" sz="2000" dirty="0">
                <a:latin typeface="Courier New" panose="02070309020205020404" pitchFamily="49" charset="0"/>
              </a:rPr>
              <a:t>, Maxwell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Webber, Eugene</a:t>
            </a:r>
            <a:endParaRPr lang="en-US" sz="2000" i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 dirty="0">
                <a:latin typeface="Courier New" panose="02070309020205020404" pitchFamily="49" charset="0"/>
              </a:rPr>
              <a:t>more rows will display . .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C6D73C7C-C36C-46E8-9139-FA98CFD24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SELF-JOIN Operations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4D4BD03B-6C15-4DBD-B59F-141E0AE5ED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534400" cy="5486400"/>
          </a:xfrm>
        </p:spPr>
        <p:txBody>
          <a:bodyPr/>
          <a:lstStyle/>
          <a:p>
            <a:pPr marL="520700" lvl="1" indent="-295275" eaLnBrk="1" hangingPunct="1">
              <a:buFontTx/>
              <a:buChar char="•"/>
              <a:defRPr/>
            </a:pPr>
            <a:r>
              <a:rPr lang="en-US"/>
              <a:t>SELF-JOIN operation – used when a relationship   exists among rows that are stored within a single table. </a:t>
            </a:r>
          </a:p>
        </p:txBody>
      </p:sp>
      <p:pic>
        <p:nvPicPr>
          <p:cNvPr id="43013" name="Picture 7" descr="Figure6-6">
            <a:extLst>
              <a:ext uri="{FF2B5EF4-FFF2-40B4-BE49-F238E27FC236}">
                <a16:creationId xmlns:a16="http://schemas.microsoft.com/office/drawing/2014/main" id="{7F43FC6C-0DD9-4AA5-96B9-A8B1DDE463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828800"/>
            <a:ext cx="6386513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945</Words>
  <Application>Microsoft Office PowerPoint</Application>
  <PresentationFormat>On-screen Show (4:3)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Courier New</vt:lpstr>
      <vt:lpstr>Wingdings</vt:lpstr>
      <vt:lpstr>Venture</vt:lpstr>
      <vt:lpstr>MULTI-TABLE QUERIES</vt:lpstr>
      <vt:lpstr>Agenda </vt:lpstr>
      <vt:lpstr>OUTER JOIN Operations</vt:lpstr>
      <vt:lpstr>LEFT OUTER JOIN –  FROM Clause</vt:lpstr>
      <vt:lpstr>LEFT OUTER JOIN –  WHERE Clause</vt:lpstr>
      <vt:lpstr>RIGHT OUTER JOIN</vt:lpstr>
      <vt:lpstr>RIGHT OUTER JOIN – FROM Clause</vt:lpstr>
      <vt:lpstr>OUTER JOINS and NULL values </vt:lpstr>
      <vt:lpstr>SELF-JOIN Operations</vt:lpstr>
      <vt:lpstr>SELF-JOIN Operations</vt:lpstr>
      <vt:lpstr>NATURAL Join</vt:lpstr>
      <vt:lpstr>NATURAL Join Limitations</vt:lpstr>
      <vt:lpstr>UNION and UNION ALL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57</cp:revision>
  <cp:lastPrinted>2021-07-27T17:45:00Z</cp:lastPrinted>
  <dcterms:created xsi:type="dcterms:W3CDTF">2016-01-01T19:13:59Z</dcterms:created>
  <dcterms:modified xsi:type="dcterms:W3CDTF">2021-07-27T18:12:30Z</dcterms:modified>
</cp:coreProperties>
</file>