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330" r:id="rId3"/>
    <p:sldId id="308" r:id="rId4"/>
    <p:sldId id="309" r:id="rId5"/>
    <p:sldId id="310" r:id="rId6"/>
    <p:sldId id="311" r:id="rId7"/>
    <p:sldId id="312" r:id="rId8"/>
    <p:sldId id="326" r:id="rId9"/>
    <p:sldId id="315" r:id="rId10"/>
    <p:sldId id="316" r:id="rId11"/>
    <p:sldId id="320" r:id="rId12"/>
    <p:sldId id="321" r:id="rId13"/>
    <p:sldId id="322" r:id="rId14"/>
    <p:sldId id="323" r:id="rId15"/>
    <p:sldId id="327" r:id="rId16"/>
    <p:sldId id="328" r:id="rId17"/>
    <p:sldId id="313" r:id="rId18"/>
    <p:sldId id="314" r:id="rId19"/>
    <p:sldId id="317" r:id="rId20"/>
    <p:sldId id="318" r:id="rId21"/>
    <p:sldId id="319" r:id="rId22"/>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4972" autoAdjust="0"/>
  </p:normalViewPr>
  <p:slideViewPr>
    <p:cSldViewPr snapToGrid="0" snapToObjects="1">
      <p:cViewPr varScale="1">
        <p:scale>
          <a:sx n="91" d="100"/>
          <a:sy n="91" d="100"/>
        </p:scale>
        <p:origin x="5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E3180A5-EFCA-406E-A0F8-4F62DDF59C8F}" type="datetimeFigureOut">
              <a:rPr lang="en-US" smtClean="0"/>
              <a:t>7/27/2021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13B7610-8058-4F81-BAAA-6575BE08572B}" type="slidenum">
              <a:rPr lang="en-US" smtClean="0"/>
              <a:t>‹#›</a:t>
            </a:fld>
            <a:endParaRPr lang="en-US"/>
          </a:p>
        </p:txBody>
      </p:sp>
    </p:spTree>
    <p:extLst>
      <p:ext uri="{BB962C8B-B14F-4D97-AF65-F5344CB8AC3E}">
        <p14:creationId xmlns:p14="http://schemas.microsoft.com/office/powerpoint/2010/main" val="67594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C205785-377B-214E-B1DB-2690F5051EEA}"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05785-377B-214E-B1DB-2690F5051EEA}" type="datetimeFigureOut">
              <a:rPr lang="en-US" smtClean="0"/>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09A20314-1561-0945-B39C-4F37257AA35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09A20314-1561-0945-B39C-4F37257AA3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8C205785-377B-214E-B1DB-2690F5051EEA}"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C205785-377B-214E-B1DB-2690F5051EEA}"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314-1561-0945-B39C-4F37257AA35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8C205785-377B-214E-B1DB-2690F5051EEA}" type="datetimeFigureOut">
              <a:rPr lang="en-US" smtClean="0"/>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09A20314-1561-0945-B39C-4F37257AA3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MULTI-TABLE QUERIES</a:t>
            </a:r>
          </a:p>
        </p:txBody>
      </p:sp>
      <p:sp>
        <p:nvSpPr>
          <p:cNvPr id="3" name="Subtitle 2"/>
          <p:cNvSpPr>
            <a:spLocks noGrp="1"/>
          </p:cNvSpPr>
          <p:nvPr>
            <p:ph type="subTitle" idx="1"/>
          </p:nvPr>
        </p:nvSpPr>
        <p:spPr/>
        <p:txBody>
          <a:bodyPr/>
          <a:lstStyle/>
          <a:p>
            <a:r>
              <a:rPr lang="en-US" dirty="0"/>
              <a:t>Week 4 Chapter 7 Video 4</a:t>
            </a:r>
          </a:p>
          <a:p>
            <a:r>
              <a:rPr lang="en-US" dirty="0"/>
              <a:t>VIEW</a:t>
            </a:r>
          </a:p>
          <a:p>
            <a:r>
              <a:rPr lang="en-US" dirty="0"/>
              <a:t>Dr. Anne Powell</a:t>
            </a:r>
          </a:p>
        </p:txBody>
      </p:sp>
    </p:spTree>
    <p:extLst>
      <p:ext uri="{BB962C8B-B14F-4D97-AF65-F5344CB8AC3E}">
        <p14:creationId xmlns:p14="http://schemas.microsoft.com/office/powerpoint/2010/main" val="341322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77DDF77E-6D36-4C98-878A-8C10BEF94C6E}"/>
              </a:ext>
            </a:extLst>
          </p:cNvPr>
          <p:cNvSpPr>
            <a:spLocks noGrp="1" noChangeArrowheads="1"/>
          </p:cNvSpPr>
          <p:nvPr>
            <p:ph type="title"/>
          </p:nvPr>
        </p:nvSpPr>
        <p:spPr>
          <a:xfrm>
            <a:off x="685800" y="152400"/>
            <a:ext cx="7772400" cy="914400"/>
          </a:xfrm>
        </p:spPr>
        <p:txBody>
          <a:bodyPr/>
          <a:lstStyle/>
          <a:p>
            <a:pPr algn="l" eaLnBrk="1" hangingPunct="1">
              <a:defRPr/>
            </a:pPr>
            <a:r>
              <a:rPr lang="en-US" altLang="en-US" sz="4000" dirty="0"/>
              <a:t>Example</a:t>
            </a:r>
          </a:p>
        </p:txBody>
      </p:sp>
      <p:sp>
        <p:nvSpPr>
          <p:cNvPr id="385027" name="Rectangle 3">
            <a:extLst>
              <a:ext uri="{FF2B5EF4-FFF2-40B4-BE49-F238E27FC236}">
                <a16:creationId xmlns:a16="http://schemas.microsoft.com/office/drawing/2014/main" id="{38CC2686-F231-4A47-97C2-878ED3294B7B}"/>
              </a:ext>
            </a:extLst>
          </p:cNvPr>
          <p:cNvSpPr>
            <a:spLocks noGrp="1" noChangeArrowheads="1"/>
          </p:cNvSpPr>
          <p:nvPr>
            <p:ph type="body" idx="1"/>
          </p:nvPr>
        </p:nvSpPr>
        <p:spPr>
          <a:xfrm>
            <a:off x="304800" y="1066800"/>
            <a:ext cx="8534400" cy="5029200"/>
          </a:xfrm>
        </p:spPr>
        <p:txBody>
          <a:bodyPr/>
          <a:lstStyle/>
          <a:p>
            <a:pPr marL="741363" lvl="3" indent="-338138" eaLnBrk="1" hangingPunct="1">
              <a:buFontTx/>
              <a:buChar char="•"/>
              <a:defRPr/>
            </a:pPr>
            <a:r>
              <a:rPr lang="en-US" altLang="en-US" sz="2800" dirty="0"/>
              <a:t>It is also possible to create a view that has exactly the same structure as an existing database table. </a:t>
            </a:r>
          </a:p>
          <a:p>
            <a:pPr marL="741363" lvl="3" indent="-338138" eaLnBrk="1" hangingPunct="1">
              <a:buFontTx/>
              <a:buChar char="•"/>
              <a:defRPr/>
            </a:pPr>
            <a:r>
              <a:rPr lang="en-US" altLang="en-US" sz="2800" dirty="0"/>
              <a:t>The view named </a:t>
            </a:r>
            <a:r>
              <a:rPr lang="en-US" altLang="en-US" sz="2800" i="1" dirty="0" err="1"/>
              <a:t>dept_view</a:t>
            </a:r>
            <a:r>
              <a:rPr lang="en-US" altLang="en-US" sz="2800" dirty="0"/>
              <a:t> shown next has exactly the same structure as </a:t>
            </a:r>
            <a:r>
              <a:rPr lang="en-US" altLang="en-US" sz="2800" i="1" dirty="0"/>
              <a:t>department</a:t>
            </a:r>
            <a:r>
              <a:rPr lang="en-US" altLang="en-US" sz="2800" dirty="0"/>
              <a:t> table. </a:t>
            </a:r>
          </a:p>
          <a:p>
            <a:pPr marL="741363" lvl="3" indent="-338138" eaLnBrk="1" hangingPunct="1">
              <a:buFontTx/>
              <a:buChar char="•"/>
              <a:defRPr/>
            </a:pPr>
            <a:endParaRPr lang="en-US" altLang="en-US" sz="2800" dirty="0"/>
          </a:p>
          <a:p>
            <a:pPr lvl="4" eaLnBrk="1" hangingPunct="1">
              <a:buFontTx/>
              <a:buNone/>
              <a:defRPr/>
            </a:pPr>
            <a:r>
              <a:rPr lang="en-US" altLang="en-US" dirty="0"/>
              <a:t>CREATE VIEW </a:t>
            </a:r>
            <a:r>
              <a:rPr lang="en-US" altLang="en-US" dirty="0" err="1"/>
              <a:t>dept_view</a:t>
            </a:r>
            <a:r>
              <a:rPr lang="en-US" altLang="en-US" dirty="0"/>
              <a:t> AS </a:t>
            </a:r>
          </a:p>
          <a:p>
            <a:pPr lvl="4" eaLnBrk="1" hangingPunct="1">
              <a:buFontTx/>
              <a:buNone/>
              <a:defRPr/>
            </a:pPr>
            <a:r>
              <a:rPr lang="en-US" altLang="en-US" dirty="0"/>
              <a:t>SELECT * </a:t>
            </a:r>
          </a:p>
          <a:p>
            <a:pPr lvl="4" eaLnBrk="1" hangingPunct="1">
              <a:buFontTx/>
              <a:buNone/>
              <a:defRPr/>
            </a:pPr>
            <a:r>
              <a:rPr lang="en-US" altLang="en-US" dirty="0"/>
              <a:t>FROM department;</a:t>
            </a:r>
            <a:endParaRPr lang="en-US" altLang="en-US" i="1" dirty="0"/>
          </a:p>
          <a:p>
            <a:pPr lvl="4" eaLnBrk="1" hangingPunct="1">
              <a:buFontTx/>
              <a:buNone/>
              <a:defRPr/>
            </a:pPr>
            <a:r>
              <a:rPr lang="en-US" altLang="en-US" i="1" dirty="0"/>
              <a:t>View created.</a:t>
            </a:r>
            <a:endParaRPr lang="en-US" altLang="en-US" sz="2400" dirty="0"/>
          </a:p>
          <a:p>
            <a:pPr marL="741363" lvl="3" indent="-338138" eaLnBrk="1" hangingPunct="1">
              <a:buFontTx/>
              <a:buChar char="•"/>
              <a:defRPr/>
            </a:pPr>
            <a:endParaRPr lang="en-US"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0996E96B-E864-4740-BF97-A0C77F57C5EF}"/>
              </a:ext>
            </a:extLst>
          </p:cNvPr>
          <p:cNvSpPr>
            <a:spLocks noGrp="1" noChangeArrowheads="1"/>
          </p:cNvSpPr>
          <p:nvPr>
            <p:ph type="title"/>
          </p:nvPr>
        </p:nvSpPr>
        <p:spPr>
          <a:xfrm>
            <a:off x="685800" y="0"/>
            <a:ext cx="7772400" cy="838200"/>
          </a:xfrm>
        </p:spPr>
        <p:txBody>
          <a:bodyPr/>
          <a:lstStyle/>
          <a:p>
            <a:pPr eaLnBrk="1" hangingPunct="1">
              <a:defRPr/>
            </a:pPr>
            <a:r>
              <a:rPr lang="en-US" altLang="en-US" sz="4000" dirty="0"/>
              <a:t>VIEW STABILITY</a:t>
            </a:r>
          </a:p>
        </p:txBody>
      </p:sp>
      <p:sp>
        <p:nvSpPr>
          <p:cNvPr id="389123" name="Rectangle 3">
            <a:extLst>
              <a:ext uri="{FF2B5EF4-FFF2-40B4-BE49-F238E27FC236}">
                <a16:creationId xmlns:a16="http://schemas.microsoft.com/office/drawing/2014/main" id="{0DFD86C3-00AD-462E-9321-3CC9AEC8002C}"/>
              </a:ext>
            </a:extLst>
          </p:cNvPr>
          <p:cNvSpPr>
            <a:spLocks noGrp="1" noChangeArrowheads="1"/>
          </p:cNvSpPr>
          <p:nvPr>
            <p:ph type="body" idx="1"/>
          </p:nvPr>
        </p:nvSpPr>
        <p:spPr>
          <a:xfrm>
            <a:off x="533400" y="1066800"/>
            <a:ext cx="8001000" cy="5257800"/>
          </a:xfrm>
        </p:spPr>
        <p:txBody>
          <a:bodyPr/>
          <a:lstStyle/>
          <a:p>
            <a:pPr marL="1149350" lvl="4" indent="-519113" eaLnBrk="1" hangingPunct="1">
              <a:buFontTx/>
              <a:buChar char="•"/>
              <a:defRPr/>
            </a:pPr>
            <a:r>
              <a:rPr lang="en-US" altLang="en-US" sz="2800" dirty="0"/>
              <a:t>A view does not actually store any data.  The data needed to support queries of a view are retrieved from the underlying database tables and displayed to a result table whenever a view is queried.  The result table is only stored temporarily.  </a:t>
            </a:r>
          </a:p>
          <a:p>
            <a:pPr marL="1149350" lvl="4" indent="-519113" eaLnBrk="1" hangingPunct="1">
              <a:buFontTx/>
              <a:buChar char="•"/>
              <a:defRPr/>
            </a:pPr>
            <a:r>
              <a:rPr lang="en-US" altLang="en-US" sz="2800" dirty="0"/>
              <a:t>If a table that underlies a view is dropped, then the view is no longer valid.  Attempting to query an invalid view will produce an ORA-04063: view "VIEW_NAME" has errors error message.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9620D63F-C38F-4F67-B050-9AB751EFA417}"/>
              </a:ext>
            </a:extLst>
          </p:cNvPr>
          <p:cNvSpPr>
            <a:spLocks noGrp="1" noChangeArrowheads="1"/>
          </p:cNvSpPr>
          <p:nvPr>
            <p:ph type="title"/>
          </p:nvPr>
        </p:nvSpPr>
        <p:spPr>
          <a:xfrm>
            <a:off x="231228" y="409903"/>
            <a:ext cx="8597462" cy="1143000"/>
          </a:xfrm>
        </p:spPr>
        <p:txBody>
          <a:bodyPr/>
          <a:lstStyle/>
          <a:p>
            <a:pPr eaLnBrk="1" hangingPunct="1">
              <a:defRPr/>
            </a:pPr>
            <a:r>
              <a:rPr lang="en-US" altLang="en-US" sz="3200" dirty="0"/>
              <a:t>INSERTING , UPDATING, AND DELETING TABLE ROWS THROUGH VIEWS</a:t>
            </a:r>
          </a:p>
        </p:txBody>
      </p:sp>
      <p:sp>
        <p:nvSpPr>
          <p:cNvPr id="390147" name="Rectangle 3">
            <a:extLst>
              <a:ext uri="{FF2B5EF4-FFF2-40B4-BE49-F238E27FC236}">
                <a16:creationId xmlns:a16="http://schemas.microsoft.com/office/drawing/2014/main" id="{F1924A83-C5CE-4E87-9759-0C059AF28EDF}"/>
              </a:ext>
            </a:extLst>
          </p:cNvPr>
          <p:cNvSpPr>
            <a:spLocks noGrp="1" noChangeArrowheads="1"/>
          </p:cNvSpPr>
          <p:nvPr>
            <p:ph type="body" idx="1"/>
          </p:nvPr>
        </p:nvSpPr>
        <p:spPr>
          <a:xfrm>
            <a:off x="533400" y="1295400"/>
            <a:ext cx="8001000" cy="5029200"/>
          </a:xfrm>
        </p:spPr>
        <p:txBody>
          <a:bodyPr/>
          <a:lstStyle/>
          <a:p>
            <a:pPr marL="1149350" lvl="4" indent="-519113" eaLnBrk="1" hangingPunct="1">
              <a:buFontTx/>
              <a:buNone/>
              <a:defRPr/>
            </a:pPr>
            <a:endParaRPr lang="en-US" altLang="en-US" sz="2800" dirty="0"/>
          </a:p>
          <a:p>
            <a:pPr marL="1149350" lvl="4" indent="-519113" eaLnBrk="1" hangingPunct="1">
              <a:buFontTx/>
              <a:buChar char="•"/>
              <a:defRPr/>
            </a:pPr>
            <a:r>
              <a:rPr lang="en-US" altLang="en-US" sz="2800" dirty="0"/>
              <a:t>You can insert a row if the view in use is one that is updateable (not read-only) (see extra info slides about read-only). </a:t>
            </a:r>
          </a:p>
          <a:p>
            <a:pPr marL="1149350" lvl="4" indent="-519113" eaLnBrk="1" hangingPunct="1">
              <a:buFontTx/>
              <a:buChar char="•"/>
              <a:defRPr/>
            </a:pPr>
            <a:r>
              <a:rPr lang="en-US" altLang="en-US" sz="2800" dirty="0"/>
              <a:t>A view is updateable if the INSERT command does not violate any constraints on the underlying tables.</a:t>
            </a:r>
          </a:p>
          <a:p>
            <a:pPr marL="1149350" lvl="4" indent="-519113" eaLnBrk="1" hangingPunct="1">
              <a:buFontTx/>
              <a:buChar char="•"/>
              <a:defRPr/>
            </a:pPr>
            <a:r>
              <a:rPr lang="en-US" altLang="en-US" sz="2800" dirty="0"/>
              <a:t>This rule concerning constraint violations also applies to UPDATE and DELETE commands.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4BF85643-E20F-4446-A5F7-C14354A9CEAC}"/>
              </a:ext>
            </a:extLst>
          </p:cNvPr>
          <p:cNvSpPr>
            <a:spLocks noGrp="1" noChangeArrowheads="1"/>
          </p:cNvSpPr>
          <p:nvPr>
            <p:ph type="title"/>
          </p:nvPr>
        </p:nvSpPr>
        <p:spPr>
          <a:xfrm>
            <a:off x="685800" y="-152400"/>
            <a:ext cx="7772400" cy="1143000"/>
          </a:xfrm>
        </p:spPr>
        <p:txBody>
          <a:bodyPr/>
          <a:lstStyle/>
          <a:p>
            <a:pPr eaLnBrk="1" hangingPunct="1">
              <a:defRPr/>
            </a:pPr>
            <a:r>
              <a:rPr lang="en-US" altLang="en-US" sz="2800" dirty="0"/>
              <a:t>Inserting additional rows: Example</a:t>
            </a:r>
          </a:p>
        </p:txBody>
      </p:sp>
      <p:sp>
        <p:nvSpPr>
          <p:cNvPr id="391171" name="Rectangle 3">
            <a:extLst>
              <a:ext uri="{FF2B5EF4-FFF2-40B4-BE49-F238E27FC236}">
                <a16:creationId xmlns:a16="http://schemas.microsoft.com/office/drawing/2014/main" id="{3F0E3727-9B18-4A7D-A653-7BE43B557646}"/>
              </a:ext>
            </a:extLst>
          </p:cNvPr>
          <p:cNvSpPr>
            <a:spLocks noGrp="1" noChangeArrowheads="1"/>
          </p:cNvSpPr>
          <p:nvPr>
            <p:ph type="body" idx="1"/>
          </p:nvPr>
        </p:nvSpPr>
        <p:spPr>
          <a:xfrm>
            <a:off x="533400" y="838200"/>
            <a:ext cx="8001000" cy="5486400"/>
          </a:xfrm>
        </p:spPr>
        <p:txBody>
          <a:bodyPr>
            <a:normAutofit fontScale="85000" lnSpcReduction="20000"/>
          </a:bodyPr>
          <a:lstStyle/>
          <a:p>
            <a:pPr marL="1149350" lvl="4" indent="-519113" eaLnBrk="1" hangingPunct="1">
              <a:buFontTx/>
              <a:buNone/>
              <a:defRPr/>
            </a:pPr>
            <a:r>
              <a:rPr lang="en-US" altLang="en-US" dirty="0"/>
              <a:t>CREATE OR REPLACE VIEW </a:t>
            </a:r>
            <a:r>
              <a:rPr lang="en-US" altLang="en-US" dirty="0" err="1"/>
              <a:t>dept_view</a:t>
            </a:r>
            <a:r>
              <a:rPr lang="en-US" altLang="en-US" dirty="0"/>
              <a:t> AS</a:t>
            </a:r>
          </a:p>
          <a:p>
            <a:pPr marL="1149350" lvl="4" indent="-519113" eaLnBrk="1" hangingPunct="1">
              <a:buFontTx/>
              <a:buNone/>
              <a:defRPr/>
            </a:pPr>
            <a:r>
              <a:rPr lang="en-US" altLang="en-US" dirty="0"/>
              <a:t>SELECT </a:t>
            </a:r>
            <a:r>
              <a:rPr lang="en-US" altLang="en-US" dirty="0" err="1"/>
              <a:t>departmentNumber</a:t>
            </a:r>
            <a:r>
              <a:rPr lang="en-US" altLang="en-US" dirty="0"/>
              <a:t>, </a:t>
            </a:r>
            <a:r>
              <a:rPr lang="en-US" altLang="en-US" dirty="0" err="1"/>
              <a:t>departmentName</a:t>
            </a:r>
            <a:r>
              <a:rPr lang="en-US" altLang="en-US" dirty="0"/>
              <a:t> </a:t>
            </a:r>
          </a:p>
          <a:p>
            <a:pPr marL="1149350" lvl="4" indent="-519113" eaLnBrk="1" hangingPunct="1">
              <a:buFontTx/>
              <a:buNone/>
              <a:defRPr/>
            </a:pPr>
            <a:r>
              <a:rPr lang="en-US" altLang="en-US" dirty="0"/>
              <a:t>FROM department;</a:t>
            </a:r>
          </a:p>
          <a:p>
            <a:pPr marL="1149350" lvl="4" indent="-519113" eaLnBrk="1" hangingPunct="1">
              <a:buFontTx/>
              <a:buNone/>
              <a:defRPr/>
            </a:pPr>
            <a:endParaRPr lang="en-US" altLang="en-US" dirty="0"/>
          </a:p>
          <a:p>
            <a:pPr marL="1149350" lvl="4" indent="-519113" eaLnBrk="1" hangingPunct="1">
              <a:buFontTx/>
              <a:buNone/>
              <a:defRPr/>
            </a:pPr>
            <a:r>
              <a:rPr lang="en-US" altLang="en-US" dirty="0"/>
              <a:t>INSERT INTO </a:t>
            </a:r>
            <a:r>
              <a:rPr lang="en-US" altLang="en-US" dirty="0" err="1"/>
              <a:t>dept_view</a:t>
            </a:r>
            <a:r>
              <a:rPr lang="en-US" altLang="en-US" dirty="0"/>
              <a:t> VALUES (18, 'Department 18');</a:t>
            </a:r>
          </a:p>
          <a:p>
            <a:pPr marL="1149350" lvl="4" indent="-519113" eaLnBrk="1" hangingPunct="1">
              <a:buFontTx/>
              <a:buNone/>
              <a:defRPr/>
            </a:pPr>
            <a:r>
              <a:rPr lang="en-US" altLang="en-US" dirty="0"/>
              <a:t>INSERT INTO </a:t>
            </a:r>
            <a:r>
              <a:rPr lang="en-US" altLang="en-US" dirty="0" err="1"/>
              <a:t>dept_view</a:t>
            </a:r>
            <a:r>
              <a:rPr lang="en-US" altLang="en-US" dirty="0"/>
              <a:t> VALUES (19, 'Department 20');</a:t>
            </a:r>
          </a:p>
          <a:p>
            <a:pPr marL="1149350" lvl="4" indent="-519113" eaLnBrk="1" hangingPunct="1">
              <a:buFontTx/>
              <a:buNone/>
              <a:defRPr/>
            </a:pPr>
            <a:endParaRPr lang="en-US" altLang="en-US" dirty="0"/>
          </a:p>
          <a:p>
            <a:pPr marL="1149350" lvl="4" indent="-519113" eaLnBrk="1" hangingPunct="1">
              <a:buFontTx/>
              <a:buNone/>
              <a:defRPr/>
            </a:pPr>
            <a:r>
              <a:rPr lang="en-US" altLang="en-US" dirty="0"/>
              <a:t>SELECT *</a:t>
            </a:r>
          </a:p>
          <a:p>
            <a:pPr marL="1149350" lvl="4" indent="-519113" eaLnBrk="1" hangingPunct="1">
              <a:buFontTx/>
              <a:buNone/>
              <a:defRPr/>
            </a:pPr>
            <a:r>
              <a:rPr lang="en-US" altLang="en-US" dirty="0"/>
              <a:t>FROM </a:t>
            </a:r>
            <a:r>
              <a:rPr lang="en-US" altLang="en-US" dirty="0" err="1"/>
              <a:t>dept_view</a:t>
            </a:r>
            <a:r>
              <a:rPr lang="en-US" altLang="en-US" dirty="0"/>
              <a:t>;</a:t>
            </a:r>
          </a:p>
          <a:p>
            <a:pPr marL="1149350" lvl="4" indent="-519113" eaLnBrk="1" hangingPunct="1">
              <a:buFontTx/>
              <a:buNone/>
              <a:defRPr/>
            </a:pPr>
            <a:r>
              <a:rPr lang="en-US" altLang="en-US" dirty="0"/>
              <a:t>DEPAR DEPARTMENTNAME</a:t>
            </a:r>
          </a:p>
          <a:p>
            <a:pPr marL="1149350" lvl="4" indent="-519113" eaLnBrk="1" hangingPunct="1">
              <a:buFontTx/>
              <a:buNone/>
              <a:defRPr/>
            </a:pPr>
            <a:r>
              <a:rPr lang="en-US" altLang="en-US" dirty="0"/>
              <a:t>------------ --------------------</a:t>
            </a:r>
          </a:p>
          <a:p>
            <a:pPr marL="1149350" lvl="4" indent="-519113" eaLnBrk="1" hangingPunct="1">
              <a:buFontTx/>
              <a:buNone/>
              <a:defRPr/>
            </a:pPr>
            <a:r>
              <a:rPr lang="en-US" altLang="en-US" dirty="0"/>
              <a:t>            7   Production</a:t>
            </a:r>
          </a:p>
          <a:p>
            <a:pPr marL="1149350" lvl="4" indent="-519113" eaLnBrk="1" hangingPunct="1">
              <a:buFontTx/>
              <a:buNone/>
              <a:defRPr/>
            </a:pPr>
            <a:r>
              <a:rPr lang="en-US" altLang="en-US" dirty="0"/>
              <a:t>            3   Admin and Records</a:t>
            </a:r>
          </a:p>
          <a:p>
            <a:pPr marL="1149350" lvl="4" indent="-519113" eaLnBrk="1" hangingPunct="1">
              <a:buFontTx/>
              <a:buNone/>
              <a:defRPr/>
            </a:pPr>
            <a:r>
              <a:rPr lang="en-US" altLang="en-US" dirty="0"/>
              <a:t>            1   Headquarters</a:t>
            </a:r>
          </a:p>
          <a:p>
            <a:pPr marL="1149350" lvl="4" indent="-519113" eaLnBrk="1" hangingPunct="1">
              <a:buFontTx/>
              <a:buNone/>
              <a:defRPr/>
            </a:pPr>
            <a:r>
              <a:rPr lang="en-US" altLang="en-US" dirty="0"/>
              <a:t>          18   Department 18</a:t>
            </a:r>
          </a:p>
          <a:p>
            <a:pPr marL="1149350" lvl="4" indent="-519113" eaLnBrk="1" hangingPunct="1">
              <a:buFontTx/>
              <a:buNone/>
              <a:defRPr/>
            </a:pPr>
            <a:r>
              <a:rPr lang="en-US" altLang="en-US" dirty="0"/>
              <a:t>          19   Department 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AA28B771-41BF-4A06-BAEA-56F9D77F0529}"/>
              </a:ext>
            </a:extLst>
          </p:cNvPr>
          <p:cNvSpPr>
            <a:spLocks noGrp="1" noChangeArrowheads="1"/>
          </p:cNvSpPr>
          <p:nvPr>
            <p:ph type="title"/>
          </p:nvPr>
        </p:nvSpPr>
        <p:spPr>
          <a:xfrm>
            <a:off x="685800" y="-152400"/>
            <a:ext cx="7772400" cy="1143000"/>
          </a:xfrm>
        </p:spPr>
        <p:txBody>
          <a:bodyPr/>
          <a:lstStyle/>
          <a:p>
            <a:pPr eaLnBrk="1" hangingPunct="1">
              <a:defRPr/>
            </a:pPr>
            <a:r>
              <a:rPr lang="en-US" altLang="en-US" sz="4400" dirty="0"/>
              <a:t>Example</a:t>
            </a:r>
          </a:p>
        </p:txBody>
      </p:sp>
      <p:sp>
        <p:nvSpPr>
          <p:cNvPr id="392195" name="Rectangle 3">
            <a:extLst>
              <a:ext uri="{FF2B5EF4-FFF2-40B4-BE49-F238E27FC236}">
                <a16:creationId xmlns:a16="http://schemas.microsoft.com/office/drawing/2014/main" id="{594E47A2-C61D-465D-9933-DBFAC881AC94}"/>
              </a:ext>
            </a:extLst>
          </p:cNvPr>
          <p:cNvSpPr>
            <a:spLocks noGrp="1" noChangeArrowheads="1"/>
          </p:cNvSpPr>
          <p:nvPr>
            <p:ph type="body" idx="1"/>
          </p:nvPr>
        </p:nvSpPr>
        <p:spPr>
          <a:xfrm>
            <a:off x="533400" y="1066800"/>
            <a:ext cx="8001000" cy="5257800"/>
          </a:xfrm>
        </p:spPr>
        <p:txBody>
          <a:bodyPr>
            <a:normAutofit/>
          </a:bodyPr>
          <a:lstStyle/>
          <a:p>
            <a:pPr marL="1149350" lvl="4" indent="-519113" eaLnBrk="1" hangingPunct="1">
              <a:buFontTx/>
              <a:buNone/>
              <a:defRPr/>
            </a:pPr>
            <a:r>
              <a:rPr lang="en-US" altLang="en-US" dirty="0"/>
              <a:t>UPDATE </a:t>
            </a:r>
            <a:r>
              <a:rPr lang="en-US" altLang="en-US" dirty="0" err="1"/>
              <a:t>dept_view</a:t>
            </a:r>
            <a:r>
              <a:rPr lang="en-US" altLang="en-US" dirty="0"/>
              <a:t> SET </a:t>
            </a:r>
            <a:r>
              <a:rPr lang="en-US" altLang="en-US" dirty="0" err="1"/>
              <a:t>departmentName</a:t>
            </a:r>
            <a:r>
              <a:rPr lang="en-US" altLang="en-US" dirty="0"/>
              <a:t> = 'Department 1‘</a:t>
            </a:r>
          </a:p>
          <a:p>
            <a:pPr marL="1149350" lvl="4" indent="-519113" eaLnBrk="1" hangingPunct="1">
              <a:buFontTx/>
              <a:buNone/>
              <a:defRPr/>
            </a:pPr>
            <a:r>
              <a:rPr lang="en-US" altLang="en-US" dirty="0"/>
              <a:t> WHERE </a:t>
            </a:r>
            <a:r>
              <a:rPr lang="en-US" altLang="en-US" dirty="0" err="1"/>
              <a:t>departmentNumber</a:t>
            </a:r>
            <a:r>
              <a:rPr lang="en-US" altLang="en-US" dirty="0"/>
              <a:t> = 1;</a:t>
            </a:r>
            <a:endParaRPr lang="en-US" altLang="en-US" i="1" dirty="0"/>
          </a:p>
          <a:p>
            <a:pPr marL="1149350" lvl="4" indent="-519113" eaLnBrk="1" hangingPunct="1">
              <a:buFontTx/>
              <a:buNone/>
              <a:defRPr/>
            </a:pPr>
            <a:r>
              <a:rPr lang="en-US" altLang="en-US" i="1" dirty="0"/>
              <a:t>1 row updated.</a:t>
            </a:r>
          </a:p>
          <a:p>
            <a:pPr marL="1149350" lvl="4" indent="-519113" eaLnBrk="1" hangingPunct="1">
              <a:buFontTx/>
              <a:buNone/>
              <a:defRPr/>
            </a:pPr>
            <a:endParaRPr lang="en-US" altLang="en-US" dirty="0"/>
          </a:p>
          <a:p>
            <a:pPr marL="1149350" lvl="4" indent="-519113" eaLnBrk="1" hangingPunct="1">
              <a:buFontTx/>
              <a:buNone/>
              <a:defRPr/>
            </a:pPr>
            <a:r>
              <a:rPr lang="en-US" altLang="en-US" dirty="0"/>
              <a:t>SELECT </a:t>
            </a:r>
            <a:r>
              <a:rPr lang="en-US" altLang="en-US" dirty="0" err="1"/>
              <a:t>departmentNumber</a:t>
            </a:r>
            <a:r>
              <a:rPr lang="en-US" altLang="en-US" dirty="0"/>
              <a:t>, </a:t>
            </a:r>
            <a:r>
              <a:rPr lang="en-US" altLang="en-US" dirty="0" err="1"/>
              <a:t>departmentName</a:t>
            </a:r>
            <a:endParaRPr lang="en-US" altLang="en-US" dirty="0"/>
          </a:p>
          <a:p>
            <a:pPr marL="1149350" lvl="4" indent="-519113" eaLnBrk="1" hangingPunct="1">
              <a:buFontTx/>
              <a:buNone/>
              <a:defRPr/>
            </a:pPr>
            <a:r>
              <a:rPr lang="en-US" altLang="en-US" dirty="0"/>
              <a:t>FROM </a:t>
            </a:r>
            <a:r>
              <a:rPr lang="en-US" altLang="en-US" dirty="0" err="1"/>
              <a:t>dept_view</a:t>
            </a:r>
            <a:endParaRPr lang="en-US" altLang="en-US" dirty="0"/>
          </a:p>
          <a:p>
            <a:pPr marL="1149350" lvl="4" indent="-519113" eaLnBrk="1" hangingPunct="1">
              <a:buFontTx/>
              <a:buNone/>
              <a:defRPr/>
            </a:pPr>
            <a:r>
              <a:rPr lang="en-US" altLang="en-US" dirty="0"/>
              <a:t>WHERE </a:t>
            </a:r>
            <a:r>
              <a:rPr lang="en-US" altLang="en-US" dirty="0" err="1"/>
              <a:t>departmentNumber</a:t>
            </a:r>
            <a:r>
              <a:rPr lang="en-US" altLang="en-US" dirty="0"/>
              <a:t> &lt; 3;</a:t>
            </a:r>
          </a:p>
          <a:p>
            <a:pPr marL="1149350" lvl="4" indent="-519113" eaLnBrk="1" hangingPunct="1">
              <a:buFontTx/>
              <a:buNone/>
              <a:defRPr/>
            </a:pPr>
            <a:r>
              <a:rPr lang="en-US" altLang="en-US" dirty="0"/>
              <a:t> DEPARTMENTNUMBER  DEPARTMENTNAME</a:t>
            </a:r>
          </a:p>
          <a:p>
            <a:pPr marL="1149350" lvl="4" indent="-519113" eaLnBrk="1" hangingPunct="1">
              <a:buFontTx/>
              <a:buNone/>
              <a:defRPr/>
            </a:pPr>
            <a:r>
              <a:rPr lang="en-US" altLang="en-US" dirty="0"/>
              <a:t>-----------------------------------------   -----------------------------------</a:t>
            </a:r>
          </a:p>
          <a:p>
            <a:pPr marL="1149350" lvl="4" indent="-519113" eaLnBrk="1" hangingPunct="1">
              <a:buFontTx/>
              <a:buNone/>
              <a:defRPr/>
            </a:pPr>
            <a:r>
              <a:rPr lang="en-US" altLang="en-US" dirty="0"/>
              <a:t>          		        1     Department 1   </a:t>
            </a:r>
          </a:p>
          <a:p>
            <a:pPr marL="1149350" lvl="4" indent="-519113" eaLnBrk="1" hangingPunct="1">
              <a:buFontTx/>
              <a:buNone/>
              <a:defRPr/>
            </a:pPr>
            <a:r>
              <a:rPr lang="en-US" altLang="en-US" dirty="0"/>
              <a:t>         		        2      Radiology</a:t>
            </a:r>
          </a:p>
          <a:p>
            <a:pPr marL="1149350" lvl="4" indent="-519113" eaLnBrk="1" hangingPunct="1">
              <a:buFontTx/>
              <a:buNone/>
              <a:defRPr/>
            </a:pPr>
            <a:r>
              <a:rPr lang="en-US" altLang="en-US" dirty="0"/>
              <a:t>        			        3     Emergency-Surgical</a:t>
            </a:r>
            <a:endParaRPr lang="en-US" alt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473881E4-5601-454D-AF10-BB96D9ADD83D}"/>
              </a:ext>
            </a:extLst>
          </p:cNvPr>
          <p:cNvSpPr>
            <a:spLocks noGrp="1" noChangeArrowheads="1"/>
          </p:cNvSpPr>
          <p:nvPr>
            <p:ph type="title"/>
          </p:nvPr>
        </p:nvSpPr>
        <p:spPr>
          <a:xfrm>
            <a:off x="685800" y="228600"/>
            <a:ext cx="7772400" cy="838200"/>
          </a:xfrm>
        </p:spPr>
        <p:txBody>
          <a:bodyPr/>
          <a:lstStyle/>
          <a:p>
            <a:pPr eaLnBrk="1" hangingPunct="1">
              <a:defRPr/>
            </a:pPr>
            <a:r>
              <a:rPr lang="en-US" altLang="en-US" sz="4000" dirty="0">
                <a:cs typeface="Times New Roman" panose="02020603050405020304" pitchFamily="18" charset="0"/>
              </a:rPr>
              <a:t>A Summary of VIEW Facts </a:t>
            </a:r>
          </a:p>
        </p:txBody>
      </p:sp>
      <p:sp>
        <p:nvSpPr>
          <p:cNvPr id="398339" name="Rectangle 3">
            <a:extLst>
              <a:ext uri="{FF2B5EF4-FFF2-40B4-BE49-F238E27FC236}">
                <a16:creationId xmlns:a16="http://schemas.microsoft.com/office/drawing/2014/main" id="{771AF382-0696-466A-BF62-3CD7D82B92C8}"/>
              </a:ext>
            </a:extLst>
          </p:cNvPr>
          <p:cNvSpPr>
            <a:spLocks noGrp="1" noChangeArrowheads="1"/>
          </p:cNvSpPr>
          <p:nvPr>
            <p:ph type="body" idx="1"/>
          </p:nvPr>
        </p:nvSpPr>
        <p:spPr>
          <a:xfrm>
            <a:off x="147145" y="1295400"/>
            <a:ext cx="8768255" cy="5029200"/>
          </a:xfrm>
        </p:spPr>
        <p:txBody>
          <a:bodyPr>
            <a:normAutofit/>
          </a:bodyPr>
          <a:lstStyle/>
          <a:p>
            <a:pPr marL="919163" lvl="4" indent="-401638" eaLnBrk="1" hangingPunct="1">
              <a:buFontTx/>
              <a:buChar char="•"/>
              <a:tabLst>
                <a:tab pos="1535113" algn="l"/>
              </a:tabLst>
              <a:defRPr/>
            </a:pPr>
            <a:r>
              <a:rPr lang="en-US" altLang="en-US" sz="2800" dirty="0">
                <a:cs typeface="Times New Roman" panose="02020603050405020304" pitchFamily="18" charset="0"/>
              </a:rPr>
              <a:t>A view can display data from more than one table. </a:t>
            </a:r>
          </a:p>
          <a:p>
            <a:pPr marL="919163" lvl="4" indent="-401638" eaLnBrk="1" hangingPunct="1">
              <a:buFontTx/>
              <a:buChar char="•"/>
              <a:tabLst>
                <a:tab pos="1535113" algn="l"/>
              </a:tabLst>
              <a:defRPr/>
            </a:pPr>
            <a:r>
              <a:rPr lang="en-US" altLang="en-US" sz="2800" dirty="0">
                <a:cs typeface="Times New Roman" panose="02020603050405020304" pitchFamily="18" charset="0"/>
              </a:rPr>
              <a:t>Views can be used to update the underlying tables.  Views can also be limited to read-only access.</a:t>
            </a:r>
          </a:p>
          <a:p>
            <a:pPr marL="919163" lvl="4" indent="-401638" eaLnBrk="1" hangingPunct="1">
              <a:buFontTx/>
              <a:buChar char="•"/>
              <a:tabLst>
                <a:tab pos="1535113" algn="l"/>
              </a:tabLst>
              <a:defRPr/>
            </a:pPr>
            <a:r>
              <a:rPr lang="en-US" altLang="en-US" sz="2800" dirty="0">
                <a:cs typeface="Times New Roman" panose="02020603050405020304" pitchFamily="18" charset="0"/>
              </a:rPr>
              <a:t>Views can change the appearance of data.  For example, a view can be used to rename columns from tables without affecting the base table.</a:t>
            </a:r>
          </a:p>
          <a:p>
            <a:pPr marL="919163" lvl="4" indent="-401638" algn="just" eaLnBrk="1" hangingPunct="1">
              <a:buFontTx/>
              <a:buChar char="•"/>
              <a:tabLst>
                <a:tab pos="1535113" algn="l"/>
              </a:tabLst>
              <a:defRPr/>
            </a:pPr>
            <a:r>
              <a:rPr lang="en-US" altLang="en-US" sz="2800" dirty="0">
                <a:cs typeface="Times New Roman" panose="02020603050405020304" pitchFamily="18" charset="0"/>
              </a:rPr>
              <a:t>A view that has columns from more than one table cannot be modified by an INSERT, DELETE, or UPDATE command if a grouping function, GROUP BY clause is part of the view definition.</a:t>
            </a:r>
          </a:p>
          <a:p>
            <a:pPr marL="919163" lvl="4" indent="-401638" eaLnBrk="1" hangingPunct="1">
              <a:buFontTx/>
              <a:buNone/>
              <a:tabLst>
                <a:tab pos="1535113" algn="l"/>
              </a:tabLst>
              <a:defRPr/>
            </a:pPr>
            <a:endParaRPr lang="en-US" altLang="en-US" sz="2800" dirty="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2BE15228-2121-4B12-82D0-0BA27D7F43B1}"/>
              </a:ext>
            </a:extLst>
          </p:cNvPr>
          <p:cNvSpPr>
            <a:spLocks noGrp="1" noChangeArrowheads="1"/>
          </p:cNvSpPr>
          <p:nvPr>
            <p:ph type="title"/>
          </p:nvPr>
        </p:nvSpPr>
        <p:spPr>
          <a:xfrm>
            <a:off x="685800" y="228600"/>
            <a:ext cx="7772400" cy="838200"/>
          </a:xfrm>
        </p:spPr>
        <p:txBody>
          <a:bodyPr/>
          <a:lstStyle/>
          <a:p>
            <a:pPr eaLnBrk="1" hangingPunct="1">
              <a:defRPr/>
            </a:pPr>
            <a:r>
              <a:rPr lang="en-US" altLang="en-US" sz="4000" dirty="0">
                <a:cs typeface="Times New Roman" panose="02020603050405020304" pitchFamily="18" charset="0"/>
              </a:rPr>
              <a:t>A Summary of VIEW Facts </a:t>
            </a:r>
          </a:p>
        </p:txBody>
      </p:sp>
      <p:sp>
        <p:nvSpPr>
          <p:cNvPr id="399363" name="Rectangle 3">
            <a:extLst>
              <a:ext uri="{FF2B5EF4-FFF2-40B4-BE49-F238E27FC236}">
                <a16:creationId xmlns:a16="http://schemas.microsoft.com/office/drawing/2014/main" id="{7FD5572D-7E02-4456-AD83-2C7EE4016322}"/>
              </a:ext>
            </a:extLst>
          </p:cNvPr>
          <p:cNvSpPr>
            <a:spLocks noGrp="1" noChangeArrowheads="1"/>
          </p:cNvSpPr>
          <p:nvPr>
            <p:ph type="body" idx="1"/>
          </p:nvPr>
        </p:nvSpPr>
        <p:spPr>
          <a:xfrm>
            <a:off x="336331" y="1295400"/>
            <a:ext cx="8579069" cy="5029200"/>
          </a:xfrm>
        </p:spPr>
        <p:txBody>
          <a:bodyPr/>
          <a:lstStyle/>
          <a:p>
            <a:pPr marL="919163" lvl="4" indent="-401638" eaLnBrk="1" hangingPunct="1">
              <a:buFontTx/>
              <a:buChar char="•"/>
              <a:tabLst>
                <a:tab pos="1535113" algn="l"/>
              </a:tabLst>
              <a:defRPr/>
            </a:pPr>
            <a:r>
              <a:rPr lang="en-US" altLang="en-US" sz="2800" dirty="0">
                <a:cs typeface="Times New Roman" panose="02020603050405020304" pitchFamily="18" charset="0"/>
              </a:rPr>
              <a:t>A row cannot be inserted in a view in which the base table has a column with the NOT NULL or other constraint that cannot be satisfied by the new row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6D075998-A5A6-46B0-B7CD-A35D4C797787}"/>
              </a:ext>
            </a:extLst>
          </p:cNvPr>
          <p:cNvSpPr>
            <a:spLocks noGrp="1" noChangeArrowheads="1"/>
          </p:cNvSpPr>
          <p:nvPr>
            <p:ph type="title"/>
          </p:nvPr>
        </p:nvSpPr>
        <p:spPr>
          <a:xfrm>
            <a:off x="685800" y="152400"/>
            <a:ext cx="7772400" cy="914400"/>
          </a:xfrm>
        </p:spPr>
        <p:txBody>
          <a:bodyPr/>
          <a:lstStyle/>
          <a:p>
            <a:pPr eaLnBrk="1" hangingPunct="1">
              <a:defRPr/>
            </a:pPr>
            <a:r>
              <a:rPr lang="en-US" altLang="en-US" sz="3600" dirty="0"/>
              <a:t>Extra Info: CREATING A VIEW</a:t>
            </a:r>
          </a:p>
        </p:txBody>
      </p:sp>
      <p:sp>
        <p:nvSpPr>
          <p:cNvPr id="381955" name="Rectangle 3">
            <a:extLst>
              <a:ext uri="{FF2B5EF4-FFF2-40B4-BE49-F238E27FC236}">
                <a16:creationId xmlns:a16="http://schemas.microsoft.com/office/drawing/2014/main" id="{7618FE1B-9FFD-4A57-843D-A8BE1C528630}"/>
              </a:ext>
            </a:extLst>
          </p:cNvPr>
          <p:cNvSpPr>
            <a:spLocks noGrp="1" noChangeArrowheads="1"/>
          </p:cNvSpPr>
          <p:nvPr>
            <p:ph type="body" idx="1"/>
          </p:nvPr>
        </p:nvSpPr>
        <p:spPr>
          <a:xfrm>
            <a:off x="304800" y="1295400"/>
            <a:ext cx="8534400" cy="4800600"/>
          </a:xfrm>
        </p:spPr>
        <p:txBody>
          <a:bodyPr/>
          <a:lstStyle/>
          <a:p>
            <a:pPr marL="971550" lvl="2" indent="-563563" eaLnBrk="1" hangingPunct="1">
              <a:defRPr/>
            </a:pPr>
            <a:r>
              <a:rPr lang="en-US" altLang="en-US"/>
              <a:t>The FORCE option allows a view to be created even if a base table that the view references does not already exist.</a:t>
            </a:r>
          </a:p>
          <a:p>
            <a:pPr marL="971550" lvl="2" indent="-563563" eaLnBrk="1" hangingPunct="1">
              <a:defRPr/>
            </a:pPr>
            <a:r>
              <a:rPr lang="en-US" altLang="en-US"/>
              <a:t>This option is used to create a view prior to the actual creation of the base tables and accompanying data.  Before such a view can be queried, the base tables must be created and data must be loaded into the tables.  This option can also be used if a system user does not currently have the privilege to create a view.  </a:t>
            </a:r>
          </a:p>
          <a:p>
            <a:pPr marL="971550" lvl="2" indent="-563563" eaLnBrk="1" hangingPunct="1">
              <a:defRPr/>
            </a:pPr>
            <a:r>
              <a:rPr lang="en-US" altLang="en-US"/>
              <a:t>The NOFORCE option is the opposite of FORCE and allows a system user to create a view if they have the required permissions to create a view, and if the tables from which the view is created already exist.  This is the default option.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77E4CC6B-7FFA-4F98-AFB3-689482F5F2F6}"/>
              </a:ext>
            </a:extLst>
          </p:cNvPr>
          <p:cNvSpPr>
            <a:spLocks noGrp="1" noChangeArrowheads="1"/>
          </p:cNvSpPr>
          <p:nvPr>
            <p:ph type="title"/>
          </p:nvPr>
        </p:nvSpPr>
        <p:spPr>
          <a:xfrm>
            <a:off x="685800" y="152400"/>
            <a:ext cx="7772400" cy="914400"/>
          </a:xfrm>
        </p:spPr>
        <p:txBody>
          <a:bodyPr/>
          <a:lstStyle/>
          <a:p>
            <a:pPr eaLnBrk="1" hangingPunct="1">
              <a:defRPr/>
            </a:pPr>
            <a:r>
              <a:rPr lang="en-US" altLang="en-US" sz="4000" dirty="0"/>
              <a:t>Extra Info: CREATING A VIEW</a:t>
            </a:r>
          </a:p>
        </p:txBody>
      </p:sp>
      <p:sp>
        <p:nvSpPr>
          <p:cNvPr id="382979" name="Rectangle 3">
            <a:extLst>
              <a:ext uri="{FF2B5EF4-FFF2-40B4-BE49-F238E27FC236}">
                <a16:creationId xmlns:a16="http://schemas.microsoft.com/office/drawing/2014/main" id="{3559AEF7-0015-4BD6-8DB5-F42DDF1712A7}"/>
              </a:ext>
            </a:extLst>
          </p:cNvPr>
          <p:cNvSpPr>
            <a:spLocks noGrp="1" noChangeArrowheads="1"/>
          </p:cNvSpPr>
          <p:nvPr>
            <p:ph type="body" idx="1"/>
          </p:nvPr>
        </p:nvSpPr>
        <p:spPr>
          <a:xfrm>
            <a:off x="304800" y="1295400"/>
            <a:ext cx="8534400" cy="4800600"/>
          </a:xfrm>
        </p:spPr>
        <p:txBody>
          <a:bodyPr/>
          <a:lstStyle/>
          <a:p>
            <a:pPr marL="971550" lvl="2" indent="-563563" eaLnBrk="1" hangingPunct="1">
              <a:defRPr/>
            </a:pPr>
            <a:r>
              <a:rPr lang="en-US" altLang="en-US" dirty="0"/>
              <a:t>The WITH READ ONLY option allows creation of a view that is read-only.  You cannot use the DELETE, INSERT, or UPDATE commands to modify data for the view.  </a:t>
            </a:r>
          </a:p>
          <a:p>
            <a:pPr marL="971550" lvl="2" indent="-563563" eaLnBrk="1" hangingPunct="1">
              <a:defRPr/>
            </a:pPr>
            <a:r>
              <a:rPr lang="en-US" altLang="en-US" dirty="0"/>
              <a:t>The WITH CHECK OPTION clause allows rows that can be selected through the view to be updated.  It also enables the specification of constraints on values.</a:t>
            </a:r>
          </a:p>
          <a:p>
            <a:pPr marL="971550" lvl="2" indent="-563563" eaLnBrk="1" hangingPunct="1">
              <a:defRPr/>
            </a:pPr>
            <a:r>
              <a:rPr lang="en-US" altLang="en-US" dirty="0"/>
              <a:t>The CONSTRAINT clause is used in conjunction with the WITH CHECK OPTION clause to enable a database administrator to assign a unique name to the CHECK OPTION.  If the DBA omits the CONSTRAINT clause, Oracle will automatically assign the constraint a system-generated name that will not be very meaningful.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E354FCC3-C9AE-46FB-A466-2CBD790D1FB8}"/>
              </a:ext>
            </a:extLst>
          </p:cNvPr>
          <p:cNvSpPr>
            <a:spLocks noGrp="1" noChangeArrowheads="1"/>
          </p:cNvSpPr>
          <p:nvPr>
            <p:ph type="title"/>
          </p:nvPr>
        </p:nvSpPr>
        <p:spPr>
          <a:xfrm>
            <a:off x="685800" y="152400"/>
            <a:ext cx="7772400" cy="914400"/>
          </a:xfrm>
        </p:spPr>
        <p:txBody>
          <a:bodyPr/>
          <a:lstStyle/>
          <a:p>
            <a:pPr algn="l" eaLnBrk="1" hangingPunct="1">
              <a:defRPr/>
            </a:pPr>
            <a:r>
              <a:rPr lang="en-US" altLang="en-US" sz="4000" dirty="0"/>
              <a:t>Extra Info: Example</a:t>
            </a:r>
          </a:p>
        </p:txBody>
      </p:sp>
      <p:sp>
        <p:nvSpPr>
          <p:cNvPr id="386051" name="Rectangle 3">
            <a:extLst>
              <a:ext uri="{FF2B5EF4-FFF2-40B4-BE49-F238E27FC236}">
                <a16:creationId xmlns:a16="http://schemas.microsoft.com/office/drawing/2014/main" id="{51741F60-12EC-4A99-AAFF-EDB631B131D2}"/>
              </a:ext>
            </a:extLst>
          </p:cNvPr>
          <p:cNvSpPr>
            <a:spLocks noGrp="1" noChangeArrowheads="1"/>
          </p:cNvSpPr>
          <p:nvPr>
            <p:ph type="body" idx="1"/>
          </p:nvPr>
        </p:nvSpPr>
        <p:spPr>
          <a:xfrm>
            <a:off x="304800" y="1066800"/>
            <a:ext cx="8534400" cy="5029200"/>
          </a:xfrm>
        </p:spPr>
        <p:txBody>
          <a:bodyPr/>
          <a:lstStyle/>
          <a:p>
            <a:pPr marL="741363" lvl="3" indent="-338138" eaLnBrk="1" hangingPunct="1">
              <a:buFontTx/>
              <a:buChar char="•"/>
              <a:defRPr/>
            </a:pPr>
            <a:r>
              <a:rPr lang="en-US" altLang="en-US" sz="2400" dirty="0"/>
              <a:t>We can recreate the view by using the OR REPLACE clause to create a view that is </a:t>
            </a:r>
            <a:r>
              <a:rPr lang="en-US" altLang="en-US" sz="2400" i="1" dirty="0"/>
              <a:t>read-only</a:t>
            </a:r>
            <a:r>
              <a:rPr lang="en-US" altLang="en-US" sz="2400" dirty="0"/>
              <a:t> by specifying a WITH READ ONLY clause. </a:t>
            </a:r>
          </a:p>
          <a:p>
            <a:pPr marL="741363" lvl="3" indent="-338138" eaLnBrk="1" hangingPunct="1">
              <a:buFontTx/>
              <a:buChar char="•"/>
              <a:defRPr/>
            </a:pPr>
            <a:r>
              <a:rPr lang="en-US" altLang="en-US" sz="2400" dirty="0"/>
              <a:t>The new version of </a:t>
            </a:r>
            <a:r>
              <a:rPr lang="en-US" altLang="en-US" sz="2400" i="1" dirty="0" err="1"/>
              <a:t>dept_view</a:t>
            </a:r>
            <a:r>
              <a:rPr lang="en-US" altLang="en-US" sz="2400" dirty="0"/>
              <a:t> will restrict data manipulation language operations on the view to the use of the SELECT command.</a:t>
            </a:r>
          </a:p>
          <a:p>
            <a:pPr marL="741363" lvl="3" indent="-338138" eaLnBrk="1" hangingPunct="1">
              <a:buFontTx/>
              <a:buNone/>
              <a:defRPr/>
            </a:pPr>
            <a:r>
              <a:rPr lang="en-US" altLang="en-US" sz="2400" dirty="0"/>
              <a:t> </a:t>
            </a:r>
          </a:p>
          <a:p>
            <a:pPr lvl="4" eaLnBrk="1" hangingPunct="1">
              <a:buFontTx/>
              <a:buNone/>
              <a:defRPr/>
            </a:pPr>
            <a:r>
              <a:rPr lang="en-US" altLang="en-US" dirty="0"/>
              <a:t>CREATE OR REPLACE VIEW </a:t>
            </a:r>
            <a:r>
              <a:rPr lang="en-US" altLang="en-US" dirty="0" err="1"/>
              <a:t>dept_view</a:t>
            </a:r>
            <a:r>
              <a:rPr lang="en-US" altLang="en-US" dirty="0"/>
              <a:t> AS </a:t>
            </a:r>
          </a:p>
          <a:p>
            <a:pPr lvl="4" eaLnBrk="1" hangingPunct="1">
              <a:buFontTx/>
              <a:buNone/>
              <a:defRPr/>
            </a:pPr>
            <a:r>
              <a:rPr lang="en-US" altLang="en-US" dirty="0"/>
              <a:t>SELECT * </a:t>
            </a:r>
          </a:p>
          <a:p>
            <a:pPr lvl="4" eaLnBrk="1" hangingPunct="1">
              <a:buFontTx/>
              <a:buNone/>
              <a:defRPr/>
            </a:pPr>
            <a:r>
              <a:rPr lang="en-US" altLang="en-US" dirty="0"/>
              <a:t>FROM department WITH READ ONLY CONSTRAINT </a:t>
            </a:r>
            <a:r>
              <a:rPr lang="en-US" altLang="en-US" dirty="0" err="1"/>
              <a:t>vw_dept_view_read_only</a:t>
            </a:r>
            <a:r>
              <a:rPr lang="en-US" altLang="en-US" dirty="0"/>
              <a:t>;</a:t>
            </a:r>
            <a:endParaRPr lang="en-US" altLang="en-US" i="1" dirty="0"/>
          </a:p>
          <a:p>
            <a:pPr lvl="4" eaLnBrk="1" hangingPunct="1">
              <a:buFontTx/>
              <a:buNone/>
              <a:defRPr/>
            </a:pPr>
            <a:r>
              <a:rPr lang="en-US" altLang="en-US" i="1" dirty="0"/>
              <a:t>View created.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484630C2-024D-4651-96CD-98CAF439DBFE}"/>
              </a:ext>
            </a:extLst>
          </p:cNvPr>
          <p:cNvSpPr>
            <a:spLocks noGrp="1" noChangeArrowheads="1"/>
          </p:cNvSpPr>
          <p:nvPr>
            <p:ph type="title"/>
          </p:nvPr>
        </p:nvSpPr>
        <p:spPr>
          <a:xfrm>
            <a:off x="685800" y="381000"/>
            <a:ext cx="7772400" cy="1066800"/>
          </a:xfrm>
        </p:spPr>
        <p:txBody>
          <a:bodyPr/>
          <a:lstStyle/>
          <a:p>
            <a:pPr eaLnBrk="1" hangingPunct="1">
              <a:defRPr/>
            </a:pPr>
            <a:r>
              <a:rPr lang="en-US" sz="4400" dirty="0"/>
              <a:t>VIEWs: Learning Objectives</a:t>
            </a:r>
          </a:p>
        </p:txBody>
      </p:sp>
      <p:sp>
        <p:nvSpPr>
          <p:cNvPr id="49156" name="Rectangle 3">
            <a:extLst>
              <a:ext uri="{FF2B5EF4-FFF2-40B4-BE49-F238E27FC236}">
                <a16:creationId xmlns:a16="http://schemas.microsoft.com/office/drawing/2014/main" id="{B444666D-5060-4997-9917-80D55DEF52FD}"/>
              </a:ext>
            </a:extLst>
          </p:cNvPr>
          <p:cNvSpPr>
            <a:spLocks noGrp="1" noChangeArrowheads="1"/>
          </p:cNvSpPr>
          <p:nvPr>
            <p:ph type="body" idx="1"/>
          </p:nvPr>
        </p:nvSpPr>
        <p:spPr>
          <a:xfrm>
            <a:off x="685800" y="1524000"/>
            <a:ext cx="7772400" cy="4572000"/>
          </a:xfrm>
        </p:spPr>
        <p:txBody>
          <a:bodyPr>
            <a:noAutofit/>
          </a:bodyPr>
          <a:lstStyle/>
          <a:p>
            <a:r>
              <a:rPr lang="en-US" altLang="en-US" sz="3200" dirty="0">
                <a:effectLst/>
              </a:rPr>
              <a:t>Create a single table and join table views—include functions; drop a view.</a:t>
            </a:r>
          </a:p>
          <a:p>
            <a:r>
              <a:rPr lang="en-US" altLang="en-US" sz="3200" dirty="0">
                <a:effectLst/>
              </a:rPr>
              <a:t>Insert, update, and delete table rows using a view.</a:t>
            </a:r>
          </a:p>
          <a:p>
            <a:r>
              <a:rPr lang="en-US" altLang="en-US" sz="3200" dirty="0">
                <a:effectLst/>
              </a:rPr>
              <a:t>Create a view with errors.</a:t>
            </a:r>
          </a:p>
          <a:p>
            <a:r>
              <a:rPr lang="en-US" altLang="en-US" sz="3200" dirty="0">
                <a:effectLst/>
              </a:rPr>
              <a:t>Create a materialized view; drop a materialized 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CC96C486-7F72-4190-8BAD-816020EAE3A2}"/>
              </a:ext>
            </a:extLst>
          </p:cNvPr>
          <p:cNvSpPr>
            <a:spLocks noGrp="1" noChangeArrowheads="1"/>
          </p:cNvSpPr>
          <p:nvPr>
            <p:ph type="title"/>
          </p:nvPr>
        </p:nvSpPr>
        <p:spPr>
          <a:xfrm>
            <a:off x="685800" y="152400"/>
            <a:ext cx="7772400" cy="914400"/>
          </a:xfrm>
        </p:spPr>
        <p:txBody>
          <a:bodyPr/>
          <a:lstStyle/>
          <a:p>
            <a:pPr eaLnBrk="1" hangingPunct="1">
              <a:defRPr/>
            </a:pPr>
            <a:r>
              <a:rPr lang="en-US" altLang="en-US" sz="3200" dirty="0"/>
              <a:t>Extra Info: FUNCTIONS AND VIEWS – A JOIN VIEW</a:t>
            </a:r>
          </a:p>
        </p:txBody>
      </p:sp>
      <p:sp>
        <p:nvSpPr>
          <p:cNvPr id="387075" name="Rectangle 3">
            <a:extLst>
              <a:ext uri="{FF2B5EF4-FFF2-40B4-BE49-F238E27FC236}">
                <a16:creationId xmlns:a16="http://schemas.microsoft.com/office/drawing/2014/main" id="{D390D4BE-AA36-442E-A106-476EB0A56A3D}"/>
              </a:ext>
            </a:extLst>
          </p:cNvPr>
          <p:cNvSpPr>
            <a:spLocks noGrp="1" noChangeArrowheads="1"/>
          </p:cNvSpPr>
          <p:nvPr>
            <p:ph type="body" idx="1"/>
          </p:nvPr>
        </p:nvSpPr>
        <p:spPr>
          <a:xfrm>
            <a:off x="304800" y="1371600"/>
            <a:ext cx="8534400" cy="4724400"/>
          </a:xfrm>
        </p:spPr>
        <p:txBody>
          <a:bodyPr/>
          <a:lstStyle/>
          <a:p>
            <a:pPr marL="741363" lvl="3" indent="-338138" eaLnBrk="1" hangingPunct="1">
              <a:buFontTx/>
              <a:buChar char="•"/>
              <a:defRPr/>
            </a:pPr>
            <a:r>
              <a:rPr lang="en-US" altLang="en-US" sz="2800" dirty="0"/>
              <a:t>In addition to specifying columns from existing tables, you can use single row functions consisting of number, character, date, and group functions as well as expressions to create additional columns in views. </a:t>
            </a:r>
          </a:p>
          <a:p>
            <a:pPr marL="741363" lvl="3" indent="-338138" eaLnBrk="1" hangingPunct="1">
              <a:buFontTx/>
              <a:buChar char="•"/>
              <a:defRPr/>
            </a:pPr>
            <a:r>
              <a:rPr lang="en-US" altLang="en-US" sz="2800" dirty="0"/>
              <a:t> This can be extremely useful because the system user will have access to data without having to understand how to use the underlying functions.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33D925CB-2345-4D91-A7AD-AA1F6EEBE665}"/>
              </a:ext>
            </a:extLst>
          </p:cNvPr>
          <p:cNvSpPr>
            <a:spLocks noGrp="1" noChangeArrowheads="1"/>
          </p:cNvSpPr>
          <p:nvPr>
            <p:ph type="title"/>
          </p:nvPr>
        </p:nvSpPr>
        <p:spPr>
          <a:xfrm>
            <a:off x="685800" y="0"/>
            <a:ext cx="7772400" cy="838200"/>
          </a:xfrm>
        </p:spPr>
        <p:txBody>
          <a:bodyPr/>
          <a:lstStyle/>
          <a:p>
            <a:pPr algn="l" eaLnBrk="1" hangingPunct="1">
              <a:defRPr/>
            </a:pPr>
            <a:r>
              <a:rPr lang="en-US" altLang="en-US" sz="2800" b="1" dirty="0"/>
              <a:t>Extra Info: Example</a:t>
            </a:r>
          </a:p>
        </p:txBody>
      </p:sp>
      <p:sp>
        <p:nvSpPr>
          <p:cNvPr id="388099" name="Rectangle 3">
            <a:extLst>
              <a:ext uri="{FF2B5EF4-FFF2-40B4-BE49-F238E27FC236}">
                <a16:creationId xmlns:a16="http://schemas.microsoft.com/office/drawing/2014/main" id="{B7CB1EB8-275D-4149-96AD-89B6B5A81B37}"/>
              </a:ext>
            </a:extLst>
          </p:cNvPr>
          <p:cNvSpPr>
            <a:spLocks noGrp="1" noChangeArrowheads="1"/>
          </p:cNvSpPr>
          <p:nvPr>
            <p:ph type="body" idx="1"/>
          </p:nvPr>
        </p:nvSpPr>
        <p:spPr>
          <a:xfrm>
            <a:off x="0" y="685800"/>
            <a:ext cx="9144000" cy="5638800"/>
          </a:xfrm>
        </p:spPr>
        <p:txBody>
          <a:bodyPr>
            <a:normAutofit fontScale="85000" lnSpcReduction="20000"/>
          </a:bodyPr>
          <a:lstStyle/>
          <a:p>
            <a:pPr lvl="4" eaLnBrk="1" hangingPunct="1">
              <a:buFontTx/>
              <a:buNone/>
              <a:defRPr/>
            </a:pPr>
            <a:r>
              <a:rPr lang="en-US" altLang="en-US" dirty="0"/>
              <a:t>CREATE OR REPLACE VIEW </a:t>
            </a:r>
            <a:r>
              <a:rPr lang="en-US" altLang="en-US" dirty="0" err="1"/>
              <a:t>dept_salary</a:t>
            </a:r>
            <a:r>
              <a:rPr lang="en-US" altLang="en-US" dirty="0"/>
              <a:t> </a:t>
            </a:r>
          </a:p>
          <a:p>
            <a:pPr lvl="4" eaLnBrk="1" hangingPunct="1">
              <a:buFontTx/>
              <a:buNone/>
              <a:defRPr/>
            </a:pPr>
            <a:r>
              <a:rPr lang="en-US" altLang="en-US" dirty="0"/>
              <a:t>    (name, </a:t>
            </a:r>
            <a:r>
              <a:rPr lang="en-US" altLang="en-US" dirty="0" err="1"/>
              <a:t>min_salary</a:t>
            </a:r>
            <a:r>
              <a:rPr lang="en-US" altLang="en-US" dirty="0"/>
              <a:t>, </a:t>
            </a:r>
            <a:r>
              <a:rPr lang="en-US" altLang="en-US" dirty="0" err="1"/>
              <a:t>max_salary</a:t>
            </a:r>
            <a:r>
              <a:rPr lang="en-US" altLang="en-US" dirty="0"/>
              <a:t>, </a:t>
            </a:r>
            <a:r>
              <a:rPr lang="en-US" altLang="en-US" dirty="0" err="1"/>
              <a:t>avg_salary</a:t>
            </a:r>
            <a:r>
              <a:rPr lang="en-US" altLang="en-US" dirty="0"/>
              <a:t>) AS </a:t>
            </a:r>
          </a:p>
          <a:p>
            <a:pPr lvl="4" eaLnBrk="1" hangingPunct="1">
              <a:buFontTx/>
              <a:buNone/>
              <a:defRPr/>
            </a:pPr>
            <a:r>
              <a:rPr lang="en-US" altLang="en-US" dirty="0"/>
              <a:t>SELECT </a:t>
            </a:r>
            <a:r>
              <a:rPr lang="en-US" altLang="en-US" dirty="0" err="1"/>
              <a:t>d.dpt_name</a:t>
            </a:r>
            <a:r>
              <a:rPr lang="en-US" altLang="en-US" dirty="0"/>
              <a:t>, MIN(</a:t>
            </a:r>
            <a:r>
              <a:rPr lang="en-US" altLang="en-US" dirty="0" err="1"/>
              <a:t>e.emp_salary</a:t>
            </a:r>
            <a:r>
              <a:rPr lang="en-US" altLang="en-US" dirty="0"/>
              <a:t>), </a:t>
            </a:r>
          </a:p>
          <a:p>
            <a:pPr lvl="4" eaLnBrk="1" hangingPunct="1">
              <a:buFontTx/>
              <a:buNone/>
              <a:defRPr/>
            </a:pPr>
            <a:r>
              <a:rPr lang="en-US" altLang="en-US" dirty="0"/>
              <a:t>    MAX(</a:t>
            </a:r>
            <a:r>
              <a:rPr lang="en-US" altLang="en-US" dirty="0" err="1"/>
              <a:t>e.emp_salary</a:t>
            </a:r>
            <a:r>
              <a:rPr lang="en-US" altLang="en-US" dirty="0"/>
              <a:t>), AVG(</a:t>
            </a:r>
            <a:r>
              <a:rPr lang="en-US" altLang="en-US" dirty="0" err="1"/>
              <a:t>e.emp_salary</a:t>
            </a:r>
            <a:r>
              <a:rPr lang="en-US" altLang="en-US" dirty="0"/>
              <a:t>)</a:t>
            </a:r>
          </a:p>
          <a:p>
            <a:pPr lvl="4" eaLnBrk="1" hangingPunct="1">
              <a:buFontTx/>
              <a:buNone/>
              <a:defRPr/>
            </a:pPr>
            <a:r>
              <a:rPr lang="en-US" altLang="en-US" dirty="0"/>
              <a:t>FROM employee e, department d</a:t>
            </a:r>
          </a:p>
          <a:p>
            <a:pPr lvl="4" eaLnBrk="1" hangingPunct="1">
              <a:buFontTx/>
              <a:buNone/>
              <a:defRPr/>
            </a:pPr>
            <a:r>
              <a:rPr lang="en-US" altLang="en-US" dirty="0"/>
              <a:t>WHERE </a:t>
            </a:r>
            <a:r>
              <a:rPr lang="en-US" altLang="en-US" dirty="0" err="1"/>
              <a:t>e.emp_dpt_number</a:t>
            </a:r>
            <a:r>
              <a:rPr lang="en-US" altLang="en-US" dirty="0"/>
              <a:t>=</a:t>
            </a:r>
            <a:r>
              <a:rPr lang="en-US" altLang="en-US" dirty="0" err="1"/>
              <a:t>d.dpt_no</a:t>
            </a:r>
            <a:endParaRPr lang="en-US" altLang="en-US" dirty="0"/>
          </a:p>
          <a:p>
            <a:pPr lvl="4" eaLnBrk="1" hangingPunct="1">
              <a:buFontTx/>
              <a:buNone/>
              <a:defRPr/>
            </a:pPr>
            <a:r>
              <a:rPr lang="en-US" altLang="en-US" dirty="0"/>
              <a:t>GROUP BY </a:t>
            </a:r>
            <a:r>
              <a:rPr lang="en-US" altLang="en-US" dirty="0" err="1"/>
              <a:t>d.dpt_name</a:t>
            </a:r>
            <a:r>
              <a:rPr lang="en-US" altLang="en-US" dirty="0"/>
              <a:t>;</a:t>
            </a:r>
          </a:p>
          <a:p>
            <a:pPr lvl="4" eaLnBrk="1" hangingPunct="1">
              <a:buFontTx/>
              <a:buNone/>
              <a:defRPr/>
            </a:pPr>
            <a:endParaRPr lang="en-US" altLang="en-US" sz="900" i="1" dirty="0"/>
          </a:p>
          <a:p>
            <a:pPr lvl="4" eaLnBrk="1" hangingPunct="1">
              <a:buFontTx/>
              <a:buNone/>
              <a:defRPr/>
            </a:pPr>
            <a:r>
              <a:rPr lang="en-US" altLang="en-US" i="1" dirty="0"/>
              <a:t>View created.</a:t>
            </a:r>
          </a:p>
          <a:p>
            <a:pPr lvl="4" eaLnBrk="1" hangingPunct="1">
              <a:buFontTx/>
              <a:buNone/>
              <a:defRPr/>
            </a:pPr>
            <a:endParaRPr lang="en-US" altLang="en-US" sz="500" i="1" dirty="0"/>
          </a:p>
          <a:p>
            <a:pPr lvl="4" eaLnBrk="1" hangingPunct="1">
              <a:buFontTx/>
              <a:buNone/>
              <a:defRPr/>
            </a:pPr>
            <a:r>
              <a:rPr lang="en-US" altLang="en-US" i="1" dirty="0"/>
              <a:t>SELECT * </a:t>
            </a:r>
          </a:p>
          <a:p>
            <a:pPr lvl="4" eaLnBrk="1" hangingPunct="1">
              <a:buFontTx/>
              <a:buNone/>
              <a:defRPr/>
            </a:pPr>
            <a:r>
              <a:rPr lang="en-US" altLang="en-US" i="1" dirty="0"/>
              <a:t>FROM </a:t>
            </a:r>
            <a:r>
              <a:rPr lang="en-US" altLang="en-US" i="1" dirty="0" err="1"/>
              <a:t>dept_salary</a:t>
            </a:r>
            <a:r>
              <a:rPr lang="en-US" altLang="en-US" i="1" dirty="0"/>
              <a:t>;</a:t>
            </a:r>
          </a:p>
          <a:p>
            <a:pPr lvl="4" eaLnBrk="1" hangingPunct="1">
              <a:buFontTx/>
              <a:buNone/>
              <a:defRPr/>
            </a:pPr>
            <a:r>
              <a:rPr lang="en-US" altLang="en-US" i="1" dirty="0"/>
              <a:t>NAME                        MIN_SALARY   MAX_SALARY  AVG_SALARY</a:t>
            </a:r>
          </a:p>
          <a:p>
            <a:pPr lvl="4" eaLnBrk="1" hangingPunct="1">
              <a:buFontTx/>
              <a:buNone/>
              <a:defRPr/>
            </a:pPr>
            <a:r>
              <a:rPr lang="en-US" altLang="en-US" i="1" dirty="0"/>
              <a:t>------------------------- ------------------  ------------------   ------------------</a:t>
            </a:r>
          </a:p>
          <a:p>
            <a:pPr lvl="4" eaLnBrk="1" hangingPunct="1">
              <a:buFontTx/>
              <a:buNone/>
              <a:defRPr/>
            </a:pPr>
            <a:r>
              <a:rPr lang="en-US" altLang="en-US" i="1" dirty="0"/>
              <a:t>Admin and Records                25000      	 43000      	31000</a:t>
            </a:r>
          </a:p>
          <a:p>
            <a:pPr lvl="4" eaLnBrk="1" hangingPunct="1">
              <a:buFontTx/>
              <a:buNone/>
              <a:defRPr/>
            </a:pPr>
            <a:r>
              <a:rPr lang="en-US" altLang="en-US" i="1" dirty="0"/>
              <a:t>Headquarters              	    55000      	 55000      	55000</a:t>
            </a:r>
          </a:p>
          <a:p>
            <a:pPr lvl="4" eaLnBrk="1" hangingPunct="1">
              <a:buFontTx/>
              <a:buNone/>
              <a:defRPr/>
            </a:pPr>
            <a:r>
              <a:rPr lang="en-US" altLang="en-US" i="1" dirty="0"/>
              <a:t>Production                	   25000      	43000      	34000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A5970E89-032E-40B5-8FFE-590DEBF974B2}"/>
              </a:ext>
            </a:extLst>
          </p:cNvPr>
          <p:cNvSpPr>
            <a:spLocks noGrp="1" noChangeArrowheads="1"/>
          </p:cNvSpPr>
          <p:nvPr>
            <p:ph type="title"/>
          </p:nvPr>
        </p:nvSpPr>
        <p:spPr>
          <a:xfrm>
            <a:off x="685800" y="152400"/>
            <a:ext cx="7772400" cy="914400"/>
          </a:xfrm>
        </p:spPr>
        <p:txBody>
          <a:bodyPr/>
          <a:lstStyle/>
          <a:p>
            <a:pPr eaLnBrk="1" hangingPunct="1">
              <a:defRPr/>
            </a:pPr>
            <a:r>
              <a:rPr lang="en-US" altLang="en-US" sz="4400" dirty="0"/>
              <a:t>VIEWS</a:t>
            </a:r>
          </a:p>
        </p:txBody>
      </p:sp>
      <p:sp>
        <p:nvSpPr>
          <p:cNvPr id="283651" name="Rectangle 3">
            <a:extLst>
              <a:ext uri="{FF2B5EF4-FFF2-40B4-BE49-F238E27FC236}">
                <a16:creationId xmlns:a16="http://schemas.microsoft.com/office/drawing/2014/main" id="{B9A6B909-1261-4B1D-9B73-A500F07C998B}"/>
              </a:ext>
            </a:extLst>
          </p:cNvPr>
          <p:cNvSpPr>
            <a:spLocks noGrp="1" noChangeArrowheads="1"/>
          </p:cNvSpPr>
          <p:nvPr>
            <p:ph type="body" idx="1"/>
          </p:nvPr>
        </p:nvSpPr>
        <p:spPr>
          <a:xfrm>
            <a:off x="685800" y="1295400"/>
            <a:ext cx="8153400" cy="4800600"/>
          </a:xfrm>
        </p:spPr>
        <p:txBody>
          <a:bodyPr/>
          <a:lstStyle/>
          <a:p>
            <a:pPr eaLnBrk="1" hangingPunct="1">
              <a:defRPr/>
            </a:pPr>
            <a:r>
              <a:rPr lang="en-US" altLang="en-US" dirty="0">
                <a:cs typeface="Times New Roman" panose="02020603050405020304" pitchFamily="18" charset="0"/>
              </a:rPr>
              <a:t>A database view is a </a:t>
            </a:r>
            <a:r>
              <a:rPr lang="en-US" altLang="en-US" i="1" dirty="0">
                <a:cs typeface="Times New Roman" panose="02020603050405020304" pitchFamily="18" charset="0"/>
              </a:rPr>
              <a:t>logical </a:t>
            </a:r>
            <a:r>
              <a:rPr lang="en-US" altLang="en-US" dirty="0">
                <a:cs typeface="Times New Roman" panose="02020603050405020304" pitchFamily="18" charset="0"/>
              </a:rPr>
              <a:t>or</a:t>
            </a:r>
            <a:r>
              <a:rPr lang="en-US" altLang="en-US" i="1" dirty="0">
                <a:cs typeface="Times New Roman" panose="02020603050405020304" pitchFamily="18" charset="0"/>
              </a:rPr>
              <a:t> virtual table</a:t>
            </a:r>
            <a:r>
              <a:rPr lang="en-US" altLang="en-US" dirty="0">
                <a:cs typeface="Times New Roman" panose="02020603050405020304" pitchFamily="18" charset="0"/>
              </a:rPr>
              <a:t> based on a query.</a:t>
            </a:r>
          </a:p>
          <a:p>
            <a:pPr eaLnBrk="1" hangingPunct="1">
              <a:defRPr/>
            </a:pPr>
            <a:r>
              <a:rPr lang="en-US" altLang="en-US" dirty="0">
                <a:cs typeface="Times New Roman" panose="02020603050405020304" pitchFamily="18" charset="0"/>
              </a:rPr>
              <a:t>It is useful to think of a </a:t>
            </a:r>
            <a:r>
              <a:rPr lang="en-US" altLang="en-US" i="1" dirty="0">
                <a:cs typeface="Times New Roman" panose="02020603050405020304" pitchFamily="18" charset="0"/>
              </a:rPr>
              <a:t>view</a:t>
            </a:r>
            <a:r>
              <a:rPr lang="en-US" altLang="en-US" dirty="0">
                <a:cs typeface="Times New Roman" panose="02020603050405020304" pitchFamily="18" charset="0"/>
              </a:rPr>
              <a:t> as a stored query.</a:t>
            </a:r>
          </a:p>
          <a:p>
            <a:pPr eaLnBrk="1" hangingPunct="1">
              <a:defRPr/>
            </a:pPr>
            <a:r>
              <a:rPr lang="en-US" altLang="en-US" dirty="0">
                <a:cs typeface="Times New Roman" panose="02020603050405020304" pitchFamily="18" charset="0"/>
              </a:rPr>
              <a:t>Views are created through use of a CREATE VIEW command that incorporates use of the SELECT statement. </a:t>
            </a:r>
          </a:p>
          <a:p>
            <a:pPr eaLnBrk="1" hangingPunct="1">
              <a:defRPr/>
            </a:pPr>
            <a:r>
              <a:rPr lang="en-US" altLang="en-US" dirty="0">
                <a:cs typeface="Times New Roman" panose="02020603050405020304" pitchFamily="18" charset="0"/>
              </a:rPr>
              <a:t>Views are queried just like tables.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D7229A20-F70C-495B-AA35-4C83A2FE0B7D}"/>
              </a:ext>
            </a:extLst>
          </p:cNvPr>
          <p:cNvSpPr>
            <a:spLocks noGrp="1" noChangeArrowheads="1"/>
          </p:cNvSpPr>
          <p:nvPr>
            <p:ph type="title"/>
          </p:nvPr>
        </p:nvSpPr>
        <p:spPr>
          <a:xfrm>
            <a:off x="685800" y="152400"/>
            <a:ext cx="7772400" cy="914400"/>
          </a:xfrm>
        </p:spPr>
        <p:txBody>
          <a:bodyPr/>
          <a:lstStyle/>
          <a:p>
            <a:pPr eaLnBrk="1" hangingPunct="1">
              <a:defRPr/>
            </a:pPr>
            <a:r>
              <a:rPr lang="en-US" altLang="en-US" sz="4400" dirty="0"/>
              <a:t>VIEWS</a:t>
            </a:r>
          </a:p>
        </p:txBody>
      </p:sp>
      <p:sp>
        <p:nvSpPr>
          <p:cNvPr id="377859" name="Rectangle 3">
            <a:extLst>
              <a:ext uri="{FF2B5EF4-FFF2-40B4-BE49-F238E27FC236}">
                <a16:creationId xmlns:a16="http://schemas.microsoft.com/office/drawing/2014/main" id="{64E3D267-F59E-49B6-8570-0ED1AB3A9398}"/>
              </a:ext>
            </a:extLst>
          </p:cNvPr>
          <p:cNvSpPr>
            <a:spLocks noGrp="1" noChangeArrowheads="1"/>
          </p:cNvSpPr>
          <p:nvPr>
            <p:ph type="body" idx="1"/>
          </p:nvPr>
        </p:nvSpPr>
        <p:spPr>
          <a:xfrm>
            <a:off x="685800" y="1295400"/>
            <a:ext cx="8153400" cy="4800600"/>
          </a:xfrm>
        </p:spPr>
        <p:txBody>
          <a:bodyPr>
            <a:normAutofit fontScale="92500" lnSpcReduction="10000"/>
          </a:bodyPr>
          <a:lstStyle/>
          <a:p>
            <a:pPr>
              <a:buNone/>
              <a:defRPr/>
            </a:pPr>
            <a:r>
              <a:rPr lang="en-US" altLang="en-US" sz="3200" dirty="0">
                <a:latin typeface="Courier New" panose="02070309020205020404" pitchFamily="49" charset="0"/>
                <a:cs typeface="Times New Roman" panose="02020603050405020304" pitchFamily="18" charset="0"/>
              </a:rPr>
              <a:t>CREATE VIEW </a:t>
            </a:r>
            <a:r>
              <a:rPr lang="en-US" altLang="en-US" sz="3200" dirty="0" err="1">
                <a:latin typeface="Courier New" panose="02070309020205020404" pitchFamily="49" charset="0"/>
                <a:cs typeface="Times New Roman" panose="02020603050405020304" pitchFamily="18" charset="0"/>
              </a:rPr>
              <a:t>vwEmpParking</a:t>
            </a:r>
            <a:r>
              <a:rPr lang="en-US" altLang="en-US" sz="3200" dirty="0">
                <a:latin typeface="Courier New" panose="02070309020205020404" pitchFamily="49" charset="0"/>
                <a:cs typeface="Times New Roman" panose="02020603050405020304" pitchFamily="18" charset="0"/>
              </a:rPr>
              <a:t> (parking_space, last_name,     first_name, ssn) AS</a:t>
            </a:r>
          </a:p>
          <a:p>
            <a:pPr>
              <a:buNone/>
              <a:defRPr/>
            </a:pPr>
            <a:r>
              <a:rPr lang="en-US" altLang="en-US" sz="3200" dirty="0">
                <a:latin typeface="Courier New" panose="02070309020205020404" pitchFamily="49" charset="0"/>
                <a:cs typeface="Times New Roman" panose="02020603050405020304" pitchFamily="18" charset="0"/>
              </a:rPr>
              <a:t>SELECT </a:t>
            </a:r>
            <a:r>
              <a:rPr lang="en-US" altLang="en-US" sz="3200" dirty="0" err="1">
                <a:latin typeface="Courier New" panose="02070309020205020404" pitchFamily="49" charset="0"/>
                <a:cs typeface="Times New Roman" panose="02020603050405020304" pitchFamily="18" charset="0"/>
              </a:rPr>
              <a:t>parkingSpace</a:t>
            </a:r>
            <a:r>
              <a:rPr lang="en-US" altLang="en-US" sz="3200" dirty="0">
                <a:latin typeface="Courier New" panose="02070309020205020404" pitchFamily="49" charset="0"/>
                <a:cs typeface="Times New Roman" panose="02020603050405020304" pitchFamily="18" charset="0"/>
              </a:rPr>
              <a:t>, </a:t>
            </a:r>
            <a:r>
              <a:rPr lang="en-US" altLang="en-US" sz="3200" dirty="0" err="1">
                <a:latin typeface="Courier New" panose="02070309020205020404" pitchFamily="49" charset="0"/>
                <a:cs typeface="Times New Roman" panose="02020603050405020304" pitchFamily="18" charset="0"/>
              </a:rPr>
              <a:t>lastName</a:t>
            </a:r>
            <a:r>
              <a:rPr lang="en-US" altLang="en-US" sz="3200" dirty="0">
                <a:latin typeface="Courier New" panose="02070309020205020404" pitchFamily="49" charset="0"/>
                <a:cs typeface="Times New Roman" panose="02020603050405020304" pitchFamily="18" charset="0"/>
              </a:rPr>
              <a:t>, </a:t>
            </a:r>
            <a:r>
              <a:rPr lang="en-US" altLang="en-US" sz="3200" dirty="0" err="1">
                <a:latin typeface="Courier New" panose="02070309020205020404" pitchFamily="49" charset="0"/>
                <a:cs typeface="Times New Roman" panose="02020603050405020304" pitchFamily="18" charset="0"/>
              </a:rPr>
              <a:t>firstName</a:t>
            </a:r>
            <a:r>
              <a:rPr lang="en-US" altLang="en-US" sz="3200" dirty="0">
                <a:latin typeface="Courier New" panose="02070309020205020404" pitchFamily="49" charset="0"/>
                <a:cs typeface="Times New Roman" panose="02020603050405020304" pitchFamily="18" charset="0"/>
              </a:rPr>
              <a:t>, SSN </a:t>
            </a:r>
          </a:p>
          <a:p>
            <a:pPr>
              <a:buNone/>
              <a:defRPr/>
            </a:pPr>
            <a:r>
              <a:rPr lang="en-US" altLang="en-US" sz="3200" dirty="0">
                <a:latin typeface="Courier New" panose="02070309020205020404" pitchFamily="49" charset="0"/>
                <a:cs typeface="Times New Roman" panose="02020603050405020304" pitchFamily="18" charset="0"/>
              </a:rPr>
              <a:t>FROM employee</a:t>
            </a:r>
          </a:p>
          <a:p>
            <a:pPr>
              <a:buNone/>
              <a:defRPr/>
            </a:pPr>
            <a:r>
              <a:rPr lang="en-US" altLang="en-US" sz="3200" dirty="0">
                <a:latin typeface="Courier New" panose="02070309020205020404" pitchFamily="49" charset="0"/>
                <a:cs typeface="Times New Roman" panose="02020603050405020304" pitchFamily="18" charset="0"/>
              </a:rPr>
              <a:t>ORDER BY </a:t>
            </a:r>
            <a:r>
              <a:rPr lang="en-US" altLang="en-US" sz="3200" dirty="0" err="1">
                <a:latin typeface="Courier New" panose="02070309020205020404" pitchFamily="49" charset="0"/>
                <a:cs typeface="Times New Roman" panose="02020603050405020304" pitchFamily="18" charset="0"/>
              </a:rPr>
              <a:t>parkingSpace</a:t>
            </a:r>
            <a:r>
              <a:rPr lang="en-US" altLang="en-US" sz="3200" dirty="0">
                <a:latin typeface="Courier New" panose="02070309020205020404" pitchFamily="49" charset="0"/>
                <a:cs typeface="Times New Roman" panose="02020603050405020304" pitchFamily="18" charset="0"/>
              </a:rPr>
              <a:t>;</a:t>
            </a:r>
          </a:p>
          <a:p>
            <a:pPr>
              <a:buNone/>
              <a:defRPr/>
            </a:pPr>
            <a:r>
              <a:rPr lang="en-US" altLang="en-US" sz="3200" i="1" dirty="0">
                <a:latin typeface="Courier New" panose="02070309020205020404" pitchFamily="49" charset="0"/>
                <a:cs typeface="Times New Roman" panose="02020603050405020304" pitchFamily="18" charset="0"/>
              </a:rPr>
              <a:t>View Created.</a:t>
            </a:r>
            <a:endParaRPr lang="en-US" altLang="en-US" sz="3200" dirty="0">
              <a:latin typeface="Courier New" panose="02070309020205020404" pitchFamily="49" charset="0"/>
              <a:cs typeface="Times New Roman" panose="02020603050405020304" pitchFamily="18" charset="0"/>
            </a:endParaRPr>
          </a:p>
          <a:p>
            <a:pPr lvl="2" eaLnBrk="1" hangingPunct="1">
              <a:buFontTx/>
              <a:buNone/>
              <a:defRPr/>
            </a:pPr>
            <a:endParaRPr lang="en-US" altLang="en-US" sz="2800"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DF664C7E-7507-4B3C-9C00-CC5E770CBE51}"/>
              </a:ext>
            </a:extLst>
          </p:cNvPr>
          <p:cNvSpPr>
            <a:spLocks noGrp="1" noChangeArrowheads="1"/>
          </p:cNvSpPr>
          <p:nvPr>
            <p:ph type="title"/>
          </p:nvPr>
        </p:nvSpPr>
        <p:spPr>
          <a:xfrm>
            <a:off x="685800" y="152400"/>
            <a:ext cx="7772400" cy="914400"/>
          </a:xfrm>
        </p:spPr>
        <p:txBody>
          <a:bodyPr/>
          <a:lstStyle/>
          <a:p>
            <a:pPr eaLnBrk="1" hangingPunct="1">
              <a:defRPr/>
            </a:pPr>
            <a:r>
              <a:rPr lang="en-US" altLang="en-US" sz="4400" dirty="0"/>
              <a:t>VIEWS</a:t>
            </a:r>
          </a:p>
        </p:txBody>
      </p:sp>
      <p:sp>
        <p:nvSpPr>
          <p:cNvPr id="378883" name="Rectangle 3">
            <a:extLst>
              <a:ext uri="{FF2B5EF4-FFF2-40B4-BE49-F238E27FC236}">
                <a16:creationId xmlns:a16="http://schemas.microsoft.com/office/drawing/2014/main" id="{2212E6AB-8B50-452E-A7F8-0101FE50EA05}"/>
              </a:ext>
            </a:extLst>
          </p:cNvPr>
          <p:cNvSpPr>
            <a:spLocks noGrp="1" noChangeArrowheads="1"/>
          </p:cNvSpPr>
          <p:nvPr>
            <p:ph type="body" idx="1"/>
          </p:nvPr>
        </p:nvSpPr>
        <p:spPr>
          <a:xfrm>
            <a:off x="304800" y="1295400"/>
            <a:ext cx="8534400" cy="4800600"/>
          </a:xfrm>
        </p:spPr>
        <p:txBody>
          <a:bodyPr>
            <a:normAutofit fontScale="92500" lnSpcReduction="20000"/>
          </a:bodyPr>
          <a:lstStyle/>
          <a:p>
            <a:pPr lvl="2" eaLnBrk="1" hangingPunct="1">
              <a:buFontTx/>
              <a:buNone/>
              <a:defRPr/>
            </a:pPr>
            <a:r>
              <a:rPr lang="en-US" altLang="en-US" sz="2000" dirty="0">
                <a:latin typeface="Courier New" panose="02070309020205020404" pitchFamily="49" charset="0"/>
                <a:cs typeface="Times New Roman" panose="02020603050405020304" pitchFamily="18" charset="0"/>
              </a:rPr>
              <a:t>SELECT *</a:t>
            </a:r>
          </a:p>
          <a:p>
            <a:pPr lvl="2" eaLnBrk="1" hangingPunct="1">
              <a:buFontTx/>
              <a:buNone/>
              <a:defRPr/>
            </a:pPr>
            <a:r>
              <a:rPr lang="en-US" altLang="en-US" sz="2000" dirty="0">
                <a:latin typeface="Courier New" panose="02070309020205020404" pitchFamily="49" charset="0"/>
                <a:cs typeface="Times New Roman" panose="02020603050405020304" pitchFamily="18" charset="0"/>
              </a:rPr>
              <a:t>FROM </a:t>
            </a:r>
            <a:r>
              <a:rPr lang="en-US" altLang="en-US" sz="2000" dirty="0" err="1">
                <a:latin typeface="Courier New" panose="02070309020205020404" pitchFamily="49" charset="0"/>
                <a:cs typeface="Times New Roman" panose="02020603050405020304" pitchFamily="18" charset="0"/>
              </a:rPr>
              <a:t>vwEmpParking</a:t>
            </a:r>
            <a:r>
              <a:rPr lang="en-US" altLang="en-US" sz="2000" dirty="0">
                <a:latin typeface="Courier New" panose="02070309020205020404" pitchFamily="49" charset="0"/>
                <a:cs typeface="Times New Roman" panose="02020603050405020304" pitchFamily="18" charset="0"/>
              </a:rPr>
              <a:t>;</a:t>
            </a:r>
          </a:p>
          <a:p>
            <a:pPr lvl="2" eaLnBrk="1" hangingPunct="1">
              <a:buFontTx/>
              <a:buNone/>
              <a:defRPr/>
            </a:pPr>
            <a:r>
              <a:rPr lang="en-US" altLang="en-US" sz="2000" dirty="0">
                <a:latin typeface="Courier New" panose="02070309020205020404" pitchFamily="49" charset="0"/>
                <a:cs typeface="Times New Roman" panose="02020603050405020304" pitchFamily="18" charset="0"/>
              </a:rPr>
              <a:t> </a:t>
            </a:r>
          </a:p>
          <a:p>
            <a:pPr lvl="2" eaLnBrk="1" hangingPunct="1">
              <a:buFontTx/>
              <a:buNone/>
              <a:defRPr/>
            </a:pPr>
            <a:r>
              <a:rPr lang="en-US" altLang="en-US" sz="2000" dirty="0">
                <a:latin typeface="Courier New" panose="02070309020205020404" pitchFamily="49" charset="0"/>
                <a:cs typeface="Times New Roman" panose="02020603050405020304" pitchFamily="18" charset="0"/>
              </a:rPr>
              <a:t>PARKING_SPACE LAST_NAME  FIRST_NAME   SSN</a:t>
            </a:r>
          </a:p>
          <a:p>
            <a:pPr lvl="2" eaLnBrk="1" hangingPunct="1">
              <a:buFontTx/>
              <a:buNone/>
              <a:defRPr/>
            </a:pPr>
            <a:r>
              <a:rPr lang="en-US" altLang="en-US" sz="2000" dirty="0">
                <a:latin typeface="Courier New" panose="02070309020205020404" pitchFamily="49" charset="0"/>
                <a:cs typeface="Times New Roman" panose="02020603050405020304" pitchFamily="18" charset="0"/>
              </a:rPr>
              <a:t>------------- ---------- -----------  --------</a:t>
            </a:r>
          </a:p>
          <a:p>
            <a:pPr lvl="2" eaLnBrk="1" hangingPunct="1">
              <a:buFontTx/>
              <a:buNone/>
              <a:defRPr/>
            </a:pPr>
            <a:r>
              <a:rPr lang="en-US" altLang="en-US" sz="2000" dirty="0">
                <a:latin typeface="Courier New" panose="02070309020205020404" pitchFamily="49" charset="0"/>
                <a:cs typeface="Times New Roman" panose="02020603050405020304" pitchFamily="18" charset="0"/>
              </a:rPr>
              <a:t>            1 </a:t>
            </a:r>
            <a:r>
              <a:rPr lang="en-US" altLang="en-US" sz="2000" dirty="0" err="1">
                <a:latin typeface="Courier New" panose="02070309020205020404" pitchFamily="49" charset="0"/>
                <a:cs typeface="Times New Roman" panose="02020603050405020304" pitchFamily="18" charset="0"/>
              </a:rPr>
              <a:t>Bordoloi</a:t>
            </a:r>
            <a:r>
              <a:rPr lang="en-US" altLang="en-US" sz="2000" dirty="0">
                <a:latin typeface="Courier New" panose="02070309020205020404" pitchFamily="49" charset="0"/>
                <a:cs typeface="Times New Roman" panose="02020603050405020304" pitchFamily="18" charset="0"/>
              </a:rPr>
              <a:t>   Bijoy        999666666</a:t>
            </a:r>
          </a:p>
          <a:p>
            <a:pPr lvl="2" eaLnBrk="1" hangingPunct="1">
              <a:buFontTx/>
              <a:buNone/>
              <a:defRPr/>
            </a:pPr>
            <a:r>
              <a:rPr lang="en-US" altLang="en-US" sz="2000" dirty="0">
                <a:latin typeface="Courier New" panose="02070309020205020404" pitchFamily="49" charset="0"/>
                <a:cs typeface="Times New Roman" panose="02020603050405020304" pitchFamily="18" charset="0"/>
              </a:rPr>
              <a:t>            3 Joyner     Suzanne      999555555</a:t>
            </a:r>
          </a:p>
          <a:p>
            <a:pPr lvl="2" eaLnBrk="1" hangingPunct="1">
              <a:buFontTx/>
              <a:buNone/>
              <a:defRPr/>
            </a:pPr>
            <a:r>
              <a:rPr lang="en-US" altLang="en-US" sz="2000" dirty="0">
                <a:latin typeface="Courier New" panose="02070309020205020404" pitchFamily="49" charset="0"/>
                <a:cs typeface="Times New Roman" panose="02020603050405020304" pitchFamily="18" charset="0"/>
              </a:rPr>
              <a:t>           32 Zhu        </a:t>
            </a:r>
            <a:r>
              <a:rPr lang="en-US" altLang="en-US" sz="2000" dirty="0" err="1">
                <a:latin typeface="Courier New" panose="02070309020205020404" pitchFamily="49" charset="0"/>
                <a:cs typeface="Times New Roman" panose="02020603050405020304" pitchFamily="18" charset="0"/>
              </a:rPr>
              <a:t>Waiman</a:t>
            </a:r>
            <a:r>
              <a:rPr lang="en-US" altLang="en-US" sz="2000" dirty="0">
                <a:latin typeface="Courier New" panose="02070309020205020404" pitchFamily="49" charset="0"/>
                <a:cs typeface="Times New Roman" panose="02020603050405020304" pitchFamily="18" charset="0"/>
              </a:rPr>
              <a:t>       999444444</a:t>
            </a:r>
          </a:p>
          <a:p>
            <a:pPr lvl="2" eaLnBrk="1" hangingPunct="1">
              <a:buFontTx/>
              <a:buNone/>
              <a:defRPr/>
            </a:pPr>
            <a:r>
              <a:rPr lang="en-US" altLang="en-US" sz="2000" i="1" dirty="0">
                <a:latin typeface="Courier New" panose="02070309020205020404" pitchFamily="49" charset="0"/>
                <a:cs typeface="Times New Roman" panose="02020603050405020304" pitchFamily="18" charset="0"/>
              </a:rPr>
              <a:t>more rows are displayed…</a:t>
            </a:r>
            <a:endParaRPr lang="en-US" altLang="en-US" sz="2000" dirty="0">
              <a:latin typeface="Courier New" panose="02070309020205020404" pitchFamily="49" charset="0"/>
              <a:cs typeface="Times New Roman" panose="02020603050405020304" pitchFamily="18" charset="0"/>
            </a:endParaRPr>
          </a:p>
          <a:p>
            <a:pPr lvl="2" eaLnBrk="1" hangingPunct="1">
              <a:buFontTx/>
              <a:buNone/>
              <a:defRPr/>
            </a:pPr>
            <a:r>
              <a:rPr lang="en-US" altLang="en-US" sz="2800" dirty="0">
                <a:latin typeface="Courier New" panose="02070309020205020404" pitchFamily="49" charset="0"/>
                <a:cs typeface="Times New Roman" panose="02020603050405020304" pitchFamily="18" charset="0"/>
              </a:rPr>
              <a:t> </a:t>
            </a:r>
          </a:p>
          <a:p>
            <a:pPr lvl="2" eaLnBrk="1" hangingPunct="1">
              <a:defRPr/>
            </a:pPr>
            <a:r>
              <a:rPr lang="en-US" altLang="en-US" sz="2800" dirty="0">
                <a:cs typeface="Times New Roman" panose="02020603050405020304" pitchFamily="18" charset="0"/>
              </a:rPr>
              <a:t>Notice that the only columns in the query are those defined as part of the view.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2D6D9426-949D-49A1-8D74-56D14770796C}"/>
              </a:ext>
            </a:extLst>
          </p:cNvPr>
          <p:cNvSpPr>
            <a:spLocks noGrp="1" noChangeArrowheads="1"/>
          </p:cNvSpPr>
          <p:nvPr>
            <p:ph type="title"/>
          </p:nvPr>
        </p:nvSpPr>
        <p:spPr>
          <a:xfrm>
            <a:off x="685800" y="152400"/>
            <a:ext cx="7772400" cy="914400"/>
          </a:xfrm>
        </p:spPr>
        <p:txBody>
          <a:bodyPr/>
          <a:lstStyle/>
          <a:p>
            <a:pPr eaLnBrk="1" hangingPunct="1">
              <a:defRPr/>
            </a:pPr>
            <a:r>
              <a:rPr lang="en-US" altLang="en-US" sz="4400" dirty="0"/>
              <a:t>VIEWS</a:t>
            </a:r>
          </a:p>
        </p:txBody>
      </p:sp>
      <p:sp>
        <p:nvSpPr>
          <p:cNvPr id="379907" name="Rectangle 3">
            <a:extLst>
              <a:ext uri="{FF2B5EF4-FFF2-40B4-BE49-F238E27FC236}">
                <a16:creationId xmlns:a16="http://schemas.microsoft.com/office/drawing/2014/main" id="{3F3E6E3A-C2A9-4AB9-AADE-8EC97D198089}"/>
              </a:ext>
            </a:extLst>
          </p:cNvPr>
          <p:cNvSpPr>
            <a:spLocks noGrp="1" noChangeArrowheads="1"/>
          </p:cNvSpPr>
          <p:nvPr>
            <p:ph type="body" idx="1"/>
          </p:nvPr>
        </p:nvSpPr>
        <p:spPr>
          <a:xfrm>
            <a:off x="304800" y="1295400"/>
            <a:ext cx="8534400" cy="4800600"/>
          </a:xfrm>
        </p:spPr>
        <p:txBody>
          <a:bodyPr/>
          <a:lstStyle/>
          <a:p>
            <a:pPr marL="971550" lvl="2" indent="-563563" eaLnBrk="1" hangingPunct="1">
              <a:lnSpc>
                <a:spcPct val="90000"/>
              </a:lnSpc>
              <a:defRPr/>
            </a:pPr>
            <a:r>
              <a:rPr lang="en-US" altLang="en-US" sz="2800" dirty="0">
                <a:cs typeface="Times New Roman" panose="02020603050405020304" pitchFamily="18" charset="0"/>
              </a:rPr>
              <a:t>Additionally, we have renamed the columns in the view so that they are slightly different than the column names in the underlying employee table.</a:t>
            </a:r>
          </a:p>
          <a:p>
            <a:pPr marL="971550" lvl="2" indent="-563563" eaLnBrk="1" hangingPunct="1">
              <a:lnSpc>
                <a:spcPct val="90000"/>
              </a:lnSpc>
              <a:defRPr/>
            </a:pPr>
            <a:r>
              <a:rPr lang="en-US" altLang="en-US" sz="2800" dirty="0">
                <a:cs typeface="Times New Roman" panose="02020603050405020304" pitchFamily="18" charset="0"/>
              </a:rPr>
              <a:t>Further, the rows are sorted by </a:t>
            </a:r>
            <a:r>
              <a:rPr lang="en-US" altLang="en-US" sz="2800" i="1" dirty="0">
                <a:cs typeface="Times New Roman" panose="02020603050405020304" pitchFamily="18" charset="0"/>
              </a:rPr>
              <a:t>parking_space</a:t>
            </a:r>
            <a:r>
              <a:rPr lang="en-US" altLang="en-US" sz="2800" dirty="0">
                <a:cs typeface="Times New Roman" panose="02020603050405020304" pitchFamily="18" charset="0"/>
              </a:rPr>
              <a:t> column even though there is no ORDER BY in the SELECT command used to access the view. </a:t>
            </a:r>
          </a:p>
          <a:p>
            <a:pPr marL="971550" lvl="2" indent="-563563" eaLnBrk="1" hangingPunct="1">
              <a:buFontTx/>
              <a:buNone/>
              <a:defRPr/>
            </a:pPr>
            <a:endParaRPr lang="en-US" altLang="en-US" sz="2800" dirty="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84164082-D93E-4A0F-93AC-6484855FD19A}"/>
              </a:ext>
            </a:extLst>
          </p:cNvPr>
          <p:cNvSpPr>
            <a:spLocks noGrp="1" noChangeArrowheads="1"/>
          </p:cNvSpPr>
          <p:nvPr>
            <p:ph type="title"/>
          </p:nvPr>
        </p:nvSpPr>
        <p:spPr>
          <a:xfrm>
            <a:off x="685800" y="152400"/>
            <a:ext cx="7772400" cy="914400"/>
          </a:xfrm>
        </p:spPr>
        <p:txBody>
          <a:bodyPr/>
          <a:lstStyle/>
          <a:p>
            <a:pPr eaLnBrk="1" hangingPunct="1">
              <a:defRPr/>
            </a:pPr>
            <a:r>
              <a:rPr lang="en-US" altLang="en-US" sz="4400" dirty="0"/>
              <a:t>CREATING A VIEW</a:t>
            </a:r>
          </a:p>
        </p:txBody>
      </p:sp>
      <p:sp>
        <p:nvSpPr>
          <p:cNvPr id="380931" name="Rectangle 3">
            <a:extLst>
              <a:ext uri="{FF2B5EF4-FFF2-40B4-BE49-F238E27FC236}">
                <a16:creationId xmlns:a16="http://schemas.microsoft.com/office/drawing/2014/main" id="{AF1EC6FD-5491-4869-BA9E-0B2063F094BF}"/>
              </a:ext>
            </a:extLst>
          </p:cNvPr>
          <p:cNvSpPr>
            <a:spLocks noGrp="1" noChangeArrowheads="1"/>
          </p:cNvSpPr>
          <p:nvPr>
            <p:ph type="body" idx="1"/>
          </p:nvPr>
        </p:nvSpPr>
        <p:spPr>
          <a:xfrm>
            <a:off x="304800" y="1295400"/>
            <a:ext cx="8534400" cy="4800600"/>
          </a:xfrm>
        </p:spPr>
        <p:txBody>
          <a:bodyPr/>
          <a:lstStyle/>
          <a:p>
            <a:pPr marL="971550" lvl="2" indent="-563563" eaLnBrk="1" hangingPunct="1">
              <a:defRPr/>
            </a:pPr>
            <a:r>
              <a:rPr lang="en-US" altLang="en-US" sz="1800" dirty="0"/>
              <a:t>CREATE [OR REPLACE] [FORCE|NOFORCE] VIEW &lt;view name&gt; [(column alias name….)] AS &lt;query&gt; [WITH [CHECK OPTION] [READ ONLY] [CONSTRAINT]];</a:t>
            </a:r>
          </a:p>
          <a:p>
            <a:pPr marL="971550" lvl="2" indent="-563563" eaLnBrk="1" hangingPunct="1">
              <a:buFontTx/>
              <a:buNone/>
              <a:defRPr/>
            </a:pPr>
            <a:endParaRPr lang="en-US" altLang="en-US" sz="500" dirty="0"/>
          </a:p>
          <a:p>
            <a:pPr marL="971550" lvl="2" indent="-563563" eaLnBrk="1" hangingPunct="1">
              <a:defRPr/>
            </a:pPr>
            <a:r>
              <a:rPr lang="en-US" altLang="en-US" dirty="0"/>
              <a:t>The OR REPLACE option is used to create a view that already exists.  This option is useful for modifying an existing view without having to drop or grant the privileges that system users have acquired with respect to the view .</a:t>
            </a:r>
          </a:p>
          <a:p>
            <a:pPr marL="971550" lvl="2" indent="-563563" eaLnBrk="1" hangingPunct="1">
              <a:defRPr/>
            </a:pPr>
            <a:r>
              <a:rPr lang="en-US" altLang="en-US" dirty="0"/>
              <a:t>If you attempt to create a view that already exists without using the OR REPLACE option, Oracle will return the ORA-00955: </a:t>
            </a:r>
            <a:r>
              <a:rPr lang="en-US" altLang="en-US" i="1" dirty="0"/>
              <a:t>name is already used by an existing object</a:t>
            </a:r>
            <a:r>
              <a:rPr lang="en-US" altLang="en-US" dirty="0"/>
              <a:t> error message and the CREATE VIEW command will fail.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4FD14873-2604-45EC-B0A0-BE9A2B8BDC65}"/>
              </a:ext>
            </a:extLst>
          </p:cNvPr>
          <p:cNvSpPr>
            <a:spLocks noGrp="1" noChangeArrowheads="1"/>
          </p:cNvSpPr>
          <p:nvPr>
            <p:ph type="title"/>
          </p:nvPr>
        </p:nvSpPr>
        <p:spPr>
          <a:xfrm>
            <a:off x="685800" y="228600"/>
            <a:ext cx="7772400" cy="838200"/>
          </a:xfrm>
        </p:spPr>
        <p:txBody>
          <a:bodyPr/>
          <a:lstStyle/>
          <a:p>
            <a:pPr eaLnBrk="1" hangingPunct="1">
              <a:defRPr/>
            </a:pPr>
            <a:r>
              <a:rPr lang="en-US" altLang="en-US" sz="4000" dirty="0">
                <a:cs typeface="Arial" panose="020B0604020202020204" pitchFamily="34" charset="0"/>
              </a:rPr>
              <a:t>DROPPING VIEW</a:t>
            </a:r>
          </a:p>
        </p:txBody>
      </p:sp>
      <p:sp>
        <p:nvSpPr>
          <p:cNvPr id="396291" name="Rectangle 3">
            <a:extLst>
              <a:ext uri="{FF2B5EF4-FFF2-40B4-BE49-F238E27FC236}">
                <a16:creationId xmlns:a16="http://schemas.microsoft.com/office/drawing/2014/main" id="{618BF3BB-9219-4864-8798-DB4F014FB59A}"/>
              </a:ext>
            </a:extLst>
          </p:cNvPr>
          <p:cNvSpPr>
            <a:spLocks noGrp="1" noChangeArrowheads="1"/>
          </p:cNvSpPr>
          <p:nvPr>
            <p:ph type="body" idx="1"/>
          </p:nvPr>
        </p:nvSpPr>
        <p:spPr>
          <a:xfrm>
            <a:off x="304800" y="1295400"/>
            <a:ext cx="8229600" cy="5029200"/>
          </a:xfrm>
        </p:spPr>
        <p:txBody>
          <a:bodyPr/>
          <a:lstStyle/>
          <a:p>
            <a:pPr marL="919163" lvl="4" indent="-401638" eaLnBrk="1" hangingPunct="1">
              <a:buFontTx/>
              <a:buChar char="•"/>
              <a:tabLst>
                <a:tab pos="1535113" algn="l"/>
              </a:tabLst>
              <a:defRPr/>
            </a:pPr>
            <a:r>
              <a:rPr lang="en-US" altLang="en-US" sz="2800" dirty="0">
                <a:cs typeface="Times New Roman" panose="02020603050405020304" pitchFamily="18" charset="0"/>
              </a:rPr>
              <a:t>A DBA or view owner can drop a view with the DROP VIEW command. The following command drops a view named </a:t>
            </a:r>
            <a:r>
              <a:rPr lang="en-US" altLang="en-US" sz="2800" i="1" dirty="0" err="1">
                <a:cs typeface="Times New Roman" panose="02020603050405020304" pitchFamily="18" charset="0"/>
              </a:rPr>
              <a:t>dept_view</a:t>
            </a:r>
            <a:r>
              <a:rPr lang="en-US" altLang="en-US" sz="2800" dirty="0">
                <a:cs typeface="Times New Roman" panose="02020603050405020304" pitchFamily="18" charset="0"/>
              </a:rPr>
              <a:t>.</a:t>
            </a:r>
          </a:p>
          <a:p>
            <a:pPr marL="919163" lvl="4" indent="-401638" algn="just" eaLnBrk="1" hangingPunct="1">
              <a:buFontTx/>
              <a:buChar char="•"/>
              <a:tabLst>
                <a:tab pos="1535113" algn="l"/>
              </a:tabLst>
              <a:defRPr/>
            </a:pPr>
            <a:endParaRPr lang="en-US" altLang="en-US" sz="2800" dirty="0">
              <a:latin typeface="Courier New" panose="02070309020205020404" pitchFamily="49" charset="0"/>
              <a:cs typeface="Courier New" panose="02070309020205020404" pitchFamily="49" charset="0"/>
            </a:endParaRPr>
          </a:p>
          <a:p>
            <a:pPr marL="919163" lvl="4" indent="-401638" algn="just" eaLnBrk="1" hangingPunct="1">
              <a:buFontTx/>
              <a:buNone/>
              <a:tabLst>
                <a:tab pos="1535113" algn="l"/>
              </a:tabLst>
              <a:defRPr/>
            </a:pPr>
            <a:r>
              <a:rPr lang="en-US" altLang="en-US" sz="2800" dirty="0">
                <a:latin typeface="Courier New" panose="02070309020205020404" pitchFamily="49" charset="0"/>
                <a:cs typeface="Courier New" panose="02070309020205020404" pitchFamily="49" charset="0"/>
              </a:rPr>
              <a:t>	DROP VIEW </a:t>
            </a:r>
            <a:r>
              <a:rPr lang="en-US" altLang="en-US" sz="2800" dirty="0" err="1">
                <a:latin typeface="Courier New" panose="02070309020205020404" pitchFamily="49" charset="0"/>
                <a:cs typeface="Courier New" panose="02070309020205020404" pitchFamily="49" charset="0"/>
              </a:rPr>
              <a:t>vwEmpParking</a:t>
            </a:r>
            <a:r>
              <a:rPr lang="en-US" altLang="en-US" sz="2800" dirty="0">
                <a:latin typeface="Courier New" panose="02070309020205020404" pitchFamily="49" charset="0"/>
                <a:cs typeface="Courier New" panose="02070309020205020404" pitchFamily="49" charset="0"/>
              </a:rPr>
              <a:t>;</a:t>
            </a:r>
          </a:p>
          <a:p>
            <a:pPr marL="919163" lvl="4" indent="-401638" algn="just" eaLnBrk="1" hangingPunct="1">
              <a:buFontTx/>
              <a:buNone/>
              <a:tabLst>
                <a:tab pos="1535113" algn="l"/>
              </a:tabLst>
              <a:defRPr/>
            </a:pPr>
            <a:r>
              <a:rPr lang="en-US" altLang="en-US" sz="2800" i="1" dirty="0">
                <a:latin typeface="Courier New" panose="02070309020205020404" pitchFamily="49" charset="0"/>
                <a:cs typeface="Courier New" panose="02070309020205020404" pitchFamily="49" charset="0"/>
              </a:rPr>
              <a:t>	View dropped.</a:t>
            </a:r>
            <a:endParaRPr lang="en-US" altLang="en-US" sz="2800" dirty="0">
              <a:latin typeface="Courier New" panose="02070309020205020404" pitchFamily="49" charset="0"/>
              <a:cs typeface="Courier New" panose="02070309020205020404" pitchFamily="49" charset="0"/>
            </a:endParaRPr>
          </a:p>
          <a:p>
            <a:pPr marL="919163" lvl="4" indent="-401638" algn="just" eaLnBrk="1" hangingPunct="1">
              <a:buFontTx/>
              <a:buChar char="•"/>
              <a:tabLst>
                <a:tab pos="1535113" algn="l"/>
              </a:tabLst>
              <a:defRPr/>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DEAD51E8-722E-4279-A486-8892805802B9}"/>
              </a:ext>
            </a:extLst>
          </p:cNvPr>
          <p:cNvSpPr>
            <a:spLocks noGrp="1" noChangeArrowheads="1"/>
          </p:cNvSpPr>
          <p:nvPr>
            <p:ph type="title"/>
          </p:nvPr>
        </p:nvSpPr>
        <p:spPr>
          <a:xfrm>
            <a:off x="685800" y="152400"/>
            <a:ext cx="7772400" cy="914400"/>
          </a:xfrm>
        </p:spPr>
        <p:txBody>
          <a:bodyPr/>
          <a:lstStyle/>
          <a:p>
            <a:pPr algn="l" eaLnBrk="1" hangingPunct="1">
              <a:defRPr/>
            </a:pPr>
            <a:r>
              <a:rPr lang="en-US" altLang="en-US" sz="4000" dirty="0"/>
              <a:t>Example (no renaming of fields)</a:t>
            </a:r>
          </a:p>
        </p:txBody>
      </p:sp>
      <p:sp>
        <p:nvSpPr>
          <p:cNvPr id="384003" name="Rectangle 3">
            <a:extLst>
              <a:ext uri="{FF2B5EF4-FFF2-40B4-BE49-F238E27FC236}">
                <a16:creationId xmlns:a16="http://schemas.microsoft.com/office/drawing/2014/main" id="{0F28DAF0-6355-4BFA-8F14-AA2523EE9CAB}"/>
              </a:ext>
            </a:extLst>
          </p:cNvPr>
          <p:cNvSpPr>
            <a:spLocks noGrp="1" noChangeArrowheads="1"/>
          </p:cNvSpPr>
          <p:nvPr>
            <p:ph type="body" idx="1"/>
          </p:nvPr>
        </p:nvSpPr>
        <p:spPr>
          <a:xfrm>
            <a:off x="304800" y="1066800"/>
            <a:ext cx="8534400" cy="5029200"/>
          </a:xfrm>
        </p:spPr>
        <p:txBody>
          <a:bodyPr>
            <a:normAutofit fontScale="92500" lnSpcReduction="10000"/>
          </a:bodyPr>
          <a:lstStyle/>
          <a:p>
            <a:pPr marL="966788" lvl="3" indent="404813" eaLnBrk="1" hangingPunct="1">
              <a:buFontTx/>
              <a:buNone/>
              <a:defRPr/>
            </a:pPr>
            <a:r>
              <a:rPr lang="en-US" altLang="en-US" sz="1800" dirty="0"/>
              <a:t>CREATE VIEW vwEmpView7 AS </a:t>
            </a:r>
          </a:p>
          <a:p>
            <a:pPr marL="966788" lvl="3" indent="404813" eaLnBrk="1" hangingPunct="1">
              <a:buFontTx/>
              <a:buNone/>
              <a:defRPr/>
            </a:pPr>
            <a:r>
              <a:rPr lang="en-US" altLang="en-US" sz="1800" dirty="0"/>
              <a:t>SELECT ssn, </a:t>
            </a:r>
            <a:r>
              <a:rPr lang="en-US" altLang="en-US" sz="1800" dirty="0" err="1"/>
              <a:t>firstName</a:t>
            </a:r>
            <a:r>
              <a:rPr lang="en-US" altLang="en-US" sz="1800" dirty="0"/>
              <a:t>, </a:t>
            </a:r>
            <a:r>
              <a:rPr lang="en-US" altLang="en-US" sz="1800" dirty="0" err="1"/>
              <a:t>lastName</a:t>
            </a:r>
            <a:endParaRPr lang="en-US" altLang="en-US" sz="1800" dirty="0"/>
          </a:p>
          <a:p>
            <a:pPr marL="966788" lvl="3" indent="404813" eaLnBrk="1" hangingPunct="1">
              <a:buFontTx/>
              <a:buNone/>
              <a:defRPr/>
            </a:pPr>
            <a:r>
              <a:rPr lang="en-US" altLang="en-US" sz="1800" dirty="0"/>
              <a:t>FROM employee</a:t>
            </a:r>
          </a:p>
          <a:p>
            <a:pPr marL="966788" lvl="3" indent="404813" eaLnBrk="1" hangingPunct="1">
              <a:buFontTx/>
              <a:buNone/>
              <a:defRPr/>
            </a:pPr>
            <a:r>
              <a:rPr lang="en-US" altLang="en-US" sz="1800" dirty="0"/>
              <a:t>WHERE </a:t>
            </a:r>
            <a:r>
              <a:rPr lang="en-US" altLang="en-US" sz="1800" dirty="0" err="1"/>
              <a:t>departmentNumber</a:t>
            </a:r>
            <a:r>
              <a:rPr lang="en-US" altLang="en-US" sz="1800" dirty="0"/>
              <a:t> = 7;</a:t>
            </a:r>
            <a:endParaRPr lang="en-US" altLang="en-US" sz="1800" i="1" dirty="0"/>
          </a:p>
          <a:p>
            <a:pPr marL="966788" lvl="3" indent="404813" eaLnBrk="1" hangingPunct="1">
              <a:buFontTx/>
              <a:buNone/>
              <a:defRPr/>
            </a:pPr>
            <a:r>
              <a:rPr lang="en-US" altLang="en-US" sz="1800" i="1" dirty="0"/>
              <a:t>View created.</a:t>
            </a:r>
          </a:p>
          <a:p>
            <a:pPr marL="966788" lvl="3" indent="404813" eaLnBrk="1" hangingPunct="1">
              <a:buFontTx/>
              <a:buNone/>
              <a:defRPr/>
            </a:pPr>
            <a:endParaRPr lang="en-US" altLang="en-US" sz="1000" dirty="0"/>
          </a:p>
          <a:p>
            <a:pPr marL="966788" lvl="3" indent="404813" eaLnBrk="1" hangingPunct="1">
              <a:buFontTx/>
              <a:buChar char="•"/>
              <a:defRPr/>
            </a:pPr>
            <a:r>
              <a:rPr lang="en-US" altLang="en-US" dirty="0"/>
              <a:t>A simple query of the </a:t>
            </a:r>
            <a:r>
              <a:rPr lang="en-US" altLang="en-US" i="1" dirty="0"/>
              <a:t>empview7</a:t>
            </a:r>
            <a:r>
              <a:rPr lang="en-US" altLang="en-US" dirty="0"/>
              <a:t> shows the following data.</a:t>
            </a:r>
          </a:p>
          <a:p>
            <a:pPr marL="966788" lvl="3" indent="404813" eaLnBrk="1" hangingPunct="1">
              <a:buFontTx/>
              <a:buNone/>
              <a:defRPr/>
            </a:pPr>
            <a:endParaRPr lang="en-US" altLang="en-US" sz="1400" dirty="0"/>
          </a:p>
          <a:p>
            <a:pPr marL="966788" lvl="3" indent="404813" eaLnBrk="1" hangingPunct="1">
              <a:buFontTx/>
              <a:buNone/>
              <a:defRPr/>
            </a:pPr>
            <a:r>
              <a:rPr lang="en-US" altLang="en-US" sz="1800" dirty="0"/>
              <a:t>SELECT *</a:t>
            </a:r>
          </a:p>
          <a:p>
            <a:pPr marL="966788" lvl="3" indent="404813" eaLnBrk="1" hangingPunct="1">
              <a:buFontTx/>
              <a:buNone/>
              <a:defRPr/>
            </a:pPr>
            <a:r>
              <a:rPr lang="en-US" altLang="en-US" sz="1800" dirty="0"/>
              <a:t>FROM vwEmpView7;</a:t>
            </a:r>
          </a:p>
          <a:p>
            <a:pPr marL="966788" lvl="3" indent="404813" eaLnBrk="1" hangingPunct="1">
              <a:buFontTx/>
              <a:buNone/>
              <a:defRPr/>
            </a:pPr>
            <a:r>
              <a:rPr lang="en-US" altLang="en-US" sz="1800" dirty="0"/>
              <a:t>SSN           FIRSTNAME         LASTNAME</a:t>
            </a:r>
          </a:p>
          <a:p>
            <a:pPr marL="966788" lvl="3" indent="404813" eaLnBrk="1" hangingPunct="1">
              <a:buFontTx/>
              <a:buNone/>
              <a:defRPr/>
            </a:pPr>
            <a:r>
              <a:rPr lang="en-US" altLang="en-US" sz="1800" dirty="0"/>
              <a:t>---------         -------------------------   -------------------------</a:t>
            </a:r>
          </a:p>
          <a:p>
            <a:pPr marL="966788" lvl="3" indent="404813" eaLnBrk="1" hangingPunct="1">
              <a:buFontTx/>
              <a:buNone/>
              <a:defRPr/>
            </a:pPr>
            <a:r>
              <a:rPr lang="en-US" altLang="en-US" sz="1800" dirty="0"/>
              <a:t>790543232 Betty                        Boudreaux</a:t>
            </a:r>
          </a:p>
          <a:p>
            <a:pPr marL="966788" lvl="3" indent="404813" eaLnBrk="1" hangingPunct="1">
              <a:buFontTx/>
              <a:buNone/>
              <a:defRPr/>
            </a:pPr>
            <a:endParaRPr lang="en-US" altLang="en-US" sz="1800" dirty="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Ventur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470</TotalTime>
  <Words>1508</Words>
  <Application>Microsoft Office PowerPoint</Application>
  <PresentationFormat>On-screen Show (4:3)</PresentationFormat>
  <Paragraphs>149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Calisto MT</vt:lpstr>
      <vt:lpstr>Courier New</vt:lpstr>
      <vt:lpstr>Times New Roman</vt:lpstr>
      <vt:lpstr>Wingdings</vt:lpstr>
      <vt:lpstr>Venture</vt:lpstr>
      <vt:lpstr>MULTI-TABLE QUERIES</vt:lpstr>
      <vt:lpstr>VIEWs: Learning Objectives</vt:lpstr>
      <vt:lpstr>VIEWS</vt:lpstr>
      <vt:lpstr>VIEWS</vt:lpstr>
      <vt:lpstr>VIEWS</vt:lpstr>
      <vt:lpstr>VIEWS</vt:lpstr>
      <vt:lpstr>CREATING A VIEW</vt:lpstr>
      <vt:lpstr>DROPPING VIEW</vt:lpstr>
      <vt:lpstr>Example (no renaming of fields)</vt:lpstr>
      <vt:lpstr>Example</vt:lpstr>
      <vt:lpstr>VIEW STABILITY</vt:lpstr>
      <vt:lpstr>INSERTING , UPDATING, AND DELETING TABLE ROWS THROUGH VIEWS</vt:lpstr>
      <vt:lpstr>Inserting additional rows: Example</vt:lpstr>
      <vt:lpstr>Example</vt:lpstr>
      <vt:lpstr>A Summary of VIEW Facts </vt:lpstr>
      <vt:lpstr>A Summary of VIEW Facts </vt:lpstr>
      <vt:lpstr>Extra Info: CREATING A VIEW</vt:lpstr>
      <vt:lpstr>Extra Info: CREATING A VIEW</vt:lpstr>
      <vt:lpstr>Extra Info: Example</vt:lpstr>
      <vt:lpstr>Extra Info: FUNCTIONS AND VIEWS – A JOIN VIEW</vt:lpstr>
      <vt:lpstr>Extra Info: Example</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CMIS 450</dc:title>
  <dc:creator>its</dc:creator>
  <cp:lastModifiedBy>Powell, Anne</cp:lastModifiedBy>
  <cp:revision>56</cp:revision>
  <cp:lastPrinted>2021-07-27T17:45:15Z</cp:lastPrinted>
  <dcterms:created xsi:type="dcterms:W3CDTF">2016-01-01T19:13:59Z</dcterms:created>
  <dcterms:modified xsi:type="dcterms:W3CDTF">2021-07-27T19:36:54Z</dcterms:modified>
</cp:coreProperties>
</file>