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notesMasterIdLst>
    <p:notesMasterId r:id="rId15"/>
  </p:notesMasterIdLst>
  <p:sldIdLst>
    <p:sldId id="256" r:id="rId2"/>
    <p:sldId id="262" r:id="rId3"/>
    <p:sldId id="257" r:id="rId4"/>
    <p:sldId id="263" r:id="rId5"/>
    <p:sldId id="278" r:id="rId6"/>
    <p:sldId id="323" r:id="rId7"/>
    <p:sldId id="310" r:id="rId8"/>
    <p:sldId id="311" r:id="rId9"/>
    <p:sldId id="324" r:id="rId10"/>
    <p:sldId id="325" r:id="rId11"/>
    <p:sldId id="328" r:id="rId12"/>
    <p:sldId id="329" r:id="rId13"/>
    <p:sldId id="330" r:id="rId14"/>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66" autoAdjust="0"/>
  </p:normalViewPr>
  <p:slideViewPr>
    <p:cSldViewPr snapToGrid="0" snapToObjects="1">
      <p:cViewPr varScale="1">
        <p:scale>
          <a:sx n="98" d="100"/>
          <a:sy n="98" d="100"/>
        </p:scale>
        <p:origin x="354"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6A07290-4A04-4E8F-A3A5-5A187DE6D9D9}" type="datetimeFigureOut">
              <a:rPr lang="en-US" smtClean="0"/>
              <a:t>8/2/2021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9948399-CE9A-4FB0-B8B1-FB7D2E1BB8C2}" type="slidenum">
              <a:rPr lang="en-US" smtClean="0"/>
              <a:t>‹#›</a:t>
            </a:fld>
            <a:endParaRPr lang="en-US"/>
          </a:p>
        </p:txBody>
      </p:sp>
    </p:spTree>
    <p:extLst>
      <p:ext uri="{BB962C8B-B14F-4D97-AF65-F5344CB8AC3E}">
        <p14:creationId xmlns:p14="http://schemas.microsoft.com/office/powerpoint/2010/main" val="3866738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948399-CE9A-4FB0-B8B1-FB7D2E1BB8C2}" type="slidenum">
              <a:rPr lang="en-US" smtClean="0"/>
              <a:t>4</a:t>
            </a:fld>
            <a:endParaRPr lang="en-US"/>
          </a:p>
        </p:txBody>
      </p:sp>
    </p:spTree>
    <p:extLst>
      <p:ext uri="{BB962C8B-B14F-4D97-AF65-F5344CB8AC3E}">
        <p14:creationId xmlns:p14="http://schemas.microsoft.com/office/powerpoint/2010/main" val="10499943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10" name="Picture 9" descr="paperBackingColor.jpg"/>
          <p:cNvPicPr>
            <a:picLocks noChangeAspect="1"/>
          </p:cNvPicPr>
          <p:nvPr/>
        </p:nvPicPr>
        <p:blipFill>
          <a:blip r:embed="rId2"/>
          <a:srcRect l="469" t="13915"/>
          <a:stretch>
            <a:fillRect/>
          </a:stretch>
        </p:blipFill>
        <p:spPr>
          <a:xfrm>
            <a:off x="1613903" y="699248"/>
            <a:ext cx="5916194" cy="3837694"/>
          </a:xfrm>
          <a:prstGeom prst="rect">
            <a:avLst/>
          </a:prstGeom>
          <a:solidFill>
            <a:srgbClr val="FFFFFF">
              <a:shade val="85000"/>
            </a:srgbClr>
          </a:solidFill>
          <a:ln w="22225" cap="sq">
            <a:solidFill>
              <a:srgbClr val="FDFDFD"/>
            </a:solidFill>
            <a:miter lim="800000"/>
          </a:ln>
          <a:effectLst>
            <a:outerShdw blurRad="57150" dist="37500" dir="7560000" sy="98000" kx="80000" ky="63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pic>
      <p:sp>
        <p:nvSpPr>
          <p:cNvPr id="4" name="Date Placeholder 3"/>
          <p:cNvSpPr>
            <a:spLocks noGrp="1"/>
          </p:cNvSpPr>
          <p:nvPr>
            <p:ph type="dt" sz="half" idx="10"/>
          </p:nvPr>
        </p:nvSpPr>
        <p:spPr/>
        <p:txBody>
          <a:bodyPr/>
          <a:lstStyle/>
          <a:p>
            <a:fld id="{D3327164-63E4-1942-A47D-AF37DC7587D6}"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6C7AE-8366-7E43-9C6C-BAD3A5DE8B1B}" type="slidenum">
              <a:rPr lang="en-US" smtClean="0"/>
              <a:t>‹#›</a:t>
            </a:fld>
            <a:endParaRPr lang="en-US"/>
          </a:p>
        </p:txBody>
      </p:sp>
      <p:sp>
        <p:nvSpPr>
          <p:cNvPr id="2" name="Title 1"/>
          <p:cNvSpPr>
            <a:spLocks noGrp="1"/>
          </p:cNvSpPr>
          <p:nvPr>
            <p:ph type="ctrTitle"/>
          </p:nvPr>
        </p:nvSpPr>
        <p:spPr>
          <a:xfrm>
            <a:off x="1709569" y="1143000"/>
            <a:ext cx="5724862" cy="1846961"/>
          </a:xfrm>
        </p:spPr>
        <p:txBody>
          <a:bodyPr vert="horz" lIns="91440" tIns="45720" rIns="91440" bIns="45720" rtlCol="0" anchor="b" anchorCtr="0">
            <a:noAutofit/>
          </a:bodyPr>
          <a:lstStyle>
            <a:lvl1pPr algn="ctr" defTabSz="914400" rtl="0" eaLnBrk="1" latinLnBrk="0" hangingPunct="1">
              <a:spcBef>
                <a:spcPct val="0"/>
              </a:spcBef>
              <a:buNone/>
              <a:defRPr sz="6000" kern="1200">
                <a:solidFill>
                  <a:schemeClr val="bg2">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709569" y="2994212"/>
            <a:ext cx="5724862" cy="1007200"/>
          </a:xfrm>
        </p:spPr>
        <p:txBody>
          <a:bodyPr vert="horz" lIns="91440" tIns="45720" rIns="91440" bIns="45720" rtlCol="0">
            <a:normAutofit/>
          </a:bodyPr>
          <a:lstStyle>
            <a:lvl1pPr marL="0" indent="0" algn="ctr" defTabSz="914400" rtl="0" eaLnBrk="1" latinLnBrk="0" hangingPunct="1">
              <a:spcBef>
                <a:spcPts val="0"/>
              </a:spcBef>
              <a:buSzPct val="90000"/>
              <a:buFont typeface="Wingdings" pitchFamily="2" charset="2"/>
              <a:buNone/>
              <a:defRPr sz="2000" kern="1200">
                <a:solidFill>
                  <a:schemeClr val="bg2">
                    <a:lumMod val="75000"/>
                  </a:schemeClr>
                </a:solidFill>
                <a:effectLst>
                  <a:outerShdw blurRad="50800" dist="38100" dir="2700000" algn="tl"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Tree>
    <p:extLst>
      <p:ext uri="{BB962C8B-B14F-4D97-AF65-F5344CB8AC3E}">
        <p14:creationId xmlns:p14="http://schemas.microsoft.com/office/powerpoint/2010/main" val="306437206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D3327164-63E4-1942-A47D-AF37DC7587D6}" type="datetimeFigureOut">
              <a:rPr lang="en-US" smtClean="0"/>
              <a:t>8/2/2021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242282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327164-63E4-1942-A47D-AF37DC7587D6}" type="datetimeFigureOut">
              <a:rPr lang="en-US" smtClean="0"/>
              <a:t>8/2/2021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343937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0363" y="1143000"/>
            <a:ext cx="3807662" cy="1341344"/>
          </a:xfrm>
        </p:spPr>
        <p:txBody>
          <a:bodyPr anchor="b"/>
          <a:lstStyle>
            <a:lvl1pPr algn="ctr">
              <a:defRPr sz="4400" b="0"/>
            </a:lvl1pPr>
          </a:lstStyle>
          <a:p>
            <a:r>
              <a:rPr lang="en-US"/>
              <a:t>Click to edit Master title style</a:t>
            </a:r>
            <a:endParaRPr/>
          </a:p>
        </p:txBody>
      </p:sp>
      <p:sp>
        <p:nvSpPr>
          <p:cNvPr id="3" name="Content Placeholder 2"/>
          <p:cNvSpPr>
            <a:spLocks noGrp="1"/>
          </p:cNvSpPr>
          <p:nvPr>
            <p:ph idx="1"/>
          </p:nvPr>
        </p:nvSpPr>
        <p:spPr>
          <a:xfrm>
            <a:off x="4648199" y="605118"/>
            <a:ext cx="3776472" cy="5565495"/>
          </a:xfrm>
        </p:spPr>
        <p:txBody>
          <a:bodyPr>
            <a:normAutofit/>
          </a:bodyPr>
          <a:lstStyle>
            <a:lvl1pPr>
              <a:defRPr sz="2400"/>
            </a:lvl1pPr>
            <a:lvl2pPr>
              <a:defRPr sz="2200"/>
            </a:lvl2pPr>
            <a:lvl3pPr>
              <a:defRPr sz="20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10363" y="2618815"/>
            <a:ext cx="3807662"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3327164-63E4-1942-A47D-AF37DC7587D6}"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392539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3327164-63E4-1942-A47D-AF37DC7587D6}"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6C7AE-8366-7E43-9C6C-BAD3A5DE8B1B}" type="slidenum">
              <a:rPr lang="en-US" smtClean="0"/>
              <a:t>‹#›</a:t>
            </a:fld>
            <a:endParaRPr lang="en-US"/>
          </a:p>
        </p:txBody>
      </p:sp>
      <p:pic>
        <p:nvPicPr>
          <p:cNvPr id="10" name="Picture 9" descr="pictureCaptionBacking.png"/>
          <p:cNvPicPr>
            <a:picLocks noChangeAspect="1"/>
          </p:cNvPicPr>
          <p:nvPr/>
        </p:nvPicPr>
        <p:blipFill>
          <a:blip r:embed="rId2"/>
          <a:srcRect l="52272" t="8889" r="5152" b="16566"/>
          <a:stretch>
            <a:fillRect/>
          </a:stretch>
        </p:blipFill>
        <p:spPr>
          <a:xfrm>
            <a:off x="4594412" y="663388"/>
            <a:ext cx="3893127" cy="5112327"/>
          </a:xfrm>
          <a:prstGeom prst="rect">
            <a:avLst/>
          </a:prstGeom>
        </p:spPr>
      </p:pic>
      <p:sp>
        <p:nvSpPr>
          <p:cNvPr id="11" name="Title 1"/>
          <p:cNvSpPr>
            <a:spLocks noGrp="1"/>
          </p:cNvSpPr>
          <p:nvPr>
            <p:ph type="title"/>
          </p:nvPr>
        </p:nvSpPr>
        <p:spPr>
          <a:xfrm>
            <a:off x="725487" y="1143000"/>
            <a:ext cx="3792537" cy="1341344"/>
          </a:xfrm>
        </p:spPr>
        <p:txBody>
          <a:bodyPr anchor="b"/>
          <a:lstStyle>
            <a:lvl1pPr algn="ctr">
              <a:defRPr sz="4400" b="0"/>
            </a:lvl1pPr>
          </a:lstStyle>
          <a:p>
            <a:r>
              <a:rPr lang="en-US"/>
              <a:t>Click to edit Master title style</a:t>
            </a:r>
            <a:endParaRPr/>
          </a:p>
        </p:txBody>
      </p:sp>
      <p:sp>
        <p:nvSpPr>
          <p:cNvPr id="12" name="Text Placeholder 3"/>
          <p:cNvSpPr>
            <a:spLocks noGrp="1"/>
          </p:cNvSpPr>
          <p:nvPr>
            <p:ph type="body" sz="half" idx="2"/>
          </p:nvPr>
        </p:nvSpPr>
        <p:spPr>
          <a:xfrm>
            <a:off x="725487" y="2618815"/>
            <a:ext cx="3792537"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p:cNvSpPr>
            <a:spLocks noGrp="1"/>
          </p:cNvSpPr>
          <p:nvPr>
            <p:ph type="pic" idx="1"/>
          </p:nvPr>
        </p:nvSpPr>
        <p:spPr>
          <a:xfrm>
            <a:off x="4829938" y="864971"/>
            <a:ext cx="3422075" cy="47091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87244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5487" y="462896"/>
            <a:ext cx="7718425" cy="828021"/>
          </a:xfrm>
        </p:spPr>
        <p:txBody>
          <a:bodyPr/>
          <a:lstStyle/>
          <a:p>
            <a:r>
              <a:rPr lang="en-US"/>
              <a:t>Click to edit Master title style</a:t>
            </a:r>
            <a:endParaRPr/>
          </a:p>
        </p:txBody>
      </p:sp>
      <p:sp>
        <p:nvSpPr>
          <p:cNvPr id="3" name="Vertical Text Placeholder 2"/>
          <p:cNvSpPr>
            <a:spLocks noGrp="1"/>
          </p:cNvSpPr>
          <p:nvPr>
            <p:ph type="body" orient="vert" idx="1"/>
          </p:nvPr>
        </p:nvSpPr>
        <p:spPr>
          <a:xfrm>
            <a:off x="725489" y="1598613"/>
            <a:ext cx="7718424" cy="4572000"/>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3327164-63E4-1942-A47D-AF37DC7587D6}"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3371042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685801"/>
            <a:ext cx="1066800" cy="548481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725488" y="685757"/>
            <a:ext cx="6437312" cy="5482221"/>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3327164-63E4-1942-A47D-AF37DC7587D6}"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1826317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A99BE07-B9D0-481A-B591-47FC319F7847}"/>
              </a:ext>
            </a:extLst>
          </p:cNvPr>
          <p:cNvSpPr>
            <a:spLocks noGrp="1" noChangeArrowheads="1"/>
          </p:cNvSpPr>
          <p:nvPr>
            <p:ph type="dt" sz="half" idx="10"/>
          </p:nvPr>
        </p:nvSpPr>
        <p:spPr>
          <a:ln/>
        </p:spPr>
        <p:txBody>
          <a:bodyPr/>
          <a:lstStyle>
            <a:lvl1pPr>
              <a:defRPr/>
            </a:lvl1pPr>
          </a:lstStyle>
          <a:p>
            <a:fld id="{D3327164-63E4-1942-A47D-AF37DC7587D6}" type="datetimeFigureOut">
              <a:rPr lang="en-US" smtClean="0"/>
              <a:t>8/2/2021</a:t>
            </a:fld>
            <a:endParaRPr lang="en-US"/>
          </a:p>
        </p:txBody>
      </p:sp>
      <p:sp>
        <p:nvSpPr>
          <p:cNvPr id="6" name="Rectangle 5">
            <a:extLst>
              <a:ext uri="{FF2B5EF4-FFF2-40B4-BE49-F238E27FC236}">
                <a16:creationId xmlns:a16="http://schemas.microsoft.com/office/drawing/2014/main" id="{1B4C89BE-FFCC-4146-BEC4-97542E11DAD8}"/>
              </a:ext>
            </a:extLst>
          </p:cNvPr>
          <p:cNvSpPr>
            <a:spLocks noGrp="1" noChangeArrowheads="1"/>
          </p:cNvSpPr>
          <p:nvPr>
            <p:ph type="ftr" sz="quarter" idx="11"/>
          </p:nvPr>
        </p:nvSpPr>
        <p:spPr>
          <a:ln/>
        </p:spPr>
        <p:txBody>
          <a:bodyPr/>
          <a:lstStyle>
            <a:lvl1pPr>
              <a:defRPr/>
            </a:lvl1pPr>
          </a:lstStyle>
          <a:p>
            <a:endParaRPr lang="en-US"/>
          </a:p>
        </p:txBody>
      </p:sp>
      <p:sp>
        <p:nvSpPr>
          <p:cNvPr id="7" name="Rectangle 6">
            <a:extLst>
              <a:ext uri="{FF2B5EF4-FFF2-40B4-BE49-F238E27FC236}">
                <a16:creationId xmlns:a16="http://schemas.microsoft.com/office/drawing/2014/main" id="{1EE37228-827E-4DDE-95D3-B729CE041322}"/>
              </a:ext>
            </a:extLst>
          </p:cNvPr>
          <p:cNvSpPr>
            <a:spLocks noGrp="1" noChangeArrowheads="1"/>
          </p:cNvSpPr>
          <p:nvPr>
            <p:ph type="sldNum" sz="quarter" idx="12"/>
          </p:nvPr>
        </p:nvSpPr>
        <p:spPr>
          <a:ln/>
        </p:spPr>
        <p:txBody>
          <a:bodyPr/>
          <a:lstStyle>
            <a:lvl1pPr>
              <a:defRPr/>
            </a:lvl1pPr>
          </a:lstStyle>
          <a:p>
            <a:fld id="{A876C7AE-8366-7E43-9C6C-BAD3A5DE8B1B}" type="slidenum">
              <a:rPr lang="en-US" smtClean="0"/>
              <a:t>‹#›</a:t>
            </a:fld>
            <a:endParaRPr lang="en-US"/>
          </a:p>
        </p:txBody>
      </p:sp>
    </p:spTree>
    <p:extLst>
      <p:ext uri="{BB962C8B-B14F-4D97-AF65-F5344CB8AC3E}">
        <p14:creationId xmlns:p14="http://schemas.microsoft.com/office/powerpoint/2010/main" val="461677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3327164-63E4-1942-A47D-AF37DC7587D6}"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1624057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2"/>
      </p:bgRef>
    </p:bg>
    <p:spTree>
      <p:nvGrpSpPr>
        <p:cNvPr id="1" name=""/>
        <p:cNvGrpSpPr/>
        <p:nvPr/>
      </p:nvGrpSpPr>
      <p:grpSpPr>
        <a:xfrm>
          <a:off x="0" y="0"/>
          <a:ext cx="0" cy="0"/>
          <a:chOff x="0" y="0"/>
          <a:chExt cx="0" cy="0"/>
        </a:xfrm>
      </p:grpSpPr>
      <p:pic>
        <p:nvPicPr>
          <p:cNvPr id="12" name="Picture 11" descr="titlePhotoBacking-r.png"/>
          <p:cNvPicPr>
            <a:picLocks noChangeAspect="1"/>
          </p:cNvPicPr>
          <p:nvPr/>
        </p:nvPicPr>
        <p:blipFill>
          <a:blip r:embed="rId2"/>
          <a:srcRect l="17353" t="9412" r="17500" b="32353"/>
          <a:stretch>
            <a:fillRect/>
          </a:stretch>
        </p:blipFill>
        <p:spPr>
          <a:xfrm>
            <a:off x="1586753" y="645459"/>
            <a:ext cx="5957047" cy="3993776"/>
          </a:xfrm>
          <a:prstGeom prst="rect">
            <a:avLst/>
          </a:prstGeom>
        </p:spPr>
      </p:pic>
      <p:sp>
        <p:nvSpPr>
          <p:cNvPr id="4" name="Date Placeholder 3"/>
          <p:cNvSpPr>
            <a:spLocks noGrp="1"/>
          </p:cNvSpPr>
          <p:nvPr>
            <p:ph type="dt" sz="half" idx="10"/>
          </p:nvPr>
        </p:nvSpPr>
        <p:spPr>
          <a:xfrm>
            <a:off x="457200" y="6324600"/>
            <a:ext cx="2133600" cy="273050"/>
          </a:xfrm>
        </p:spPr>
        <p:txBody>
          <a:bodyPr/>
          <a:lstStyle>
            <a:lvl1pPr>
              <a:defRPr sz="1400">
                <a:solidFill>
                  <a:schemeClr val="tx2">
                    <a:lumMod val="75000"/>
                  </a:schemeClr>
                </a:solidFill>
              </a:defRPr>
            </a:lvl1pPr>
          </a:lstStyle>
          <a:p>
            <a:fld id="{D3327164-63E4-1942-A47D-AF37DC7587D6}" type="datetimeFigureOut">
              <a:rPr lang="en-US" smtClean="0"/>
              <a:t>8/2/2021</a:t>
            </a:fld>
            <a:endParaRPr lang="en-US"/>
          </a:p>
        </p:txBody>
      </p:sp>
      <p:sp>
        <p:nvSpPr>
          <p:cNvPr id="5" name="Footer Placeholder 4"/>
          <p:cNvSpPr>
            <a:spLocks noGrp="1"/>
          </p:cNvSpPr>
          <p:nvPr>
            <p:ph type="ftr" sz="quarter" idx="11"/>
          </p:nvPr>
        </p:nvSpPr>
        <p:spPr>
          <a:xfrm>
            <a:off x="3124200" y="6324600"/>
            <a:ext cx="2895600" cy="273050"/>
          </a:xfrm>
        </p:spPr>
        <p:txBody>
          <a:bodyPr/>
          <a:lstStyle>
            <a:lvl1pPr>
              <a:defRPr sz="1400">
                <a:solidFill>
                  <a:schemeClr val="tx2">
                    <a:lumMod val="75000"/>
                  </a:schemeClr>
                </a:solidFill>
              </a:defRPr>
            </a:lvl1pPr>
          </a:lstStyle>
          <a:p>
            <a:endParaRPr lang="en-US"/>
          </a:p>
        </p:txBody>
      </p:sp>
      <p:sp>
        <p:nvSpPr>
          <p:cNvPr id="6" name="Slide Number Placeholder 5"/>
          <p:cNvSpPr>
            <a:spLocks noGrp="1"/>
          </p:cNvSpPr>
          <p:nvPr>
            <p:ph type="sldNum" sz="quarter" idx="12"/>
          </p:nvPr>
        </p:nvSpPr>
        <p:spPr>
          <a:xfrm>
            <a:off x="6553200" y="6324600"/>
            <a:ext cx="2133600" cy="273050"/>
          </a:xfrm>
        </p:spPr>
        <p:txBody>
          <a:bodyPr/>
          <a:lstStyle>
            <a:lvl1pPr>
              <a:defRPr sz="1400">
                <a:solidFill>
                  <a:schemeClr val="tx2">
                    <a:lumMod val="75000"/>
                  </a:schemeClr>
                </a:solidFill>
              </a:defRPr>
            </a:lvl1pPr>
          </a:lstStyle>
          <a:p>
            <a:fld id="{A876C7AE-8366-7E43-9C6C-BAD3A5DE8B1B}" type="slidenum">
              <a:rPr lang="en-US" smtClean="0"/>
              <a:t>‹#›</a:t>
            </a:fld>
            <a:endParaRPr lang="en-US"/>
          </a:p>
        </p:txBody>
      </p:sp>
      <p:sp>
        <p:nvSpPr>
          <p:cNvPr id="2" name="Title 1"/>
          <p:cNvSpPr>
            <a:spLocks noGrp="1"/>
          </p:cNvSpPr>
          <p:nvPr>
            <p:ph type="ctrTitle"/>
          </p:nvPr>
        </p:nvSpPr>
        <p:spPr>
          <a:xfrm>
            <a:off x="524435" y="4953000"/>
            <a:ext cx="8095130" cy="857250"/>
          </a:xfrm>
        </p:spPr>
        <p:txBody>
          <a:bodyPr anchor="b" anchorCtr="0">
            <a:noAutofit/>
          </a:bodyPr>
          <a:lstStyle>
            <a:lvl1pPr>
              <a:defRPr sz="5400">
                <a:solidFill>
                  <a:schemeClr val="tx2"/>
                </a:solidFill>
                <a:effectLst>
                  <a:outerShdw blurRad="50800" dist="38100" dir="2700000" algn="tl" rotWithShape="0">
                    <a:prstClr val="black">
                      <a:alpha val="40000"/>
                    </a:prstClr>
                  </a:outerShdw>
                </a:effectLst>
              </a:defRPr>
            </a:lvl1pPr>
          </a:lstStyle>
          <a:p>
            <a:r>
              <a:rPr lang="en-US"/>
              <a:t>Click to edit Master title style</a:t>
            </a:r>
            <a:endParaRPr/>
          </a:p>
        </p:txBody>
      </p:sp>
      <p:sp>
        <p:nvSpPr>
          <p:cNvPr id="3" name="Subtitle 2"/>
          <p:cNvSpPr>
            <a:spLocks noGrp="1"/>
          </p:cNvSpPr>
          <p:nvPr>
            <p:ph type="subTitle" idx="1"/>
          </p:nvPr>
        </p:nvSpPr>
        <p:spPr>
          <a:xfrm>
            <a:off x="524435" y="5791200"/>
            <a:ext cx="8095130" cy="507200"/>
          </a:xfrm>
        </p:spPr>
        <p:txBody>
          <a:bodyPr>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1" name="Picture Placeholder 10"/>
          <p:cNvSpPr>
            <a:spLocks noGrp="1"/>
          </p:cNvSpPr>
          <p:nvPr>
            <p:ph type="pic" sz="quarter" idx="13"/>
          </p:nvPr>
        </p:nvSpPr>
        <p:spPr>
          <a:xfrm>
            <a:off x="1764792" y="804672"/>
            <a:ext cx="5638800" cy="3657600"/>
          </a:xfrm>
        </p:spPr>
        <p:txBody>
          <a:bodyPr/>
          <a:lstStyle>
            <a:lvl1pPr>
              <a:buNone/>
              <a:defRPr>
                <a:solidFill>
                  <a:schemeClr val="bg2"/>
                </a:solidFill>
              </a:defRPr>
            </a:lvl1pPr>
          </a:lstStyle>
          <a:p>
            <a:r>
              <a:rPr lang="en-US"/>
              <a:t>Click icon to add picture</a:t>
            </a:r>
            <a:endParaRPr/>
          </a:p>
        </p:txBody>
      </p:sp>
    </p:spTree>
    <p:extLst>
      <p:ext uri="{BB962C8B-B14F-4D97-AF65-F5344CB8AC3E}">
        <p14:creationId xmlns:p14="http://schemas.microsoft.com/office/powerpoint/2010/main" val="10313009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0818" y="2514600"/>
            <a:ext cx="8162365" cy="914400"/>
          </a:xfrm>
        </p:spPr>
        <p:txBody>
          <a:bodyPr anchor="b" anchorCtr="0"/>
          <a:lstStyle>
            <a:lvl1pPr algn="ctr">
              <a:defRPr sz="5400" b="0" cap="none" baseline="0">
                <a:solidFill>
                  <a:schemeClr val="tx2"/>
                </a:solidFill>
                <a:effectLst>
                  <a:outerShdw blurRad="50800" dist="38100" dir="2700000" algn="tl" rotWithShape="0">
                    <a:prstClr val="black">
                      <a:alpha val="40000"/>
                    </a:prstClr>
                  </a:outerShdw>
                </a:effectLst>
              </a:defRPr>
            </a:lvl1pPr>
          </a:lstStyle>
          <a:p>
            <a:r>
              <a:rPr lang="en-US"/>
              <a:t>Click to edit Master title style</a:t>
            </a:r>
            <a:endParaRPr/>
          </a:p>
        </p:txBody>
      </p:sp>
      <p:sp>
        <p:nvSpPr>
          <p:cNvPr id="3" name="Text Placeholder 2"/>
          <p:cNvSpPr>
            <a:spLocks noGrp="1"/>
          </p:cNvSpPr>
          <p:nvPr>
            <p:ph type="body" idx="1"/>
          </p:nvPr>
        </p:nvSpPr>
        <p:spPr>
          <a:xfrm>
            <a:off x="490818" y="3429000"/>
            <a:ext cx="8162365" cy="701000"/>
          </a:xfrm>
        </p:spPr>
        <p:txBody>
          <a:bodyPr anchor="t" anchorCtr="0">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400" kern="1200">
                <a:solidFill>
                  <a:schemeClr val="tx2">
                    <a:lumMod val="75000"/>
                  </a:schemeClr>
                </a:solidFill>
                <a:latin typeface="+mn-lt"/>
                <a:ea typeface="+mn-ea"/>
                <a:cs typeface="+mn-cs"/>
              </a:defRPr>
            </a:lvl1pPr>
          </a:lstStyle>
          <a:p>
            <a:fld id="{D3327164-63E4-1942-A47D-AF37DC7587D6}" type="datetimeFigureOut">
              <a:rPr lang="en-US" smtClean="0"/>
              <a:t>8/2/2021</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400" kern="1200">
                <a:solidFill>
                  <a:schemeClr val="tx2">
                    <a:lumMod val="75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400" kern="1200">
                <a:solidFill>
                  <a:schemeClr val="tx2">
                    <a:lumMod val="75000"/>
                  </a:schemeClr>
                </a:solidFill>
                <a:latin typeface="+mn-lt"/>
                <a:ea typeface="+mn-ea"/>
                <a:cs typeface="+mn-cs"/>
              </a:defRPr>
            </a:lvl1pPr>
          </a:lstStyle>
          <a:p>
            <a:fld id="{A876C7AE-8366-7E43-9C6C-BAD3A5DE8B1B}" type="slidenum">
              <a:rPr lang="en-US" smtClean="0"/>
              <a:t>‹#›</a:t>
            </a:fld>
            <a:endParaRPr lang="en-US"/>
          </a:p>
        </p:txBody>
      </p:sp>
    </p:spTree>
    <p:extLst>
      <p:ext uri="{BB962C8B-B14F-4D97-AF65-F5344CB8AC3E}">
        <p14:creationId xmlns:p14="http://schemas.microsoft.com/office/powerpoint/2010/main" val="374400783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6482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3327164-63E4-1942-A47D-AF37DC7587D6}"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45460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23900" y="1598613"/>
            <a:ext cx="3773488"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23900" y="2174875"/>
            <a:ext cx="3773488"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645026" y="1598613"/>
            <a:ext cx="3776472"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174875"/>
            <a:ext cx="3776472"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D3327164-63E4-1942-A47D-AF37DC7587D6}" type="datetimeFigureOut">
              <a:rPr lang="en-US" smtClean="0"/>
              <a:t>8/2/2021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3284596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3327164-63E4-1942-A47D-AF37DC7587D6}"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6C7AE-8366-7E43-9C6C-BAD3A5DE8B1B}" type="slidenum">
              <a:rPr lang="en-US" smtClean="0"/>
              <a:t>‹#›</a:t>
            </a:fld>
            <a:endParaRPr lang="en-US"/>
          </a:p>
        </p:txBody>
      </p:sp>
      <p:sp>
        <p:nvSpPr>
          <p:cNvPr id="8" name="Content Placeholder 2"/>
          <p:cNvSpPr>
            <a:spLocks noGrp="1"/>
          </p:cNvSpPr>
          <p:nvPr>
            <p:ph sz="half" idx="13"/>
          </p:nvPr>
        </p:nvSpPr>
        <p:spPr>
          <a:xfrm>
            <a:off x="723900" y="3914170"/>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2370370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3327164-63E4-1942-A47D-AF37DC7587D6}"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6C7AE-8366-7E43-9C6C-BAD3A5DE8B1B}" type="slidenum">
              <a:rPr lang="en-US" smtClean="0"/>
              <a:t>‹#›</a:t>
            </a:fld>
            <a:endParaRPr lang="en-US"/>
          </a:p>
        </p:txBody>
      </p:sp>
      <p:sp>
        <p:nvSpPr>
          <p:cNvPr id="8"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2661206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D3327164-63E4-1942-A47D-AF37DC7587D6}" type="datetimeFigureOut">
              <a:rPr lang="en-US" smtClean="0"/>
              <a:t>8/2/2021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6C7AE-8366-7E43-9C6C-BAD3A5DE8B1B}" type="slidenum">
              <a:rPr lang="en-US" smtClean="0"/>
              <a:t>‹#›</a:t>
            </a:fld>
            <a:endParaRPr lang="en-US"/>
          </a:p>
        </p:txBody>
      </p:sp>
      <p:sp>
        <p:nvSpPr>
          <p:cNvPr id="6" name="Content Placeholder 2"/>
          <p:cNvSpPr>
            <a:spLocks noGrp="1"/>
          </p:cNvSpPr>
          <p:nvPr>
            <p:ph sz="half" idx="1"/>
          </p:nvPr>
        </p:nvSpPr>
        <p:spPr>
          <a:xfrm>
            <a:off x="7239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Content Placeholder 2"/>
          <p:cNvSpPr>
            <a:spLocks noGrp="1"/>
          </p:cNvSpPr>
          <p:nvPr>
            <p:ph sz="half" idx="13"/>
          </p:nvPr>
        </p:nvSpPr>
        <p:spPr>
          <a:xfrm>
            <a:off x="7239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170205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6141" y="314979"/>
            <a:ext cx="7691719" cy="1143000"/>
          </a:xfrm>
          <a:prstGeom prst="rect">
            <a:avLst/>
          </a:prstGeom>
        </p:spPr>
        <p:txBody>
          <a:bodyPr vert="horz" lIns="91440" tIns="45720" rIns="91440" bIns="45720" rtlCol="0" anchor="ctr">
            <a:noAutofit/>
          </a:bodyPr>
          <a:lstStyle/>
          <a:p>
            <a:r>
              <a:t>Click to edit title style</a:t>
            </a:r>
          </a:p>
        </p:txBody>
      </p:sp>
      <p:sp>
        <p:nvSpPr>
          <p:cNvPr id="3" name="Text Placeholder 2"/>
          <p:cNvSpPr>
            <a:spLocks noGrp="1"/>
          </p:cNvSpPr>
          <p:nvPr>
            <p:ph type="body" idx="1"/>
          </p:nvPr>
        </p:nvSpPr>
        <p:spPr>
          <a:xfrm>
            <a:off x="726141" y="1586753"/>
            <a:ext cx="7691719" cy="4571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D3327164-63E4-1942-A47D-AF37DC7587D6}" type="datetimeFigureOut">
              <a:rPr lang="en-US" smtClean="0"/>
              <a:t>8/2/2021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tx1">
                    <a:lumMod val="65000"/>
                    <a:lumOff val="35000"/>
                  </a:schemeClr>
                </a:solidFill>
              </a:defRPr>
            </a:lvl1pPr>
          </a:lstStyle>
          <a:p>
            <a:fld id="{A876C7AE-8366-7E43-9C6C-BAD3A5DE8B1B}" type="slidenum">
              <a:rPr lang="en-US" smtClean="0"/>
              <a:t>‹#›</a:t>
            </a:fld>
            <a:endParaRPr lang="en-US"/>
          </a:p>
        </p:txBody>
      </p:sp>
    </p:spTree>
    <p:extLst>
      <p:ext uri="{BB962C8B-B14F-4D97-AF65-F5344CB8AC3E}">
        <p14:creationId xmlns:p14="http://schemas.microsoft.com/office/powerpoint/2010/main" val="50278490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txStyles>
    <p:titleStyle>
      <a:lvl1pPr algn="ctr" defTabSz="914400" rtl="0" eaLnBrk="1" latinLnBrk="0" hangingPunct="1">
        <a:spcBef>
          <a:spcPct val="0"/>
        </a:spcBef>
        <a:buNone/>
        <a:defRPr sz="5400" kern="1200">
          <a:solidFill>
            <a:schemeClr val="tx1">
              <a:lumMod val="85000"/>
              <a:lumOff val="15000"/>
            </a:schemeClr>
          </a:solidFill>
          <a:latin typeface="+mj-lt"/>
          <a:ea typeface="+mj-ea"/>
          <a:cs typeface="+mj-cs"/>
        </a:defRPr>
      </a:lvl1pPr>
    </p:titleStyle>
    <p:bodyStyle>
      <a:lvl1pPr marL="457200" indent="-457200" algn="l" defTabSz="914400" rtl="0" eaLnBrk="1" latinLnBrk="0" hangingPunct="1">
        <a:spcBef>
          <a:spcPts val="2400"/>
        </a:spcBef>
        <a:buSzPct val="90000"/>
        <a:buFont typeface="Wingdings" pitchFamily="2" charset="2"/>
        <a:buChar char="v"/>
        <a:defRPr sz="24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1200"/>
        </a:spcBef>
        <a:buClr>
          <a:schemeClr val="bg1">
            <a:lumMod val="65000"/>
          </a:schemeClr>
        </a:buClr>
        <a:buSzPct val="90000"/>
        <a:buFont typeface="Wingdings" pitchFamily="2" charset="2"/>
        <a:buChar char="v"/>
        <a:defRPr sz="2200" kern="1200">
          <a:solidFill>
            <a:schemeClr val="tx1">
              <a:lumMod val="75000"/>
              <a:lumOff val="25000"/>
            </a:schemeClr>
          </a:solidFill>
          <a:latin typeface="+mn-lt"/>
          <a:ea typeface="+mn-ea"/>
          <a:cs typeface="+mn-cs"/>
        </a:defRPr>
      </a:lvl2pPr>
      <a:lvl3pPr marL="1263650" indent="-349250" algn="l" defTabSz="914400" rtl="0" eaLnBrk="1" latinLnBrk="0" hangingPunct="1">
        <a:spcBef>
          <a:spcPts val="1200"/>
        </a:spcBef>
        <a:buSzPct val="90000"/>
        <a:buFont typeface="Wingdings" pitchFamily="2" charset="2"/>
        <a:buChar char="v"/>
        <a:defRPr sz="2000" kern="1200">
          <a:solidFill>
            <a:schemeClr val="tx1">
              <a:lumMod val="75000"/>
              <a:lumOff val="25000"/>
            </a:schemeClr>
          </a:solidFill>
          <a:latin typeface="+mn-lt"/>
          <a:ea typeface="+mn-ea"/>
          <a:cs typeface="+mn-cs"/>
        </a:defRPr>
      </a:lvl3pPr>
      <a:lvl4pPr marL="1600200" indent="-336550" algn="l" defTabSz="914400" rtl="0" eaLnBrk="1" latinLnBrk="0" hangingPunct="1">
        <a:spcBef>
          <a:spcPts val="1200"/>
        </a:spcBef>
        <a:buClr>
          <a:schemeClr val="bg1">
            <a:lumMod val="65000"/>
          </a:schemeClr>
        </a:buClr>
        <a:buSzPct val="90000"/>
        <a:buFont typeface="Wingdings" pitchFamily="2" charset="2"/>
        <a:buChar char="v"/>
        <a:defRPr sz="1800" kern="1200">
          <a:solidFill>
            <a:schemeClr val="tx1">
              <a:lumMod val="75000"/>
              <a:lumOff val="25000"/>
            </a:schemeClr>
          </a:solidFill>
          <a:latin typeface="+mn-lt"/>
          <a:ea typeface="+mn-ea"/>
          <a:cs typeface="+mn-cs"/>
        </a:defRPr>
      </a:lvl4pPr>
      <a:lvl5pPr marL="1946275" indent="-346075" algn="l" defTabSz="914400" rtl="0" eaLnBrk="1" latinLnBrk="0" hangingPunct="1">
        <a:spcBef>
          <a:spcPts val="1200"/>
        </a:spcBef>
        <a:buSzPct val="90000"/>
        <a:buFont typeface="Wingdings" pitchFamily="2" charset="2"/>
        <a:buChar char="v"/>
        <a:defRPr sz="1800" kern="1200">
          <a:solidFill>
            <a:schemeClr val="tx1">
              <a:lumMod val="75000"/>
              <a:lumOff val="25000"/>
            </a:schemeClr>
          </a:solidFill>
          <a:latin typeface="+mn-lt"/>
          <a:ea typeface="+mn-ea"/>
          <a:cs typeface="+mn-cs"/>
        </a:defRPr>
      </a:lvl5pPr>
      <a:lvl6pPr marL="229076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6pPr>
      <a:lvl7pPr marL="2625725" indent="-344488" algn="l" defTabSz="914400" rtl="0" eaLnBrk="1" latinLnBrk="0" hangingPunct="1">
        <a:spcBef>
          <a:spcPct val="20000"/>
        </a:spcBef>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7pPr>
      <a:lvl8pPr marL="297021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8pPr>
      <a:lvl9pPr marL="3313113" indent="-344488" algn="l" defTabSz="914400" rtl="0" eaLnBrk="1" latinLnBrk="0" hangingPunct="1">
        <a:spcBef>
          <a:spcPct val="20000"/>
        </a:spcBef>
        <a:buSzPct val="90000"/>
        <a:buFont typeface="Wingdings" pitchFamily="2" charset="2"/>
        <a:buChar char="v"/>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0161" y="797669"/>
            <a:ext cx="5661499" cy="1994169"/>
          </a:xfrm>
        </p:spPr>
        <p:txBody>
          <a:bodyPr>
            <a:normAutofit/>
          </a:bodyPr>
          <a:lstStyle/>
          <a:p>
            <a:r>
              <a:rPr lang="en-US" dirty="0"/>
              <a:t>Subqueries</a:t>
            </a:r>
            <a:br>
              <a:rPr lang="en-US" dirty="0"/>
            </a:br>
            <a:r>
              <a:rPr lang="en-US" dirty="0"/>
              <a:t>CMIS 563</a:t>
            </a:r>
          </a:p>
        </p:txBody>
      </p:sp>
      <p:sp>
        <p:nvSpPr>
          <p:cNvPr id="3" name="Subtitle 2"/>
          <p:cNvSpPr>
            <a:spLocks noGrp="1"/>
          </p:cNvSpPr>
          <p:nvPr>
            <p:ph type="subTitle" idx="1"/>
          </p:nvPr>
        </p:nvSpPr>
        <p:spPr>
          <a:xfrm>
            <a:off x="1138916" y="3081528"/>
            <a:ext cx="6553200" cy="694944"/>
          </a:xfrm>
        </p:spPr>
        <p:txBody>
          <a:bodyPr>
            <a:noAutofit/>
          </a:bodyPr>
          <a:lstStyle/>
          <a:p>
            <a:r>
              <a:rPr lang="en-US" dirty="0"/>
              <a:t>Week 5 Chapter 8 Video 1</a:t>
            </a:r>
          </a:p>
          <a:p>
            <a:r>
              <a:rPr lang="en-US" dirty="0"/>
              <a:t>Subquery Rules</a:t>
            </a:r>
          </a:p>
          <a:p>
            <a:r>
              <a:rPr lang="en-US" dirty="0"/>
              <a:t>Dr. Anne Powell</a:t>
            </a:r>
          </a:p>
        </p:txBody>
      </p:sp>
    </p:spTree>
    <p:extLst>
      <p:ext uri="{BB962C8B-B14F-4D97-AF65-F5344CB8AC3E}">
        <p14:creationId xmlns:p14="http://schemas.microsoft.com/office/powerpoint/2010/main" val="3022643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a:extLst>
              <a:ext uri="{FF2B5EF4-FFF2-40B4-BE49-F238E27FC236}">
                <a16:creationId xmlns:a16="http://schemas.microsoft.com/office/drawing/2014/main" id="{307D3018-71E1-4007-BE4A-355C9262E1E4}"/>
              </a:ext>
            </a:extLst>
          </p:cNvPr>
          <p:cNvSpPr>
            <a:spLocks noGrp="1" noChangeArrowheads="1"/>
          </p:cNvSpPr>
          <p:nvPr>
            <p:ph type="title"/>
          </p:nvPr>
        </p:nvSpPr>
        <p:spPr>
          <a:xfrm>
            <a:off x="685800" y="152400"/>
            <a:ext cx="7772400" cy="914400"/>
          </a:xfrm>
        </p:spPr>
        <p:txBody>
          <a:bodyPr/>
          <a:lstStyle/>
          <a:p>
            <a:pPr eaLnBrk="1" hangingPunct="1">
              <a:defRPr/>
            </a:pPr>
            <a:r>
              <a:rPr lang="en-US" altLang="en-US" sz="4400" dirty="0"/>
              <a:t>Rules</a:t>
            </a:r>
          </a:p>
        </p:txBody>
      </p:sp>
      <p:sp>
        <p:nvSpPr>
          <p:cNvPr id="330755" name="Rectangle 3">
            <a:extLst>
              <a:ext uri="{FF2B5EF4-FFF2-40B4-BE49-F238E27FC236}">
                <a16:creationId xmlns:a16="http://schemas.microsoft.com/office/drawing/2014/main" id="{A31ED4BE-DC50-4CA5-8582-E45DEE0CD123}"/>
              </a:ext>
            </a:extLst>
          </p:cNvPr>
          <p:cNvSpPr>
            <a:spLocks noGrp="1" noChangeArrowheads="1"/>
          </p:cNvSpPr>
          <p:nvPr>
            <p:ph type="body" idx="1"/>
          </p:nvPr>
        </p:nvSpPr>
        <p:spPr>
          <a:xfrm>
            <a:off x="381000" y="990600"/>
            <a:ext cx="8458200" cy="5257800"/>
          </a:xfrm>
        </p:spPr>
        <p:txBody>
          <a:bodyPr>
            <a:normAutofit lnSpcReduction="10000"/>
          </a:bodyPr>
          <a:lstStyle/>
          <a:p>
            <a:pPr marL="609600" indent="-609600" eaLnBrk="1" hangingPunct="1">
              <a:lnSpc>
                <a:spcPct val="80000"/>
              </a:lnSpc>
              <a:defRPr/>
            </a:pPr>
            <a:r>
              <a:rPr lang="en-US" altLang="en-US" sz="2800" dirty="0"/>
              <a:t>A subquery is always enclosed in parentheses. </a:t>
            </a:r>
          </a:p>
          <a:p>
            <a:pPr marL="609600" indent="-609600" eaLnBrk="1" hangingPunct="1">
              <a:lnSpc>
                <a:spcPct val="80000"/>
              </a:lnSpc>
              <a:defRPr/>
            </a:pPr>
            <a:r>
              <a:rPr lang="en-US" altLang="en-US" sz="2800" dirty="0"/>
              <a:t>The SELECT clause of a subquery must contain only one expression, only one aggregate function, or only one column name. </a:t>
            </a:r>
          </a:p>
          <a:p>
            <a:pPr marL="609600" indent="-609600" eaLnBrk="1" hangingPunct="1">
              <a:lnSpc>
                <a:spcPct val="80000"/>
              </a:lnSpc>
              <a:defRPr/>
            </a:pPr>
            <a:r>
              <a:rPr lang="en-US" altLang="en-US" sz="2800" dirty="0"/>
              <a:t>The value(s) returned by a subquery must be </a:t>
            </a:r>
            <a:r>
              <a:rPr lang="en-US" altLang="en-US" sz="2800" i="1" dirty="0"/>
              <a:t>join compatible</a:t>
            </a:r>
            <a:r>
              <a:rPr lang="en-US" altLang="en-US" sz="2800" dirty="0"/>
              <a:t> with the WHERE clause of the outer query. </a:t>
            </a:r>
          </a:p>
          <a:p>
            <a:pPr marL="609600" indent="-609600" eaLnBrk="1" hangingPunct="1">
              <a:lnSpc>
                <a:spcPct val="80000"/>
              </a:lnSpc>
              <a:defRPr/>
            </a:pPr>
            <a:r>
              <a:rPr lang="en-US" altLang="en-US" sz="2800" dirty="0"/>
              <a:t>The ORDER BY clause cannot be used in writing the subquery part of a query – it </a:t>
            </a:r>
            <a:r>
              <a:rPr lang="en-US" altLang="en-US" sz="2800" b="1" dirty="0"/>
              <a:t>can</a:t>
            </a:r>
            <a:r>
              <a:rPr lang="en-US" altLang="en-US" sz="2800" dirty="0"/>
              <a:t> be used for the outer query.</a:t>
            </a:r>
          </a:p>
          <a:p>
            <a:pPr marL="609600" indent="-609600" eaLnBrk="1" hangingPunct="1">
              <a:lnSpc>
                <a:spcPct val="80000"/>
              </a:lnSpc>
              <a:defRPr/>
            </a:pPr>
            <a:r>
              <a:rPr lang="en-US" altLang="en-US" sz="2800" dirty="0"/>
              <a:t>Subqueries can be nested inside both the WHERE and HAVING clauses of an outer SELECT, or inside another subquery.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a:extLst>
              <a:ext uri="{FF2B5EF4-FFF2-40B4-BE49-F238E27FC236}">
                <a16:creationId xmlns:a16="http://schemas.microsoft.com/office/drawing/2014/main" id="{19E84219-EE65-45DA-B29B-500A5BC5FF90}"/>
              </a:ext>
            </a:extLst>
          </p:cNvPr>
          <p:cNvSpPr>
            <a:spLocks noGrp="1" noChangeArrowheads="1"/>
          </p:cNvSpPr>
          <p:nvPr>
            <p:ph type="title"/>
          </p:nvPr>
        </p:nvSpPr>
        <p:spPr>
          <a:xfrm>
            <a:off x="685800" y="152400"/>
            <a:ext cx="7772400" cy="914400"/>
          </a:xfrm>
        </p:spPr>
        <p:txBody>
          <a:bodyPr/>
          <a:lstStyle/>
          <a:p>
            <a:pPr eaLnBrk="1" hangingPunct="1">
              <a:defRPr/>
            </a:pPr>
            <a:r>
              <a:rPr lang="en-US" altLang="en-US" sz="4400" dirty="0"/>
              <a:t>Join Compatible Data Types Rules</a:t>
            </a:r>
          </a:p>
        </p:txBody>
      </p:sp>
      <p:sp>
        <p:nvSpPr>
          <p:cNvPr id="332803" name="Rectangle 3">
            <a:extLst>
              <a:ext uri="{FF2B5EF4-FFF2-40B4-BE49-F238E27FC236}">
                <a16:creationId xmlns:a16="http://schemas.microsoft.com/office/drawing/2014/main" id="{0B1CD6E3-20D8-4D5E-9ED5-4E0F58A1EFE7}"/>
              </a:ext>
            </a:extLst>
          </p:cNvPr>
          <p:cNvSpPr>
            <a:spLocks noGrp="1" noChangeArrowheads="1"/>
          </p:cNvSpPr>
          <p:nvPr>
            <p:ph type="body" idx="1"/>
          </p:nvPr>
        </p:nvSpPr>
        <p:spPr>
          <a:xfrm>
            <a:off x="447472" y="1421859"/>
            <a:ext cx="8010728" cy="4978940"/>
          </a:xfrm>
        </p:spPr>
        <p:txBody>
          <a:bodyPr>
            <a:normAutofit fontScale="92500" lnSpcReduction="10000"/>
          </a:bodyPr>
          <a:lstStyle/>
          <a:p>
            <a:pPr marL="609600" indent="-609600" eaLnBrk="1" hangingPunct="1">
              <a:defRPr/>
            </a:pPr>
            <a:r>
              <a:rPr lang="en-US" altLang="en-US" sz="2800" dirty="0"/>
              <a:t>Values returned by a subquery, for example, </a:t>
            </a:r>
            <a:r>
              <a:rPr lang="en-US" altLang="en-US" sz="2800" dirty="0" err="1"/>
              <a:t>EmployeeID</a:t>
            </a:r>
            <a:r>
              <a:rPr lang="en-US" altLang="en-US" sz="2800" dirty="0"/>
              <a:t> values must have a shared domain of values with the outer query condition.</a:t>
            </a:r>
          </a:p>
          <a:p>
            <a:pPr marL="609600" indent="-609600" eaLnBrk="1" hangingPunct="1">
              <a:defRPr/>
            </a:pPr>
            <a:r>
              <a:rPr lang="en-US" altLang="en-US" sz="2800" dirty="0"/>
              <a:t>The data type of the returned column value(s) must be </a:t>
            </a:r>
            <a:r>
              <a:rPr lang="en-US" altLang="en-US" sz="2800" i="1" dirty="0"/>
              <a:t>join compatible</a:t>
            </a:r>
            <a:r>
              <a:rPr lang="en-US" altLang="en-US" sz="2800" dirty="0"/>
              <a:t>.   </a:t>
            </a:r>
          </a:p>
          <a:p>
            <a:pPr marL="609600" indent="-609600" eaLnBrk="1" hangingPunct="1">
              <a:defRPr/>
            </a:pPr>
            <a:r>
              <a:rPr lang="en-US" altLang="en-US" sz="2800" dirty="0"/>
              <a:t>Join compatible data types are data types that the Oracle Server will convert automatically when matching data in criteria conditions. But, realize, at least in this class, examples will show the returned column attribute name is the same as the attribute name in the outer query.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a:extLst>
              <a:ext uri="{FF2B5EF4-FFF2-40B4-BE49-F238E27FC236}">
                <a16:creationId xmlns:a16="http://schemas.microsoft.com/office/drawing/2014/main" id="{0F2167A0-BABD-4DF4-9702-3B0F123449B0}"/>
              </a:ext>
            </a:extLst>
          </p:cNvPr>
          <p:cNvSpPr>
            <a:spLocks noGrp="1" noChangeArrowheads="1"/>
          </p:cNvSpPr>
          <p:nvPr>
            <p:ph type="title"/>
          </p:nvPr>
        </p:nvSpPr>
        <p:spPr>
          <a:xfrm>
            <a:off x="685800" y="304800"/>
            <a:ext cx="7772400" cy="685800"/>
          </a:xfrm>
        </p:spPr>
        <p:txBody>
          <a:bodyPr/>
          <a:lstStyle/>
          <a:p>
            <a:pPr eaLnBrk="1" hangingPunct="1">
              <a:defRPr/>
            </a:pPr>
            <a:r>
              <a:rPr lang="en-US" altLang="en-US" sz="4800" dirty="0"/>
              <a:t>Rules Cont’d</a:t>
            </a:r>
          </a:p>
        </p:txBody>
      </p:sp>
      <p:sp>
        <p:nvSpPr>
          <p:cNvPr id="334851" name="Rectangle 3">
            <a:extLst>
              <a:ext uri="{FF2B5EF4-FFF2-40B4-BE49-F238E27FC236}">
                <a16:creationId xmlns:a16="http://schemas.microsoft.com/office/drawing/2014/main" id="{AB30F3E8-F23B-4E9F-B839-B45D18F49EDA}"/>
              </a:ext>
            </a:extLst>
          </p:cNvPr>
          <p:cNvSpPr>
            <a:spLocks noGrp="1" noChangeArrowheads="1"/>
          </p:cNvSpPr>
          <p:nvPr>
            <p:ph type="body" sz="half" idx="1"/>
          </p:nvPr>
        </p:nvSpPr>
        <p:spPr>
          <a:xfrm>
            <a:off x="685800" y="1143000"/>
            <a:ext cx="7696200" cy="2819400"/>
          </a:xfrm>
        </p:spPr>
        <p:txBody>
          <a:bodyPr>
            <a:normAutofit lnSpcReduction="10000"/>
          </a:bodyPr>
          <a:lstStyle/>
          <a:p>
            <a:pPr marL="609600" indent="-609600" eaLnBrk="1" hangingPunct="1">
              <a:defRPr/>
            </a:pPr>
            <a:r>
              <a:rPr lang="en-US" altLang="en-US" sz="2800" dirty="0"/>
              <a:t>Oracle does not make comparisons based on column names.</a:t>
            </a:r>
          </a:p>
          <a:p>
            <a:pPr marL="609600" indent="-609600" eaLnBrk="1" hangingPunct="1">
              <a:defRPr/>
            </a:pPr>
            <a:r>
              <a:rPr lang="en-US" altLang="en-US" sz="2800" dirty="0"/>
              <a:t>Columns from two tables that are being compared may have different names as long as they have a shared domain and the same data type or convertible data types. </a:t>
            </a:r>
          </a:p>
          <a:p>
            <a:pPr marL="609600" indent="-609600" eaLnBrk="1" hangingPunct="1">
              <a:defRPr/>
            </a:pPr>
            <a:endParaRPr lang="en-US" altLang="en-US" sz="2800" dirty="0"/>
          </a:p>
          <a:p>
            <a:pPr marL="609600" indent="-609600" eaLnBrk="1" hangingPunct="1">
              <a:defRPr/>
            </a:pPr>
            <a:endParaRPr lang="en-US" altLang="en-US" sz="2800" dirty="0"/>
          </a:p>
        </p:txBody>
      </p:sp>
      <p:graphicFrame>
        <p:nvGraphicFramePr>
          <p:cNvPr id="334869" name="Group 21">
            <a:extLst>
              <a:ext uri="{FF2B5EF4-FFF2-40B4-BE49-F238E27FC236}">
                <a16:creationId xmlns:a16="http://schemas.microsoft.com/office/drawing/2014/main" id="{5B29CF1B-DAC6-4776-9C91-31298061A296}"/>
              </a:ext>
            </a:extLst>
          </p:cNvPr>
          <p:cNvGraphicFramePr>
            <a:graphicFrameLocks noGrp="1"/>
          </p:cNvGraphicFramePr>
          <p:nvPr>
            <p:ph sz="half" idx="2"/>
            <p:extLst>
              <p:ext uri="{D42A27DB-BD31-4B8C-83A1-F6EECF244321}">
                <p14:modId xmlns:p14="http://schemas.microsoft.com/office/powerpoint/2010/main" val="570075963"/>
              </p:ext>
            </p:extLst>
          </p:nvPr>
        </p:nvGraphicFramePr>
        <p:xfrm>
          <a:off x="1600200" y="4114800"/>
          <a:ext cx="6400800" cy="1981200"/>
        </p:xfrm>
        <a:graphic>
          <a:graphicData uri="http://schemas.openxmlformats.org/drawingml/2006/table">
            <a:tbl>
              <a:tblPr firstRow="1"/>
              <a:tblGrid>
                <a:gridCol w="3200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tblGrid>
              <a:tr h="660400">
                <a:tc>
                  <a:txBody>
                    <a:bodyPr/>
                    <a:lstStyle>
                      <a:lvl1pPr>
                        <a:spcBef>
                          <a:spcPct val="20000"/>
                        </a:spcBef>
                        <a:defRPr sz="2800">
                          <a:solidFill>
                            <a:srgbClr val="FFCC00"/>
                          </a:solidFill>
                          <a:effectLst>
                            <a:outerShdw blurRad="38100" dist="38100" dir="2700000" algn="tl">
                              <a:srgbClr val="000000"/>
                            </a:outerShdw>
                          </a:effectLst>
                          <a:latin typeface="Times New Roman" panose="02020603050405020304" pitchFamily="18" charset="0"/>
                        </a:defRPr>
                      </a:lvl1pPr>
                      <a:lvl2pPr>
                        <a:spcBef>
                          <a:spcPct val="20000"/>
                        </a:spcBef>
                        <a:defRPr sz="2400">
                          <a:solidFill>
                            <a:srgbClr val="FFCC00"/>
                          </a:solidFill>
                          <a:effectLst>
                            <a:outerShdw blurRad="38100" dist="38100" dir="2700000" algn="tl">
                              <a:srgbClr val="000000"/>
                            </a:outerShdw>
                          </a:effectLst>
                          <a:latin typeface="Times New Roman" panose="02020603050405020304" pitchFamily="18" charset="0"/>
                        </a:defRPr>
                      </a:lvl2pPr>
                      <a:lvl3pPr>
                        <a:spcBef>
                          <a:spcPct val="20000"/>
                        </a:spcBef>
                        <a:defRPr sz="2000">
                          <a:solidFill>
                            <a:srgbClr val="FFCC00"/>
                          </a:solidFill>
                          <a:effectLst>
                            <a:outerShdw blurRad="38100" dist="38100" dir="2700000" algn="tl">
                              <a:srgbClr val="000000"/>
                            </a:outerShdw>
                          </a:effectLst>
                          <a:latin typeface="Times New Roman" panose="02020603050405020304" pitchFamily="18" charset="0"/>
                        </a:defRPr>
                      </a:lvl3pPr>
                      <a:lvl4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4pPr>
                      <a:lvl5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Times New Roman" panose="02020603050405020304" pitchFamily="18" charset="0"/>
                        </a:rPr>
                        <a:t>Column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FFCC00"/>
                          </a:solidFill>
                          <a:effectLst>
                            <a:outerShdw blurRad="38100" dist="38100" dir="2700000" algn="tl">
                              <a:srgbClr val="000000"/>
                            </a:outerShdw>
                          </a:effectLst>
                          <a:latin typeface="Times New Roman" panose="02020603050405020304" pitchFamily="18" charset="0"/>
                        </a:defRPr>
                      </a:lvl1pPr>
                      <a:lvl2pPr>
                        <a:spcBef>
                          <a:spcPct val="20000"/>
                        </a:spcBef>
                        <a:defRPr sz="2400">
                          <a:solidFill>
                            <a:srgbClr val="FFCC00"/>
                          </a:solidFill>
                          <a:effectLst>
                            <a:outerShdw blurRad="38100" dist="38100" dir="2700000" algn="tl">
                              <a:srgbClr val="000000"/>
                            </a:outerShdw>
                          </a:effectLst>
                          <a:latin typeface="Times New Roman" panose="02020603050405020304" pitchFamily="18" charset="0"/>
                        </a:defRPr>
                      </a:lvl2pPr>
                      <a:lvl3pPr>
                        <a:spcBef>
                          <a:spcPct val="20000"/>
                        </a:spcBef>
                        <a:defRPr sz="2000">
                          <a:solidFill>
                            <a:srgbClr val="FFCC00"/>
                          </a:solidFill>
                          <a:effectLst>
                            <a:outerShdw blurRad="38100" dist="38100" dir="2700000" algn="tl">
                              <a:srgbClr val="000000"/>
                            </a:outerShdw>
                          </a:effectLst>
                          <a:latin typeface="Times New Roman" panose="02020603050405020304" pitchFamily="18" charset="0"/>
                        </a:defRPr>
                      </a:lvl3pPr>
                      <a:lvl4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4pPr>
                      <a:lvl5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rPr>
                        <a:t>Data Type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0400">
                <a:tc>
                  <a:txBody>
                    <a:bodyPr/>
                    <a:lstStyle>
                      <a:lvl1pPr>
                        <a:spcBef>
                          <a:spcPct val="20000"/>
                        </a:spcBef>
                        <a:defRPr sz="2800">
                          <a:solidFill>
                            <a:srgbClr val="FFCC00"/>
                          </a:solidFill>
                          <a:effectLst>
                            <a:outerShdw blurRad="38100" dist="38100" dir="2700000" algn="tl">
                              <a:srgbClr val="000000"/>
                            </a:outerShdw>
                          </a:effectLst>
                          <a:latin typeface="Times New Roman" panose="02020603050405020304" pitchFamily="18" charset="0"/>
                        </a:defRPr>
                      </a:lvl1pPr>
                      <a:lvl2pPr>
                        <a:spcBef>
                          <a:spcPct val="20000"/>
                        </a:spcBef>
                        <a:defRPr sz="2400">
                          <a:solidFill>
                            <a:srgbClr val="FFCC00"/>
                          </a:solidFill>
                          <a:effectLst>
                            <a:outerShdw blurRad="38100" dist="38100" dir="2700000" algn="tl">
                              <a:srgbClr val="000000"/>
                            </a:outerShdw>
                          </a:effectLst>
                          <a:latin typeface="Times New Roman" panose="02020603050405020304" pitchFamily="18" charset="0"/>
                        </a:defRPr>
                      </a:lvl2pPr>
                      <a:lvl3pPr>
                        <a:spcBef>
                          <a:spcPct val="20000"/>
                        </a:spcBef>
                        <a:defRPr sz="2000">
                          <a:solidFill>
                            <a:srgbClr val="FFCC00"/>
                          </a:solidFill>
                          <a:effectLst>
                            <a:outerShdw blurRad="38100" dist="38100" dir="2700000" algn="tl">
                              <a:srgbClr val="000000"/>
                            </a:outerShdw>
                          </a:effectLst>
                          <a:latin typeface="Times New Roman" panose="02020603050405020304" pitchFamily="18" charset="0"/>
                        </a:defRPr>
                      </a:lvl3pPr>
                      <a:lvl4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4pPr>
                      <a:lvl5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StudentNumber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FFCC00"/>
                          </a:solidFill>
                          <a:effectLst>
                            <a:outerShdw blurRad="38100" dist="38100" dir="2700000" algn="tl">
                              <a:srgbClr val="000000"/>
                            </a:outerShdw>
                          </a:effectLst>
                          <a:latin typeface="Times New Roman" panose="02020603050405020304" pitchFamily="18" charset="0"/>
                        </a:defRPr>
                      </a:lvl1pPr>
                      <a:lvl2pPr>
                        <a:spcBef>
                          <a:spcPct val="20000"/>
                        </a:spcBef>
                        <a:defRPr sz="2400">
                          <a:solidFill>
                            <a:srgbClr val="FFCC00"/>
                          </a:solidFill>
                          <a:effectLst>
                            <a:outerShdw blurRad="38100" dist="38100" dir="2700000" algn="tl">
                              <a:srgbClr val="000000"/>
                            </a:outerShdw>
                          </a:effectLst>
                          <a:latin typeface="Times New Roman" panose="02020603050405020304" pitchFamily="18" charset="0"/>
                        </a:defRPr>
                      </a:lvl2pPr>
                      <a:lvl3pPr>
                        <a:spcBef>
                          <a:spcPct val="20000"/>
                        </a:spcBef>
                        <a:defRPr sz="2000">
                          <a:solidFill>
                            <a:srgbClr val="FFCC00"/>
                          </a:solidFill>
                          <a:effectLst>
                            <a:outerShdw blurRad="38100" dist="38100" dir="2700000" algn="tl">
                              <a:srgbClr val="000000"/>
                            </a:outerShdw>
                          </a:effectLst>
                          <a:latin typeface="Times New Roman" panose="02020603050405020304" pitchFamily="18" charset="0"/>
                        </a:defRPr>
                      </a:lvl3pPr>
                      <a:lvl4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4pPr>
                      <a:lvl5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CHAR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0400">
                <a:tc>
                  <a:txBody>
                    <a:bodyPr/>
                    <a:lstStyle>
                      <a:lvl1pPr>
                        <a:spcBef>
                          <a:spcPct val="20000"/>
                        </a:spcBef>
                        <a:defRPr sz="2800">
                          <a:solidFill>
                            <a:srgbClr val="FFCC00"/>
                          </a:solidFill>
                          <a:effectLst>
                            <a:outerShdw blurRad="38100" dist="38100" dir="2700000" algn="tl">
                              <a:srgbClr val="000000"/>
                            </a:outerShdw>
                          </a:effectLst>
                          <a:latin typeface="Times New Roman" panose="02020603050405020304" pitchFamily="18" charset="0"/>
                        </a:defRPr>
                      </a:lvl1pPr>
                      <a:lvl2pPr>
                        <a:spcBef>
                          <a:spcPct val="20000"/>
                        </a:spcBef>
                        <a:defRPr sz="2400">
                          <a:solidFill>
                            <a:srgbClr val="FFCC00"/>
                          </a:solidFill>
                          <a:effectLst>
                            <a:outerShdw blurRad="38100" dist="38100" dir="2700000" algn="tl">
                              <a:srgbClr val="000000"/>
                            </a:outerShdw>
                          </a:effectLst>
                          <a:latin typeface="Times New Roman" panose="02020603050405020304" pitchFamily="18" charset="0"/>
                        </a:defRPr>
                      </a:lvl2pPr>
                      <a:lvl3pPr>
                        <a:spcBef>
                          <a:spcPct val="20000"/>
                        </a:spcBef>
                        <a:defRPr sz="2000">
                          <a:solidFill>
                            <a:srgbClr val="FFCC00"/>
                          </a:solidFill>
                          <a:effectLst>
                            <a:outerShdw blurRad="38100" dist="38100" dir="2700000" algn="tl">
                              <a:srgbClr val="000000"/>
                            </a:outerShdw>
                          </a:effectLst>
                          <a:latin typeface="Times New Roman" panose="02020603050405020304" pitchFamily="18" charset="0"/>
                        </a:defRPr>
                      </a:lvl3pPr>
                      <a:lvl4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4pPr>
                      <a:lvl5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StudentID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FFCC00"/>
                          </a:solidFill>
                          <a:effectLst>
                            <a:outerShdw blurRad="38100" dist="38100" dir="2700000" algn="tl">
                              <a:srgbClr val="000000"/>
                            </a:outerShdw>
                          </a:effectLst>
                          <a:latin typeface="Times New Roman" panose="02020603050405020304" pitchFamily="18" charset="0"/>
                        </a:defRPr>
                      </a:lvl1pPr>
                      <a:lvl2pPr>
                        <a:spcBef>
                          <a:spcPct val="20000"/>
                        </a:spcBef>
                        <a:defRPr sz="2400">
                          <a:solidFill>
                            <a:srgbClr val="FFCC00"/>
                          </a:solidFill>
                          <a:effectLst>
                            <a:outerShdw blurRad="38100" dist="38100" dir="2700000" algn="tl">
                              <a:srgbClr val="000000"/>
                            </a:outerShdw>
                          </a:effectLst>
                          <a:latin typeface="Times New Roman" panose="02020603050405020304" pitchFamily="18" charset="0"/>
                        </a:defRPr>
                      </a:lvl2pPr>
                      <a:lvl3pPr>
                        <a:spcBef>
                          <a:spcPct val="20000"/>
                        </a:spcBef>
                        <a:defRPr sz="2000">
                          <a:solidFill>
                            <a:srgbClr val="FFCC00"/>
                          </a:solidFill>
                          <a:effectLst>
                            <a:outerShdw blurRad="38100" dist="38100" dir="2700000" algn="tl">
                              <a:srgbClr val="000000"/>
                            </a:outerShdw>
                          </a:effectLst>
                          <a:latin typeface="Times New Roman" panose="02020603050405020304" pitchFamily="18" charset="0"/>
                        </a:defRPr>
                      </a:lvl3pPr>
                      <a:lvl4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4pPr>
                      <a:lvl5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CHAR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97812696-5D3C-45E6-91B0-2BFF5643452E}"/>
              </a:ext>
            </a:extLst>
          </p:cNvPr>
          <p:cNvSpPr>
            <a:spLocks noGrp="1" noChangeArrowheads="1"/>
          </p:cNvSpPr>
          <p:nvPr>
            <p:ph type="title"/>
          </p:nvPr>
        </p:nvSpPr>
        <p:spPr>
          <a:xfrm>
            <a:off x="685800" y="152400"/>
            <a:ext cx="7772400" cy="914400"/>
          </a:xfrm>
        </p:spPr>
        <p:txBody>
          <a:bodyPr/>
          <a:lstStyle/>
          <a:p>
            <a:pPr eaLnBrk="1" hangingPunct="1">
              <a:defRPr/>
            </a:pPr>
            <a:r>
              <a:rPr lang="en-US" altLang="en-US" sz="4400" dirty="0"/>
              <a:t>Additional Subquery Rules</a:t>
            </a:r>
          </a:p>
        </p:txBody>
      </p:sp>
      <p:sp>
        <p:nvSpPr>
          <p:cNvPr id="335875" name="Rectangle 3">
            <a:extLst>
              <a:ext uri="{FF2B5EF4-FFF2-40B4-BE49-F238E27FC236}">
                <a16:creationId xmlns:a16="http://schemas.microsoft.com/office/drawing/2014/main" id="{077D8E7E-C8B5-4410-8691-B984E9B21FDD}"/>
              </a:ext>
            </a:extLst>
          </p:cNvPr>
          <p:cNvSpPr>
            <a:spLocks noGrp="1" noChangeArrowheads="1"/>
          </p:cNvSpPr>
          <p:nvPr>
            <p:ph type="body" idx="1"/>
          </p:nvPr>
        </p:nvSpPr>
        <p:spPr>
          <a:xfrm>
            <a:off x="304800" y="1300264"/>
            <a:ext cx="8610600" cy="5029200"/>
          </a:xfrm>
        </p:spPr>
        <p:txBody>
          <a:bodyPr>
            <a:normAutofit lnSpcReduction="10000"/>
          </a:bodyPr>
          <a:lstStyle/>
          <a:p>
            <a:pPr marL="609600" indent="-609600" eaLnBrk="1" hangingPunct="1">
              <a:defRPr/>
            </a:pPr>
            <a:r>
              <a:rPr lang="en-US" altLang="en-US" sz="2800" dirty="0"/>
              <a:t>The DISTINCT keyword </a:t>
            </a:r>
            <a:r>
              <a:rPr lang="en-US" altLang="en-US" sz="2800" u="sng" dirty="0"/>
              <a:t>cannot</a:t>
            </a:r>
            <a:r>
              <a:rPr lang="en-US" altLang="en-US" sz="2800" dirty="0"/>
              <a:t> be used in subqueries that include a GROUP BY clause.  </a:t>
            </a:r>
          </a:p>
          <a:p>
            <a:pPr marL="609600" indent="-609600" eaLnBrk="1" hangingPunct="1">
              <a:defRPr/>
            </a:pPr>
            <a:r>
              <a:rPr lang="en-US" altLang="en-US" sz="2800" dirty="0"/>
              <a:t>Subqueries cannot manipulate their results internally.  This means that a subquery cannot include the ORDER BY clause, the COMPUTE clause, or the INTO keyword.</a:t>
            </a:r>
          </a:p>
          <a:p>
            <a:pPr marL="609600" indent="-609600" eaLnBrk="1" hangingPunct="1">
              <a:defRPr/>
            </a:pPr>
            <a:r>
              <a:rPr lang="en-US" altLang="en-US" sz="2800" dirty="0"/>
              <a:t>Columns of a result table can only include columns from a table named in the FROM clause of the outer query—if a table name appears only in a subquery, then the result table cannot contain columns from that table.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Content Placeholder 4"/>
          <p:cNvSpPr>
            <a:spLocks noGrp="1"/>
          </p:cNvSpPr>
          <p:nvPr>
            <p:ph idx="1"/>
          </p:nvPr>
        </p:nvSpPr>
        <p:spPr/>
        <p:txBody>
          <a:bodyPr/>
          <a:lstStyle/>
          <a:p>
            <a:r>
              <a:rPr lang="en-US" sz="3600" b="1" dirty="0"/>
              <a:t>1. Explanation of subqueries / Subquery Rules</a:t>
            </a:r>
          </a:p>
          <a:p>
            <a:r>
              <a:rPr lang="en-US" dirty="0"/>
              <a:t>2. Using IN, ORDER BY, and comparison operators</a:t>
            </a:r>
          </a:p>
          <a:p>
            <a:r>
              <a:rPr lang="en-US" dirty="0"/>
              <a:t>3. Nest subqueries at multiple levels / Using ANY and ALL keywords</a:t>
            </a:r>
          </a:p>
          <a:p>
            <a:r>
              <a:rPr lang="en-US" dirty="0"/>
              <a:t>4. Correlated subqueries / EXISTS operator</a:t>
            </a:r>
          </a:p>
          <a:p>
            <a:r>
              <a:rPr lang="en-US" dirty="0"/>
              <a:t>5. In-class examples</a:t>
            </a:r>
          </a:p>
        </p:txBody>
      </p:sp>
    </p:spTree>
    <p:extLst>
      <p:ext uri="{BB962C8B-B14F-4D97-AF65-F5344CB8AC3E}">
        <p14:creationId xmlns:p14="http://schemas.microsoft.com/office/powerpoint/2010/main" val="4229816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a:extLst>
              <a:ext uri="{FF2B5EF4-FFF2-40B4-BE49-F238E27FC236}">
                <a16:creationId xmlns:a16="http://schemas.microsoft.com/office/drawing/2014/main" id="{A9B3A3C6-A0F3-4110-9B55-16B9E061DF6D}"/>
              </a:ext>
            </a:extLst>
          </p:cNvPr>
          <p:cNvSpPr>
            <a:spLocks noGrp="1" noChangeArrowheads="1"/>
          </p:cNvSpPr>
          <p:nvPr>
            <p:ph type="title"/>
          </p:nvPr>
        </p:nvSpPr>
        <p:spPr>
          <a:xfrm>
            <a:off x="685800" y="152400"/>
            <a:ext cx="7772400" cy="1143000"/>
          </a:xfrm>
        </p:spPr>
        <p:txBody>
          <a:bodyPr/>
          <a:lstStyle/>
          <a:p>
            <a:pPr eaLnBrk="1" hangingPunct="1">
              <a:defRPr/>
            </a:pPr>
            <a:r>
              <a:rPr lang="en-US" altLang="en-US" dirty="0"/>
              <a:t>SUBQUERY</a:t>
            </a:r>
          </a:p>
        </p:txBody>
      </p:sp>
      <p:sp>
        <p:nvSpPr>
          <p:cNvPr id="283651" name="Rectangle 3">
            <a:extLst>
              <a:ext uri="{FF2B5EF4-FFF2-40B4-BE49-F238E27FC236}">
                <a16:creationId xmlns:a16="http://schemas.microsoft.com/office/drawing/2014/main" id="{37FD26C2-1896-4AFC-9860-6DA06448E60A}"/>
              </a:ext>
            </a:extLst>
          </p:cNvPr>
          <p:cNvSpPr>
            <a:spLocks noGrp="1" noChangeArrowheads="1"/>
          </p:cNvSpPr>
          <p:nvPr>
            <p:ph idx="1"/>
          </p:nvPr>
        </p:nvSpPr>
        <p:spPr>
          <a:xfrm>
            <a:off x="685800" y="1295400"/>
            <a:ext cx="7772400" cy="4800600"/>
          </a:xfrm>
        </p:spPr>
        <p:txBody>
          <a:bodyPr/>
          <a:lstStyle/>
          <a:p>
            <a:pPr eaLnBrk="1" hangingPunct="1">
              <a:defRPr/>
            </a:pPr>
            <a:endParaRPr lang="en-US" altLang="en-US" dirty="0"/>
          </a:p>
          <a:p>
            <a:pPr eaLnBrk="1" hangingPunct="1">
              <a:defRPr/>
            </a:pPr>
            <a:r>
              <a:rPr lang="en-US" altLang="en-US" dirty="0"/>
              <a:t>A </a:t>
            </a:r>
            <a:r>
              <a:rPr lang="en-US" altLang="en-US" i="1" dirty="0"/>
              <a:t>subquery</a:t>
            </a:r>
            <a:r>
              <a:rPr lang="en-US" altLang="en-US" dirty="0"/>
              <a:t> is a query within a query.</a:t>
            </a:r>
          </a:p>
          <a:p>
            <a:pPr eaLnBrk="1" hangingPunct="1">
              <a:defRPr/>
            </a:pPr>
            <a:r>
              <a:rPr lang="en-US" altLang="en-US" dirty="0"/>
              <a:t>Subqueries enable you to write queries that select data rows for criteria that are actually developed while the query is executing at </a:t>
            </a:r>
            <a:r>
              <a:rPr lang="en-US" altLang="en-US" i="1" dirty="0"/>
              <a:t>run time</a:t>
            </a:r>
            <a:r>
              <a:rPr lang="en-US" alt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Subqueries</a:t>
            </a:r>
          </a:p>
        </p:txBody>
      </p:sp>
      <p:sp>
        <p:nvSpPr>
          <p:cNvPr id="3" name="Content Placeholder 2"/>
          <p:cNvSpPr>
            <a:spLocks noGrp="1"/>
          </p:cNvSpPr>
          <p:nvPr>
            <p:ph idx="1"/>
          </p:nvPr>
        </p:nvSpPr>
        <p:spPr/>
        <p:txBody>
          <a:bodyPr>
            <a:normAutofit/>
          </a:bodyPr>
          <a:lstStyle/>
          <a:p>
            <a:r>
              <a:rPr lang="en-US" dirty="0"/>
              <a:t>Oracle allows a maximum nesting of 255 subquery levels in a WHERE clause.  We will NOT do 255 subquery levels!  Three at most!</a:t>
            </a:r>
          </a:p>
          <a:p>
            <a:r>
              <a:rPr lang="en-US" dirty="0"/>
              <a:t>The practice of nesting one SELECT statement inside another is where Structured came from in SQL.</a:t>
            </a:r>
          </a:p>
        </p:txBody>
      </p:sp>
    </p:spTree>
    <p:extLst>
      <p:ext uri="{BB962C8B-B14F-4D97-AF65-F5344CB8AC3E}">
        <p14:creationId xmlns:p14="http://schemas.microsoft.com/office/powerpoint/2010/main" val="688930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a:extLst>
              <a:ext uri="{FF2B5EF4-FFF2-40B4-BE49-F238E27FC236}">
                <a16:creationId xmlns:a16="http://schemas.microsoft.com/office/drawing/2014/main" id="{02ACD97C-3A82-43A6-BCA7-925A99B6AA2B}"/>
              </a:ext>
            </a:extLst>
          </p:cNvPr>
          <p:cNvSpPr>
            <a:spLocks noGrp="1" noChangeArrowheads="1"/>
          </p:cNvSpPr>
          <p:nvPr>
            <p:ph type="title"/>
          </p:nvPr>
        </p:nvSpPr>
        <p:spPr>
          <a:xfrm>
            <a:off x="685800" y="152400"/>
            <a:ext cx="7772400" cy="685800"/>
          </a:xfrm>
        </p:spPr>
        <p:txBody>
          <a:bodyPr/>
          <a:lstStyle/>
          <a:p>
            <a:pPr eaLnBrk="1" hangingPunct="1">
              <a:defRPr/>
            </a:pPr>
            <a:r>
              <a:rPr lang="en-US" altLang="en-US" sz="3600" b="1" u="sng" dirty="0"/>
              <a:t>Example 8.1</a:t>
            </a:r>
          </a:p>
        </p:txBody>
      </p:sp>
      <p:sp>
        <p:nvSpPr>
          <p:cNvPr id="323587" name="Rectangle 3">
            <a:extLst>
              <a:ext uri="{FF2B5EF4-FFF2-40B4-BE49-F238E27FC236}">
                <a16:creationId xmlns:a16="http://schemas.microsoft.com/office/drawing/2014/main" id="{12A0A770-6F2B-44EF-A6A8-6FEBA045DD23}"/>
              </a:ext>
            </a:extLst>
          </p:cNvPr>
          <p:cNvSpPr>
            <a:spLocks noGrp="1" noChangeArrowheads="1"/>
          </p:cNvSpPr>
          <p:nvPr>
            <p:ph idx="1"/>
          </p:nvPr>
        </p:nvSpPr>
        <p:spPr>
          <a:xfrm>
            <a:off x="533400" y="1066800"/>
            <a:ext cx="8305800" cy="5410200"/>
          </a:xfrm>
        </p:spPr>
        <p:txBody>
          <a:bodyPr>
            <a:normAutofit fontScale="70000" lnSpcReduction="20000"/>
          </a:bodyPr>
          <a:lstStyle/>
          <a:p>
            <a:pPr eaLnBrk="1" hangingPunct="1">
              <a:lnSpc>
                <a:spcPct val="120000"/>
              </a:lnSpc>
              <a:spcBef>
                <a:spcPts val="600"/>
              </a:spcBef>
              <a:defRPr/>
            </a:pPr>
            <a:r>
              <a:rPr lang="en-US" altLang="en-US" sz="2800" dirty="0"/>
              <a:t>Here the WHERE clause criteria are known at design time – management wants high salary employees from departments 3 and 6.</a:t>
            </a:r>
          </a:p>
          <a:p>
            <a:pPr eaLnBrk="1" hangingPunct="1">
              <a:lnSpc>
                <a:spcPct val="120000"/>
              </a:lnSpc>
              <a:spcBef>
                <a:spcPts val="600"/>
              </a:spcBef>
              <a:buFontTx/>
              <a:buNone/>
              <a:defRPr/>
            </a:pPr>
            <a:endParaRPr lang="en-US" altLang="en-US" sz="2000" dirty="0">
              <a:latin typeface="Courier New" panose="02070309020205020404" pitchFamily="49" charset="0"/>
            </a:endParaRPr>
          </a:p>
          <a:p>
            <a:pPr eaLnBrk="1" hangingPunct="1">
              <a:lnSpc>
                <a:spcPct val="120000"/>
              </a:lnSpc>
              <a:spcBef>
                <a:spcPts val="600"/>
              </a:spcBef>
              <a:buFontTx/>
              <a:buNone/>
              <a:defRPr/>
            </a:pPr>
            <a:r>
              <a:rPr lang="en-US" altLang="en-US" sz="2000" dirty="0">
                <a:latin typeface="Courier New" panose="02070309020205020404" pitchFamily="49" charset="0"/>
              </a:rPr>
              <a:t>/* SQL Example 8.1 */</a:t>
            </a:r>
          </a:p>
          <a:p>
            <a:pPr eaLnBrk="1" hangingPunct="1">
              <a:lnSpc>
                <a:spcPct val="120000"/>
              </a:lnSpc>
              <a:spcBef>
                <a:spcPts val="600"/>
              </a:spcBef>
              <a:buFontTx/>
              <a:buNone/>
              <a:defRPr/>
            </a:pPr>
            <a:r>
              <a:rPr lang="en-US" altLang="en-US" sz="2000" dirty="0">
                <a:latin typeface="Courier New" panose="02070309020205020404" pitchFamily="49" charset="0"/>
              </a:rPr>
              <a:t>SELECT </a:t>
            </a:r>
            <a:r>
              <a:rPr lang="en-US" altLang="en-US" sz="2000" dirty="0" err="1">
                <a:latin typeface="Courier New" panose="02070309020205020404" pitchFamily="49" charset="0"/>
              </a:rPr>
              <a:t>LastName</a:t>
            </a:r>
            <a:r>
              <a:rPr lang="en-US" altLang="en-US" sz="2000" dirty="0">
                <a:latin typeface="Courier New" panose="02070309020205020404" pitchFamily="49" charset="0"/>
              </a:rPr>
              <a:t> "Last Name", </a:t>
            </a:r>
            <a:r>
              <a:rPr lang="en-US" altLang="en-US" sz="2000" dirty="0" err="1">
                <a:latin typeface="Courier New" panose="02070309020205020404" pitchFamily="49" charset="0"/>
              </a:rPr>
              <a:t>FirstName</a:t>
            </a:r>
            <a:r>
              <a:rPr lang="en-US" altLang="en-US" sz="2000" dirty="0">
                <a:latin typeface="Courier New" panose="02070309020205020404" pitchFamily="49" charset="0"/>
              </a:rPr>
              <a:t> "First Name",</a:t>
            </a:r>
          </a:p>
          <a:p>
            <a:pPr eaLnBrk="1" hangingPunct="1">
              <a:lnSpc>
                <a:spcPct val="120000"/>
              </a:lnSpc>
              <a:spcBef>
                <a:spcPts val="600"/>
              </a:spcBef>
              <a:buFontTx/>
              <a:buNone/>
              <a:defRPr/>
            </a:pPr>
            <a:r>
              <a:rPr lang="en-US" altLang="en-US" sz="2000" dirty="0">
                <a:latin typeface="Courier New" panose="02070309020205020404" pitchFamily="49" charset="0"/>
              </a:rPr>
              <a:t>    </a:t>
            </a:r>
            <a:r>
              <a:rPr lang="en-US" altLang="en-US" sz="2000" dirty="0" err="1">
                <a:latin typeface="Courier New" panose="02070309020205020404" pitchFamily="49" charset="0"/>
              </a:rPr>
              <a:t>DepartmentNumber</a:t>
            </a:r>
            <a:r>
              <a:rPr lang="en-US" altLang="en-US" sz="2000" dirty="0">
                <a:latin typeface="Courier New" panose="02070309020205020404" pitchFamily="49" charset="0"/>
              </a:rPr>
              <a:t> "Dept", Salary "Salary"</a:t>
            </a:r>
          </a:p>
          <a:p>
            <a:pPr eaLnBrk="1" hangingPunct="1">
              <a:lnSpc>
                <a:spcPct val="120000"/>
              </a:lnSpc>
              <a:spcBef>
                <a:spcPts val="600"/>
              </a:spcBef>
              <a:buFontTx/>
              <a:buNone/>
              <a:defRPr/>
            </a:pPr>
            <a:r>
              <a:rPr lang="en-US" altLang="en-US" sz="2000" dirty="0">
                <a:latin typeface="Courier New" panose="02070309020205020404" pitchFamily="49" charset="0"/>
              </a:rPr>
              <a:t>FROM Employee</a:t>
            </a:r>
          </a:p>
          <a:p>
            <a:pPr eaLnBrk="1" hangingPunct="1">
              <a:lnSpc>
                <a:spcPct val="120000"/>
              </a:lnSpc>
              <a:spcBef>
                <a:spcPts val="600"/>
              </a:spcBef>
              <a:buFontTx/>
              <a:buNone/>
              <a:defRPr/>
            </a:pPr>
            <a:r>
              <a:rPr lang="en-US" altLang="en-US" sz="2000" dirty="0">
                <a:latin typeface="Courier New" panose="02070309020205020404" pitchFamily="49" charset="0"/>
              </a:rPr>
              <a:t>WHERE Salary &gt;= 20000 AND </a:t>
            </a:r>
            <a:r>
              <a:rPr lang="en-US" altLang="en-US" sz="2000" dirty="0" err="1">
                <a:latin typeface="Courier New" panose="02070309020205020404" pitchFamily="49" charset="0"/>
              </a:rPr>
              <a:t>DepartmentNumber</a:t>
            </a:r>
            <a:r>
              <a:rPr lang="en-US" altLang="en-US" sz="2000" dirty="0">
                <a:latin typeface="Courier New" panose="02070309020205020404" pitchFamily="49" charset="0"/>
              </a:rPr>
              <a:t> IN (3, 6);</a:t>
            </a:r>
          </a:p>
          <a:p>
            <a:pPr eaLnBrk="1" hangingPunct="1">
              <a:lnSpc>
                <a:spcPct val="120000"/>
              </a:lnSpc>
              <a:spcBef>
                <a:spcPts val="600"/>
              </a:spcBef>
              <a:buFontTx/>
              <a:buNone/>
              <a:defRPr/>
            </a:pPr>
            <a:endParaRPr lang="en-US" altLang="en-US" sz="1000" dirty="0">
              <a:latin typeface="Courier New" panose="02070309020205020404" pitchFamily="49" charset="0"/>
            </a:endParaRPr>
          </a:p>
          <a:p>
            <a:pPr eaLnBrk="1" hangingPunct="1">
              <a:lnSpc>
                <a:spcPct val="120000"/>
              </a:lnSpc>
              <a:spcBef>
                <a:spcPts val="600"/>
              </a:spcBef>
              <a:buFontTx/>
              <a:buNone/>
              <a:defRPr/>
            </a:pPr>
            <a:r>
              <a:rPr lang="en-US" altLang="en-US" sz="2000" dirty="0">
                <a:latin typeface="Courier New" panose="02070309020205020404" pitchFamily="49" charset="0"/>
              </a:rPr>
              <a:t>Last Name       First Name       Dept   Salary</a:t>
            </a:r>
          </a:p>
          <a:p>
            <a:pPr eaLnBrk="1" hangingPunct="1">
              <a:lnSpc>
                <a:spcPct val="120000"/>
              </a:lnSpc>
              <a:spcBef>
                <a:spcPts val="600"/>
              </a:spcBef>
              <a:buFontTx/>
              <a:buNone/>
              <a:defRPr/>
            </a:pPr>
            <a:r>
              <a:rPr lang="en-US" altLang="en-US" sz="2000" dirty="0">
                <a:latin typeface="Courier New" panose="02070309020205020404" pitchFamily="49" charset="0"/>
              </a:rPr>
              <a:t>--------------- --------------- ----- --------</a:t>
            </a:r>
          </a:p>
          <a:p>
            <a:pPr eaLnBrk="1" hangingPunct="1">
              <a:lnSpc>
                <a:spcPct val="120000"/>
              </a:lnSpc>
              <a:spcBef>
                <a:spcPts val="600"/>
              </a:spcBef>
              <a:buFontTx/>
              <a:buNone/>
              <a:defRPr/>
            </a:pPr>
            <a:r>
              <a:rPr lang="en-US" altLang="en-US" sz="2000" dirty="0">
                <a:latin typeface="Courier New" panose="02070309020205020404" pitchFamily="49" charset="0"/>
              </a:rPr>
              <a:t>Becker          Robert              3  $23,545</a:t>
            </a:r>
          </a:p>
          <a:p>
            <a:pPr eaLnBrk="1" hangingPunct="1">
              <a:lnSpc>
                <a:spcPct val="120000"/>
              </a:lnSpc>
              <a:spcBef>
                <a:spcPts val="600"/>
              </a:spcBef>
              <a:buFontTx/>
              <a:buNone/>
              <a:defRPr/>
            </a:pPr>
            <a:r>
              <a:rPr lang="en-US" altLang="en-US" sz="2000" dirty="0">
                <a:latin typeface="Courier New" panose="02070309020205020404" pitchFamily="49" charset="0"/>
              </a:rPr>
              <a:t>Jones           </a:t>
            </a:r>
            <a:r>
              <a:rPr lang="en-US" altLang="en-US" sz="2000" dirty="0" err="1">
                <a:latin typeface="Courier New" panose="02070309020205020404" pitchFamily="49" charset="0"/>
              </a:rPr>
              <a:t>Quincey</a:t>
            </a:r>
            <a:r>
              <a:rPr lang="en-US" altLang="en-US" sz="2000" dirty="0">
                <a:latin typeface="Courier New" panose="02070309020205020404" pitchFamily="49" charset="0"/>
              </a:rPr>
              <a:t>             3  $30,550</a:t>
            </a:r>
          </a:p>
          <a:p>
            <a:pPr eaLnBrk="1" hangingPunct="1">
              <a:lnSpc>
                <a:spcPct val="120000"/>
              </a:lnSpc>
              <a:spcBef>
                <a:spcPts val="600"/>
              </a:spcBef>
              <a:buFontTx/>
              <a:buNone/>
              <a:defRPr/>
            </a:pPr>
            <a:r>
              <a:rPr lang="en-US" altLang="en-US" sz="2000" dirty="0">
                <a:latin typeface="Courier New" panose="02070309020205020404" pitchFamily="49" charset="0"/>
              </a:rPr>
              <a:t>Barlow          William             3  $27,500</a:t>
            </a:r>
          </a:p>
          <a:p>
            <a:pPr eaLnBrk="1" hangingPunct="1">
              <a:lnSpc>
                <a:spcPct val="120000"/>
              </a:lnSpc>
              <a:spcBef>
                <a:spcPts val="600"/>
              </a:spcBef>
              <a:buFontTx/>
              <a:buNone/>
              <a:defRPr/>
            </a:pPr>
            <a:r>
              <a:rPr lang="en-US" altLang="en-US" sz="2000" dirty="0">
                <a:latin typeface="Courier New" panose="02070309020205020404" pitchFamily="49" charset="0"/>
              </a:rPr>
              <a:t>Smith           Susan               3  $32,500</a:t>
            </a:r>
          </a:p>
          <a:p>
            <a:pPr eaLnBrk="1" hangingPunct="1">
              <a:lnSpc>
                <a:spcPct val="120000"/>
              </a:lnSpc>
              <a:spcBef>
                <a:spcPts val="600"/>
              </a:spcBef>
              <a:buFontTx/>
              <a:buNone/>
              <a:defRPr/>
            </a:pPr>
            <a:r>
              <a:rPr lang="en-US" altLang="en-US" sz="2000" dirty="0">
                <a:latin typeface="Courier New" panose="02070309020205020404" pitchFamily="49" charset="0"/>
              </a:rPr>
              <a:t>Becker          Roberta             6  $23,000</a:t>
            </a:r>
            <a:endParaRPr lang="en-US" altLang="en-US" sz="2000" i="1" dirty="0">
              <a:latin typeface="Courier New" panose="02070309020205020404" pitchFamily="49" charset="0"/>
            </a:endParaRPr>
          </a:p>
          <a:p>
            <a:pPr eaLnBrk="1" hangingPunct="1">
              <a:lnSpc>
                <a:spcPct val="120000"/>
              </a:lnSpc>
              <a:spcBef>
                <a:spcPts val="600"/>
              </a:spcBef>
              <a:buFontTx/>
              <a:buNone/>
              <a:defRPr/>
            </a:pPr>
            <a:r>
              <a:rPr lang="en-US" altLang="en-US" sz="2000" i="1" dirty="0">
                <a:latin typeface="Courier New" panose="02070309020205020404" pitchFamily="49" charset="0"/>
              </a:rPr>
              <a:t>more rows are displayed . .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a:extLst>
              <a:ext uri="{FF2B5EF4-FFF2-40B4-BE49-F238E27FC236}">
                <a16:creationId xmlns:a16="http://schemas.microsoft.com/office/drawing/2014/main" id="{C0A0D6C0-E116-4E64-84CE-AA6FF07AADE7}"/>
              </a:ext>
            </a:extLst>
          </p:cNvPr>
          <p:cNvSpPr>
            <a:spLocks noGrp="1" noChangeArrowheads="1"/>
          </p:cNvSpPr>
          <p:nvPr>
            <p:ph type="title"/>
          </p:nvPr>
        </p:nvSpPr>
        <p:spPr>
          <a:xfrm>
            <a:off x="685800" y="228600"/>
            <a:ext cx="7772400" cy="838200"/>
          </a:xfrm>
        </p:spPr>
        <p:txBody>
          <a:bodyPr/>
          <a:lstStyle/>
          <a:p>
            <a:pPr eaLnBrk="1" hangingPunct="1">
              <a:defRPr/>
            </a:pPr>
            <a:r>
              <a:rPr lang="en-US" altLang="en-US" sz="4000" dirty="0"/>
              <a:t>Example: Criteria values unknown </a:t>
            </a:r>
          </a:p>
        </p:txBody>
      </p:sp>
      <p:sp>
        <p:nvSpPr>
          <p:cNvPr id="381955" name="Rectangle 3">
            <a:extLst>
              <a:ext uri="{FF2B5EF4-FFF2-40B4-BE49-F238E27FC236}">
                <a16:creationId xmlns:a16="http://schemas.microsoft.com/office/drawing/2014/main" id="{26F55D79-D157-46DA-B5B2-DECCC435AFB3}"/>
              </a:ext>
            </a:extLst>
          </p:cNvPr>
          <p:cNvSpPr>
            <a:spLocks noGrp="1" noChangeArrowheads="1"/>
          </p:cNvSpPr>
          <p:nvPr>
            <p:ph type="body" idx="1"/>
          </p:nvPr>
        </p:nvSpPr>
        <p:spPr>
          <a:xfrm>
            <a:off x="685800" y="1143000"/>
            <a:ext cx="8305800" cy="5334000"/>
          </a:xfrm>
        </p:spPr>
        <p:txBody>
          <a:bodyPr>
            <a:normAutofit fontScale="62500" lnSpcReduction="20000"/>
          </a:bodyPr>
          <a:lstStyle/>
          <a:p>
            <a:pPr eaLnBrk="1" hangingPunct="1">
              <a:lnSpc>
                <a:spcPct val="120000"/>
              </a:lnSpc>
              <a:spcBef>
                <a:spcPts val="600"/>
              </a:spcBef>
              <a:defRPr/>
            </a:pPr>
            <a:r>
              <a:rPr lang="en-US" altLang="en-US" sz="3400" dirty="0"/>
              <a:t>BUT, what if you don’t know what the criteria values are?  This is where the subquery becomes valuable.</a:t>
            </a:r>
          </a:p>
          <a:p>
            <a:pPr eaLnBrk="1" hangingPunct="1">
              <a:lnSpc>
                <a:spcPct val="120000"/>
              </a:lnSpc>
              <a:spcBef>
                <a:spcPts val="600"/>
              </a:spcBef>
              <a:defRPr/>
            </a:pPr>
            <a:r>
              <a:rPr lang="en-US" altLang="en-US" sz="3400" dirty="0"/>
              <a:t>Report needed:  List the names of all employees that earn a salary equal to the minimum salary amount paid within the hospital. </a:t>
            </a:r>
          </a:p>
          <a:p>
            <a:pPr eaLnBrk="1" hangingPunct="1">
              <a:lnSpc>
                <a:spcPct val="120000"/>
              </a:lnSpc>
              <a:spcBef>
                <a:spcPts val="600"/>
              </a:spcBef>
              <a:defRPr/>
            </a:pPr>
            <a:r>
              <a:rPr lang="en-US" altLang="en-US" sz="3400" dirty="0"/>
              <a:t>You do not know the minimum salary – which can keep changing </a:t>
            </a:r>
          </a:p>
          <a:p>
            <a:pPr eaLnBrk="1" hangingPunct="1">
              <a:lnSpc>
                <a:spcPct val="80000"/>
              </a:lnSpc>
              <a:buFontTx/>
              <a:buNone/>
              <a:defRPr/>
            </a:pPr>
            <a:endParaRPr lang="en-US" altLang="en-US" sz="1200" dirty="0">
              <a:latin typeface="Courier New" panose="02070309020205020404" pitchFamily="49" charset="0"/>
            </a:endParaRPr>
          </a:p>
          <a:p>
            <a:pPr eaLnBrk="1" hangingPunct="1">
              <a:lnSpc>
                <a:spcPct val="120000"/>
              </a:lnSpc>
              <a:spcBef>
                <a:spcPts val="600"/>
              </a:spcBef>
              <a:buFontTx/>
              <a:buNone/>
              <a:defRPr/>
            </a:pPr>
            <a:r>
              <a:rPr lang="en-US" altLang="en-US" sz="2000" dirty="0">
                <a:latin typeface="Courier New" panose="02070309020205020404" pitchFamily="49" charset="0"/>
              </a:rPr>
              <a:t>/* SQL Example Wrong */</a:t>
            </a:r>
          </a:p>
          <a:p>
            <a:pPr eaLnBrk="1" hangingPunct="1">
              <a:lnSpc>
                <a:spcPct val="120000"/>
              </a:lnSpc>
              <a:spcBef>
                <a:spcPts val="600"/>
              </a:spcBef>
              <a:buFontTx/>
              <a:buNone/>
              <a:defRPr/>
            </a:pPr>
            <a:r>
              <a:rPr lang="en-US" altLang="en-US" sz="2000" dirty="0">
                <a:latin typeface="Courier New" panose="02070309020205020404" pitchFamily="49" charset="0"/>
              </a:rPr>
              <a:t>SELECT </a:t>
            </a:r>
            <a:r>
              <a:rPr lang="en-US" altLang="en-US" sz="2000" dirty="0" err="1">
                <a:latin typeface="Courier New" panose="02070309020205020404" pitchFamily="49" charset="0"/>
              </a:rPr>
              <a:t>LastName</a:t>
            </a:r>
            <a:r>
              <a:rPr lang="en-US" altLang="en-US" sz="2000" dirty="0">
                <a:latin typeface="Courier New" panose="02070309020205020404" pitchFamily="49" charset="0"/>
              </a:rPr>
              <a:t> "Last Name", </a:t>
            </a:r>
            <a:r>
              <a:rPr lang="en-US" altLang="en-US" sz="2000" dirty="0" err="1">
                <a:latin typeface="Courier New" panose="02070309020205020404" pitchFamily="49" charset="0"/>
              </a:rPr>
              <a:t>FirstName</a:t>
            </a:r>
            <a:r>
              <a:rPr lang="en-US" altLang="en-US" sz="2000" dirty="0">
                <a:latin typeface="Courier New" panose="02070309020205020404" pitchFamily="49" charset="0"/>
              </a:rPr>
              <a:t> </a:t>
            </a:r>
          </a:p>
          <a:p>
            <a:pPr eaLnBrk="1" hangingPunct="1">
              <a:lnSpc>
                <a:spcPct val="120000"/>
              </a:lnSpc>
              <a:spcBef>
                <a:spcPts val="600"/>
              </a:spcBef>
              <a:buFontTx/>
              <a:buNone/>
              <a:defRPr/>
            </a:pPr>
            <a:r>
              <a:rPr lang="en-US" altLang="en-US" sz="2000" dirty="0">
                <a:latin typeface="Courier New" panose="02070309020205020404" pitchFamily="49" charset="0"/>
              </a:rPr>
              <a:t>    "First Name", Salary "Salary"</a:t>
            </a:r>
          </a:p>
          <a:p>
            <a:pPr eaLnBrk="1" hangingPunct="1">
              <a:lnSpc>
                <a:spcPct val="120000"/>
              </a:lnSpc>
              <a:spcBef>
                <a:spcPts val="600"/>
              </a:spcBef>
              <a:buFontTx/>
              <a:buNone/>
              <a:defRPr/>
            </a:pPr>
            <a:r>
              <a:rPr lang="en-US" altLang="en-US" sz="2000" dirty="0">
                <a:latin typeface="Courier New" panose="02070309020205020404" pitchFamily="49" charset="0"/>
              </a:rPr>
              <a:t>FROM Employee</a:t>
            </a:r>
          </a:p>
          <a:p>
            <a:pPr eaLnBrk="1" hangingPunct="1">
              <a:lnSpc>
                <a:spcPct val="120000"/>
              </a:lnSpc>
              <a:spcBef>
                <a:spcPts val="600"/>
              </a:spcBef>
              <a:buFontTx/>
              <a:buNone/>
              <a:defRPr/>
            </a:pPr>
            <a:r>
              <a:rPr lang="en-US" altLang="en-US" sz="2000" dirty="0">
                <a:latin typeface="Courier New" panose="02070309020205020404" pitchFamily="49" charset="0"/>
              </a:rPr>
              <a:t>WHERE Salary = </a:t>
            </a:r>
            <a:r>
              <a:rPr lang="en-US" altLang="en-US" sz="2000" b="1" dirty="0">
                <a:solidFill>
                  <a:srgbClr val="FF0066"/>
                </a:solidFill>
                <a:latin typeface="Courier New" panose="02070309020205020404" pitchFamily="49" charset="0"/>
              </a:rPr>
              <a:t>MIN(Salary)</a:t>
            </a:r>
          </a:p>
          <a:p>
            <a:pPr eaLnBrk="1" hangingPunct="1">
              <a:lnSpc>
                <a:spcPct val="120000"/>
              </a:lnSpc>
              <a:spcBef>
                <a:spcPts val="600"/>
              </a:spcBef>
              <a:buFontTx/>
              <a:buNone/>
              <a:defRPr/>
            </a:pPr>
            <a:endParaRPr lang="en-US" altLang="en-US" sz="2000" dirty="0">
              <a:latin typeface="Courier New" panose="02070309020205020404" pitchFamily="49" charset="0"/>
            </a:endParaRPr>
          </a:p>
          <a:p>
            <a:pPr eaLnBrk="1" hangingPunct="1">
              <a:lnSpc>
                <a:spcPct val="120000"/>
              </a:lnSpc>
              <a:spcBef>
                <a:spcPts val="600"/>
              </a:spcBef>
              <a:defRPr/>
            </a:pPr>
            <a:r>
              <a:rPr lang="en-US" altLang="en-US" sz="2000" dirty="0">
                <a:latin typeface="Courier New" panose="02070309020205020404" pitchFamily="49" charset="0"/>
              </a:rPr>
              <a:t>    </a:t>
            </a:r>
            <a:r>
              <a:rPr lang="en-US" sz="2000" dirty="0">
                <a:effectLst/>
              </a:rPr>
              <a:t>WHERE Salary = MIN(Salary)</a:t>
            </a:r>
            <a:br>
              <a:rPr lang="en-US" sz="2000" dirty="0">
                <a:effectLst/>
              </a:rPr>
            </a:br>
            <a:r>
              <a:rPr lang="en-US" sz="2000" dirty="0">
                <a:effectLst/>
              </a:rPr>
              <a:t>               *</a:t>
            </a:r>
            <a:br>
              <a:rPr lang="en-US" sz="2000" dirty="0">
                <a:effectLst/>
              </a:rPr>
            </a:br>
            <a:r>
              <a:rPr lang="en-US" sz="2000" dirty="0">
                <a:effectLst/>
              </a:rPr>
              <a:t>ERROR at line 4:</a:t>
            </a:r>
            <a:br>
              <a:rPr lang="en-US" sz="2000" dirty="0">
                <a:effectLst/>
              </a:rPr>
            </a:br>
            <a:r>
              <a:rPr lang="en-US" sz="2000" dirty="0">
                <a:effectLst/>
              </a:rPr>
              <a:t>ORA-00934: group function is not allowed here </a:t>
            </a:r>
            <a:br>
              <a:rPr lang="en-US" sz="2000" dirty="0">
                <a:effectLst/>
              </a:rPr>
            </a:br>
            <a:br>
              <a:rPr lang="en-US" sz="2000" dirty="0">
                <a:effectLst/>
              </a:rPr>
            </a:br>
            <a:endParaRPr lang="en-US" sz="2000" dirty="0">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a:extLst>
              <a:ext uri="{FF2B5EF4-FFF2-40B4-BE49-F238E27FC236}">
                <a16:creationId xmlns:a16="http://schemas.microsoft.com/office/drawing/2014/main" id="{21AB367E-8E21-417A-AC36-05C0AFFAB2C2}"/>
              </a:ext>
            </a:extLst>
          </p:cNvPr>
          <p:cNvSpPr>
            <a:spLocks noGrp="1" noChangeArrowheads="1"/>
          </p:cNvSpPr>
          <p:nvPr>
            <p:ph type="title"/>
          </p:nvPr>
        </p:nvSpPr>
        <p:spPr>
          <a:xfrm>
            <a:off x="685800" y="228600"/>
            <a:ext cx="7772400" cy="762000"/>
          </a:xfrm>
        </p:spPr>
        <p:txBody>
          <a:bodyPr/>
          <a:lstStyle/>
          <a:p>
            <a:pPr eaLnBrk="1" hangingPunct="1">
              <a:defRPr/>
            </a:pPr>
            <a:r>
              <a:rPr lang="en-US" altLang="en-US" sz="4000" dirty="0"/>
              <a:t>Example 8.2</a:t>
            </a:r>
          </a:p>
        </p:txBody>
      </p:sp>
      <p:sp>
        <p:nvSpPr>
          <p:cNvPr id="380931" name="Rectangle 3">
            <a:extLst>
              <a:ext uri="{FF2B5EF4-FFF2-40B4-BE49-F238E27FC236}">
                <a16:creationId xmlns:a16="http://schemas.microsoft.com/office/drawing/2014/main" id="{D185A098-3E37-49ED-B1FF-581DE38FA826}"/>
              </a:ext>
            </a:extLst>
          </p:cNvPr>
          <p:cNvSpPr>
            <a:spLocks noGrp="1" noChangeArrowheads="1"/>
          </p:cNvSpPr>
          <p:nvPr>
            <p:ph type="body" idx="1"/>
          </p:nvPr>
        </p:nvSpPr>
        <p:spPr>
          <a:xfrm>
            <a:off x="685800" y="914400"/>
            <a:ext cx="7772400" cy="5181600"/>
          </a:xfrm>
        </p:spPr>
        <p:txBody>
          <a:bodyPr>
            <a:normAutofit fontScale="55000" lnSpcReduction="20000"/>
          </a:bodyPr>
          <a:lstStyle/>
          <a:p>
            <a:pPr>
              <a:lnSpc>
                <a:spcPct val="120000"/>
              </a:lnSpc>
              <a:spcBef>
                <a:spcPts val="600"/>
              </a:spcBef>
              <a:defRPr/>
            </a:pPr>
            <a:r>
              <a:rPr lang="en-US" altLang="en-US" sz="3600" dirty="0"/>
              <a:t>Report need: List the names of all employees that earn a salary equal to the minimum salary amount paid within the hospital. </a:t>
            </a:r>
          </a:p>
          <a:p>
            <a:pPr eaLnBrk="1" hangingPunct="1">
              <a:lnSpc>
                <a:spcPct val="120000"/>
              </a:lnSpc>
              <a:spcBef>
                <a:spcPts val="600"/>
              </a:spcBef>
              <a:defRPr/>
            </a:pPr>
            <a:endParaRPr lang="en-US" altLang="en-US" sz="1100" dirty="0"/>
          </a:p>
          <a:p>
            <a:pPr eaLnBrk="1" hangingPunct="1">
              <a:lnSpc>
                <a:spcPct val="120000"/>
              </a:lnSpc>
              <a:spcBef>
                <a:spcPts val="600"/>
              </a:spcBef>
              <a:defRPr/>
            </a:pPr>
            <a:r>
              <a:rPr lang="en-US" altLang="en-US" sz="3800" dirty="0"/>
              <a:t>We can find this information by using a 2-step approach.  First we will determine the minimum salary:</a:t>
            </a:r>
          </a:p>
          <a:p>
            <a:pPr marL="0" indent="0" eaLnBrk="1" hangingPunct="1">
              <a:lnSpc>
                <a:spcPct val="120000"/>
              </a:lnSpc>
              <a:spcBef>
                <a:spcPts val="600"/>
              </a:spcBef>
              <a:buNone/>
              <a:defRPr/>
            </a:pPr>
            <a:r>
              <a:rPr lang="en-US" altLang="en-US" dirty="0"/>
              <a:t>Step 1:</a:t>
            </a:r>
            <a:endParaRPr lang="en-US" altLang="en-US" sz="1000" dirty="0">
              <a:latin typeface="Courier New" panose="02070309020205020404" pitchFamily="49" charset="0"/>
            </a:endParaRPr>
          </a:p>
          <a:p>
            <a:pPr eaLnBrk="1" hangingPunct="1">
              <a:lnSpc>
                <a:spcPct val="80000"/>
              </a:lnSpc>
              <a:buFontTx/>
              <a:buNone/>
              <a:defRPr/>
            </a:pPr>
            <a:r>
              <a:rPr lang="en-US" altLang="en-US" sz="2400" dirty="0">
                <a:latin typeface="Courier New" panose="02070309020205020404" pitchFamily="49" charset="0"/>
              </a:rPr>
              <a:t>/* SQL Example 8.2 */</a:t>
            </a:r>
          </a:p>
          <a:p>
            <a:pPr eaLnBrk="1" hangingPunct="1">
              <a:lnSpc>
                <a:spcPct val="80000"/>
              </a:lnSpc>
              <a:buFontTx/>
              <a:buNone/>
              <a:defRPr/>
            </a:pPr>
            <a:r>
              <a:rPr lang="en-US" altLang="en-US" sz="2400" dirty="0">
                <a:latin typeface="Courier New" panose="02070309020205020404" pitchFamily="49" charset="0"/>
              </a:rPr>
              <a:t>COLUMN "Min Salary" FORMAT $999,999;</a:t>
            </a:r>
          </a:p>
          <a:p>
            <a:pPr eaLnBrk="1" hangingPunct="1">
              <a:lnSpc>
                <a:spcPct val="80000"/>
              </a:lnSpc>
              <a:buFontTx/>
              <a:buNone/>
              <a:defRPr/>
            </a:pPr>
            <a:r>
              <a:rPr lang="en-US" altLang="en-US" sz="2400" dirty="0">
                <a:latin typeface="Courier New" panose="02070309020205020404" pitchFamily="49" charset="0"/>
              </a:rPr>
              <a:t>SELECT MIN(Salary) "Min Salary"</a:t>
            </a:r>
          </a:p>
          <a:p>
            <a:pPr eaLnBrk="1" hangingPunct="1">
              <a:lnSpc>
                <a:spcPct val="80000"/>
              </a:lnSpc>
              <a:buFontTx/>
              <a:buNone/>
              <a:defRPr/>
            </a:pPr>
            <a:r>
              <a:rPr lang="en-US" altLang="en-US" sz="2400" dirty="0">
                <a:latin typeface="Courier New" panose="02070309020205020404" pitchFamily="49" charset="0"/>
              </a:rPr>
              <a:t>FROM Employee;</a:t>
            </a:r>
          </a:p>
          <a:p>
            <a:pPr eaLnBrk="1" hangingPunct="1">
              <a:lnSpc>
                <a:spcPct val="80000"/>
              </a:lnSpc>
              <a:buFontTx/>
              <a:buNone/>
              <a:defRPr/>
            </a:pPr>
            <a:r>
              <a:rPr lang="en-US" altLang="en-US" sz="2400" dirty="0">
                <a:latin typeface="Courier New" panose="02070309020205020404" pitchFamily="49" charset="0"/>
              </a:rPr>
              <a:t>Min Salary</a:t>
            </a:r>
          </a:p>
          <a:p>
            <a:pPr eaLnBrk="1" hangingPunct="1">
              <a:lnSpc>
                <a:spcPct val="80000"/>
              </a:lnSpc>
              <a:buFontTx/>
              <a:buNone/>
              <a:defRPr/>
            </a:pPr>
            <a:r>
              <a:rPr lang="en-US" altLang="en-US" sz="2400" dirty="0">
                <a:latin typeface="Courier New" panose="02070309020205020404" pitchFamily="49" charset="0"/>
              </a:rPr>
              <a:t>----------</a:t>
            </a:r>
          </a:p>
          <a:p>
            <a:pPr eaLnBrk="1" hangingPunct="1">
              <a:lnSpc>
                <a:spcPct val="80000"/>
              </a:lnSpc>
              <a:buFontTx/>
              <a:buNone/>
              <a:defRPr/>
            </a:pPr>
            <a:r>
              <a:rPr lang="en-US" altLang="en-US" sz="2400" dirty="0">
                <a:latin typeface="Courier New" panose="02070309020205020404" pitchFamily="49" charset="0"/>
              </a:rPr>
              <a:t>    $2,200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a:extLst>
              <a:ext uri="{FF2B5EF4-FFF2-40B4-BE49-F238E27FC236}">
                <a16:creationId xmlns:a16="http://schemas.microsoft.com/office/drawing/2014/main" id="{644B896D-3545-4423-AD38-D0CCA4D0D0B0}"/>
              </a:ext>
            </a:extLst>
          </p:cNvPr>
          <p:cNvSpPr>
            <a:spLocks noGrp="1" noChangeArrowheads="1"/>
          </p:cNvSpPr>
          <p:nvPr>
            <p:ph type="title"/>
          </p:nvPr>
        </p:nvSpPr>
        <p:spPr>
          <a:xfrm>
            <a:off x="685800" y="228600"/>
            <a:ext cx="7772400" cy="838200"/>
          </a:xfrm>
        </p:spPr>
        <p:txBody>
          <a:bodyPr/>
          <a:lstStyle/>
          <a:p>
            <a:pPr eaLnBrk="1" hangingPunct="1">
              <a:defRPr/>
            </a:pPr>
            <a:r>
              <a:rPr lang="en-US" altLang="en-US" sz="4400" dirty="0"/>
              <a:t>Step 2</a:t>
            </a:r>
          </a:p>
        </p:txBody>
      </p:sp>
      <p:sp>
        <p:nvSpPr>
          <p:cNvPr id="381955" name="Rectangle 3">
            <a:extLst>
              <a:ext uri="{FF2B5EF4-FFF2-40B4-BE49-F238E27FC236}">
                <a16:creationId xmlns:a16="http://schemas.microsoft.com/office/drawing/2014/main" id="{5F8764D0-23E3-48DB-AABE-5050D414D8EB}"/>
              </a:ext>
            </a:extLst>
          </p:cNvPr>
          <p:cNvSpPr>
            <a:spLocks noGrp="1" noChangeArrowheads="1"/>
          </p:cNvSpPr>
          <p:nvPr>
            <p:ph type="body" idx="1"/>
          </p:nvPr>
        </p:nvSpPr>
        <p:spPr>
          <a:xfrm>
            <a:off x="243191" y="1142999"/>
            <a:ext cx="8748409" cy="5218889"/>
          </a:xfrm>
        </p:spPr>
        <p:txBody>
          <a:bodyPr>
            <a:normAutofit fontScale="92500" lnSpcReduction="20000"/>
          </a:bodyPr>
          <a:lstStyle/>
          <a:p>
            <a:pPr eaLnBrk="1" hangingPunct="1">
              <a:lnSpc>
                <a:spcPct val="120000"/>
              </a:lnSpc>
              <a:spcBef>
                <a:spcPts val="600"/>
              </a:spcBef>
              <a:defRPr/>
            </a:pPr>
            <a:r>
              <a:rPr lang="en-US" altLang="en-US" dirty="0"/>
              <a:t>Now you could substitute the minimum salary into another query.</a:t>
            </a:r>
          </a:p>
          <a:p>
            <a:pPr eaLnBrk="1" hangingPunct="1">
              <a:lnSpc>
                <a:spcPct val="120000"/>
              </a:lnSpc>
              <a:spcBef>
                <a:spcPts val="600"/>
              </a:spcBef>
              <a:defRPr/>
            </a:pPr>
            <a:endParaRPr lang="en-US" altLang="en-US" dirty="0"/>
          </a:p>
          <a:p>
            <a:pPr>
              <a:lnSpc>
                <a:spcPct val="120000"/>
              </a:lnSpc>
              <a:spcBef>
                <a:spcPts val="600"/>
              </a:spcBef>
              <a:buNone/>
              <a:defRPr/>
            </a:pPr>
            <a:r>
              <a:rPr lang="en-US" altLang="en-US" dirty="0">
                <a:latin typeface="Courier New" panose="02070309020205020404" pitchFamily="49" charset="0"/>
              </a:rPr>
              <a:t>/* SQL Example 2-step process */</a:t>
            </a:r>
          </a:p>
          <a:p>
            <a:pPr>
              <a:lnSpc>
                <a:spcPct val="120000"/>
              </a:lnSpc>
              <a:spcBef>
                <a:spcPts val="600"/>
              </a:spcBef>
              <a:buNone/>
              <a:defRPr/>
            </a:pPr>
            <a:r>
              <a:rPr lang="en-US" altLang="en-US" dirty="0">
                <a:latin typeface="Courier New" panose="02070309020205020404" pitchFamily="49" charset="0"/>
              </a:rPr>
              <a:t>SELECT </a:t>
            </a:r>
            <a:r>
              <a:rPr lang="en-US" altLang="en-US" dirty="0" err="1">
                <a:latin typeface="Courier New" panose="02070309020205020404" pitchFamily="49" charset="0"/>
              </a:rPr>
              <a:t>LastName</a:t>
            </a:r>
            <a:r>
              <a:rPr lang="en-US" altLang="en-US" dirty="0">
                <a:latin typeface="Courier New" panose="02070309020205020404" pitchFamily="49" charset="0"/>
              </a:rPr>
              <a:t> "Last Name", FirstName </a:t>
            </a:r>
          </a:p>
          <a:p>
            <a:pPr>
              <a:lnSpc>
                <a:spcPct val="120000"/>
              </a:lnSpc>
              <a:spcBef>
                <a:spcPts val="600"/>
              </a:spcBef>
              <a:buNone/>
              <a:defRPr/>
            </a:pPr>
            <a:r>
              <a:rPr lang="en-US" altLang="en-US" dirty="0">
                <a:latin typeface="Courier New" panose="02070309020205020404" pitchFamily="49" charset="0"/>
              </a:rPr>
              <a:t>    "First Name", Salary "Salary"</a:t>
            </a:r>
          </a:p>
          <a:p>
            <a:pPr>
              <a:lnSpc>
                <a:spcPct val="120000"/>
              </a:lnSpc>
              <a:spcBef>
                <a:spcPts val="600"/>
              </a:spcBef>
              <a:buNone/>
              <a:defRPr/>
            </a:pPr>
            <a:r>
              <a:rPr lang="en-US" altLang="en-US" dirty="0">
                <a:latin typeface="Courier New" panose="02070309020205020404" pitchFamily="49" charset="0"/>
              </a:rPr>
              <a:t>FROM Employee</a:t>
            </a:r>
          </a:p>
          <a:p>
            <a:pPr>
              <a:lnSpc>
                <a:spcPct val="120000"/>
              </a:lnSpc>
              <a:spcBef>
                <a:spcPts val="600"/>
              </a:spcBef>
              <a:buNone/>
              <a:defRPr/>
            </a:pPr>
            <a:r>
              <a:rPr lang="en-US" altLang="en-US" dirty="0">
                <a:latin typeface="Courier New" panose="02070309020205020404" pitchFamily="49" charset="0"/>
              </a:rPr>
              <a:t>WHERE Salary = </a:t>
            </a:r>
            <a:r>
              <a:rPr lang="en-US" altLang="en-US" b="1" dirty="0">
                <a:solidFill>
                  <a:srgbClr val="FF0066"/>
                </a:solidFill>
                <a:latin typeface="Courier New" panose="02070309020205020404" pitchFamily="49" charset="0"/>
              </a:rPr>
              <a:t>2200;</a:t>
            </a:r>
          </a:p>
          <a:p>
            <a:pPr eaLnBrk="1" hangingPunct="1">
              <a:lnSpc>
                <a:spcPct val="120000"/>
              </a:lnSpc>
              <a:spcBef>
                <a:spcPts val="600"/>
              </a:spcBef>
              <a:defRPr/>
            </a:pPr>
            <a:endParaRPr lang="en-US" altLang="en-US" dirty="0"/>
          </a:p>
          <a:p>
            <a:pPr eaLnBrk="1" hangingPunct="1">
              <a:lnSpc>
                <a:spcPct val="120000"/>
              </a:lnSpc>
              <a:spcBef>
                <a:spcPts val="600"/>
              </a:spcBef>
              <a:buFontTx/>
              <a:buNone/>
              <a:defRPr/>
            </a:pPr>
            <a:endParaRPr lang="en-US" altLang="en-US" sz="1200" dirty="0">
              <a:latin typeface="Courier New" panose="02070309020205020404" pitchFamily="49" charset="0"/>
            </a:endParaRPr>
          </a:p>
          <a:p>
            <a:pPr eaLnBrk="1" hangingPunct="1">
              <a:lnSpc>
                <a:spcPct val="120000"/>
              </a:lnSpc>
              <a:spcBef>
                <a:spcPts val="600"/>
              </a:spcBef>
              <a:buFontTx/>
              <a:buNone/>
              <a:defRPr/>
            </a:pPr>
            <a:r>
              <a:rPr lang="en-US" altLang="en-US" sz="2000" dirty="0">
                <a:latin typeface="Courier New" panose="02070309020205020404" pitchFamily="49" charset="0"/>
              </a:rPr>
              <a:t>Last Name       First Name        Salary</a:t>
            </a:r>
          </a:p>
          <a:p>
            <a:pPr eaLnBrk="1" hangingPunct="1">
              <a:lnSpc>
                <a:spcPct val="120000"/>
              </a:lnSpc>
              <a:spcBef>
                <a:spcPts val="600"/>
              </a:spcBef>
              <a:buFontTx/>
              <a:buNone/>
              <a:defRPr/>
            </a:pPr>
            <a:r>
              <a:rPr lang="en-US" altLang="en-US" sz="2000" dirty="0">
                <a:latin typeface="Courier New" panose="02070309020205020404" pitchFamily="49" charset="0"/>
              </a:rPr>
              <a:t>--------------- --------------- --------</a:t>
            </a:r>
          </a:p>
          <a:p>
            <a:pPr eaLnBrk="1" hangingPunct="1">
              <a:lnSpc>
                <a:spcPct val="120000"/>
              </a:lnSpc>
              <a:spcBef>
                <a:spcPts val="600"/>
              </a:spcBef>
              <a:buFontTx/>
              <a:buNone/>
              <a:defRPr/>
            </a:pPr>
            <a:r>
              <a:rPr lang="en-US" altLang="en-US" sz="2000" dirty="0">
                <a:latin typeface="Courier New" panose="02070309020205020404" pitchFamily="49" charset="0"/>
              </a:rPr>
              <a:t>Simmons         Leslie            $2,200</a:t>
            </a:r>
          </a:p>
          <a:p>
            <a:pPr eaLnBrk="1" hangingPunct="1">
              <a:lnSpc>
                <a:spcPct val="120000"/>
              </a:lnSpc>
              <a:spcBef>
                <a:spcPts val="600"/>
              </a:spcBef>
              <a:buFontTx/>
              <a:buNone/>
              <a:defRPr/>
            </a:pPr>
            <a:r>
              <a:rPr lang="en-US" altLang="en-US" sz="2000" dirty="0">
                <a:latin typeface="Courier New" panose="02070309020205020404" pitchFamily="49" charset="0"/>
              </a:rPr>
              <a:t>Young           Yvonne            $2,200</a:t>
            </a:r>
          </a:p>
          <a:p>
            <a:pPr eaLnBrk="1" hangingPunct="1">
              <a:lnSpc>
                <a:spcPct val="80000"/>
              </a:lnSpc>
              <a:defRPr/>
            </a:pPr>
            <a:endParaRPr lang="en-US" altLang="en-US" sz="2000" dirty="0">
              <a:latin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a:extLst>
              <a:ext uri="{FF2B5EF4-FFF2-40B4-BE49-F238E27FC236}">
                <a16:creationId xmlns:a16="http://schemas.microsoft.com/office/drawing/2014/main" id="{644B896D-3545-4423-AD38-D0CCA4D0D0B0}"/>
              </a:ext>
            </a:extLst>
          </p:cNvPr>
          <p:cNvSpPr>
            <a:spLocks noGrp="1" noChangeArrowheads="1"/>
          </p:cNvSpPr>
          <p:nvPr>
            <p:ph type="title"/>
          </p:nvPr>
        </p:nvSpPr>
        <p:spPr>
          <a:xfrm>
            <a:off x="685800" y="228600"/>
            <a:ext cx="7772400" cy="838200"/>
          </a:xfrm>
        </p:spPr>
        <p:txBody>
          <a:bodyPr/>
          <a:lstStyle/>
          <a:p>
            <a:pPr eaLnBrk="1" hangingPunct="1">
              <a:defRPr/>
            </a:pPr>
            <a:r>
              <a:rPr lang="en-US" altLang="en-US" sz="3600" dirty="0"/>
              <a:t>Example 8.3</a:t>
            </a:r>
          </a:p>
        </p:txBody>
      </p:sp>
      <p:sp>
        <p:nvSpPr>
          <p:cNvPr id="381955" name="Rectangle 3">
            <a:extLst>
              <a:ext uri="{FF2B5EF4-FFF2-40B4-BE49-F238E27FC236}">
                <a16:creationId xmlns:a16="http://schemas.microsoft.com/office/drawing/2014/main" id="{5F8764D0-23E3-48DB-AABE-5050D414D8EB}"/>
              </a:ext>
            </a:extLst>
          </p:cNvPr>
          <p:cNvSpPr>
            <a:spLocks noGrp="1" noChangeArrowheads="1"/>
          </p:cNvSpPr>
          <p:nvPr>
            <p:ph type="body" idx="1"/>
          </p:nvPr>
        </p:nvSpPr>
        <p:spPr>
          <a:xfrm>
            <a:off x="301557" y="1143000"/>
            <a:ext cx="8690043" cy="5486400"/>
          </a:xfrm>
        </p:spPr>
        <p:txBody>
          <a:bodyPr>
            <a:normAutofit fontScale="92500" lnSpcReduction="10000"/>
          </a:bodyPr>
          <a:lstStyle/>
          <a:p>
            <a:pPr eaLnBrk="1" hangingPunct="1">
              <a:lnSpc>
                <a:spcPct val="80000"/>
              </a:lnSpc>
              <a:defRPr/>
            </a:pPr>
            <a:r>
              <a:rPr lang="en-US" altLang="en-US" dirty="0"/>
              <a:t>Better approach – use a subquery.</a:t>
            </a:r>
          </a:p>
          <a:p>
            <a:pPr eaLnBrk="1" hangingPunct="1">
              <a:lnSpc>
                <a:spcPct val="80000"/>
              </a:lnSpc>
              <a:buFontTx/>
              <a:buNone/>
              <a:defRPr/>
            </a:pPr>
            <a:endParaRPr lang="en-US" altLang="en-US" sz="1200" dirty="0">
              <a:latin typeface="Courier New" panose="02070309020205020404" pitchFamily="49" charset="0"/>
            </a:endParaRPr>
          </a:p>
          <a:p>
            <a:pPr eaLnBrk="1" hangingPunct="1">
              <a:lnSpc>
                <a:spcPct val="120000"/>
              </a:lnSpc>
              <a:spcBef>
                <a:spcPts val="600"/>
              </a:spcBef>
              <a:buFontTx/>
              <a:buNone/>
              <a:defRPr/>
            </a:pPr>
            <a:r>
              <a:rPr lang="en-US" altLang="en-US" sz="2000" dirty="0">
                <a:latin typeface="Courier New" panose="02070309020205020404" pitchFamily="49" charset="0"/>
              </a:rPr>
              <a:t>/* SQL Example 8.3 */</a:t>
            </a:r>
          </a:p>
          <a:p>
            <a:pPr eaLnBrk="1" hangingPunct="1">
              <a:lnSpc>
                <a:spcPct val="120000"/>
              </a:lnSpc>
              <a:spcBef>
                <a:spcPts val="600"/>
              </a:spcBef>
              <a:buFontTx/>
              <a:buNone/>
              <a:defRPr/>
            </a:pPr>
            <a:r>
              <a:rPr lang="en-US" altLang="en-US" sz="2000" dirty="0">
                <a:latin typeface="Courier New" panose="02070309020205020404" pitchFamily="49" charset="0"/>
              </a:rPr>
              <a:t>SELECT </a:t>
            </a:r>
            <a:r>
              <a:rPr lang="en-US" altLang="en-US" sz="2000" dirty="0" err="1">
                <a:latin typeface="Courier New" panose="02070309020205020404" pitchFamily="49" charset="0"/>
              </a:rPr>
              <a:t>LastName</a:t>
            </a:r>
            <a:r>
              <a:rPr lang="en-US" altLang="en-US" sz="2000" dirty="0">
                <a:latin typeface="Courier New" panose="02070309020205020404" pitchFamily="49" charset="0"/>
              </a:rPr>
              <a:t> "Last Name", </a:t>
            </a:r>
            <a:r>
              <a:rPr lang="en-US" altLang="en-US" sz="2000" dirty="0" err="1">
                <a:latin typeface="Courier New" panose="02070309020205020404" pitchFamily="49" charset="0"/>
              </a:rPr>
              <a:t>FirstName</a:t>
            </a:r>
            <a:r>
              <a:rPr lang="en-US" altLang="en-US" sz="2000" dirty="0">
                <a:latin typeface="Courier New" panose="02070309020205020404" pitchFamily="49" charset="0"/>
              </a:rPr>
              <a:t> </a:t>
            </a:r>
          </a:p>
          <a:p>
            <a:pPr eaLnBrk="1" hangingPunct="1">
              <a:lnSpc>
                <a:spcPct val="120000"/>
              </a:lnSpc>
              <a:spcBef>
                <a:spcPts val="600"/>
              </a:spcBef>
              <a:buFontTx/>
              <a:buNone/>
              <a:defRPr/>
            </a:pPr>
            <a:r>
              <a:rPr lang="en-US" altLang="en-US" sz="2000" dirty="0">
                <a:latin typeface="Courier New" panose="02070309020205020404" pitchFamily="49" charset="0"/>
              </a:rPr>
              <a:t>    "First Name", Salary "Salary"</a:t>
            </a:r>
          </a:p>
          <a:p>
            <a:pPr eaLnBrk="1" hangingPunct="1">
              <a:lnSpc>
                <a:spcPct val="120000"/>
              </a:lnSpc>
              <a:spcBef>
                <a:spcPts val="600"/>
              </a:spcBef>
              <a:buFontTx/>
              <a:buNone/>
              <a:defRPr/>
            </a:pPr>
            <a:r>
              <a:rPr lang="en-US" altLang="en-US" sz="2000" dirty="0">
                <a:latin typeface="Courier New" panose="02070309020205020404" pitchFamily="49" charset="0"/>
              </a:rPr>
              <a:t>FROM Employee</a:t>
            </a:r>
          </a:p>
          <a:p>
            <a:pPr eaLnBrk="1" hangingPunct="1">
              <a:lnSpc>
                <a:spcPct val="120000"/>
              </a:lnSpc>
              <a:spcBef>
                <a:spcPts val="600"/>
              </a:spcBef>
              <a:buFontTx/>
              <a:buNone/>
              <a:defRPr/>
            </a:pPr>
            <a:r>
              <a:rPr lang="en-US" altLang="en-US" sz="2000" dirty="0">
                <a:latin typeface="Courier New" panose="02070309020205020404" pitchFamily="49" charset="0"/>
              </a:rPr>
              <a:t>WHERE Salary = </a:t>
            </a:r>
          </a:p>
          <a:p>
            <a:pPr eaLnBrk="1" hangingPunct="1">
              <a:lnSpc>
                <a:spcPct val="120000"/>
              </a:lnSpc>
              <a:spcBef>
                <a:spcPts val="600"/>
              </a:spcBef>
              <a:buFontTx/>
              <a:buNone/>
              <a:defRPr/>
            </a:pPr>
            <a:r>
              <a:rPr lang="en-US" altLang="en-US" sz="2000" dirty="0">
                <a:latin typeface="Courier New" panose="02070309020205020404" pitchFamily="49" charset="0"/>
              </a:rPr>
              <a:t>    </a:t>
            </a:r>
            <a:r>
              <a:rPr lang="en-US" altLang="en-US" sz="2000" b="1" dirty="0">
                <a:solidFill>
                  <a:srgbClr val="FF0066"/>
                </a:solidFill>
                <a:latin typeface="Courier New" panose="02070309020205020404" pitchFamily="49" charset="0"/>
              </a:rPr>
              <a:t>(SELECT MIN(Salary)</a:t>
            </a:r>
          </a:p>
          <a:p>
            <a:pPr eaLnBrk="1" hangingPunct="1">
              <a:lnSpc>
                <a:spcPct val="120000"/>
              </a:lnSpc>
              <a:spcBef>
                <a:spcPts val="600"/>
              </a:spcBef>
              <a:buFontTx/>
              <a:buNone/>
              <a:defRPr/>
            </a:pPr>
            <a:r>
              <a:rPr lang="en-US" altLang="en-US" sz="2000" b="1" dirty="0">
                <a:solidFill>
                  <a:srgbClr val="FF0066"/>
                </a:solidFill>
                <a:latin typeface="Courier New" panose="02070309020205020404" pitchFamily="49" charset="0"/>
              </a:rPr>
              <a:t>     FROM Employee);</a:t>
            </a:r>
            <a:r>
              <a:rPr lang="en-US" altLang="en-US" sz="2000" dirty="0">
                <a:latin typeface="Courier New" panose="02070309020205020404" pitchFamily="49" charset="0"/>
              </a:rPr>
              <a:t> </a:t>
            </a:r>
          </a:p>
          <a:p>
            <a:pPr eaLnBrk="1" hangingPunct="1">
              <a:lnSpc>
                <a:spcPct val="120000"/>
              </a:lnSpc>
              <a:spcBef>
                <a:spcPts val="600"/>
              </a:spcBef>
              <a:buFontTx/>
              <a:buNone/>
              <a:defRPr/>
            </a:pPr>
            <a:endParaRPr lang="en-US" altLang="en-US" sz="800" dirty="0">
              <a:latin typeface="Courier New" panose="02070309020205020404" pitchFamily="49" charset="0"/>
            </a:endParaRPr>
          </a:p>
          <a:p>
            <a:pPr eaLnBrk="1" hangingPunct="1">
              <a:lnSpc>
                <a:spcPct val="120000"/>
              </a:lnSpc>
              <a:spcBef>
                <a:spcPts val="600"/>
              </a:spcBef>
              <a:buFontTx/>
              <a:buNone/>
              <a:defRPr/>
            </a:pPr>
            <a:r>
              <a:rPr lang="en-US" altLang="en-US" sz="2000" dirty="0">
                <a:latin typeface="Courier New" panose="02070309020205020404" pitchFamily="49" charset="0"/>
              </a:rPr>
              <a:t>Last Name       First Name        Salary</a:t>
            </a:r>
          </a:p>
          <a:p>
            <a:pPr eaLnBrk="1" hangingPunct="1">
              <a:lnSpc>
                <a:spcPct val="120000"/>
              </a:lnSpc>
              <a:spcBef>
                <a:spcPts val="600"/>
              </a:spcBef>
              <a:buFontTx/>
              <a:buNone/>
              <a:defRPr/>
            </a:pPr>
            <a:r>
              <a:rPr lang="en-US" altLang="en-US" sz="2000" dirty="0">
                <a:latin typeface="Courier New" panose="02070309020205020404" pitchFamily="49" charset="0"/>
              </a:rPr>
              <a:t>--------------- --------------- --------</a:t>
            </a:r>
          </a:p>
          <a:p>
            <a:pPr eaLnBrk="1" hangingPunct="1">
              <a:lnSpc>
                <a:spcPct val="120000"/>
              </a:lnSpc>
              <a:spcBef>
                <a:spcPts val="600"/>
              </a:spcBef>
              <a:buFontTx/>
              <a:buNone/>
              <a:defRPr/>
            </a:pPr>
            <a:r>
              <a:rPr lang="en-US" altLang="en-US" sz="2000" dirty="0">
                <a:latin typeface="Courier New" panose="02070309020205020404" pitchFamily="49" charset="0"/>
              </a:rPr>
              <a:t>Simmons         Leslie            $2,200</a:t>
            </a:r>
          </a:p>
          <a:p>
            <a:pPr eaLnBrk="1" hangingPunct="1">
              <a:lnSpc>
                <a:spcPct val="120000"/>
              </a:lnSpc>
              <a:spcBef>
                <a:spcPts val="600"/>
              </a:spcBef>
              <a:buFontTx/>
              <a:buNone/>
              <a:defRPr/>
            </a:pPr>
            <a:r>
              <a:rPr lang="en-US" altLang="en-US" sz="2000" dirty="0">
                <a:latin typeface="Courier New" panose="02070309020205020404" pitchFamily="49" charset="0"/>
              </a:rPr>
              <a:t>Young           Yvonne            $2,200</a:t>
            </a:r>
          </a:p>
          <a:p>
            <a:pPr eaLnBrk="1" hangingPunct="1">
              <a:lnSpc>
                <a:spcPct val="80000"/>
              </a:lnSpc>
              <a:defRPr/>
            </a:pPr>
            <a:endParaRPr lang="en-US" altLang="en-US" sz="2000" dirty="0">
              <a:latin typeface="Courier New" panose="02070309020205020404" pitchFamily="49" charset="0"/>
            </a:endParaRPr>
          </a:p>
        </p:txBody>
      </p:sp>
    </p:spTree>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theme/theme1.xml><?xml version="1.0" encoding="utf-8"?>
<a:theme xmlns:a="http://schemas.openxmlformats.org/drawingml/2006/main" name="Theme1">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Venture">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Venture">
      <a:fillStyleLst>
        <a:solidFill>
          <a:schemeClr val="phClr"/>
        </a:solidFill>
        <a:blipFill rotWithShape="1">
          <a:blip xmlns:r="http://schemas.openxmlformats.org/officeDocument/2006/relationships" r:embed="rId1">
            <a:duotone>
              <a:schemeClr val="phClr">
                <a:shade val="30000"/>
                <a:alpha val="50000"/>
                <a:satMod val="150000"/>
              </a:schemeClr>
              <a:schemeClr val="phClr">
                <a:tint val="50000"/>
                <a:alpha val="10000"/>
                <a:satMod val="150000"/>
              </a:schemeClr>
            </a:duotone>
          </a:blip>
          <a:stretch/>
        </a:blipFill>
        <a:blipFill rotWithShape="1">
          <a:blip xmlns:r="http://schemas.openxmlformats.org/officeDocument/2006/relationships" r:embed="rId2">
            <a:duotone>
              <a:schemeClr val="phClr">
                <a:shade val="30000"/>
                <a:alpha val="50000"/>
                <a:satMod val="150000"/>
              </a:schemeClr>
              <a:schemeClr val="phClr">
                <a:tint val="50000"/>
                <a:alpha val="10000"/>
                <a:satMod val="150000"/>
              </a:schemeClr>
            </a:duotone>
          </a:blip>
          <a:stretch/>
        </a:blipFill>
      </a:fillStyleLst>
      <a:lnStyleLst>
        <a:ln w="19050" cap="flat" cmpd="sng" algn="ctr">
          <a:solidFill>
            <a:schemeClr val="phClr">
              <a:shade val="95000"/>
              <a:satMod val="105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innerShdw blurRad="76200" dist="25400" dir="13500000">
              <a:srgbClr val="4B4B4B">
                <a:alpha val="75000"/>
              </a:srgbClr>
            </a:innerShdw>
          </a:effectLst>
        </a:effectStyle>
      </a:effectStyleLst>
      <a:bgFillStyleLst>
        <a:solidFill>
          <a:schemeClr val="phClr"/>
        </a:solidFill>
        <a:blipFill rotWithShape="1">
          <a:blip xmlns:r="http://schemas.openxmlformats.org/officeDocument/2006/relationships" r:embed="rId3">
            <a:duotone>
              <a:schemeClr val="phClr">
                <a:shade val="10000"/>
                <a:alpha val="30000"/>
                <a:satMod val="60000"/>
              </a:schemeClr>
              <a:schemeClr val="phClr">
                <a:tint val="20000"/>
                <a:alpha val="5000"/>
                <a:satMod val="300000"/>
              </a:schemeClr>
            </a:duotone>
          </a:blip>
          <a:stretch/>
        </a:blipFill>
        <a:blipFill rotWithShape="1">
          <a:blip xmlns:r="http://schemas.openxmlformats.org/officeDocument/2006/relationships" r:embed="rId4">
            <a:duotone>
              <a:schemeClr val="phClr">
                <a:shade val="30000"/>
                <a:alpha val="50000"/>
                <a:satMod val="150000"/>
              </a:schemeClr>
              <a:schemeClr val="phClr">
                <a:tint val="50000"/>
                <a:alpha val="10000"/>
                <a:satMod val="1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335FE310-6110-4C8F-B67C-1FBC1D73C735}" vid="{CBB9E759-50C0-49FB-9737-C98952CA09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410</TotalTime>
  <Words>900</Words>
  <Application>Microsoft Office PowerPoint</Application>
  <PresentationFormat>On-screen Show (4:3)</PresentationFormat>
  <Paragraphs>111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Calisto MT</vt:lpstr>
      <vt:lpstr>Courier New</vt:lpstr>
      <vt:lpstr>Times New Roman</vt:lpstr>
      <vt:lpstr>Wingdings</vt:lpstr>
      <vt:lpstr>Theme1</vt:lpstr>
      <vt:lpstr>Subqueries CMIS 563</vt:lpstr>
      <vt:lpstr>Agenda</vt:lpstr>
      <vt:lpstr>SUBQUERY</vt:lpstr>
      <vt:lpstr>Subqueries</vt:lpstr>
      <vt:lpstr>Example 8.1</vt:lpstr>
      <vt:lpstr>Example: Criteria values unknown </vt:lpstr>
      <vt:lpstr>Example 8.2</vt:lpstr>
      <vt:lpstr>Step 2</vt:lpstr>
      <vt:lpstr>Example 8.3</vt:lpstr>
      <vt:lpstr>Rules</vt:lpstr>
      <vt:lpstr>Join Compatible Data Types Rules</vt:lpstr>
      <vt:lpstr>Rules Cont’d</vt:lpstr>
      <vt:lpstr>Additional Subquery Rules</vt:lpstr>
    </vt:vector>
  </TitlesOfParts>
  <Company>SIUE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its</dc:creator>
  <cp:lastModifiedBy>Powell, Anne</cp:lastModifiedBy>
  <cp:revision>38</cp:revision>
  <cp:lastPrinted>2021-08-02T17:20:26Z</cp:lastPrinted>
  <dcterms:created xsi:type="dcterms:W3CDTF">2016-01-03T17:21:47Z</dcterms:created>
  <dcterms:modified xsi:type="dcterms:W3CDTF">2021-08-02T19:42:50Z</dcterms:modified>
</cp:coreProperties>
</file>