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23"/>
  </p:notesMasterIdLst>
  <p:sldIdLst>
    <p:sldId id="256" r:id="rId2"/>
    <p:sldId id="262" r:id="rId3"/>
    <p:sldId id="285" r:id="rId4"/>
    <p:sldId id="286" r:id="rId5"/>
    <p:sldId id="287" r:id="rId6"/>
    <p:sldId id="288" r:id="rId7"/>
    <p:sldId id="315" r:id="rId8"/>
    <p:sldId id="316" r:id="rId9"/>
    <p:sldId id="334" r:id="rId10"/>
    <p:sldId id="289" r:id="rId11"/>
    <p:sldId id="291" r:id="rId12"/>
    <p:sldId id="324" r:id="rId13"/>
    <p:sldId id="325" r:id="rId14"/>
    <p:sldId id="317" r:id="rId15"/>
    <p:sldId id="274" r:id="rId16"/>
    <p:sldId id="275" r:id="rId17"/>
    <p:sldId id="332" r:id="rId18"/>
    <p:sldId id="276" r:id="rId19"/>
    <p:sldId id="333" r:id="rId20"/>
    <p:sldId id="278" r:id="rId21"/>
    <p:sldId id="335" r:id="rId22"/>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66" autoAdjust="0"/>
  </p:normalViewPr>
  <p:slideViewPr>
    <p:cSldViewPr snapToGrid="0" snapToObjects="1">
      <p:cViewPr varScale="1">
        <p:scale>
          <a:sx n="98" d="100"/>
          <a:sy n="98" d="100"/>
        </p:scale>
        <p:origin x="35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A07290-4A04-4E8F-A3A5-5A187DE6D9D9}" type="datetimeFigureOut">
              <a:rPr lang="en-US" smtClean="0"/>
              <a:t>8/2/2021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9948399-CE9A-4FB0-B8B1-FB7D2E1BB8C2}" type="slidenum">
              <a:rPr lang="en-US" smtClean="0"/>
              <a:t>‹#›</a:t>
            </a:fld>
            <a:endParaRPr lang="en-US"/>
          </a:p>
        </p:txBody>
      </p:sp>
    </p:spTree>
    <p:extLst>
      <p:ext uri="{BB962C8B-B14F-4D97-AF65-F5344CB8AC3E}">
        <p14:creationId xmlns:p14="http://schemas.microsoft.com/office/powerpoint/2010/main" val="386673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30643720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3327164-63E4-1942-A47D-AF37DC7587D6}"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242282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27164-63E4-1942-A47D-AF37DC7587D6}" type="datetimeFigureOut">
              <a:rPr lang="en-US" smtClean="0"/>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43937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92539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87244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371042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1826317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D6B59CE-E872-443C-83BC-DE2CC03EC7D3}"/>
              </a:ext>
            </a:extLst>
          </p:cNvPr>
          <p:cNvSpPr>
            <a:spLocks noGrp="1" noChangeArrowheads="1"/>
          </p:cNvSpPr>
          <p:nvPr>
            <p:ph type="dt" sz="half" idx="10"/>
          </p:nvPr>
        </p:nvSpPr>
        <p:spPr>
          <a:ln/>
        </p:spPr>
        <p:txBody>
          <a:bodyPr/>
          <a:lstStyle>
            <a:lvl1pPr>
              <a:defRPr/>
            </a:lvl1pPr>
          </a:lstStyle>
          <a:p>
            <a:pPr>
              <a:defRPr/>
            </a:pPr>
            <a:r>
              <a:rPr lang="en-US" altLang="en-US"/>
              <a:t>Bordoloi and Bock</a:t>
            </a:r>
            <a:endParaRPr lang="en-US" altLang="en-US">
              <a:solidFill>
                <a:schemeClr val="tx1"/>
              </a:solidFill>
              <a:effectLst/>
            </a:endParaRPr>
          </a:p>
        </p:txBody>
      </p:sp>
      <p:sp>
        <p:nvSpPr>
          <p:cNvPr id="6" name="Rectangle 5">
            <a:extLst>
              <a:ext uri="{FF2B5EF4-FFF2-40B4-BE49-F238E27FC236}">
                <a16:creationId xmlns:a16="http://schemas.microsoft.com/office/drawing/2014/main" id="{57F72684-CF22-4BCC-8C0F-54C3561D1DF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B992D5A-1FAC-4E8D-8EBB-0C77E6ED71BF}"/>
              </a:ext>
            </a:extLst>
          </p:cNvPr>
          <p:cNvSpPr>
            <a:spLocks noGrp="1" noChangeArrowheads="1"/>
          </p:cNvSpPr>
          <p:nvPr>
            <p:ph type="sldNum" sz="quarter" idx="12"/>
          </p:nvPr>
        </p:nvSpPr>
        <p:spPr>
          <a:ln/>
        </p:spPr>
        <p:txBody>
          <a:bodyPr/>
          <a:lstStyle>
            <a:lvl1pPr>
              <a:defRPr/>
            </a:lvl1pPr>
          </a:lstStyle>
          <a:p>
            <a:pPr>
              <a:defRPr/>
            </a:pPr>
            <a:fld id="{DD418E12-DA11-4CAA-A651-42CAC97C4274}" type="slidenum">
              <a:rPr lang="en-US" altLang="en-US"/>
              <a:pPr>
                <a:defRPr/>
              </a:pPr>
              <a:t>‹#›</a:t>
            </a:fld>
            <a:endParaRPr lang="en-US" altLang="en-US"/>
          </a:p>
        </p:txBody>
      </p:sp>
    </p:spTree>
    <p:extLst>
      <p:ext uri="{BB962C8B-B14F-4D97-AF65-F5344CB8AC3E}">
        <p14:creationId xmlns:p14="http://schemas.microsoft.com/office/powerpoint/2010/main" val="105376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162405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A876C7AE-8366-7E43-9C6C-BAD3A5DE8B1B}"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a:t>Click icon to add picture</a:t>
            </a:r>
            <a:endParaRPr/>
          </a:p>
        </p:txBody>
      </p:sp>
    </p:spTree>
    <p:extLst>
      <p:ext uri="{BB962C8B-B14F-4D97-AF65-F5344CB8AC3E}">
        <p14:creationId xmlns:p14="http://schemas.microsoft.com/office/powerpoint/2010/main" val="1031300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A876C7AE-8366-7E43-9C6C-BAD3A5DE8B1B}" type="slidenum">
              <a:rPr lang="en-US" smtClean="0"/>
              <a:t>‹#›</a:t>
            </a:fld>
            <a:endParaRPr lang="en-US"/>
          </a:p>
        </p:txBody>
      </p:sp>
    </p:spTree>
    <p:extLst>
      <p:ext uri="{BB962C8B-B14F-4D97-AF65-F5344CB8AC3E}">
        <p14:creationId xmlns:p14="http://schemas.microsoft.com/office/powerpoint/2010/main" val="374400783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4546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3327164-63E4-1942-A47D-AF37DC7587D6}"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28459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37037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66120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3327164-63E4-1942-A47D-AF37DC7587D6}"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6C7AE-8366-7E43-9C6C-BAD3A5DE8B1B}"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70205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D3327164-63E4-1942-A47D-AF37DC7587D6}" type="datetimeFigureOut">
              <a:rPr lang="en-US" smtClean="0"/>
              <a:t>8/2/2021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A876C7AE-8366-7E43-9C6C-BAD3A5DE8B1B}" type="slidenum">
              <a:rPr lang="en-US" smtClean="0"/>
              <a:t>‹#›</a:t>
            </a:fld>
            <a:endParaRPr lang="en-US"/>
          </a:p>
        </p:txBody>
      </p:sp>
    </p:spTree>
    <p:extLst>
      <p:ext uri="{BB962C8B-B14F-4D97-AF65-F5344CB8AC3E}">
        <p14:creationId xmlns:p14="http://schemas.microsoft.com/office/powerpoint/2010/main" val="50278490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0161" y="797669"/>
            <a:ext cx="5661499" cy="1994169"/>
          </a:xfrm>
        </p:spPr>
        <p:txBody>
          <a:bodyPr>
            <a:normAutofit/>
          </a:bodyPr>
          <a:lstStyle/>
          <a:p>
            <a:r>
              <a:rPr lang="en-US" dirty="0"/>
              <a:t>Subqueries</a:t>
            </a:r>
            <a:br>
              <a:rPr lang="en-US" dirty="0"/>
            </a:br>
            <a:r>
              <a:rPr lang="en-US" dirty="0"/>
              <a:t>CMIS 563</a:t>
            </a:r>
          </a:p>
        </p:txBody>
      </p:sp>
      <p:sp>
        <p:nvSpPr>
          <p:cNvPr id="3" name="Subtitle 2"/>
          <p:cNvSpPr>
            <a:spLocks noGrp="1"/>
          </p:cNvSpPr>
          <p:nvPr>
            <p:ph type="subTitle" idx="1"/>
          </p:nvPr>
        </p:nvSpPr>
        <p:spPr>
          <a:xfrm>
            <a:off x="1138916" y="3081528"/>
            <a:ext cx="6553200" cy="694944"/>
          </a:xfrm>
        </p:spPr>
        <p:txBody>
          <a:bodyPr>
            <a:noAutofit/>
          </a:bodyPr>
          <a:lstStyle/>
          <a:p>
            <a:r>
              <a:rPr lang="en-US" dirty="0"/>
              <a:t>Week 5 Chapter 8 Video 3</a:t>
            </a:r>
          </a:p>
          <a:p>
            <a:r>
              <a:rPr lang="en-US" dirty="0"/>
              <a:t>Using ANY, ALL, Nesting subqueries</a:t>
            </a:r>
          </a:p>
          <a:p>
            <a:r>
              <a:rPr lang="en-US" dirty="0"/>
              <a:t>Dr. Anne Powell</a:t>
            </a:r>
          </a:p>
        </p:txBody>
      </p:sp>
    </p:spTree>
    <p:extLst>
      <p:ext uri="{BB962C8B-B14F-4D97-AF65-F5344CB8AC3E}">
        <p14:creationId xmlns:p14="http://schemas.microsoft.com/office/powerpoint/2010/main" val="302264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74467F72-148E-4BE8-839E-CCF9441CDEBD}"/>
              </a:ext>
            </a:extLst>
          </p:cNvPr>
          <p:cNvSpPr>
            <a:spLocks noGrp="1" noChangeArrowheads="1"/>
          </p:cNvSpPr>
          <p:nvPr>
            <p:ph type="title"/>
          </p:nvPr>
        </p:nvSpPr>
        <p:spPr>
          <a:xfrm>
            <a:off x="685800" y="152400"/>
            <a:ext cx="7772400" cy="685800"/>
          </a:xfrm>
        </p:spPr>
        <p:txBody>
          <a:bodyPr/>
          <a:lstStyle/>
          <a:p>
            <a:pPr eaLnBrk="1" hangingPunct="1">
              <a:defRPr/>
            </a:pPr>
            <a:r>
              <a:rPr lang="en-US" altLang="en-US" sz="4000" dirty="0"/>
              <a:t>An</a:t>
            </a:r>
            <a:r>
              <a:rPr lang="en-US" altLang="en-US" sz="4000" i="1" dirty="0"/>
              <a:t> "= ANY" </a:t>
            </a:r>
            <a:r>
              <a:rPr lang="en-US" altLang="en-US" sz="4000" dirty="0"/>
              <a:t>(Equal Any) Example</a:t>
            </a:r>
          </a:p>
        </p:txBody>
      </p:sp>
      <p:sp>
        <p:nvSpPr>
          <p:cNvPr id="358403" name="Rectangle 3">
            <a:extLst>
              <a:ext uri="{FF2B5EF4-FFF2-40B4-BE49-F238E27FC236}">
                <a16:creationId xmlns:a16="http://schemas.microsoft.com/office/drawing/2014/main" id="{AA50AF3C-FCBE-4564-9300-575D8AB35689}"/>
              </a:ext>
            </a:extLst>
          </p:cNvPr>
          <p:cNvSpPr>
            <a:spLocks noGrp="1" noChangeArrowheads="1"/>
          </p:cNvSpPr>
          <p:nvPr>
            <p:ph type="body" sz="half" idx="1"/>
          </p:nvPr>
        </p:nvSpPr>
        <p:spPr>
          <a:xfrm>
            <a:off x="685800" y="967091"/>
            <a:ext cx="7620000" cy="2133600"/>
          </a:xfrm>
        </p:spPr>
        <p:txBody>
          <a:bodyPr>
            <a:normAutofit lnSpcReduction="10000"/>
          </a:bodyPr>
          <a:lstStyle/>
          <a:p>
            <a:pPr eaLnBrk="1" hangingPunct="1">
              <a:lnSpc>
                <a:spcPct val="80000"/>
              </a:lnSpc>
              <a:defRPr/>
            </a:pPr>
            <a:r>
              <a:rPr lang="en-US" altLang="en-US" sz="2400" dirty="0"/>
              <a:t>The "= ANY" operator is exactly equivalent to</a:t>
            </a:r>
            <a:r>
              <a:rPr lang="en-US" altLang="en-US" sz="2400" b="1" dirty="0"/>
              <a:t> </a:t>
            </a:r>
            <a:r>
              <a:rPr lang="en-US" altLang="en-US" sz="2400" dirty="0"/>
              <a:t>the IN operator.  </a:t>
            </a:r>
          </a:p>
          <a:p>
            <a:pPr eaLnBrk="1" hangingPunct="1">
              <a:lnSpc>
                <a:spcPct val="80000"/>
              </a:lnSpc>
              <a:defRPr/>
            </a:pPr>
            <a:r>
              <a:rPr lang="en-US" altLang="en-US" sz="2400" dirty="0"/>
              <a:t>For example, to find the names of employees that have male dependents, you can use either IN or "= ANY" – both of the queries shown below will produce an identical result table.</a:t>
            </a:r>
          </a:p>
          <a:p>
            <a:pPr eaLnBrk="1" hangingPunct="1">
              <a:lnSpc>
                <a:spcPct val="80000"/>
              </a:lnSpc>
              <a:buFontTx/>
              <a:buNone/>
              <a:defRPr/>
            </a:pPr>
            <a:endParaRPr lang="en-US" altLang="en-US" sz="2400" dirty="0"/>
          </a:p>
          <a:p>
            <a:pPr eaLnBrk="1" hangingPunct="1">
              <a:lnSpc>
                <a:spcPct val="80000"/>
              </a:lnSpc>
              <a:buFontTx/>
              <a:buNone/>
              <a:defRPr/>
            </a:pPr>
            <a:endParaRPr lang="en-US" altLang="en-US" sz="900" dirty="0"/>
          </a:p>
        </p:txBody>
      </p:sp>
      <p:graphicFrame>
        <p:nvGraphicFramePr>
          <p:cNvPr id="358420" name="Group 20">
            <a:extLst>
              <a:ext uri="{FF2B5EF4-FFF2-40B4-BE49-F238E27FC236}">
                <a16:creationId xmlns:a16="http://schemas.microsoft.com/office/drawing/2014/main" id="{B4EC8949-A691-4773-8C3C-8396DBD63E1D}"/>
              </a:ext>
            </a:extLst>
          </p:cNvPr>
          <p:cNvGraphicFramePr>
            <a:graphicFrameLocks noGrp="1"/>
          </p:cNvGraphicFramePr>
          <p:nvPr>
            <p:ph sz="half" idx="2"/>
            <p:extLst>
              <p:ext uri="{D42A27DB-BD31-4B8C-83A1-F6EECF244321}">
                <p14:modId xmlns:p14="http://schemas.microsoft.com/office/powerpoint/2010/main" val="1363797214"/>
              </p:ext>
            </p:extLst>
          </p:nvPr>
        </p:nvGraphicFramePr>
        <p:xfrm>
          <a:off x="289398" y="3206885"/>
          <a:ext cx="8565204" cy="3188832"/>
        </p:xfrm>
        <a:graphic>
          <a:graphicData uri="http://schemas.openxmlformats.org/drawingml/2006/table">
            <a:tbl>
              <a:tblPr firstRow="1"/>
              <a:tblGrid>
                <a:gridCol w="4259904">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3011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SQL Example 8.22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SQL Example 8.23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8793953"/>
                  </a:ext>
                </a:extLst>
              </a:tr>
              <a:tr h="2823072">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SELECT </a:t>
                      </a:r>
                      <a:r>
                        <a:rPr kumimoji="0" lang="en-US" altLang="en-US" sz="1800" b="0" i="0" u="none" strike="noStrike" cap="none" normalizeH="0" baseline="0" dirty="0" err="1">
                          <a:ln>
                            <a:noFill/>
                          </a:ln>
                          <a:solidFill>
                            <a:srgbClr val="FFCC00"/>
                          </a:solidFill>
                          <a:effectLst>
                            <a:outerShdw blurRad="38100" dist="38100" dir="2700000" algn="tl">
                              <a:srgbClr val="000000"/>
                            </a:outerShdw>
                          </a:effectLst>
                          <a:latin typeface="Courier New" panose="02070309020205020404" pitchFamily="49" charset="0"/>
                        </a:rPr>
                        <a:t>LastName</a:t>
                      </a: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"Last Name",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a:t>
                      </a:r>
                      <a:r>
                        <a:rPr kumimoji="0" lang="en-US" altLang="en-US" sz="1800" b="0" i="0" u="none" strike="noStrike" cap="none" normalizeH="0" baseline="0" dirty="0" err="1">
                          <a:ln>
                            <a:noFill/>
                          </a:ln>
                          <a:solidFill>
                            <a:srgbClr val="FFCC00"/>
                          </a:solidFill>
                          <a:effectLst>
                            <a:outerShdw blurRad="38100" dist="38100" dir="2700000" algn="tl">
                              <a:srgbClr val="000000"/>
                            </a:outerShdw>
                          </a:effectLst>
                          <a:latin typeface="Courier New" panose="02070309020205020404" pitchFamily="49" charset="0"/>
                        </a:rPr>
                        <a:t>FirstName</a:t>
                      </a: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"First Name"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FROM Employee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WHERE </a:t>
                      </a:r>
                      <a:r>
                        <a:rPr kumimoji="0" lang="en-US" altLang="en-US" sz="1800" b="0" i="0" u="none" strike="noStrike" cap="none" normalizeH="0" baseline="0" dirty="0" err="1">
                          <a:ln>
                            <a:noFill/>
                          </a:ln>
                          <a:solidFill>
                            <a:srgbClr val="FFCC00"/>
                          </a:solidFill>
                          <a:effectLst>
                            <a:outerShdw blurRad="38100" dist="38100" dir="2700000" algn="tl">
                              <a:srgbClr val="000000"/>
                            </a:outerShdw>
                          </a:effectLst>
                          <a:latin typeface="Courier New" panose="02070309020205020404" pitchFamily="49" charset="0"/>
                        </a:rPr>
                        <a:t>EmployeeID</a:t>
                      </a: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a:t>
                      </a:r>
                      <a:r>
                        <a:rPr kumimoji="0" lang="en-US" altLang="en-US" sz="1800" b="1" i="0" u="none" strike="noStrike" cap="none" normalizeH="0" baseline="0" dirty="0">
                          <a:ln>
                            <a:noFill/>
                          </a:ln>
                          <a:solidFill>
                            <a:srgbClr val="FF0066"/>
                          </a:solidFill>
                          <a:effectLst>
                            <a:outerShdw blurRad="38100" dist="38100" dir="2700000" algn="tl">
                              <a:srgbClr val="000000"/>
                            </a:outerShdw>
                          </a:effectLst>
                          <a:latin typeface="Courier New" panose="02070309020205020404" pitchFamily="49" charset="0"/>
                        </a:rPr>
                        <a:t>IN</a:t>
                      </a:r>
                      <a:endParaRPr kumimoji="0" lang="en-US" altLang="en-US" sz="1800" b="0" i="0" u="none" strike="noStrike" cap="none" normalizeH="0" baseline="0" dirty="0">
                        <a:ln>
                          <a:noFill/>
                        </a:ln>
                        <a:solidFill>
                          <a:srgbClr val="FF0066"/>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(SELECT </a:t>
                      </a:r>
                      <a:r>
                        <a:rPr kumimoji="0" lang="en-US" altLang="en-US" sz="1800" b="0" i="0" u="none" strike="noStrike" cap="none" normalizeH="0" baseline="0" dirty="0" err="1">
                          <a:ln>
                            <a:noFill/>
                          </a:ln>
                          <a:solidFill>
                            <a:srgbClr val="FFCC00"/>
                          </a:solidFill>
                          <a:effectLst>
                            <a:outerShdw blurRad="38100" dist="38100" dir="2700000" algn="tl">
                              <a:srgbClr val="000000"/>
                            </a:outerShdw>
                          </a:effectLst>
                          <a:latin typeface="Courier New" panose="02070309020205020404" pitchFamily="49" charset="0"/>
                        </a:rPr>
                        <a:t>EmployeeID</a:t>
                      </a:r>
                      <a:endPar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FROM Dependent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WHERE Gender =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SELECT </a:t>
                      </a:r>
                      <a:r>
                        <a:rPr kumimoji="0" lang="en-US" altLang="en-US" sz="1800" b="0" i="0" u="none" strike="noStrike" cap="none" normalizeH="0" baseline="0" dirty="0" err="1">
                          <a:ln>
                            <a:noFill/>
                          </a:ln>
                          <a:solidFill>
                            <a:srgbClr val="FFCC00"/>
                          </a:solidFill>
                          <a:effectLst>
                            <a:outerShdw blurRad="38100" dist="38100" dir="2700000" algn="tl">
                              <a:srgbClr val="000000"/>
                            </a:outerShdw>
                          </a:effectLst>
                          <a:latin typeface="Courier New" panose="02070309020205020404" pitchFamily="49" charset="0"/>
                        </a:rPr>
                        <a:t>LastName</a:t>
                      </a: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"Last Name",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a:t>
                      </a:r>
                      <a:r>
                        <a:rPr kumimoji="0" lang="en-US" altLang="en-US" sz="1800" b="0" i="0" u="none" strike="noStrike" cap="none" normalizeH="0" baseline="0" dirty="0" err="1">
                          <a:ln>
                            <a:noFill/>
                          </a:ln>
                          <a:solidFill>
                            <a:srgbClr val="FFCC00"/>
                          </a:solidFill>
                          <a:effectLst>
                            <a:outerShdw blurRad="38100" dist="38100" dir="2700000" algn="tl">
                              <a:srgbClr val="000000"/>
                            </a:outerShdw>
                          </a:effectLst>
                          <a:latin typeface="Courier New" panose="02070309020205020404" pitchFamily="49" charset="0"/>
                        </a:rPr>
                        <a:t>FirstName</a:t>
                      </a: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"First Name"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FROM Employee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WHERE </a:t>
                      </a:r>
                      <a:r>
                        <a:rPr kumimoji="0" lang="en-US" altLang="en-US" sz="1800" b="0" i="0" u="none" strike="noStrike" cap="none" normalizeH="0" baseline="0" dirty="0" err="1">
                          <a:ln>
                            <a:noFill/>
                          </a:ln>
                          <a:solidFill>
                            <a:srgbClr val="FFCC00"/>
                          </a:solidFill>
                          <a:effectLst>
                            <a:outerShdw blurRad="38100" dist="38100" dir="2700000" algn="tl">
                              <a:srgbClr val="000000"/>
                            </a:outerShdw>
                          </a:effectLst>
                          <a:latin typeface="Courier New" panose="02070309020205020404" pitchFamily="49" charset="0"/>
                        </a:rPr>
                        <a:t>EmployeeID</a:t>
                      </a: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a:t>
                      </a:r>
                      <a:r>
                        <a:rPr kumimoji="0" lang="en-US" altLang="en-US" sz="1800" b="1" i="0" u="none" strike="noStrike" cap="none" normalizeH="0" baseline="0" dirty="0">
                          <a:ln>
                            <a:noFill/>
                          </a:ln>
                          <a:solidFill>
                            <a:srgbClr val="FF0066"/>
                          </a:solidFill>
                          <a:effectLst>
                            <a:outerShdw blurRad="38100" dist="38100" dir="2700000" algn="tl">
                              <a:srgbClr val="000000"/>
                            </a:outerShdw>
                          </a:effectLst>
                          <a:latin typeface="Courier New" panose="02070309020205020404" pitchFamily="49" charset="0"/>
                        </a:rPr>
                        <a:t>= ANY</a:t>
                      </a:r>
                      <a:endParaRPr kumimoji="0" lang="en-US" altLang="en-US" sz="1800" b="0" i="0" u="none" strike="noStrike" cap="none" normalizeH="0" baseline="0" dirty="0">
                        <a:ln>
                          <a:noFill/>
                        </a:ln>
                        <a:solidFill>
                          <a:srgbClr val="FF0066"/>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(SELECT </a:t>
                      </a:r>
                      <a:r>
                        <a:rPr kumimoji="0" lang="en-US" altLang="en-US" sz="1800" b="0" i="0" u="none" strike="noStrike" cap="none" normalizeH="0" baseline="0" dirty="0" err="1">
                          <a:ln>
                            <a:noFill/>
                          </a:ln>
                          <a:solidFill>
                            <a:srgbClr val="FFCC00"/>
                          </a:solidFill>
                          <a:effectLst>
                            <a:outerShdw blurRad="38100" dist="38100" dir="2700000" algn="tl">
                              <a:srgbClr val="000000"/>
                            </a:outerShdw>
                          </a:effectLst>
                          <a:latin typeface="Courier New" panose="02070309020205020404" pitchFamily="49" charset="0"/>
                        </a:rPr>
                        <a:t>EmployeeID</a:t>
                      </a:r>
                      <a:endPar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FROM Dependent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FFCC00"/>
                          </a:solidFill>
                          <a:effectLst>
                            <a:outerShdw blurRad="38100" dist="38100" dir="2700000" algn="tl">
                              <a:srgbClr val="000000"/>
                            </a:outerShdw>
                          </a:effectLst>
                          <a:latin typeface="Courier New" panose="02070309020205020404" pitchFamily="49" charset="0"/>
                        </a:rPr>
                        <a:t>     WHERE Gender = 'M');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5F44F9E8-BF8B-4921-B94B-47AC1DAA85F0}"/>
              </a:ext>
            </a:extLst>
          </p:cNvPr>
          <p:cNvSpPr>
            <a:spLocks noGrp="1" noChangeArrowheads="1"/>
          </p:cNvSpPr>
          <p:nvPr>
            <p:ph type="title"/>
          </p:nvPr>
        </p:nvSpPr>
        <p:spPr>
          <a:xfrm>
            <a:off x="838200" y="381000"/>
            <a:ext cx="7772400" cy="609600"/>
          </a:xfrm>
        </p:spPr>
        <p:txBody>
          <a:bodyPr/>
          <a:lstStyle/>
          <a:p>
            <a:pPr eaLnBrk="1" hangingPunct="1">
              <a:defRPr/>
            </a:pPr>
            <a:r>
              <a:rPr lang="en-US" altLang="en-US" sz="3600" dirty="0"/>
              <a:t>A</a:t>
            </a:r>
            <a:r>
              <a:rPr lang="en-US" altLang="en-US" sz="3600" i="1" dirty="0"/>
              <a:t> "!= ANY" </a:t>
            </a:r>
            <a:r>
              <a:rPr lang="en-US" altLang="en-US" sz="3600" dirty="0"/>
              <a:t>(Not Equal Any) Example</a:t>
            </a:r>
          </a:p>
        </p:txBody>
      </p:sp>
      <p:sp>
        <p:nvSpPr>
          <p:cNvPr id="360451" name="Rectangle 3">
            <a:extLst>
              <a:ext uri="{FF2B5EF4-FFF2-40B4-BE49-F238E27FC236}">
                <a16:creationId xmlns:a16="http://schemas.microsoft.com/office/drawing/2014/main" id="{EF6D59D3-A9A0-479C-BF70-ABC2B0EBE499}"/>
              </a:ext>
            </a:extLst>
          </p:cNvPr>
          <p:cNvSpPr>
            <a:spLocks noGrp="1" noChangeArrowheads="1"/>
          </p:cNvSpPr>
          <p:nvPr>
            <p:ph type="body" idx="1"/>
          </p:nvPr>
        </p:nvSpPr>
        <p:spPr>
          <a:xfrm>
            <a:off x="304800" y="1668293"/>
            <a:ext cx="8534400" cy="4953000"/>
          </a:xfrm>
        </p:spPr>
        <p:txBody>
          <a:bodyPr>
            <a:normAutofit fontScale="92500" lnSpcReduction="20000"/>
          </a:bodyPr>
          <a:lstStyle/>
          <a:p>
            <a:pPr eaLnBrk="1" hangingPunct="1">
              <a:defRPr/>
            </a:pPr>
            <a:r>
              <a:rPr lang="en-US" altLang="en-US" sz="2400" dirty="0"/>
              <a:t>The </a:t>
            </a:r>
            <a:r>
              <a:rPr lang="en-US" altLang="en-US" sz="2400" dirty="0">
                <a:solidFill>
                  <a:srgbClr val="FF0066"/>
                </a:solidFill>
              </a:rPr>
              <a:t>"!= ANY"</a:t>
            </a:r>
            <a:r>
              <a:rPr lang="en-US" altLang="en-US" sz="2400" dirty="0"/>
              <a:t> (not equal any) is </a:t>
            </a:r>
            <a:r>
              <a:rPr lang="en-US" altLang="en-US" sz="2400" b="1" u="sng" dirty="0"/>
              <a:t>not</a:t>
            </a:r>
            <a:r>
              <a:rPr lang="en-US" altLang="en-US" sz="2400" dirty="0"/>
              <a:t> equivalent to the NOT IN operator.</a:t>
            </a:r>
          </a:p>
          <a:p>
            <a:pPr eaLnBrk="1" hangingPunct="1">
              <a:defRPr/>
            </a:pPr>
            <a:r>
              <a:rPr lang="en-US" altLang="en-US" sz="2400" dirty="0"/>
              <a:t>If a </a:t>
            </a:r>
            <a:r>
              <a:rPr lang="en-US" altLang="en-US" sz="2400" dirty="0" err="1"/>
              <a:t>subquery</a:t>
            </a:r>
            <a:r>
              <a:rPr lang="en-US" altLang="en-US" sz="2400" dirty="0"/>
              <a:t> of employee salaries produces an intermediate result table with the salaries $2,200, $22,000, $23,000, then the WHERE clause shown here means "NOT $2,200" </a:t>
            </a:r>
            <a:r>
              <a:rPr lang="en-US" altLang="en-US" sz="2400" dirty="0">
                <a:solidFill>
                  <a:srgbClr val="FF0066"/>
                </a:solidFill>
              </a:rPr>
              <a:t>AND</a:t>
            </a:r>
            <a:r>
              <a:rPr lang="en-US" altLang="en-US" sz="2400" dirty="0"/>
              <a:t> "NOT $22,000" </a:t>
            </a:r>
            <a:r>
              <a:rPr lang="en-US" altLang="en-US" sz="2400" dirty="0">
                <a:solidFill>
                  <a:srgbClr val="FF0066"/>
                </a:solidFill>
              </a:rPr>
              <a:t>AND</a:t>
            </a:r>
            <a:r>
              <a:rPr lang="en-US" altLang="en-US" sz="2400" dirty="0"/>
              <a:t> "NOT $23,000."</a:t>
            </a:r>
          </a:p>
          <a:p>
            <a:pPr algn="ctr" eaLnBrk="1" hangingPunct="1">
              <a:buFontTx/>
              <a:buNone/>
              <a:defRPr/>
            </a:pPr>
            <a:endParaRPr lang="en-US" altLang="en-US" sz="900" dirty="0">
              <a:latin typeface="Courier New" panose="02070309020205020404" pitchFamily="49" charset="0"/>
            </a:endParaRPr>
          </a:p>
          <a:p>
            <a:pPr algn="ctr" eaLnBrk="1" hangingPunct="1">
              <a:buFontTx/>
              <a:buNone/>
              <a:defRPr/>
            </a:pPr>
            <a:r>
              <a:rPr lang="en-US" altLang="en-US" sz="2000" dirty="0">
                <a:latin typeface="Courier New" panose="02070309020205020404" pitchFamily="49" charset="0"/>
              </a:rPr>
              <a:t>WHERE SALARY NOT IN (2200, 22000, 23000); </a:t>
            </a:r>
          </a:p>
          <a:p>
            <a:pPr eaLnBrk="1" hangingPunct="1">
              <a:defRPr/>
            </a:pPr>
            <a:r>
              <a:rPr lang="en-US" altLang="en-US" sz="2400" dirty="0"/>
              <a:t>However, the "!= ANY" comparison operator and keyword combination shown in this next WHERE clause means "NOT $2,200" </a:t>
            </a:r>
            <a:r>
              <a:rPr lang="en-US" altLang="en-US" sz="2400" dirty="0">
                <a:solidFill>
                  <a:srgbClr val="FF0066"/>
                </a:solidFill>
              </a:rPr>
              <a:t>OR</a:t>
            </a:r>
            <a:r>
              <a:rPr lang="en-US" altLang="en-US" sz="2400" dirty="0"/>
              <a:t> "NOT $22,000" </a:t>
            </a:r>
            <a:r>
              <a:rPr lang="en-US" altLang="en-US" sz="2400" dirty="0">
                <a:solidFill>
                  <a:srgbClr val="FF0066"/>
                </a:solidFill>
              </a:rPr>
              <a:t>OR</a:t>
            </a:r>
            <a:r>
              <a:rPr lang="en-US" altLang="en-US" sz="2400" dirty="0"/>
              <a:t> "NOT $23,000." </a:t>
            </a:r>
          </a:p>
          <a:p>
            <a:pPr marL="0" indent="0" eaLnBrk="1" hangingPunct="1">
              <a:buFontTx/>
              <a:buNone/>
              <a:defRPr/>
            </a:pPr>
            <a:r>
              <a:rPr lang="en-US" altLang="en-US" sz="2400" dirty="0">
                <a:latin typeface="Courier New" panose="02070309020205020404" pitchFamily="49" charset="0"/>
              </a:rPr>
              <a:t>	</a:t>
            </a:r>
            <a:r>
              <a:rPr lang="en-US" altLang="en-US" sz="2000" dirty="0">
                <a:latin typeface="Courier New" panose="02070309020205020404" pitchFamily="49" charset="0"/>
              </a:rPr>
              <a:t>WHERE SALARY!= ANY (2200, 22000, 23000);</a:t>
            </a:r>
          </a:p>
          <a:p>
            <a:pPr algn="ctr" eaLnBrk="1" hangingPunct="1">
              <a:buFontTx/>
              <a:buNone/>
              <a:defRPr/>
            </a:pPr>
            <a:endParaRPr lang="en-US" altLang="en-US" sz="2000" dirty="0">
              <a:latin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8D015DE7-BFA5-4838-ADE3-2958BDC3DB83}"/>
              </a:ext>
            </a:extLst>
          </p:cNvPr>
          <p:cNvSpPr>
            <a:spLocks noGrp="1" noChangeArrowheads="1"/>
          </p:cNvSpPr>
          <p:nvPr>
            <p:ph type="title"/>
          </p:nvPr>
        </p:nvSpPr>
        <p:spPr>
          <a:xfrm>
            <a:off x="838200" y="381000"/>
            <a:ext cx="7772400" cy="609600"/>
          </a:xfrm>
        </p:spPr>
        <p:txBody>
          <a:bodyPr/>
          <a:lstStyle/>
          <a:p>
            <a:pPr eaLnBrk="1" hangingPunct="1">
              <a:defRPr/>
            </a:pPr>
            <a:r>
              <a:rPr lang="en-US" altLang="en-US" sz="3600" dirty="0"/>
              <a:t>A</a:t>
            </a:r>
            <a:r>
              <a:rPr lang="en-US" altLang="en-US" sz="3600" i="1" dirty="0"/>
              <a:t> "!= ANY" </a:t>
            </a:r>
            <a:r>
              <a:rPr lang="en-US" altLang="en-US" sz="3600" dirty="0"/>
              <a:t>(Not Equal Any) Example</a:t>
            </a:r>
          </a:p>
        </p:txBody>
      </p:sp>
      <p:sp>
        <p:nvSpPr>
          <p:cNvPr id="360451" name="Rectangle 3">
            <a:extLst>
              <a:ext uri="{FF2B5EF4-FFF2-40B4-BE49-F238E27FC236}">
                <a16:creationId xmlns:a16="http://schemas.microsoft.com/office/drawing/2014/main" id="{1B3A0572-A4CD-4E4B-9D8E-955ABEADB5D3}"/>
              </a:ext>
            </a:extLst>
          </p:cNvPr>
          <p:cNvSpPr>
            <a:spLocks noGrp="1" noChangeArrowheads="1"/>
          </p:cNvSpPr>
          <p:nvPr>
            <p:ph type="body" idx="1"/>
          </p:nvPr>
        </p:nvSpPr>
        <p:spPr>
          <a:xfrm>
            <a:off x="304800" y="1675562"/>
            <a:ext cx="8534400" cy="4953000"/>
          </a:xfrm>
        </p:spPr>
        <p:txBody>
          <a:bodyPr>
            <a:normAutofit fontScale="92500" lnSpcReduction="20000"/>
          </a:bodyPr>
          <a:lstStyle/>
          <a:p>
            <a:pPr eaLnBrk="1" hangingPunct="1">
              <a:lnSpc>
                <a:spcPct val="120000"/>
              </a:lnSpc>
              <a:spcBef>
                <a:spcPts val="600"/>
              </a:spcBef>
              <a:buFontTx/>
              <a:buNone/>
              <a:defRPr/>
            </a:pPr>
            <a:r>
              <a:rPr lang="en-US" altLang="en-US" sz="2000" dirty="0">
                <a:latin typeface="Courier New" panose="02070309020205020404" pitchFamily="49" charset="0"/>
              </a:rPr>
              <a:t>SELECT Salary FROM Employee</a:t>
            </a:r>
          </a:p>
          <a:p>
            <a:pPr eaLnBrk="1" hangingPunct="1">
              <a:lnSpc>
                <a:spcPct val="120000"/>
              </a:lnSpc>
              <a:spcBef>
                <a:spcPts val="600"/>
              </a:spcBef>
              <a:buFontTx/>
              <a:buNone/>
              <a:defRPr/>
            </a:pPr>
            <a:r>
              <a:rPr lang="en-US" altLang="en-US" sz="2000" dirty="0">
                <a:latin typeface="Courier New" panose="02070309020205020404" pitchFamily="49" charset="0"/>
              </a:rPr>
              <a:t>WHERE SALARY </a:t>
            </a:r>
            <a:r>
              <a:rPr lang="en-US" altLang="en-US" sz="2000" b="1" dirty="0">
                <a:latin typeface="Courier New" panose="02070309020205020404" pitchFamily="49" charset="0"/>
              </a:rPr>
              <a:t>NOT IN </a:t>
            </a:r>
            <a:r>
              <a:rPr lang="en-US" altLang="en-US" sz="2000" dirty="0">
                <a:latin typeface="Courier New" panose="02070309020205020404" pitchFamily="49" charset="0"/>
              </a:rPr>
              <a:t>(2200, 22000, 23000)</a:t>
            </a:r>
          </a:p>
          <a:p>
            <a:pPr eaLnBrk="1" hangingPunct="1">
              <a:lnSpc>
                <a:spcPct val="120000"/>
              </a:lnSpc>
              <a:spcBef>
                <a:spcPts val="600"/>
              </a:spcBef>
              <a:buFontTx/>
              <a:buNone/>
              <a:defRPr/>
            </a:pPr>
            <a:r>
              <a:rPr lang="en-US" altLang="en-US" sz="2000" dirty="0">
                <a:latin typeface="Courier New" panose="02070309020205020404" pitchFamily="49" charset="0"/>
              </a:rPr>
              <a:t>ORDER BY Salary;</a:t>
            </a:r>
          </a:p>
          <a:p>
            <a:pPr eaLnBrk="1" hangingPunct="1">
              <a:lnSpc>
                <a:spcPct val="120000"/>
              </a:lnSpc>
              <a:spcBef>
                <a:spcPts val="600"/>
              </a:spcBef>
              <a:buFontTx/>
              <a:buNone/>
              <a:defRPr/>
            </a:pPr>
            <a:r>
              <a:rPr lang="en-US" altLang="en-US" sz="2000" dirty="0">
                <a:latin typeface="Courier New" panose="02070309020205020404" pitchFamily="49" charset="0"/>
              </a:rPr>
              <a:t>    SALARY                                                                      </a:t>
            </a:r>
          </a:p>
          <a:p>
            <a:pPr eaLnBrk="1" hangingPunct="1">
              <a:lnSpc>
                <a:spcPct val="120000"/>
              </a:lnSpc>
              <a:spcBef>
                <a:spcPts val="600"/>
              </a:spcBef>
              <a:buFontTx/>
              <a:buNone/>
              <a:defRPr/>
            </a:pPr>
            <a:r>
              <a:rPr lang="en-US" altLang="en-US" sz="2000" dirty="0">
                <a:latin typeface="Courier New" panose="02070309020205020404" pitchFamily="49" charset="0"/>
              </a:rPr>
              <a:t>----------                                                                      </a:t>
            </a:r>
          </a:p>
          <a:p>
            <a:pPr eaLnBrk="1" hangingPunct="1">
              <a:lnSpc>
                <a:spcPct val="120000"/>
              </a:lnSpc>
              <a:spcBef>
                <a:spcPts val="600"/>
              </a:spcBef>
              <a:buFontTx/>
              <a:buNone/>
              <a:defRPr/>
            </a:pPr>
            <a:r>
              <a:rPr lang="en-US" altLang="en-US" sz="2000" dirty="0">
                <a:latin typeface="Courier New" panose="02070309020205020404" pitchFamily="49" charset="0"/>
              </a:rPr>
              <a:t>      4550                                                                      </a:t>
            </a:r>
          </a:p>
          <a:p>
            <a:pPr eaLnBrk="1" hangingPunct="1">
              <a:lnSpc>
                <a:spcPct val="120000"/>
              </a:lnSpc>
              <a:spcBef>
                <a:spcPts val="600"/>
              </a:spcBef>
              <a:buFontTx/>
              <a:buNone/>
              <a:defRPr/>
            </a:pPr>
            <a:r>
              <a:rPr lang="en-US" altLang="en-US" sz="2000" dirty="0">
                <a:latin typeface="Courier New" panose="02070309020205020404" pitchFamily="49" charset="0"/>
              </a:rPr>
              <a:t>      4800                                                                      </a:t>
            </a:r>
          </a:p>
          <a:p>
            <a:pPr eaLnBrk="1" hangingPunct="1">
              <a:lnSpc>
                <a:spcPct val="120000"/>
              </a:lnSpc>
              <a:spcBef>
                <a:spcPts val="600"/>
              </a:spcBef>
              <a:buFontTx/>
              <a:buNone/>
              <a:defRPr/>
            </a:pPr>
            <a:r>
              <a:rPr lang="en-US" altLang="en-US" sz="2000" dirty="0">
                <a:latin typeface="Courier New" panose="02070309020205020404" pitchFamily="49" charset="0"/>
              </a:rPr>
              <a:t>      4895                                                                      </a:t>
            </a:r>
          </a:p>
          <a:p>
            <a:pPr eaLnBrk="1" hangingPunct="1">
              <a:lnSpc>
                <a:spcPct val="120000"/>
              </a:lnSpc>
              <a:spcBef>
                <a:spcPts val="600"/>
              </a:spcBef>
              <a:buFontTx/>
              <a:buNone/>
              <a:defRPr/>
            </a:pPr>
            <a:r>
              <a:rPr lang="en-US" altLang="en-US" sz="2000" dirty="0">
                <a:latin typeface="Courier New" panose="02070309020205020404" pitchFamily="49" charset="0"/>
              </a:rPr>
              <a:t>      5500                                                                      </a:t>
            </a:r>
          </a:p>
          <a:p>
            <a:pPr eaLnBrk="1" hangingPunct="1">
              <a:lnSpc>
                <a:spcPct val="120000"/>
              </a:lnSpc>
              <a:spcBef>
                <a:spcPts val="600"/>
              </a:spcBef>
              <a:buFontTx/>
              <a:buNone/>
              <a:defRPr/>
            </a:pPr>
            <a:r>
              <a:rPr lang="en-US" altLang="en-US" sz="2000" dirty="0">
                <a:latin typeface="Courier New" panose="02070309020205020404" pitchFamily="49" charset="0"/>
              </a:rPr>
              <a:t>      6500                                                                      </a:t>
            </a:r>
          </a:p>
          <a:p>
            <a:pPr eaLnBrk="1" hangingPunct="1">
              <a:lnSpc>
                <a:spcPct val="120000"/>
              </a:lnSpc>
              <a:spcBef>
                <a:spcPts val="600"/>
              </a:spcBef>
              <a:buFontTx/>
              <a:buNone/>
              <a:defRPr/>
            </a:pPr>
            <a:r>
              <a:rPr lang="en-US" altLang="en-US" sz="2000" dirty="0">
                <a:latin typeface="Courier New" panose="02070309020205020404" pitchFamily="49" charset="0"/>
              </a:rPr>
              <a:t>     ...                                                      </a:t>
            </a:r>
          </a:p>
          <a:p>
            <a:pPr eaLnBrk="1" hangingPunct="1">
              <a:lnSpc>
                <a:spcPct val="120000"/>
              </a:lnSpc>
              <a:spcBef>
                <a:spcPts val="600"/>
              </a:spcBef>
              <a:buFontTx/>
              <a:buNone/>
              <a:defRPr/>
            </a:pPr>
            <a:r>
              <a:rPr lang="en-US" altLang="en-US" sz="2000" dirty="0">
                <a:latin typeface="Courier New" panose="02070309020205020404" pitchFamily="49" charset="0"/>
              </a:rPr>
              <a:t>     ...</a:t>
            </a:r>
          </a:p>
          <a:p>
            <a:pPr eaLnBrk="1" hangingPunct="1">
              <a:lnSpc>
                <a:spcPct val="120000"/>
              </a:lnSpc>
              <a:spcBef>
                <a:spcPts val="600"/>
              </a:spcBef>
              <a:buFontTx/>
              <a:buNone/>
              <a:defRPr/>
            </a:pPr>
            <a:r>
              <a:rPr lang="en-US" altLang="en-US" sz="2000" b="1" dirty="0">
                <a:latin typeface="Courier New" panose="02070309020205020404" pitchFamily="49" charset="0"/>
              </a:rPr>
              <a:t>18 rows selected.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86367DD8-D75C-4759-A535-41B8BDE9BDC6}"/>
              </a:ext>
            </a:extLst>
          </p:cNvPr>
          <p:cNvSpPr>
            <a:spLocks noGrp="1" noChangeArrowheads="1"/>
          </p:cNvSpPr>
          <p:nvPr>
            <p:ph type="title"/>
          </p:nvPr>
        </p:nvSpPr>
        <p:spPr>
          <a:xfrm>
            <a:off x="838200" y="381000"/>
            <a:ext cx="7772400" cy="609600"/>
          </a:xfrm>
        </p:spPr>
        <p:txBody>
          <a:bodyPr/>
          <a:lstStyle/>
          <a:p>
            <a:pPr eaLnBrk="1" hangingPunct="1">
              <a:defRPr/>
            </a:pPr>
            <a:r>
              <a:rPr lang="en-US" altLang="en-US" sz="3600" dirty="0"/>
              <a:t>A</a:t>
            </a:r>
            <a:r>
              <a:rPr lang="en-US" altLang="en-US" sz="3600" i="1" dirty="0"/>
              <a:t> "!= ANY" </a:t>
            </a:r>
            <a:r>
              <a:rPr lang="en-US" altLang="en-US" sz="3600" dirty="0"/>
              <a:t>(Not Equal Any) Example</a:t>
            </a:r>
          </a:p>
        </p:txBody>
      </p:sp>
      <p:sp>
        <p:nvSpPr>
          <p:cNvPr id="360451" name="Rectangle 3">
            <a:extLst>
              <a:ext uri="{FF2B5EF4-FFF2-40B4-BE49-F238E27FC236}">
                <a16:creationId xmlns:a16="http://schemas.microsoft.com/office/drawing/2014/main" id="{2F8C3D0C-1483-4E99-B1AA-460646F6593F}"/>
              </a:ext>
            </a:extLst>
          </p:cNvPr>
          <p:cNvSpPr>
            <a:spLocks noGrp="1" noChangeArrowheads="1"/>
          </p:cNvSpPr>
          <p:nvPr>
            <p:ph type="body" idx="1"/>
          </p:nvPr>
        </p:nvSpPr>
        <p:spPr>
          <a:xfrm>
            <a:off x="304800" y="1675563"/>
            <a:ext cx="8534400" cy="4953000"/>
          </a:xfrm>
        </p:spPr>
        <p:txBody>
          <a:bodyPr>
            <a:normAutofit fontScale="92500" lnSpcReduction="20000"/>
          </a:bodyPr>
          <a:lstStyle/>
          <a:p>
            <a:pPr eaLnBrk="1" hangingPunct="1">
              <a:lnSpc>
                <a:spcPct val="120000"/>
              </a:lnSpc>
              <a:spcBef>
                <a:spcPts val="600"/>
              </a:spcBef>
              <a:buFontTx/>
              <a:buNone/>
              <a:defRPr/>
            </a:pPr>
            <a:r>
              <a:rPr lang="en-US" altLang="en-US" sz="2000" dirty="0">
                <a:latin typeface="Courier New" panose="02070309020205020404" pitchFamily="49" charset="0"/>
              </a:rPr>
              <a:t>SELECT Salary FROM Employee</a:t>
            </a:r>
          </a:p>
          <a:p>
            <a:pPr eaLnBrk="1" hangingPunct="1">
              <a:lnSpc>
                <a:spcPct val="120000"/>
              </a:lnSpc>
              <a:spcBef>
                <a:spcPts val="600"/>
              </a:spcBef>
              <a:buFontTx/>
              <a:buNone/>
              <a:defRPr/>
            </a:pPr>
            <a:r>
              <a:rPr lang="en-US" altLang="en-US" sz="2000" dirty="0">
                <a:latin typeface="Courier New" panose="02070309020205020404" pitchFamily="49" charset="0"/>
              </a:rPr>
              <a:t>WHERE SALARY </a:t>
            </a:r>
            <a:r>
              <a:rPr lang="en-US" altLang="en-US" sz="2000" b="1" dirty="0">
                <a:latin typeface="Courier New" panose="02070309020205020404" pitchFamily="49" charset="0"/>
              </a:rPr>
              <a:t>!=ANY </a:t>
            </a:r>
            <a:r>
              <a:rPr lang="en-US" altLang="en-US" sz="2000" dirty="0">
                <a:latin typeface="Courier New" panose="02070309020205020404" pitchFamily="49" charset="0"/>
              </a:rPr>
              <a:t>(2200, 22000, 23000)</a:t>
            </a:r>
          </a:p>
          <a:p>
            <a:pPr eaLnBrk="1" hangingPunct="1">
              <a:lnSpc>
                <a:spcPct val="120000"/>
              </a:lnSpc>
              <a:spcBef>
                <a:spcPts val="600"/>
              </a:spcBef>
              <a:buFontTx/>
              <a:buNone/>
              <a:defRPr/>
            </a:pPr>
            <a:r>
              <a:rPr lang="en-US" altLang="en-US" sz="2000" dirty="0">
                <a:latin typeface="Courier New" panose="02070309020205020404" pitchFamily="49" charset="0"/>
              </a:rPr>
              <a:t>ORDER BY Salary;</a:t>
            </a:r>
          </a:p>
          <a:p>
            <a:pPr eaLnBrk="1" hangingPunct="1">
              <a:lnSpc>
                <a:spcPct val="120000"/>
              </a:lnSpc>
              <a:spcBef>
                <a:spcPts val="600"/>
              </a:spcBef>
              <a:buFontTx/>
              <a:buNone/>
              <a:defRPr/>
            </a:pPr>
            <a:r>
              <a:rPr lang="en-US" altLang="en-US" sz="2000" dirty="0">
                <a:latin typeface="Courier New" panose="02070309020205020404" pitchFamily="49" charset="0"/>
              </a:rPr>
              <a:t>    SALARY                                                                      </a:t>
            </a:r>
          </a:p>
          <a:p>
            <a:pPr eaLnBrk="1" hangingPunct="1">
              <a:lnSpc>
                <a:spcPct val="120000"/>
              </a:lnSpc>
              <a:spcBef>
                <a:spcPts val="600"/>
              </a:spcBef>
              <a:buFontTx/>
              <a:buNone/>
              <a:defRPr/>
            </a:pPr>
            <a:r>
              <a:rPr lang="en-US" altLang="en-US" sz="2000" dirty="0">
                <a:latin typeface="Courier New" panose="02070309020205020404" pitchFamily="49" charset="0"/>
              </a:rPr>
              <a:t>----------                                                                      </a:t>
            </a:r>
          </a:p>
          <a:p>
            <a:pPr eaLnBrk="1" hangingPunct="1">
              <a:lnSpc>
                <a:spcPct val="120000"/>
              </a:lnSpc>
              <a:spcBef>
                <a:spcPts val="600"/>
              </a:spcBef>
              <a:buFontTx/>
              <a:buNone/>
              <a:defRPr/>
            </a:pPr>
            <a:r>
              <a:rPr lang="en-US" altLang="en-US" sz="2000" dirty="0">
                <a:latin typeface="Courier New" panose="02070309020205020404" pitchFamily="49" charset="0"/>
              </a:rPr>
              <a:t>      2200                                                                      </a:t>
            </a:r>
          </a:p>
          <a:p>
            <a:pPr eaLnBrk="1" hangingPunct="1">
              <a:lnSpc>
                <a:spcPct val="120000"/>
              </a:lnSpc>
              <a:spcBef>
                <a:spcPts val="600"/>
              </a:spcBef>
              <a:buFontTx/>
              <a:buNone/>
              <a:defRPr/>
            </a:pPr>
            <a:r>
              <a:rPr lang="en-US" altLang="en-US" sz="2000" dirty="0">
                <a:latin typeface="Courier New" panose="02070309020205020404" pitchFamily="49" charset="0"/>
              </a:rPr>
              <a:t>      2200                                                                      </a:t>
            </a:r>
          </a:p>
          <a:p>
            <a:pPr eaLnBrk="1" hangingPunct="1">
              <a:lnSpc>
                <a:spcPct val="120000"/>
              </a:lnSpc>
              <a:spcBef>
                <a:spcPts val="600"/>
              </a:spcBef>
              <a:buFontTx/>
              <a:buNone/>
              <a:defRPr/>
            </a:pPr>
            <a:r>
              <a:rPr lang="en-US" altLang="en-US" sz="2000" dirty="0">
                <a:latin typeface="Courier New" panose="02070309020205020404" pitchFamily="49" charset="0"/>
              </a:rPr>
              <a:t>      4550                                                                      </a:t>
            </a:r>
          </a:p>
          <a:p>
            <a:pPr eaLnBrk="1" hangingPunct="1">
              <a:lnSpc>
                <a:spcPct val="120000"/>
              </a:lnSpc>
              <a:spcBef>
                <a:spcPts val="600"/>
              </a:spcBef>
              <a:buFontTx/>
              <a:buNone/>
              <a:defRPr/>
            </a:pPr>
            <a:r>
              <a:rPr lang="en-US" altLang="en-US" sz="2000" dirty="0">
                <a:latin typeface="Courier New" panose="02070309020205020404" pitchFamily="49" charset="0"/>
              </a:rPr>
              <a:t>      4800                                                                      </a:t>
            </a:r>
          </a:p>
          <a:p>
            <a:pPr eaLnBrk="1" hangingPunct="1">
              <a:lnSpc>
                <a:spcPct val="120000"/>
              </a:lnSpc>
              <a:spcBef>
                <a:spcPts val="600"/>
              </a:spcBef>
              <a:buFontTx/>
              <a:buNone/>
              <a:defRPr/>
            </a:pPr>
            <a:r>
              <a:rPr lang="en-US" altLang="en-US" sz="2000" dirty="0">
                <a:latin typeface="Courier New" panose="02070309020205020404" pitchFamily="49" charset="0"/>
              </a:rPr>
              <a:t>      4895                                                                      </a:t>
            </a:r>
          </a:p>
          <a:p>
            <a:pPr eaLnBrk="1" hangingPunct="1">
              <a:lnSpc>
                <a:spcPct val="120000"/>
              </a:lnSpc>
              <a:spcBef>
                <a:spcPts val="600"/>
              </a:spcBef>
              <a:buFontTx/>
              <a:buNone/>
              <a:defRPr/>
            </a:pPr>
            <a:r>
              <a:rPr lang="en-US" altLang="en-US" sz="2000" dirty="0">
                <a:latin typeface="Courier New" panose="02070309020205020404" pitchFamily="49" charset="0"/>
              </a:rPr>
              <a:t>      ....                                                               </a:t>
            </a:r>
          </a:p>
          <a:p>
            <a:pPr eaLnBrk="1" hangingPunct="1">
              <a:lnSpc>
                <a:spcPct val="120000"/>
              </a:lnSpc>
              <a:spcBef>
                <a:spcPts val="600"/>
              </a:spcBef>
              <a:buFontTx/>
              <a:buNone/>
              <a:defRPr/>
            </a:pPr>
            <a:r>
              <a:rPr lang="en-US" altLang="en-US" sz="2000" dirty="0">
                <a:latin typeface="Courier New" panose="02070309020205020404" pitchFamily="49" charset="0"/>
              </a:rPr>
              <a:t>      ....</a:t>
            </a:r>
          </a:p>
          <a:p>
            <a:pPr eaLnBrk="1" hangingPunct="1">
              <a:lnSpc>
                <a:spcPct val="120000"/>
              </a:lnSpc>
              <a:spcBef>
                <a:spcPts val="600"/>
              </a:spcBef>
              <a:buFontTx/>
              <a:buNone/>
              <a:defRPr/>
            </a:pPr>
            <a:r>
              <a:rPr lang="en-US" altLang="en-US" sz="2000" b="1" dirty="0">
                <a:latin typeface="Courier New" panose="02070309020205020404" pitchFamily="49" charset="0"/>
              </a:rPr>
              <a:t>22 rows selected.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E67493D7-0151-49E9-A2F4-91C1D4FB1783}"/>
              </a:ext>
            </a:extLst>
          </p:cNvPr>
          <p:cNvSpPr>
            <a:spLocks noGrp="1" noChangeArrowheads="1"/>
          </p:cNvSpPr>
          <p:nvPr>
            <p:ph type="title"/>
          </p:nvPr>
        </p:nvSpPr>
        <p:spPr>
          <a:xfrm>
            <a:off x="685800" y="228600"/>
            <a:ext cx="7772400" cy="990600"/>
          </a:xfrm>
        </p:spPr>
        <p:txBody>
          <a:bodyPr/>
          <a:lstStyle/>
          <a:p>
            <a:pPr eaLnBrk="1" hangingPunct="1">
              <a:defRPr/>
            </a:pPr>
            <a:r>
              <a:rPr lang="en-US" altLang="en-US" sz="3600" dirty="0"/>
              <a:t>A</a:t>
            </a:r>
            <a:r>
              <a:rPr lang="en-US" altLang="en-US" sz="3600" i="1" dirty="0"/>
              <a:t> "!= ANY" </a:t>
            </a:r>
            <a:r>
              <a:rPr lang="en-US" altLang="en-US" sz="3600" dirty="0"/>
              <a:t>(Not Equal Any) Example</a:t>
            </a:r>
          </a:p>
        </p:txBody>
      </p:sp>
      <p:sp>
        <p:nvSpPr>
          <p:cNvPr id="390147" name="Rectangle 3">
            <a:extLst>
              <a:ext uri="{FF2B5EF4-FFF2-40B4-BE49-F238E27FC236}">
                <a16:creationId xmlns:a16="http://schemas.microsoft.com/office/drawing/2014/main" id="{6142191A-0315-4BB7-B7BD-0EFF3FFD5098}"/>
              </a:ext>
            </a:extLst>
          </p:cNvPr>
          <p:cNvSpPr>
            <a:spLocks noGrp="1" noChangeArrowheads="1"/>
          </p:cNvSpPr>
          <p:nvPr>
            <p:ph type="body" idx="1"/>
          </p:nvPr>
        </p:nvSpPr>
        <p:spPr>
          <a:xfrm>
            <a:off x="381000" y="1219200"/>
            <a:ext cx="8534400" cy="5257800"/>
          </a:xfrm>
        </p:spPr>
        <p:txBody>
          <a:bodyPr>
            <a:normAutofit fontScale="77500" lnSpcReduction="20000"/>
          </a:bodyPr>
          <a:lstStyle/>
          <a:p>
            <a:pPr eaLnBrk="1" hangingPunct="1">
              <a:lnSpc>
                <a:spcPct val="120000"/>
              </a:lnSpc>
              <a:spcBef>
                <a:spcPts val="600"/>
              </a:spcBef>
              <a:defRPr/>
            </a:pPr>
            <a:r>
              <a:rPr lang="en-US" altLang="en-US" sz="2400" dirty="0"/>
              <a:t>Suppose a human resource manager needs a listing of employees that do not have dependents.  You might write the following erroneous query – note that this query returns ALL employee names.  The solution is to use the </a:t>
            </a:r>
            <a:r>
              <a:rPr lang="en-US" altLang="en-US" sz="2400" dirty="0">
                <a:solidFill>
                  <a:srgbClr val="FF0066"/>
                </a:solidFill>
              </a:rPr>
              <a:t>NOT IN</a:t>
            </a:r>
            <a:r>
              <a:rPr lang="en-US" altLang="en-US" sz="2400" dirty="0"/>
              <a:t> operator.</a:t>
            </a:r>
          </a:p>
          <a:p>
            <a:pPr lvl="1" eaLnBrk="1" hangingPunct="1">
              <a:lnSpc>
                <a:spcPct val="80000"/>
              </a:lnSpc>
              <a:buFontTx/>
              <a:buNone/>
              <a:defRPr/>
            </a:pPr>
            <a:endParaRPr lang="en-US" altLang="en-US" sz="900" dirty="0">
              <a:latin typeface="Courier New" panose="02070309020205020404" pitchFamily="49" charset="0"/>
            </a:endParaRPr>
          </a:p>
          <a:p>
            <a:pPr lvl="1" eaLnBrk="1" hangingPunct="1">
              <a:lnSpc>
                <a:spcPct val="80000"/>
              </a:lnSpc>
              <a:buFontTx/>
              <a:buNone/>
              <a:defRPr/>
            </a:pPr>
            <a:r>
              <a:rPr lang="en-US" altLang="en-US" sz="1800" dirty="0">
                <a:latin typeface="Courier New" panose="02070309020205020404" pitchFamily="49" charset="0"/>
              </a:rPr>
              <a:t>/* SQL Example 8.24 */</a:t>
            </a:r>
          </a:p>
          <a:p>
            <a:pPr lvl="1" eaLnBrk="1" hangingPunct="1">
              <a:lnSpc>
                <a:spcPct val="80000"/>
              </a:lnSpc>
              <a:buFontTx/>
              <a:buNone/>
              <a:defRPr/>
            </a:pPr>
            <a:r>
              <a:rPr lang="en-US" altLang="en-US" sz="1800" dirty="0">
                <a:latin typeface="Courier New" panose="02070309020205020404" pitchFamily="49" charset="0"/>
              </a:rPr>
              <a:t>SELECT </a:t>
            </a:r>
            <a:r>
              <a:rPr lang="en-US" altLang="en-US" sz="1800" dirty="0" err="1">
                <a:latin typeface="Courier New" panose="02070309020205020404" pitchFamily="49" charset="0"/>
              </a:rPr>
              <a:t>LastName</a:t>
            </a:r>
            <a:r>
              <a:rPr lang="en-US" altLang="en-US" sz="1800" dirty="0">
                <a:latin typeface="Courier New" panose="02070309020205020404" pitchFamily="49" charset="0"/>
              </a:rPr>
              <a:t> "Last Name", </a:t>
            </a:r>
            <a:r>
              <a:rPr lang="en-US" altLang="en-US" sz="1800" dirty="0" err="1">
                <a:latin typeface="Courier New" panose="02070309020205020404" pitchFamily="49" charset="0"/>
              </a:rPr>
              <a:t>FirstName</a:t>
            </a:r>
            <a:r>
              <a:rPr lang="en-US" altLang="en-US" sz="1800" dirty="0">
                <a:latin typeface="Courier New" panose="02070309020205020404" pitchFamily="49" charset="0"/>
              </a:rPr>
              <a:t> "First Name"</a:t>
            </a:r>
          </a:p>
          <a:p>
            <a:pPr lvl="1" eaLnBrk="1" hangingPunct="1">
              <a:lnSpc>
                <a:spcPct val="80000"/>
              </a:lnSpc>
              <a:buFontTx/>
              <a:buNone/>
              <a:defRPr/>
            </a:pPr>
            <a:r>
              <a:rPr lang="en-US" altLang="en-US" sz="1800" dirty="0">
                <a:latin typeface="Courier New" panose="02070309020205020404" pitchFamily="49" charset="0"/>
              </a:rPr>
              <a:t>FROM Employee</a:t>
            </a:r>
          </a:p>
          <a:p>
            <a:pPr lvl="1" eaLnBrk="1" hangingPunct="1">
              <a:lnSpc>
                <a:spcPct val="80000"/>
              </a:lnSpc>
              <a:buFontTx/>
              <a:buNone/>
              <a:defRPr/>
            </a:pPr>
            <a:r>
              <a:rPr lang="en-US" altLang="en-US" sz="1800" dirty="0">
                <a:latin typeface="Courier New" panose="02070309020205020404" pitchFamily="49" charset="0"/>
              </a:rPr>
              <a:t>WHERE </a:t>
            </a:r>
            <a:r>
              <a:rPr lang="en-US" altLang="en-US" sz="1800" dirty="0" err="1">
                <a:latin typeface="Courier New" panose="02070309020205020404" pitchFamily="49" charset="0"/>
              </a:rPr>
              <a:t>EmployeeID</a:t>
            </a:r>
            <a:r>
              <a:rPr lang="en-US" altLang="en-US" sz="1800" dirty="0">
                <a:latin typeface="Courier New" panose="02070309020205020404" pitchFamily="49" charset="0"/>
              </a:rPr>
              <a:t> </a:t>
            </a:r>
            <a:r>
              <a:rPr lang="en-US" altLang="en-US" sz="1800" b="1" dirty="0">
                <a:solidFill>
                  <a:srgbClr val="FF0066"/>
                </a:solidFill>
                <a:latin typeface="Courier New" panose="02070309020205020404" pitchFamily="49" charset="0"/>
              </a:rPr>
              <a:t>!= ANY</a:t>
            </a:r>
            <a:endParaRPr lang="en-US" altLang="en-US" sz="1800" dirty="0">
              <a:solidFill>
                <a:srgbClr val="FF0066"/>
              </a:solidFill>
              <a:latin typeface="Courier New" panose="02070309020205020404" pitchFamily="49" charset="0"/>
            </a:endParaRPr>
          </a:p>
          <a:p>
            <a:pPr lvl="1" eaLnBrk="1" hangingPunct="1">
              <a:lnSpc>
                <a:spcPct val="80000"/>
              </a:lnSpc>
              <a:buFontTx/>
              <a:buNone/>
              <a:defRPr/>
            </a:pPr>
            <a:r>
              <a:rPr lang="en-US" altLang="en-US" sz="1800" dirty="0">
                <a:latin typeface="Courier New" panose="02070309020205020404" pitchFamily="49" charset="0"/>
              </a:rPr>
              <a:t>    (SELECT DISTINCT </a:t>
            </a:r>
            <a:r>
              <a:rPr lang="en-US" altLang="en-US" sz="1800" dirty="0" err="1">
                <a:latin typeface="Courier New" panose="02070309020205020404" pitchFamily="49" charset="0"/>
              </a:rPr>
              <a:t>EmployeeID</a:t>
            </a:r>
            <a:endParaRPr lang="en-US" altLang="en-US" sz="1800" dirty="0">
              <a:latin typeface="Courier New" panose="02070309020205020404" pitchFamily="49" charset="0"/>
            </a:endParaRPr>
          </a:p>
          <a:p>
            <a:pPr lvl="1" eaLnBrk="1" hangingPunct="1">
              <a:lnSpc>
                <a:spcPct val="80000"/>
              </a:lnSpc>
              <a:buFontTx/>
              <a:buNone/>
              <a:defRPr/>
            </a:pPr>
            <a:r>
              <a:rPr lang="en-US" altLang="en-US" sz="1800" dirty="0">
                <a:latin typeface="Courier New" panose="02070309020205020404" pitchFamily="49" charset="0"/>
              </a:rPr>
              <a:t>     FROM Dependent);</a:t>
            </a:r>
          </a:p>
          <a:p>
            <a:pPr lvl="1" eaLnBrk="1" hangingPunct="1">
              <a:lnSpc>
                <a:spcPct val="80000"/>
              </a:lnSpc>
              <a:buFontTx/>
              <a:buNone/>
              <a:defRPr/>
            </a:pPr>
            <a:r>
              <a:rPr lang="en-US" altLang="en-US" sz="1800" dirty="0">
                <a:latin typeface="Courier New" panose="02070309020205020404" pitchFamily="49" charset="0"/>
              </a:rPr>
              <a:t>Last Name       First Name</a:t>
            </a:r>
          </a:p>
          <a:p>
            <a:pPr lvl="1" eaLnBrk="1" hangingPunct="1">
              <a:lnSpc>
                <a:spcPct val="80000"/>
              </a:lnSpc>
              <a:buFontTx/>
              <a:buNone/>
              <a:defRPr/>
            </a:pPr>
            <a:r>
              <a:rPr lang="en-US" altLang="en-US" sz="1800" dirty="0">
                <a:latin typeface="Courier New" panose="02070309020205020404" pitchFamily="49" charset="0"/>
              </a:rPr>
              <a:t>--------------- ---------------</a:t>
            </a:r>
          </a:p>
          <a:p>
            <a:pPr lvl="1" eaLnBrk="1" hangingPunct="1">
              <a:lnSpc>
                <a:spcPct val="80000"/>
              </a:lnSpc>
              <a:buFontTx/>
              <a:buNone/>
              <a:defRPr/>
            </a:pPr>
            <a:r>
              <a:rPr lang="en-US" altLang="en-US" sz="1800" dirty="0">
                <a:latin typeface="Courier New" panose="02070309020205020404" pitchFamily="49" charset="0"/>
              </a:rPr>
              <a:t>Simmons         Lester</a:t>
            </a:r>
          </a:p>
          <a:p>
            <a:pPr lvl="1" eaLnBrk="1" hangingPunct="1">
              <a:lnSpc>
                <a:spcPct val="80000"/>
              </a:lnSpc>
              <a:buFontTx/>
              <a:buNone/>
              <a:defRPr/>
            </a:pPr>
            <a:r>
              <a:rPr lang="en-US" altLang="en-US" sz="1800" dirty="0">
                <a:latin typeface="Courier New" panose="02070309020205020404" pitchFamily="49" charset="0"/>
              </a:rPr>
              <a:t>Boudreaux       Beverly</a:t>
            </a:r>
          </a:p>
          <a:p>
            <a:pPr lvl="1" eaLnBrk="1" hangingPunct="1">
              <a:lnSpc>
                <a:spcPct val="80000"/>
              </a:lnSpc>
              <a:buFontTx/>
              <a:buNone/>
              <a:defRPr/>
            </a:pPr>
            <a:r>
              <a:rPr lang="en-US" altLang="en-US" sz="1800" dirty="0">
                <a:latin typeface="Courier New" panose="02070309020205020404" pitchFamily="49" charset="0"/>
              </a:rPr>
              <a:t>Adams           Adam</a:t>
            </a:r>
          </a:p>
          <a:p>
            <a:pPr lvl="1" eaLnBrk="1" hangingPunct="1">
              <a:lnSpc>
                <a:spcPct val="80000"/>
              </a:lnSpc>
              <a:buFontTx/>
              <a:buNone/>
              <a:defRPr/>
            </a:pPr>
            <a:r>
              <a:rPr lang="en-US" altLang="en-US" sz="1800" dirty="0">
                <a:latin typeface="Courier New" panose="02070309020205020404" pitchFamily="49" charset="0"/>
              </a:rPr>
              <a:t>. . .</a:t>
            </a:r>
            <a:endParaRPr lang="en-US" altLang="en-US" sz="1800" i="1" dirty="0">
              <a:latin typeface="Courier New" panose="02070309020205020404" pitchFamily="49" charset="0"/>
            </a:endParaRPr>
          </a:p>
          <a:p>
            <a:pPr lvl="1" eaLnBrk="1" hangingPunct="1">
              <a:lnSpc>
                <a:spcPct val="80000"/>
              </a:lnSpc>
              <a:buFontTx/>
              <a:buNone/>
              <a:defRPr/>
            </a:pPr>
            <a:r>
              <a:rPr lang="en-US" altLang="en-US" sz="1800" i="1" dirty="0">
                <a:latin typeface="Courier New" panose="02070309020205020404" pitchFamily="49" charset="0"/>
              </a:rPr>
              <a:t>24 rows selected.</a:t>
            </a:r>
            <a:r>
              <a:rPr lang="en-US" altLang="en-US" sz="16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9725BE71-8842-4FE3-BF02-4A0977BDC36A}"/>
              </a:ext>
            </a:extLst>
          </p:cNvPr>
          <p:cNvSpPr>
            <a:spLocks noGrp="1" noChangeArrowheads="1"/>
          </p:cNvSpPr>
          <p:nvPr>
            <p:ph type="title"/>
          </p:nvPr>
        </p:nvSpPr>
        <p:spPr>
          <a:xfrm>
            <a:off x="762000" y="304800"/>
            <a:ext cx="7772400" cy="838200"/>
          </a:xfrm>
        </p:spPr>
        <p:txBody>
          <a:bodyPr/>
          <a:lstStyle/>
          <a:p>
            <a:pPr eaLnBrk="1" hangingPunct="1">
              <a:defRPr/>
            </a:pPr>
            <a:r>
              <a:rPr lang="en-US" altLang="en-US" sz="3600" dirty="0"/>
              <a:t>MULTIPLE LEVELS OF NESTING</a:t>
            </a:r>
          </a:p>
        </p:txBody>
      </p:sp>
      <p:sp>
        <p:nvSpPr>
          <p:cNvPr id="343043" name="Rectangle 3">
            <a:extLst>
              <a:ext uri="{FF2B5EF4-FFF2-40B4-BE49-F238E27FC236}">
                <a16:creationId xmlns:a16="http://schemas.microsoft.com/office/drawing/2014/main" id="{54E3DFD0-CCE8-4765-B339-A6FB996AAE62}"/>
              </a:ext>
            </a:extLst>
          </p:cNvPr>
          <p:cNvSpPr>
            <a:spLocks noGrp="1" noChangeArrowheads="1"/>
          </p:cNvSpPr>
          <p:nvPr>
            <p:ph type="body" idx="1"/>
          </p:nvPr>
        </p:nvSpPr>
        <p:spPr>
          <a:xfrm>
            <a:off x="685800" y="1460771"/>
            <a:ext cx="7772400" cy="4800600"/>
          </a:xfrm>
        </p:spPr>
        <p:txBody>
          <a:bodyPr>
            <a:normAutofit fontScale="92500"/>
          </a:bodyPr>
          <a:lstStyle/>
          <a:p>
            <a:pPr eaLnBrk="1" hangingPunct="1">
              <a:defRPr/>
            </a:pPr>
            <a:r>
              <a:rPr lang="en-US" altLang="en-US" sz="2800" dirty="0"/>
              <a:t>Subqueries may themselves contain subqueries. </a:t>
            </a:r>
          </a:p>
          <a:p>
            <a:pPr eaLnBrk="1" hangingPunct="1">
              <a:defRPr/>
            </a:pPr>
            <a:r>
              <a:rPr lang="en-US" altLang="en-US" sz="2800" dirty="0"/>
              <a:t>When the WHERE clause of a subquery has as its object another subquery, these are termed </a:t>
            </a:r>
            <a:r>
              <a:rPr lang="en-US" altLang="en-US" sz="2800" i="1" dirty="0"/>
              <a:t>nested subqueries</a:t>
            </a:r>
            <a:r>
              <a:rPr lang="en-US" altLang="en-US" sz="2800" dirty="0"/>
              <a:t>. </a:t>
            </a:r>
          </a:p>
          <a:p>
            <a:pPr eaLnBrk="1" hangingPunct="1">
              <a:defRPr/>
            </a:pPr>
            <a:r>
              <a:rPr lang="en-US" altLang="en-US" sz="2800" dirty="0"/>
              <a:t>Oracle places no practical limit on the number of queries that can be nested in a WHERE clause.</a:t>
            </a:r>
          </a:p>
          <a:p>
            <a:pPr eaLnBrk="1" hangingPunct="1">
              <a:defRPr/>
            </a:pPr>
            <a:r>
              <a:rPr lang="en-US" altLang="en-US" sz="2800" dirty="0"/>
              <a:t>Consider the problem of producing a listing of employees that worked more than 10 hours on the project named </a:t>
            </a:r>
            <a:r>
              <a:rPr lang="en-US" altLang="en-US" sz="2800" i="1" dirty="0"/>
              <a:t>Remodel ER Suite</a:t>
            </a:r>
            <a:r>
              <a:rPr lang="en-US" altLang="en-US" sz="2800" dirty="0"/>
              <a:t>. </a:t>
            </a:r>
            <a:r>
              <a:rPr lang="en-US" altLang="en-US" sz="24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A6B99308-6F34-46B5-B56D-BA5EE1440C08}"/>
              </a:ext>
            </a:extLst>
          </p:cNvPr>
          <p:cNvSpPr>
            <a:spLocks noGrp="1" noChangeArrowheads="1"/>
          </p:cNvSpPr>
          <p:nvPr>
            <p:ph type="title"/>
          </p:nvPr>
        </p:nvSpPr>
        <p:spPr>
          <a:xfrm>
            <a:off x="685800" y="304800"/>
            <a:ext cx="7772400" cy="762000"/>
          </a:xfrm>
        </p:spPr>
        <p:txBody>
          <a:bodyPr/>
          <a:lstStyle/>
          <a:p>
            <a:pPr eaLnBrk="1" hangingPunct="1">
              <a:defRPr/>
            </a:pPr>
            <a:r>
              <a:rPr lang="en-US" altLang="en-US" sz="4000" dirty="0"/>
              <a:t>Example 8.11</a:t>
            </a:r>
          </a:p>
        </p:txBody>
      </p:sp>
      <p:sp>
        <p:nvSpPr>
          <p:cNvPr id="344067" name="Rectangle 3">
            <a:extLst>
              <a:ext uri="{FF2B5EF4-FFF2-40B4-BE49-F238E27FC236}">
                <a16:creationId xmlns:a16="http://schemas.microsoft.com/office/drawing/2014/main" id="{A666DB04-4067-405B-A3D9-2A3F4806FB29}"/>
              </a:ext>
            </a:extLst>
          </p:cNvPr>
          <p:cNvSpPr>
            <a:spLocks noGrp="1" noChangeArrowheads="1"/>
          </p:cNvSpPr>
          <p:nvPr>
            <p:ph type="body" idx="1"/>
          </p:nvPr>
        </p:nvSpPr>
        <p:spPr>
          <a:xfrm>
            <a:off x="578795" y="1282429"/>
            <a:ext cx="8229600" cy="5105400"/>
          </a:xfrm>
        </p:spPr>
        <p:txBody>
          <a:bodyPr>
            <a:normAutofit fontScale="70000" lnSpcReduction="20000"/>
          </a:bodyPr>
          <a:lstStyle/>
          <a:p>
            <a:pPr eaLnBrk="1" hangingPunct="1">
              <a:lnSpc>
                <a:spcPct val="80000"/>
              </a:lnSpc>
              <a:buFontTx/>
              <a:buNone/>
              <a:defRPr/>
            </a:pPr>
            <a:endParaRPr lang="en-US" altLang="en-US" sz="1800" dirty="0"/>
          </a:p>
          <a:p>
            <a:pPr eaLnBrk="1" hangingPunct="1">
              <a:lnSpc>
                <a:spcPct val="120000"/>
              </a:lnSpc>
              <a:spcBef>
                <a:spcPts val="600"/>
              </a:spcBef>
              <a:buFontTx/>
              <a:buNone/>
              <a:defRPr/>
            </a:pPr>
            <a:r>
              <a:rPr lang="en-US" altLang="en-US" sz="2000" dirty="0">
                <a:latin typeface="Courier New" panose="02070309020205020404" pitchFamily="49" charset="0"/>
              </a:rPr>
              <a:t>/* SQL Example 8.11 */</a:t>
            </a:r>
          </a:p>
          <a:p>
            <a:pPr eaLnBrk="1" hangingPunct="1">
              <a:lnSpc>
                <a:spcPct val="120000"/>
              </a:lnSpc>
              <a:spcBef>
                <a:spcPts val="600"/>
              </a:spcBef>
              <a:buFontTx/>
              <a:buNone/>
              <a:defRPr/>
            </a:pPr>
            <a:r>
              <a:rPr lang="en-US" altLang="en-US" sz="2000" dirty="0">
                <a:latin typeface="Courier New" panose="02070309020205020404" pitchFamily="49" charset="0"/>
              </a:rPr>
              <a:t>SELECT </a:t>
            </a:r>
            <a:r>
              <a:rPr lang="en-US" altLang="en-US" sz="2000" dirty="0" err="1">
                <a:latin typeface="Courier New" panose="02070309020205020404" pitchFamily="49" charset="0"/>
              </a:rPr>
              <a:t>LastName</a:t>
            </a:r>
            <a:r>
              <a:rPr lang="en-US" altLang="en-US" sz="2000" dirty="0">
                <a:latin typeface="Courier New" panose="02070309020205020404" pitchFamily="49" charset="0"/>
              </a:rPr>
              <a:t> "Last Name", </a:t>
            </a:r>
            <a:r>
              <a:rPr lang="en-US" altLang="en-US" sz="2000" dirty="0" err="1">
                <a:latin typeface="Courier New" panose="02070309020205020404" pitchFamily="49" charset="0"/>
              </a:rPr>
              <a:t>FirstName</a:t>
            </a:r>
            <a:r>
              <a:rPr lang="en-US" altLang="en-US" sz="2000" dirty="0">
                <a:latin typeface="Courier New" panose="02070309020205020404" pitchFamily="49" charset="0"/>
              </a:rPr>
              <a:t> "First Name"</a:t>
            </a:r>
          </a:p>
          <a:p>
            <a:pPr eaLnBrk="1" hangingPunct="1">
              <a:lnSpc>
                <a:spcPct val="120000"/>
              </a:lnSpc>
              <a:spcBef>
                <a:spcPts val="600"/>
              </a:spcBef>
              <a:buFontTx/>
              <a:buNone/>
              <a:defRPr/>
            </a:pPr>
            <a:r>
              <a:rPr lang="en-US" altLang="en-US" sz="2000" dirty="0">
                <a:latin typeface="Courier New" panose="02070309020205020404" pitchFamily="49" charset="0"/>
              </a:rPr>
              <a:t>FROM Employee</a:t>
            </a:r>
          </a:p>
          <a:p>
            <a:pPr eaLnBrk="1" hangingPunct="1">
              <a:lnSpc>
                <a:spcPct val="120000"/>
              </a:lnSpc>
              <a:spcBef>
                <a:spcPts val="600"/>
              </a:spcBef>
              <a:buFontTx/>
              <a:buNone/>
              <a:defRPr/>
            </a:pPr>
            <a:r>
              <a:rPr lang="en-US" altLang="en-US" sz="2000" dirty="0">
                <a:latin typeface="Courier New" panose="02070309020205020404" pitchFamily="49" charset="0"/>
              </a:rPr>
              <a:t>WHERE </a:t>
            </a:r>
            <a:r>
              <a:rPr lang="en-US" altLang="en-US" sz="2000" dirty="0" err="1">
                <a:latin typeface="Courier New" panose="02070309020205020404" pitchFamily="49" charset="0"/>
              </a:rPr>
              <a:t>EmployeeID</a:t>
            </a:r>
            <a:r>
              <a:rPr lang="en-US" altLang="en-US" sz="2000" dirty="0">
                <a:latin typeface="Courier New" panose="02070309020205020404" pitchFamily="49" charset="0"/>
              </a:rPr>
              <a:t> IN</a:t>
            </a:r>
            <a:br>
              <a:rPr lang="en-US" altLang="en-US" sz="2000" dirty="0">
                <a:latin typeface="Courier New" panose="02070309020205020404" pitchFamily="49" charset="0"/>
              </a:rPr>
            </a:br>
            <a:r>
              <a:rPr lang="en-US" altLang="en-US" sz="2000" dirty="0">
                <a:latin typeface="Courier New" panose="02070309020205020404" pitchFamily="49" charset="0"/>
              </a:rPr>
              <a:t>  (SELECT </a:t>
            </a:r>
            <a:r>
              <a:rPr lang="en-US" altLang="en-US" sz="2000" dirty="0" err="1">
                <a:latin typeface="Courier New" panose="02070309020205020404" pitchFamily="49" charset="0"/>
              </a:rPr>
              <a:t>EmployeeID</a:t>
            </a:r>
            <a:r>
              <a:rPr lang="en-US" altLang="en-US" sz="2000" dirty="0">
                <a:latin typeface="Courier New" panose="02070309020205020404" pitchFamily="49" charset="0"/>
              </a:rPr>
              <a:t> </a:t>
            </a:r>
          </a:p>
          <a:p>
            <a:pPr eaLnBrk="1" hangingPunct="1">
              <a:lnSpc>
                <a:spcPct val="120000"/>
              </a:lnSpc>
              <a:spcBef>
                <a:spcPts val="600"/>
              </a:spcBef>
              <a:buFontTx/>
              <a:buNone/>
              <a:defRPr/>
            </a:pPr>
            <a:r>
              <a:rPr lang="en-US" altLang="en-US" sz="2000" dirty="0">
                <a:latin typeface="Courier New" panose="02070309020205020404" pitchFamily="49" charset="0"/>
              </a:rPr>
              <a:t>     FROM </a:t>
            </a:r>
            <a:r>
              <a:rPr lang="en-US" altLang="en-US" sz="2000" dirty="0" err="1">
                <a:latin typeface="Courier New" panose="02070309020205020404" pitchFamily="49" charset="0"/>
              </a:rPr>
              <a:t>ProjectAssignment</a:t>
            </a:r>
            <a:endParaRPr lang="en-US" altLang="en-US" sz="20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     WHERE </a:t>
            </a:r>
            <a:r>
              <a:rPr lang="en-US" altLang="en-US" sz="2000" dirty="0" err="1">
                <a:latin typeface="Courier New" panose="02070309020205020404" pitchFamily="49" charset="0"/>
              </a:rPr>
              <a:t>HoursWorked</a:t>
            </a:r>
            <a:r>
              <a:rPr lang="en-US" altLang="en-US" sz="2000" dirty="0">
                <a:latin typeface="Courier New" panose="02070309020205020404" pitchFamily="49" charset="0"/>
              </a:rPr>
              <a:t> &gt; 10 AND </a:t>
            </a:r>
            <a:r>
              <a:rPr lang="en-US" altLang="en-US" sz="2000" dirty="0" err="1">
                <a:latin typeface="Courier New" panose="02070309020205020404" pitchFamily="49" charset="0"/>
              </a:rPr>
              <a:t>ProjectNumber</a:t>
            </a:r>
            <a:r>
              <a:rPr lang="en-US" altLang="en-US" sz="2000" dirty="0">
                <a:latin typeface="Courier New" panose="02070309020205020404" pitchFamily="49" charset="0"/>
              </a:rPr>
              <a:t> IN </a:t>
            </a:r>
          </a:p>
          <a:p>
            <a:pPr eaLnBrk="1" hangingPunct="1">
              <a:lnSpc>
                <a:spcPct val="120000"/>
              </a:lnSpc>
              <a:spcBef>
                <a:spcPts val="600"/>
              </a:spcBef>
              <a:buFontTx/>
              <a:buNone/>
              <a:defRPr/>
            </a:pPr>
            <a:r>
              <a:rPr lang="en-US" altLang="en-US" sz="2000" dirty="0">
                <a:latin typeface="Courier New" panose="02070309020205020404" pitchFamily="49" charset="0"/>
              </a:rPr>
              <a:t>        (SELECT </a:t>
            </a:r>
            <a:r>
              <a:rPr lang="en-US" altLang="en-US" sz="2000" dirty="0" err="1">
                <a:latin typeface="Courier New" panose="02070309020205020404" pitchFamily="49" charset="0"/>
              </a:rPr>
              <a:t>ProjectNumber</a:t>
            </a:r>
            <a:endParaRPr lang="en-US" altLang="en-US" sz="20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         FROM Project</a:t>
            </a:r>
          </a:p>
          <a:p>
            <a:pPr eaLnBrk="1" hangingPunct="1">
              <a:lnSpc>
                <a:spcPct val="120000"/>
              </a:lnSpc>
              <a:spcBef>
                <a:spcPts val="600"/>
              </a:spcBef>
              <a:buFontTx/>
              <a:buNone/>
              <a:defRPr/>
            </a:pPr>
            <a:r>
              <a:rPr lang="en-US" altLang="en-US" sz="2000" dirty="0">
                <a:latin typeface="Courier New" panose="02070309020205020404" pitchFamily="49" charset="0"/>
              </a:rPr>
              <a:t>         WHERE </a:t>
            </a:r>
            <a:r>
              <a:rPr lang="en-US" altLang="en-US" sz="2000" dirty="0" err="1">
                <a:latin typeface="Courier New" panose="02070309020205020404" pitchFamily="49" charset="0"/>
              </a:rPr>
              <a:t>ProjectTitle</a:t>
            </a:r>
            <a:r>
              <a:rPr lang="en-US" altLang="en-US" sz="2000" dirty="0">
                <a:latin typeface="Courier New" panose="02070309020205020404" pitchFamily="49" charset="0"/>
              </a:rPr>
              <a:t> = 'Remodel ER Suite'));</a:t>
            </a:r>
          </a:p>
          <a:p>
            <a:pPr eaLnBrk="1" hangingPunct="1">
              <a:lnSpc>
                <a:spcPct val="120000"/>
              </a:lnSpc>
              <a:spcBef>
                <a:spcPts val="600"/>
              </a:spcBef>
              <a:buFontTx/>
              <a:buNone/>
              <a:defRPr/>
            </a:pPr>
            <a:endParaRPr lang="en-US" altLang="en-US" sz="8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Last Name       First Name</a:t>
            </a:r>
          </a:p>
          <a:p>
            <a:pPr eaLnBrk="1" hangingPunct="1">
              <a:lnSpc>
                <a:spcPct val="120000"/>
              </a:lnSpc>
              <a:spcBef>
                <a:spcPts val="600"/>
              </a:spcBef>
              <a:buFontTx/>
              <a:buNone/>
              <a:defRPr/>
            </a:pPr>
            <a:r>
              <a:rPr lang="en-US" altLang="en-US" sz="2000" dirty="0">
                <a:latin typeface="Courier New" panose="02070309020205020404" pitchFamily="49" charset="0"/>
              </a:rPr>
              <a:t>--------------- ---------------</a:t>
            </a:r>
          </a:p>
          <a:p>
            <a:pPr eaLnBrk="1" hangingPunct="1">
              <a:lnSpc>
                <a:spcPct val="120000"/>
              </a:lnSpc>
              <a:spcBef>
                <a:spcPts val="600"/>
              </a:spcBef>
              <a:buFontTx/>
              <a:buNone/>
              <a:defRPr/>
            </a:pPr>
            <a:r>
              <a:rPr lang="en-US" altLang="en-US" sz="2000" dirty="0">
                <a:latin typeface="Courier New" panose="02070309020205020404" pitchFamily="49" charset="0"/>
              </a:rPr>
              <a:t>Bordoloi        Bijoy</a:t>
            </a:r>
          </a:p>
          <a:p>
            <a:pPr eaLnBrk="1" hangingPunct="1">
              <a:lnSpc>
                <a:spcPct val="120000"/>
              </a:lnSpc>
              <a:spcBef>
                <a:spcPts val="600"/>
              </a:spcBef>
              <a:buFontTx/>
              <a:buNone/>
              <a:defRPr/>
            </a:pPr>
            <a:r>
              <a:rPr lang="en-US" altLang="en-US" sz="2000" dirty="0" err="1">
                <a:latin typeface="Courier New" panose="02070309020205020404" pitchFamily="49" charset="0"/>
              </a:rPr>
              <a:t>Klepper</a:t>
            </a:r>
            <a:r>
              <a:rPr lang="en-US" altLang="en-US" sz="2000" dirty="0">
                <a:latin typeface="Courier New" panose="02070309020205020404" pitchFamily="49" charset="0"/>
              </a:rPr>
              <a:t>         Robert</a:t>
            </a:r>
          </a:p>
          <a:p>
            <a:pPr eaLnBrk="1" hangingPunct="1">
              <a:lnSpc>
                <a:spcPct val="120000"/>
              </a:lnSpc>
              <a:spcBef>
                <a:spcPts val="600"/>
              </a:spcBef>
              <a:buFontTx/>
              <a:buNone/>
              <a:defRPr/>
            </a:pPr>
            <a:r>
              <a:rPr lang="en-US" altLang="en-US" sz="2000" dirty="0">
                <a:latin typeface="Courier New" panose="02070309020205020404" pitchFamily="49" charset="0"/>
              </a:rPr>
              <a:t>Smith           Susan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38444BA1-2B6D-4248-9CD8-38ABF05E181E}"/>
              </a:ext>
            </a:extLst>
          </p:cNvPr>
          <p:cNvSpPr>
            <a:spLocks noGrp="1" noChangeArrowheads="1"/>
          </p:cNvSpPr>
          <p:nvPr>
            <p:ph type="title"/>
          </p:nvPr>
        </p:nvSpPr>
        <p:spPr>
          <a:xfrm>
            <a:off x="685800" y="304800"/>
            <a:ext cx="7772400" cy="762000"/>
          </a:xfrm>
        </p:spPr>
        <p:txBody>
          <a:bodyPr/>
          <a:lstStyle/>
          <a:p>
            <a:pPr eaLnBrk="1" hangingPunct="1">
              <a:defRPr/>
            </a:pPr>
            <a:r>
              <a:rPr lang="en-US" altLang="en-US" sz="4400" dirty="0"/>
              <a:t>Understanding Subquery 8.11</a:t>
            </a:r>
          </a:p>
        </p:txBody>
      </p:sp>
      <p:sp>
        <p:nvSpPr>
          <p:cNvPr id="345091" name="Rectangle 3">
            <a:extLst>
              <a:ext uri="{FF2B5EF4-FFF2-40B4-BE49-F238E27FC236}">
                <a16:creationId xmlns:a16="http://schemas.microsoft.com/office/drawing/2014/main" id="{040DDC34-95D1-4DA2-BE33-AAD1C4D013B0}"/>
              </a:ext>
            </a:extLst>
          </p:cNvPr>
          <p:cNvSpPr>
            <a:spLocks noGrp="1" noChangeArrowheads="1"/>
          </p:cNvSpPr>
          <p:nvPr>
            <p:ph type="body" idx="1"/>
          </p:nvPr>
        </p:nvSpPr>
        <p:spPr>
          <a:xfrm>
            <a:off x="175098" y="1143000"/>
            <a:ext cx="8740302" cy="5410200"/>
          </a:xfrm>
        </p:spPr>
        <p:txBody>
          <a:bodyPr>
            <a:normAutofit fontScale="85000" lnSpcReduction="10000"/>
          </a:bodyPr>
          <a:lstStyle/>
          <a:p>
            <a:pPr eaLnBrk="1" hangingPunct="1">
              <a:defRPr/>
            </a:pPr>
            <a:r>
              <a:rPr lang="en-US" altLang="en-US" sz="2800" dirty="0"/>
              <a:t>In order to understand how this query executes, begin your examination by figuring out which tables are needed to determine the employee names who have worked more than 10 hours on a certain project.  </a:t>
            </a:r>
          </a:p>
          <a:p>
            <a:pPr lvl="1">
              <a:defRPr/>
            </a:pPr>
            <a:r>
              <a:rPr lang="en-US" altLang="en-US" sz="2600" dirty="0"/>
              <a:t>EMPLOYEE is needed to get the </a:t>
            </a:r>
            <a:r>
              <a:rPr lang="en-US" altLang="en-US" sz="2600" dirty="0" err="1"/>
              <a:t>lastName</a:t>
            </a:r>
            <a:r>
              <a:rPr lang="en-US" altLang="en-US" sz="2600" dirty="0"/>
              <a:t> and </a:t>
            </a:r>
            <a:r>
              <a:rPr lang="en-US" altLang="en-US" sz="2600" dirty="0" err="1"/>
              <a:t>firstName</a:t>
            </a:r>
            <a:r>
              <a:rPr lang="en-US" altLang="en-US" sz="2600" dirty="0"/>
              <a:t>.</a:t>
            </a:r>
          </a:p>
          <a:p>
            <a:pPr lvl="1">
              <a:defRPr/>
            </a:pPr>
            <a:r>
              <a:rPr lang="en-US" altLang="en-US" sz="2600" dirty="0"/>
              <a:t>PROJECTASSIGNMENT is needed to get the hours worked.</a:t>
            </a:r>
          </a:p>
          <a:p>
            <a:pPr lvl="1">
              <a:defRPr/>
            </a:pPr>
            <a:r>
              <a:rPr lang="en-US" altLang="en-US" sz="2600" dirty="0"/>
              <a:t>PROJECT is needed to get data on the title ‘Remodel ER Suite’. on with the lowest subquery by executing it independently of the outer queries.</a:t>
            </a:r>
          </a:p>
          <a:p>
            <a:pPr>
              <a:defRPr/>
            </a:pPr>
            <a:r>
              <a:rPr lang="en-US" altLang="en-US" sz="2800" dirty="0"/>
              <a:t>Because we want to display the names, we know EMPLOYEE query will be the outer most query.  Looking at the ERD, we know PROJECTASSIGNMENT is the table connecting EMPLOYEE to the PROJECT title.  So PROJECT must be the inner most query</a:t>
            </a:r>
          </a:p>
          <a:p>
            <a:pPr eaLnBrk="1" hangingPunct="1">
              <a:buFontTx/>
              <a:buNone/>
              <a:defRPr/>
            </a:pPr>
            <a:endParaRPr lang="en-US" altLang="en-US" sz="2800" dirty="0">
              <a:latin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38444BA1-2B6D-4248-9CD8-38ABF05E181E}"/>
              </a:ext>
            </a:extLst>
          </p:cNvPr>
          <p:cNvSpPr>
            <a:spLocks noGrp="1" noChangeArrowheads="1"/>
          </p:cNvSpPr>
          <p:nvPr>
            <p:ph type="title"/>
          </p:nvPr>
        </p:nvSpPr>
        <p:spPr>
          <a:xfrm>
            <a:off x="685800" y="304800"/>
            <a:ext cx="7772400" cy="762000"/>
          </a:xfrm>
        </p:spPr>
        <p:txBody>
          <a:bodyPr/>
          <a:lstStyle/>
          <a:p>
            <a:pPr eaLnBrk="1" hangingPunct="1">
              <a:defRPr/>
            </a:pPr>
            <a:r>
              <a:rPr lang="en-US" altLang="en-US" sz="4400" dirty="0"/>
              <a:t>Understanding Subquery 8.11</a:t>
            </a:r>
          </a:p>
        </p:txBody>
      </p:sp>
      <p:sp>
        <p:nvSpPr>
          <p:cNvPr id="345091" name="Rectangle 3">
            <a:extLst>
              <a:ext uri="{FF2B5EF4-FFF2-40B4-BE49-F238E27FC236}">
                <a16:creationId xmlns:a16="http://schemas.microsoft.com/office/drawing/2014/main" id="{040DDC34-95D1-4DA2-BE33-AAD1C4D013B0}"/>
              </a:ext>
            </a:extLst>
          </p:cNvPr>
          <p:cNvSpPr>
            <a:spLocks noGrp="1" noChangeArrowheads="1"/>
          </p:cNvSpPr>
          <p:nvPr>
            <p:ph type="body" idx="1"/>
          </p:nvPr>
        </p:nvSpPr>
        <p:spPr>
          <a:xfrm>
            <a:off x="342900" y="1434830"/>
            <a:ext cx="8458200" cy="4953000"/>
          </a:xfrm>
        </p:spPr>
        <p:txBody>
          <a:bodyPr>
            <a:normAutofit fontScale="92500" lnSpcReduction="10000"/>
          </a:bodyPr>
          <a:lstStyle/>
          <a:p>
            <a:pPr eaLnBrk="1" hangingPunct="1">
              <a:defRPr/>
            </a:pPr>
            <a:r>
              <a:rPr lang="en-US" altLang="en-US" sz="2800" dirty="0"/>
              <a:t>Begin your examination with the lowest subquery by executing it independently of the outer queries.</a:t>
            </a:r>
          </a:p>
          <a:p>
            <a:pPr eaLnBrk="1" hangingPunct="1">
              <a:buFontTx/>
              <a:buNone/>
              <a:defRPr/>
            </a:pPr>
            <a:endParaRPr lang="en-US" altLang="en-US" sz="2800" dirty="0">
              <a:latin typeface="Courier New" panose="02070309020205020404" pitchFamily="49" charset="0"/>
            </a:endParaRPr>
          </a:p>
          <a:p>
            <a:pPr lvl="2" eaLnBrk="1" hangingPunct="1">
              <a:buFontTx/>
              <a:buNone/>
              <a:defRPr/>
            </a:pPr>
            <a:r>
              <a:rPr lang="en-US" altLang="en-US" sz="2000" dirty="0">
                <a:latin typeface="Courier New" panose="02070309020205020404" pitchFamily="49" charset="0"/>
              </a:rPr>
              <a:t>/* SQL Example 8.12 */</a:t>
            </a:r>
          </a:p>
          <a:p>
            <a:pPr lvl="2" eaLnBrk="1" hangingPunct="1">
              <a:buFontTx/>
              <a:buNone/>
              <a:defRPr/>
            </a:pPr>
            <a:r>
              <a:rPr lang="en-US" altLang="en-US" sz="2000" dirty="0">
                <a:latin typeface="Courier New" panose="02070309020205020404" pitchFamily="49" charset="0"/>
              </a:rPr>
              <a:t>SELECT </a:t>
            </a:r>
            <a:r>
              <a:rPr lang="en-US" altLang="en-US" sz="2000" dirty="0" err="1">
                <a:latin typeface="Courier New" panose="02070309020205020404" pitchFamily="49" charset="0"/>
              </a:rPr>
              <a:t>ProjectNumber</a:t>
            </a:r>
            <a:endParaRPr lang="en-US" altLang="en-US" sz="2000" dirty="0">
              <a:latin typeface="Courier New" panose="02070309020205020404" pitchFamily="49" charset="0"/>
            </a:endParaRPr>
          </a:p>
          <a:p>
            <a:pPr lvl="2" eaLnBrk="1" hangingPunct="1">
              <a:buFontTx/>
              <a:buNone/>
              <a:defRPr/>
            </a:pPr>
            <a:r>
              <a:rPr lang="en-US" altLang="en-US" sz="2000" dirty="0">
                <a:latin typeface="Courier New" panose="02070309020205020404" pitchFamily="49" charset="0"/>
              </a:rPr>
              <a:t>FROM Project</a:t>
            </a:r>
          </a:p>
          <a:p>
            <a:pPr lvl="2" eaLnBrk="1" hangingPunct="1">
              <a:buFontTx/>
              <a:buNone/>
              <a:defRPr/>
            </a:pPr>
            <a:r>
              <a:rPr lang="en-US" altLang="en-US" sz="2000" dirty="0">
                <a:latin typeface="Courier New" panose="02070309020205020404" pitchFamily="49" charset="0"/>
              </a:rPr>
              <a:t>WHERE </a:t>
            </a:r>
            <a:r>
              <a:rPr lang="en-US" altLang="en-US" sz="2000" dirty="0" err="1">
                <a:latin typeface="Courier New" panose="02070309020205020404" pitchFamily="49" charset="0"/>
              </a:rPr>
              <a:t>ProjectTitle</a:t>
            </a:r>
            <a:r>
              <a:rPr lang="en-US" altLang="en-US" sz="2000" dirty="0">
                <a:latin typeface="Courier New" panose="02070309020205020404" pitchFamily="49" charset="0"/>
              </a:rPr>
              <a:t> = </a:t>
            </a:r>
            <a:r>
              <a:rPr lang="en-US" altLang="en-US" sz="2000" dirty="0">
                <a:solidFill>
                  <a:srgbClr val="FF0066"/>
                </a:solidFill>
                <a:latin typeface="Courier New" panose="02070309020205020404" pitchFamily="49" charset="0"/>
              </a:rPr>
              <a:t>'Remodel ER Suite'</a:t>
            </a:r>
            <a:r>
              <a:rPr lang="en-US" altLang="en-US" sz="2000" dirty="0">
                <a:latin typeface="Courier New" panose="02070309020205020404" pitchFamily="49" charset="0"/>
              </a:rPr>
              <a:t>;</a:t>
            </a:r>
          </a:p>
          <a:p>
            <a:pPr lvl="2" eaLnBrk="1" hangingPunct="1">
              <a:buFontTx/>
              <a:buNone/>
              <a:defRPr/>
            </a:pPr>
            <a:endParaRPr lang="en-US" altLang="en-US" sz="2000" dirty="0">
              <a:latin typeface="Courier New" panose="02070309020205020404" pitchFamily="49" charset="0"/>
            </a:endParaRPr>
          </a:p>
          <a:p>
            <a:pPr lvl="2" eaLnBrk="1" hangingPunct="1">
              <a:buFontTx/>
              <a:buNone/>
              <a:defRPr/>
            </a:pPr>
            <a:r>
              <a:rPr lang="en-US" altLang="en-US" sz="2000" dirty="0">
                <a:latin typeface="Courier New" panose="02070309020205020404" pitchFamily="49" charset="0"/>
              </a:rPr>
              <a:t>PROJECTNUMBER</a:t>
            </a:r>
          </a:p>
          <a:p>
            <a:pPr lvl="2" eaLnBrk="1" hangingPunct="1">
              <a:buFontTx/>
              <a:buNone/>
              <a:defRPr/>
            </a:pPr>
            <a:r>
              <a:rPr lang="en-US" altLang="en-US" sz="2000" dirty="0">
                <a:latin typeface="Courier New" panose="02070309020205020404" pitchFamily="49" charset="0"/>
              </a:rPr>
              <a:t>-------------</a:t>
            </a:r>
          </a:p>
          <a:p>
            <a:pPr lvl="2" eaLnBrk="1" hangingPunct="1">
              <a:buFontTx/>
              <a:buNone/>
              <a:defRPr/>
            </a:pPr>
            <a:r>
              <a:rPr lang="en-US" altLang="en-US" sz="2000" dirty="0">
                <a:latin typeface="Courier New" panose="02070309020205020404" pitchFamily="49" charset="0"/>
              </a:rPr>
              <a:t>            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D9AC72C4-1700-4399-B492-8F0689CB46FF}"/>
              </a:ext>
            </a:extLst>
          </p:cNvPr>
          <p:cNvSpPr>
            <a:spLocks noGrp="1" noChangeArrowheads="1"/>
          </p:cNvSpPr>
          <p:nvPr>
            <p:ph type="title"/>
          </p:nvPr>
        </p:nvSpPr>
        <p:spPr>
          <a:xfrm>
            <a:off x="685800" y="0"/>
            <a:ext cx="7772400" cy="838200"/>
          </a:xfrm>
        </p:spPr>
        <p:txBody>
          <a:bodyPr/>
          <a:lstStyle/>
          <a:p>
            <a:pPr eaLnBrk="1" hangingPunct="1">
              <a:defRPr/>
            </a:pPr>
            <a:r>
              <a:rPr lang="en-US" altLang="en-US" sz="4400" dirty="0"/>
              <a:t>Understanding Subquery 8.11</a:t>
            </a:r>
          </a:p>
        </p:txBody>
      </p:sp>
      <p:sp>
        <p:nvSpPr>
          <p:cNvPr id="346115" name="Rectangle 3">
            <a:extLst>
              <a:ext uri="{FF2B5EF4-FFF2-40B4-BE49-F238E27FC236}">
                <a16:creationId xmlns:a16="http://schemas.microsoft.com/office/drawing/2014/main" id="{8E1E649A-60DE-4846-9EFA-F7FA829AF3B4}"/>
              </a:ext>
            </a:extLst>
          </p:cNvPr>
          <p:cNvSpPr>
            <a:spLocks noGrp="1" noChangeArrowheads="1"/>
          </p:cNvSpPr>
          <p:nvPr>
            <p:ph type="body" idx="1"/>
          </p:nvPr>
        </p:nvSpPr>
        <p:spPr>
          <a:xfrm>
            <a:off x="369651" y="990599"/>
            <a:ext cx="8317149" cy="5711757"/>
          </a:xfrm>
        </p:spPr>
        <p:txBody>
          <a:bodyPr>
            <a:normAutofit fontScale="85000" lnSpcReduction="20000"/>
          </a:bodyPr>
          <a:lstStyle/>
          <a:p>
            <a:pPr eaLnBrk="1" hangingPunct="1">
              <a:lnSpc>
                <a:spcPct val="120000"/>
              </a:lnSpc>
              <a:spcBef>
                <a:spcPts val="600"/>
              </a:spcBef>
              <a:defRPr/>
            </a:pPr>
            <a:r>
              <a:rPr lang="en-US" altLang="en-US" sz="2800" dirty="0"/>
              <a:t>Now substitute the project number into the </a:t>
            </a:r>
            <a:r>
              <a:rPr lang="en-US" altLang="en-US" sz="2800" dirty="0">
                <a:solidFill>
                  <a:srgbClr val="FF0066"/>
                </a:solidFill>
              </a:rPr>
              <a:t>IN</a:t>
            </a:r>
            <a:r>
              <a:rPr lang="en-US" altLang="en-US" sz="2800" dirty="0"/>
              <a:t> operator list for the intermediate subquery and execute it.  </a:t>
            </a:r>
          </a:p>
          <a:p>
            <a:pPr eaLnBrk="1" hangingPunct="1">
              <a:lnSpc>
                <a:spcPct val="120000"/>
              </a:lnSpc>
              <a:spcBef>
                <a:spcPts val="600"/>
              </a:spcBef>
              <a:defRPr/>
            </a:pPr>
            <a:r>
              <a:rPr lang="en-US" altLang="en-US" sz="2800" dirty="0"/>
              <a:t>The intermediate result table lists three </a:t>
            </a:r>
            <a:r>
              <a:rPr lang="en-US" altLang="en-US" sz="2800" i="1" dirty="0" err="1"/>
              <a:t>EmployeeID</a:t>
            </a:r>
            <a:r>
              <a:rPr lang="en-US" altLang="en-US" sz="2800" dirty="0"/>
              <a:t> column values for employees that worked more than 10 hours on project 4. </a:t>
            </a:r>
          </a:p>
          <a:p>
            <a:pPr eaLnBrk="1" hangingPunct="1">
              <a:lnSpc>
                <a:spcPct val="80000"/>
              </a:lnSpc>
              <a:buFontTx/>
              <a:buNone/>
              <a:defRPr/>
            </a:pPr>
            <a:endParaRPr lang="en-US" altLang="en-US" sz="900" dirty="0"/>
          </a:p>
          <a:p>
            <a:pPr lvl="1" eaLnBrk="1" hangingPunct="1">
              <a:lnSpc>
                <a:spcPct val="80000"/>
              </a:lnSpc>
              <a:buFontTx/>
              <a:buNone/>
              <a:defRPr/>
            </a:pPr>
            <a:r>
              <a:rPr lang="en-US" altLang="en-US" sz="2000" dirty="0">
                <a:latin typeface="Courier New" panose="02070309020205020404" pitchFamily="49" charset="0"/>
              </a:rPr>
              <a:t>/* SQL Example 8.13 */</a:t>
            </a:r>
          </a:p>
          <a:p>
            <a:pPr lvl="1" eaLnBrk="1" hangingPunct="1">
              <a:lnSpc>
                <a:spcPct val="80000"/>
              </a:lnSpc>
              <a:buFontTx/>
              <a:buNone/>
              <a:defRPr/>
            </a:pPr>
            <a:r>
              <a:rPr lang="en-US" altLang="en-US" sz="2000" dirty="0">
                <a:latin typeface="Courier New" panose="02070309020205020404" pitchFamily="49" charset="0"/>
              </a:rPr>
              <a:t>SELECT </a:t>
            </a:r>
            <a:r>
              <a:rPr lang="en-US" altLang="en-US" sz="2000" dirty="0" err="1">
                <a:latin typeface="Courier New" panose="02070309020205020404" pitchFamily="49" charset="0"/>
              </a:rPr>
              <a:t>EmployeeID</a:t>
            </a:r>
            <a:r>
              <a:rPr lang="en-US" altLang="en-US" sz="2000" dirty="0">
                <a:latin typeface="Courier New" panose="02070309020205020404" pitchFamily="49" charset="0"/>
              </a:rPr>
              <a:t> </a:t>
            </a:r>
          </a:p>
          <a:p>
            <a:pPr lvl="1" eaLnBrk="1" hangingPunct="1">
              <a:lnSpc>
                <a:spcPct val="80000"/>
              </a:lnSpc>
              <a:buFontTx/>
              <a:buNone/>
              <a:defRPr/>
            </a:pPr>
            <a:r>
              <a:rPr lang="en-US" altLang="en-US" sz="2000" dirty="0">
                <a:latin typeface="Courier New" panose="02070309020205020404" pitchFamily="49" charset="0"/>
              </a:rPr>
              <a:t>FROM </a:t>
            </a:r>
            <a:r>
              <a:rPr lang="en-US" altLang="en-US" sz="2000" dirty="0" err="1">
                <a:latin typeface="Courier New" panose="02070309020205020404" pitchFamily="49" charset="0"/>
              </a:rPr>
              <a:t>ProjectAssignment</a:t>
            </a:r>
            <a:endParaRPr lang="en-US" altLang="en-US" sz="2000" dirty="0">
              <a:latin typeface="Courier New" panose="02070309020205020404" pitchFamily="49" charset="0"/>
            </a:endParaRPr>
          </a:p>
          <a:p>
            <a:pPr lvl="1" eaLnBrk="1" hangingPunct="1">
              <a:lnSpc>
                <a:spcPct val="80000"/>
              </a:lnSpc>
              <a:buFontTx/>
              <a:buNone/>
              <a:defRPr/>
            </a:pPr>
            <a:r>
              <a:rPr lang="en-US" altLang="en-US" sz="2000" dirty="0">
                <a:latin typeface="Courier New" panose="02070309020205020404" pitchFamily="49" charset="0"/>
              </a:rPr>
              <a:t>WHERE </a:t>
            </a:r>
            <a:r>
              <a:rPr lang="en-US" altLang="en-US" sz="2000" dirty="0" err="1">
                <a:latin typeface="Courier New" panose="02070309020205020404" pitchFamily="49" charset="0"/>
              </a:rPr>
              <a:t>HoursWorked</a:t>
            </a:r>
            <a:r>
              <a:rPr lang="en-US" altLang="en-US" sz="2000" dirty="0">
                <a:latin typeface="Courier New" panose="02070309020205020404" pitchFamily="49" charset="0"/>
              </a:rPr>
              <a:t> &gt; 10 AND </a:t>
            </a:r>
            <a:r>
              <a:rPr lang="en-US" altLang="en-US" sz="2000" dirty="0" err="1">
                <a:latin typeface="Courier New" panose="02070309020205020404" pitchFamily="49" charset="0"/>
              </a:rPr>
              <a:t>ProjectNumber</a:t>
            </a:r>
            <a:r>
              <a:rPr lang="en-US" altLang="en-US" sz="2000" dirty="0">
                <a:latin typeface="Courier New" panose="02070309020205020404" pitchFamily="49" charset="0"/>
              </a:rPr>
              <a:t> IN (</a:t>
            </a:r>
            <a:r>
              <a:rPr lang="en-US" altLang="en-US" sz="2000" dirty="0">
                <a:solidFill>
                  <a:srgbClr val="FF0066"/>
                </a:solidFill>
                <a:latin typeface="Courier New" panose="02070309020205020404" pitchFamily="49" charset="0"/>
              </a:rPr>
              <a:t>4</a:t>
            </a:r>
            <a:r>
              <a:rPr lang="en-US" altLang="en-US" sz="2000" dirty="0">
                <a:latin typeface="Courier New" panose="02070309020205020404" pitchFamily="49" charset="0"/>
              </a:rPr>
              <a:t>);</a:t>
            </a:r>
          </a:p>
          <a:p>
            <a:pPr lvl="1" eaLnBrk="1" hangingPunct="1">
              <a:lnSpc>
                <a:spcPct val="80000"/>
              </a:lnSpc>
              <a:buFontTx/>
              <a:buNone/>
              <a:defRPr/>
            </a:pPr>
            <a:endParaRPr lang="en-US" altLang="en-US" sz="2000" dirty="0">
              <a:latin typeface="Courier New" panose="02070309020205020404" pitchFamily="49" charset="0"/>
            </a:endParaRPr>
          </a:p>
          <a:p>
            <a:pPr lvl="1" eaLnBrk="1" hangingPunct="1">
              <a:lnSpc>
                <a:spcPct val="80000"/>
              </a:lnSpc>
              <a:buFontTx/>
              <a:buNone/>
              <a:defRPr/>
            </a:pPr>
            <a:r>
              <a:rPr lang="en-US" altLang="en-US" sz="2000" dirty="0">
                <a:latin typeface="Courier New" panose="02070309020205020404" pitchFamily="49" charset="0"/>
              </a:rPr>
              <a:t>EMPLOYEEID</a:t>
            </a:r>
          </a:p>
          <a:p>
            <a:pPr lvl="1" eaLnBrk="1" hangingPunct="1">
              <a:lnSpc>
                <a:spcPct val="80000"/>
              </a:lnSpc>
              <a:buFontTx/>
              <a:buNone/>
              <a:defRPr/>
            </a:pPr>
            <a:r>
              <a:rPr lang="en-US" altLang="en-US" sz="2000" dirty="0">
                <a:latin typeface="Courier New" panose="02070309020205020404" pitchFamily="49" charset="0"/>
              </a:rPr>
              <a:t>----------</a:t>
            </a:r>
          </a:p>
          <a:p>
            <a:pPr lvl="1" eaLnBrk="1" hangingPunct="1">
              <a:lnSpc>
                <a:spcPct val="80000"/>
              </a:lnSpc>
              <a:buFontTx/>
              <a:buNone/>
              <a:defRPr/>
            </a:pPr>
            <a:r>
              <a:rPr lang="en-US" altLang="en-US" sz="2000" dirty="0">
                <a:latin typeface="Courier New" panose="02070309020205020404" pitchFamily="49" charset="0"/>
              </a:rPr>
              <a:t>23100</a:t>
            </a:r>
          </a:p>
          <a:p>
            <a:pPr lvl="1" eaLnBrk="1" hangingPunct="1">
              <a:lnSpc>
                <a:spcPct val="80000"/>
              </a:lnSpc>
              <a:buFontTx/>
              <a:buNone/>
              <a:defRPr/>
            </a:pPr>
            <a:r>
              <a:rPr lang="en-US" altLang="en-US" sz="2000" dirty="0">
                <a:latin typeface="Courier New" panose="02070309020205020404" pitchFamily="49" charset="0"/>
              </a:rPr>
              <a:t>66432</a:t>
            </a:r>
          </a:p>
          <a:p>
            <a:pPr lvl="1" eaLnBrk="1" hangingPunct="1">
              <a:lnSpc>
                <a:spcPct val="80000"/>
              </a:lnSpc>
              <a:buFontTx/>
              <a:buNone/>
              <a:defRPr/>
            </a:pPr>
            <a:r>
              <a:rPr lang="en-US" altLang="en-US" sz="2000" dirty="0">
                <a:latin typeface="Courier New" panose="02070309020205020404" pitchFamily="49" charset="0"/>
              </a:rPr>
              <a:t>88505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idx="1"/>
          </p:nvPr>
        </p:nvSpPr>
        <p:spPr/>
        <p:txBody>
          <a:bodyPr>
            <a:normAutofit/>
          </a:bodyPr>
          <a:lstStyle/>
          <a:p>
            <a:r>
              <a:rPr lang="en-US" dirty="0"/>
              <a:t>1. Explanation of subqueries / Subquery Rules</a:t>
            </a:r>
          </a:p>
          <a:p>
            <a:r>
              <a:rPr lang="en-US" sz="2800" dirty="0"/>
              <a:t>2. Using IN, ORDER BY, and comparison operators</a:t>
            </a:r>
          </a:p>
          <a:p>
            <a:r>
              <a:rPr lang="en-US" sz="3600" b="1" dirty="0"/>
              <a:t>3. Using ANY and ALL keywords / Nest subqueries at multiple levels </a:t>
            </a:r>
          </a:p>
          <a:p>
            <a:r>
              <a:rPr lang="en-US" dirty="0"/>
              <a:t>4. Correlated subqueries / EXISTS operator</a:t>
            </a:r>
          </a:p>
          <a:p>
            <a:r>
              <a:rPr lang="en-US" dirty="0"/>
              <a:t>5. In-class examples</a:t>
            </a:r>
          </a:p>
        </p:txBody>
      </p:sp>
    </p:spTree>
    <p:extLst>
      <p:ext uri="{BB962C8B-B14F-4D97-AF65-F5344CB8AC3E}">
        <p14:creationId xmlns:p14="http://schemas.microsoft.com/office/powerpoint/2010/main" val="4229816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F6C25C8D-8850-44D1-994B-6505F634F0CE}"/>
              </a:ext>
            </a:extLst>
          </p:cNvPr>
          <p:cNvSpPr>
            <a:spLocks noGrp="1" noChangeArrowheads="1"/>
          </p:cNvSpPr>
          <p:nvPr>
            <p:ph type="title"/>
          </p:nvPr>
        </p:nvSpPr>
        <p:spPr>
          <a:xfrm>
            <a:off x="685800" y="304800"/>
            <a:ext cx="7772400" cy="762000"/>
          </a:xfrm>
        </p:spPr>
        <p:txBody>
          <a:bodyPr/>
          <a:lstStyle/>
          <a:p>
            <a:pPr eaLnBrk="1" hangingPunct="1">
              <a:defRPr/>
            </a:pPr>
            <a:r>
              <a:rPr lang="en-US" altLang="en-US" sz="4400" dirty="0"/>
              <a:t>Understanding Subquery 8.11</a:t>
            </a:r>
          </a:p>
        </p:txBody>
      </p:sp>
      <p:sp>
        <p:nvSpPr>
          <p:cNvPr id="347139" name="Rectangle 3">
            <a:extLst>
              <a:ext uri="{FF2B5EF4-FFF2-40B4-BE49-F238E27FC236}">
                <a16:creationId xmlns:a16="http://schemas.microsoft.com/office/drawing/2014/main" id="{0868BCE1-F5E8-4A12-9446-A9B289995354}"/>
              </a:ext>
            </a:extLst>
          </p:cNvPr>
          <p:cNvSpPr>
            <a:spLocks noGrp="1" noChangeArrowheads="1"/>
          </p:cNvSpPr>
          <p:nvPr>
            <p:ph type="body" idx="1"/>
          </p:nvPr>
        </p:nvSpPr>
        <p:spPr>
          <a:xfrm>
            <a:off x="685800" y="1295400"/>
            <a:ext cx="8229600" cy="4800600"/>
          </a:xfrm>
        </p:spPr>
        <p:txBody>
          <a:bodyPr>
            <a:normAutofit fontScale="77500" lnSpcReduction="20000"/>
          </a:bodyPr>
          <a:lstStyle/>
          <a:p>
            <a:pPr eaLnBrk="1" hangingPunct="1">
              <a:lnSpc>
                <a:spcPct val="120000"/>
              </a:lnSpc>
              <a:spcBef>
                <a:spcPts val="600"/>
              </a:spcBef>
              <a:defRPr/>
            </a:pPr>
            <a:r>
              <a:rPr lang="en-US" altLang="en-US" sz="2800" dirty="0"/>
              <a:t>Finally, substitute these three </a:t>
            </a:r>
            <a:r>
              <a:rPr lang="en-US" altLang="en-US" sz="2800" i="1" dirty="0" err="1"/>
              <a:t>EmployeeID</a:t>
            </a:r>
            <a:r>
              <a:rPr lang="en-US" altLang="en-US" sz="2800" dirty="0"/>
              <a:t> column values into the </a:t>
            </a:r>
            <a:r>
              <a:rPr lang="en-US" altLang="en-US" sz="2800" dirty="0">
                <a:solidFill>
                  <a:srgbClr val="FF0066"/>
                </a:solidFill>
              </a:rPr>
              <a:t>IN</a:t>
            </a:r>
            <a:r>
              <a:rPr lang="en-US" altLang="en-US" sz="2800" dirty="0"/>
              <a:t> operator listing for the outer query in place of the subquery.</a:t>
            </a:r>
            <a:r>
              <a:rPr lang="en-US" altLang="en-US" sz="2400" dirty="0"/>
              <a:t>  </a:t>
            </a:r>
          </a:p>
          <a:p>
            <a:pPr eaLnBrk="1" hangingPunct="1">
              <a:lnSpc>
                <a:spcPct val="120000"/>
              </a:lnSpc>
              <a:spcBef>
                <a:spcPts val="600"/>
              </a:spcBef>
              <a:buFontTx/>
              <a:buNone/>
              <a:defRPr/>
            </a:pPr>
            <a:endParaRPr lang="en-US" altLang="en-US" sz="24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 SQL Example 8.14 */</a:t>
            </a:r>
          </a:p>
          <a:p>
            <a:pPr eaLnBrk="1" hangingPunct="1">
              <a:lnSpc>
                <a:spcPct val="120000"/>
              </a:lnSpc>
              <a:spcBef>
                <a:spcPts val="600"/>
              </a:spcBef>
              <a:buFontTx/>
              <a:buNone/>
              <a:defRPr/>
            </a:pPr>
            <a:r>
              <a:rPr lang="en-US" altLang="en-US" sz="2000" dirty="0">
                <a:latin typeface="Courier New" panose="02070309020205020404" pitchFamily="49" charset="0"/>
              </a:rPr>
              <a:t>SELECT </a:t>
            </a:r>
            <a:r>
              <a:rPr lang="en-US" altLang="en-US" sz="2000" dirty="0" err="1">
                <a:latin typeface="Courier New" panose="02070309020205020404" pitchFamily="49" charset="0"/>
              </a:rPr>
              <a:t>LastName</a:t>
            </a:r>
            <a:r>
              <a:rPr lang="en-US" altLang="en-US" sz="2000" dirty="0">
                <a:latin typeface="Courier New" panose="02070309020205020404" pitchFamily="49" charset="0"/>
              </a:rPr>
              <a:t> "Last Name", </a:t>
            </a:r>
            <a:r>
              <a:rPr lang="en-US" altLang="en-US" sz="2000" dirty="0" err="1">
                <a:latin typeface="Courier New" panose="02070309020205020404" pitchFamily="49" charset="0"/>
              </a:rPr>
              <a:t>FirstName</a:t>
            </a:r>
            <a:r>
              <a:rPr lang="en-US" altLang="en-US" sz="2000" dirty="0">
                <a:latin typeface="Courier New" panose="02070309020205020404" pitchFamily="49" charset="0"/>
              </a:rPr>
              <a:t> "First Name"</a:t>
            </a:r>
          </a:p>
          <a:p>
            <a:pPr eaLnBrk="1" hangingPunct="1">
              <a:lnSpc>
                <a:spcPct val="120000"/>
              </a:lnSpc>
              <a:spcBef>
                <a:spcPts val="600"/>
              </a:spcBef>
              <a:buFontTx/>
              <a:buNone/>
              <a:defRPr/>
            </a:pPr>
            <a:r>
              <a:rPr lang="en-US" altLang="en-US" sz="2000" dirty="0">
                <a:latin typeface="Courier New" panose="02070309020205020404" pitchFamily="49" charset="0"/>
              </a:rPr>
              <a:t>FROM Employee</a:t>
            </a:r>
          </a:p>
          <a:p>
            <a:pPr eaLnBrk="1" hangingPunct="1">
              <a:lnSpc>
                <a:spcPct val="120000"/>
              </a:lnSpc>
              <a:spcBef>
                <a:spcPts val="600"/>
              </a:spcBef>
              <a:buFontTx/>
              <a:buNone/>
              <a:defRPr/>
            </a:pPr>
            <a:r>
              <a:rPr lang="en-US" altLang="en-US" sz="2000" dirty="0">
                <a:latin typeface="Courier New" panose="02070309020205020404" pitchFamily="49" charset="0"/>
              </a:rPr>
              <a:t>WHERE </a:t>
            </a:r>
            <a:r>
              <a:rPr lang="en-US" altLang="en-US" sz="2000" dirty="0" err="1">
                <a:latin typeface="Courier New" panose="02070309020205020404" pitchFamily="49" charset="0"/>
              </a:rPr>
              <a:t>EmployeeID</a:t>
            </a:r>
            <a:r>
              <a:rPr lang="en-US" altLang="en-US" sz="2000" dirty="0">
                <a:latin typeface="Courier New" panose="02070309020205020404" pitchFamily="49" charset="0"/>
              </a:rPr>
              <a:t> IN ('</a:t>
            </a:r>
            <a:r>
              <a:rPr lang="en-US" altLang="en-US" sz="2000" dirty="0">
                <a:solidFill>
                  <a:srgbClr val="FF0066"/>
                </a:solidFill>
                <a:latin typeface="Courier New" panose="02070309020205020404" pitchFamily="49" charset="0"/>
              </a:rPr>
              <a:t>23100</a:t>
            </a:r>
            <a:r>
              <a:rPr lang="en-US" altLang="en-US" sz="2000" dirty="0">
                <a:latin typeface="Courier New" panose="02070309020205020404" pitchFamily="49" charset="0"/>
              </a:rPr>
              <a:t>', '</a:t>
            </a:r>
            <a:r>
              <a:rPr lang="en-US" altLang="en-US" sz="2000" dirty="0">
                <a:solidFill>
                  <a:srgbClr val="FF0066"/>
                </a:solidFill>
                <a:latin typeface="Courier New" panose="02070309020205020404" pitchFamily="49" charset="0"/>
              </a:rPr>
              <a:t>66432</a:t>
            </a:r>
            <a:r>
              <a:rPr lang="en-US" altLang="en-US" sz="2000" dirty="0">
                <a:latin typeface="Courier New" panose="02070309020205020404" pitchFamily="49" charset="0"/>
              </a:rPr>
              <a:t>', '</a:t>
            </a:r>
            <a:r>
              <a:rPr lang="en-US" altLang="en-US" sz="2000" dirty="0">
                <a:solidFill>
                  <a:srgbClr val="FF0066"/>
                </a:solidFill>
                <a:latin typeface="Courier New" panose="02070309020205020404" pitchFamily="49" charset="0"/>
              </a:rPr>
              <a:t>88505</a:t>
            </a:r>
            <a:r>
              <a:rPr lang="en-US" altLang="en-US" sz="2000" dirty="0">
                <a:latin typeface="Courier New" panose="02070309020205020404" pitchFamily="49" charset="0"/>
              </a:rPr>
              <a:t>');</a:t>
            </a:r>
          </a:p>
          <a:p>
            <a:pPr eaLnBrk="1" hangingPunct="1">
              <a:lnSpc>
                <a:spcPct val="120000"/>
              </a:lnSpc>
              <a:spcBef>
                <a:spcPts val="600"/>
              </a:spcBef>
              <a:buFontTx/>
              <a:buNone/>
              <a:defRPr/>
            </a:pPr>
            <a:endParaRPr lang="en-US" altLang="en-US" sz="20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Last Name       First Name</a:t>
            </a:r>
          </a:p>
          <a:p>
            <a:pPr eaLnBrk="1" hangingPunct="1">
              <a:lnSpc>
                <a:spcPct val="120000"/>
              </a:lnSpc>
              <a:spcBef>
                <a:spcPts val="600"/>
              </a:spcBef>
              <a:buFontTx/>
              <a:buNone/>
              <a:defRPr/>
            </a:pPr>
            <a:r>
              <a:rPr lang="en-US" altLang="en-US" sz="2000" dirty="0">
                <a:latin typeface="Courier New" panose="02070309020205020404" pitchFamily="49" charset="0"/>
              </a:rPr>
              <a:t>--------------- ---------------</a:t>
            </a:r>
          </a:p>
          <a:p>
            <a:pPr eaLnBrk="1" hangingPunct="1">
              <a:lnSpc>
                <a:spcPct val="120000"/>
              </a:lnSpc>
              <a:spcBef>
                <a:spcPts val="600"/>
              </a:spcBef>
              <a:buFontTx/>
              <a:buNone/>
              <a:defRPr/>
            </a:pPr>
            <a:r>
              <a:rPr lang="en-US" altLang="en-US" sz="2000" dirty="0">
                <a:latin typeface="Courier New" panose="02070309020205020404" pitchFamily="49" charset="0"/>
              </a:rPr>
              <a:t>Bordoloi        Bijoy</a:t>
            </a:r>
          </a:p>
          <a:p>
            <a:pPr eaLnBrk="1" hangingPunct="1">
              <a:lnSpc>
                <a:spcPct val="120000"/>
              </a:lnSpc>
              <a:spcBef>
                <a:spcPts val="600"/>
              </a:spcBef>
              <a:buFontTx/>
              <a:buNone/>
              <a:defRPr/>
            </a:pPr>
            <a:r>
              <a:rPr lang="en-US" altLang="en-US" sz="2000" dirty="0" err="1">
                <a:latin typeface="Courier New" panose="02070309020205020404" pitchFamily="49" charset="0"/>
              </a:rPr>
              <a:t>Klepper</a:t>
            </a:r>
            <a:r>
              <a:rPr lang="en-US" altLang="en-US" sz="2000" dirty="0">
                <a:latin typeface="Courier New" panose="02070309020205020404" pitchFamily="49" charset="0"/>
              </a:rPr>
              <a:t>         Robert</a:t>
            </a:r>
          </a:p>
          <a:p>
            <a:pPr eaLnBrk="1" hangingPunct="1">
              <a:lnSpc>
                <a:spcPct val="120000"/>
              </a:lnSpc>
              <a:spcBef>
                <a:spcPts val="600"/>
              </a:spcBef>
              <a:buFontTx/>
              <a:buNone/>
              <a:defRPr/>
            </a:pPr>
            <a:r>
              <a:rPr lang="en-US" altLang="en-US" sz="2000" dirty="0">
                <a:latin typeface="Courier New" panose="02070309020205020404" pitchFamily="49" charset="0"/>
              </a:rPr>
              <a:t>Smith           Susan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0451-8287-4DFA-8316-8CCD1F413208}"/>
              </a:ext>
            </a:extLst>
          </p:cNvPr>
          <p:cNvSpPr>
            <a:spLocks noGrp="1"/>
          </p:cNvSpPr>
          <p:nvPr>
            <p:ph type="title"/>
          </p:nvPr>
        </p:nvSpPr>
        <p:spPr/>
        <p:txBody>
          <a:bodyPr/>
          <a:lstStyle/>
          <a:p>
            <a:r>
              <a:rPr lang="en-US" dirty="0"/>
              <a:t>So why not just use this:</a:t>
            </a:r>
          </a:p>
        </p:txBody>
      </p:sp>
      <p:sp>
        <p:nvSpPr>
          <p:cNvPr id="3" name="Content Placeholder 2">
            <a:extLst>
              <a:ext uri="{FF2B5EF4-FFF2-40B4-BE49-F238E27FC236}">
                <a16:creationId xmlns:a16="http://schemas.microsoft.com/office/drawing/2014/main" id="{1DA31CDE-EB2C-4790-B347-2E8967C9FFB9}"/>
              </a:ext>
            </a:extLst>
          </p:cNvPr>
          <p:cNvSpPr>
            <a:spLocks noGrp="1"/>
          </p:cNvSpPr>
          <p:nvPr>
            <p:ph idx="1"/>
          </p:nvPr>
        </p:nvSpPr>
        <p:spPr/>
        <p:txBody>
          <a:bodyPr/>
          <a:lstStyle/>
          <a:p>
            <a:pPr>
              <a:lnSpc>
                <a:spcPct val="120000"/>
              </a:lnSpc>
              <a:spcBef>
                <a:spcPts val="600"/>
              </a:spcBef>
              <a:buNone/>
              <a:defRPr/>
            </a:pPr>
            <a:r>
              <a:rPr lang="en-US" altLang="en-US" sz="2000" dirty="0">
                <a:latin typeface="Courier New" panose="02070309020205020404" pitchFamily="49" charset="0"/>
              </a:rPr>
              <a:t>SELECT </a:t>
            </a:r>
            <a:r>
              <a:rPr lang="en-US" altLang="en-US" sz="2000" dirty="0" err="1">
                <a:latin typeface="Courier New" panose="02070309020205020404" pitchFamily="49" charset="0"/>
              </a:rPr>
              <a:t>LastName</a:t>
            </a:r>
            <a:r>
              <a:rPr lang="en-US" altLang="en-US" sz="2000" dirty="0">
                <a:latin typeface="Courier New" panose="02070309020205020404" pitchFamily="49" charset="0"/>
              </a:rPr>
              <a:t> "Last Name", FirstName "First Name"</a:t>
            </a:r>
          </a:p>
          <a:p>
            <a:pPr>
              <a:lnSpc>
                <a:spcPct val="120000"/>
              </a:lnSpc>
              <a:spcBef>
                <a:spcPts val="600"/>
              </a:spcBef>
              <a:buNone/>
              <a:defRPr/>
            </a:pPr>
            <a:r>
              <a:rPr lang="en-US" altLang="en-US" sz="2000" dirty="0">
                <a:latin typeface="Courier New" panose="02070309020205020404" pitchFamily="49" charset="0"/>
              </a:rPr>
              <a:t>FROM Employee e JOIN ProjectAssignment pa ON (e.employeeID = </a:t>
            </a:r>
            <a:r>
              <a:rPr lang="en-US" altLang="en-US" sz="2000" dirty="0" err="1">
                <a:latin typeface="Courier New" panose="02070309020205020404" pitchFamily="49" charset="0"/>
              </a:rPr>
              <a:t>pa.employeeID</a:t>
            </a:r>
            <a:r>
              <a:rPr lang="en-US" altLang="en-US" sz="2000" dirty="0">
                <a:latin typeface="Courier New" panose="02070309020205020404" pitchFamily="49" charset="0"/>
              </a:rPr>
              <a:t>) JOIN Project p ON (p.projectNumber = </a:t>
            </a:r>
            <a:r>
              <a:rPr lang="en-US" altLang="en-US" sz="2000" dirty="0" err="1">
                <a:latin typeface="Courier New" panose="02070309020205020404" pitchFamily="49" charset="0"/>
              </a:rPr>
              <a:t>pa.projectNumber</a:t>
            </a:r>
            <a:r>
              <a:rPr lang="en-US" altLang="en-US" sz="2000" dirty="0">
                <a:latin typeface="Courier New" panose="02070309020205020404" pitchFamily="49" charset="0"/>
              </a:rPr>
              <a:t>)</a:t>
            </a:r>
          </a:p>
          <a:p>
            <a:pPr>
              <a:lnSpc>
                <a:spcPct val="120000"/>
              </a:lnSpc>
              <a:spcBef>
                <a:spcPts val="600"/>
              </a:spcBef>
              <a:buNone/>
              <a:defRPr/>
            </a:pPr>
            <a:r>
              <a:rPr lang="en-US" altLang="en-US" sz="2000" dirty="0">
                <a:latin typeface="Courier New" panose="02070309020205020404" pitchFamily="49" charset="0"/>
              </a:rPr>
              <a:t>WHERE e.EmployeeID IN ('</a:t>
            </a:r>
            <a:r>
              <a:rPr lang="en-US" altLang="en-US" sz="2000" dirty="0">
                <a:solidFill>
                  <a:srgbClr val="FF0066"/>
                </a:solidFill>
                <a:latin typeface="Courier New" panose="02070309020205020404" pitchFamily="49" charset="0"/>
              </a:rPr>
              <a:t>23100</a:t>
            </a:r>
            <a:r>
              <a:rPr lang="en-US" altLang="en-US" sz="2000" dirty="0">
                <a:latin typeface="Courier New" panose="02070309020205020404" pitchFamily="49" charset="0"/>
              </a:rPr>
              <a:t>', '</a:t>
            </a:r>
            <a:r>
              <a:rPr lang="en-US" altLang="en-US" sz="2000" dirty="0">
                <a:solidFill>
                  <a:srgbClr val="FF0066"/>
                </a:solidFill>
                <a:latin typeface="Courier New" panose="02070309020205020404" pitchFamily="49" charset="0"/>
              </a:rPr>
              <a:t>66432</a:t>
            </a:r>
            <a:r>
              <a:rPr lang="en-US" altLang="en-US" sz="2000" dirty="0">
                <a:latin typeface="Courier New" panose="02070309020205020404" pitchFamily="49" charset="0"/>
              </a:rPr>
              <a:t>', '</a:t>
            </a:r>
            <a:r>
              <a:rPr lang="en-US" altLang="en-US" sz="2000" dirty="0">
                <a:solidFill>
                  <a:srgbClr val="FF0066"/>
                </a:solidFill>
                <a:latin typeface="Courier New" panose="02070309020205020404" pitchFamily="49" charset="0"/>
              </a:rPr>
              <a:t>88505</a:t>
            </a:r>
            <a:r>
              <a:rPr lang="en-US" altLang="en-US" sz="2000" dirty="0">
                <a:latin typeface="Courier New" panose="02070309020205020404" pitchFamily="49" charset="0"/>
              </a:rPr>
              <a:t>’) AND </a:t>
            </a:r>
            <a:r>
              <a:rPr lang="en-US" altLang="en-US" sz="2000" dirty="0" err="1">
                <a:latin typeface="Courier New" panose="02070309020205020404" pitchFamily="49" charset="0"/>
              </a:rPr>
              <a:t>pa.hoursWorked</a:t>
            </a:r>
            <a:r>
              <a:rPr lang="en-US" altLang="en-US" sz="2000" dirty="0">
                <a:latin typeface="Courier New" panose="02070309020205020404" pitchFamily="49" charset="0"/>
              </a:rPr>
              <a:t> &gt; 10 AND p.projectNumber = 4;</a:t>
            </a:r>
          </a:p>
          <a:p>
            <a:pPr>
              <a:lnSpc>
                <a:spcPct val="120000"/>
              </a:lnSpc>
              <a:spcBef>
                <a:spcPts val="600"/>
              </a:spcBef>
              <a:buNone/>
              <a:defRPr/>
            </a:pPr>
            <a:endParaRPr lang="en-US" altLang="en-US" sz="2000" dirty="0">
              <a:latin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37791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6F9DD810-AC92-4DF3-ACC1-32D26E235CD9}"/>
              </a:ext>
            </a:extLst>
          </p:cNvPr>
          <p:cNvSpPr>
            <a:spLocks noGrp="1" noChangeArrowheads="1"/>
          </p:cNvSpPr>
          <p:nvPr>
            <p:ph type="title"/>
          </p:nvPr>
        </p:nvSpPr>
        <p:spPr>
          <a:xfrm>
            <a:off x="685800" y="304800"/>
            <a:ext cx="7772400" cy="762000"/>
          </a:xfrm>
        </p:spPr>
        <p:txBody>
          <a:bodyPr/>
          <a:lstStyle/>
          <a:p>
            <a:pPr eaLnBrk="1" hangingPunct="1">
              <a:defRPr/>
            </a:pPr>
            <a:r>
              <a:rPr lang="en-US" altLang="en-US" sz="3600" dirty="0"/>
              <a:t>Comparison Operators Modified with the ALL or ANY Keywords</a:t>
            </a:r>
          </a:p>
        </p:txBody>
      </p:sp>
      <p:sp>
        <p:nvSpPr>
          <p:cNvPr id="354307" name="Rectangle 3">
            <a:extLst>
              <a:ext uri="{FF2B5EF4-FFF2-40B4-BE49-F238E27FC236}">
                <a16:creationId xmlns:a16="http://schemas.microsoft.com/office/drawing/2014/main" id="{204BC56B-78B4-4A47-BB26-07799D6E4182}"/>
              </a:ext>
            </a:extLst>
          </p:cNvPr>
          <p:cNvSpPr>
            <a:spLocks noGrp="1" noChangeArrowheads="1"/>
          </p:cNvSpPr>
          <p:nvPr>
            <p:ph type="body" idx="1"/>
          </p:nvPr>
        </p:nvSpPr>
        <p:spPr>
          <a:xfrm>
            <a:off x="155643" y="1752600"/>
            <a:ext cx="8302557" cy="4800600"/>
          </a:xfrm>
        </p:spPr>
        <p:txBody>
          <a:bodyPr/>
          <a:lstStyle/>
          <a:p>
            <a:pPr lvl="1" eaLnBrk="1" hangingPunct="1">
              <a:buFontTx/>
              <a:buChar char="•"/>
              <a:defRPr/>
            </a:pPr>
            <a:r>
              <a:rPr lang="en-US" altLang="en-US" dirty="0"/>
              <a:t>The ALL and ANY keywords can modify a comparison operator to allow an outer query to accept multiple values from a subquery. </a:t>
            </a:r>
          </a:p>
          <a:p>
            <a:pPr lvl="1" eaLnBrk="1" hangingPunct="1">
              <a:buFontTx/>
              <a:buChar char="•"/>
              <a:defRPr/>
            </a:pPr>
            <a:r>
              <a:rPr lang="en-US" altLang="en-US" dirty="0"/>
              <a:t>The general form of the WHERE clause for this type of query is shown here.  </a:t>
            </a:r>
          </a:p>
          <a:p>
            <a:pPr lvl="1" eaLnBrk="1" hangingPunct="1">
              <a:buFontTx/>
              <a:buNone/>
              <a:defRPr/>
            </a:pPr>
            <a:endParaRPr lang="en-US" altLang="en-US" sz="800" dirty="0"/>
          </a:p>
          <a:p>
            <a:pPr lvl="1" eaLnBrk="1" hangingPunct="1">
              <a:buFontTx/>
              <a:buNone/>
              <a:defRPr/>
            </a:pPr>
            <a:r>
              <a:rPr lang="en-US" altLang="en-US" sz="2000" dirty="0"/>
              <a:t>		WHERE &lt;expression&gt; &lt;</a:t>
            </a:r>
            <a:r>
              <a:rPr lang="en-US" altLang="en-US" sz="2000" dirty="0" err="1"/>
              <a:t>comparison_operator</a:t>
            </a:r>
            <a:r>
              <a:rPr lang="en-US" altLang="en-US" sz="2000" dirty="0"/>
              <a:t>&gt; [ALL | 		ANY] (subquery)</a:t>
            </a:r>
          </a:p>
          <a:p>
            <a:pPr lvl="1" eaLnBrk="1" hangingPunct="1">
              <a:buFontTx/>
              <a:buNone/>
              <a:defRPr/>
            </a:pPr>
            <a:endParaRPr lang="en-US" altLang="en-US" sz="800" dirty="0"/>
          </a:p>
          <a:p>
            <a:pPr lvl="1" eaLnBrk="1" hangingPunct="1">
              <a:buFontTx/>
              <a:buChar char="•"/>
              <a:defRPr/>
            </a:pPr>
            <a:r>
              <a:rPr lang="en-US" altLang="en-US" dirty="0"/>
              <a:t>Subqueries that use these keywords may also include GROUP BY and HAVING clauses.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515E2FA9-7E86-436F-9856-8701C8B81704}"/>
              </a:ext>
            </a:extLst>
          </p:cNvPr>
          <p:cNvSpPr>
            <a:spLocks noGrp="1" noChangeArrowheads="1"/>
          </p:cNvSpPr>
          <p:nvPr>
            <p:ph type="title"/>
          </p:nvPr>
        </p:nvSpPr>
        <p:spPr>
          <a:xfrm>
            <a:off x="685800" y="228600"/>
            <a:ext cx="7772400" cy="533400"/>
          </a:xfrm>
        </p:spPr>
        <p:txBody>
          <a:bodyPr/>
          <a:lstStyle/>
          <a:p>
            <a:pPr eaLnBrk="1" hangingPunct="1">
              <a:defRPr/>
            </a:pPr>
            <a:r>
              <a:rPr lang="en-US" altLang="en-US" sz="4000" dirty="0"/>
              <a:t>An </a:t>
            </a:r>
            <a:r>
              <a:rPr lang="en-US" altLang="en-US" sz="4000" i="1" dirty="0"/>
              <a:t>ALL</a:t>
            </a:r>
            <a:r>
              <a:rPr lang="en-US" altLang="en-US" sz="4000" dirty="0"/>
              <a:t> Keyword Subquery</a:t>
            </a:r>
          </a:p>
        </p:txBody>
      </p:sp>
      <p:sp>
        <p:nvSpPr>
          <p:cNvPr id="355331" name="Rectangle 3">
            <a:extLst>
              <a:ext uri="{FF2B5EF4-FFF2-40B4-BE49-F238E27FC236}">
                <a16:creationId xmlns:a16="http://schemas.microsoft.com/office/drawing/2014/main" id="{09F7CF29-1ED4-4259-B402-D892CFC7AB45}"/>
              </a:ext>
            </a:extLst>
          </p:cNvPr>
          <p:cNvSpPr>
            <a:spLocks noGrp="1" noChangeArrowheads="1"/>
          </p:cNvSpPr>
          <p:nvPr>
            <p:ph type="body" idx="1"/>
          </p:nvPr>
        </p:nvSpPr>
        <p:spPr>
          <a:xfrm>
            <a:off x="533400" y="838200"/>
            <a:ext cx="8610600" cy="5903068"/>
          </a:xfrm>
        </p:spPr>
        <p:txBody>
          <a:bodyPr>
            <a:normAutofit fontScale="77500" lnSpcReduction="20000"/>
          </a:bodyPr>
          <a:lstStyle/>
          <a:p>
            <a:pPr eaLnBrk="1" hangingPunct="1">
              <a:lnSpc>
                <a:spcPct val="120000"/>
              </a:lnSpc>
              <a:spcBef>
                <a:spcPts val="600"/>
              </a:spcBef>
              <a:defRPr/>
            </a:pPr>
            <a:r>
              <a:rPr lang="en-US" altLang="en-US" sz="2400" dirty="0"/>
              <a:t>The </a:t>
            </a:r>
            <a:r>
              <a:rPr lang="en-US" altLang="en-US" sz="2400" dirty="0">
                <a:solidFill>
                  <a:srgbClr val="FF0066"/>
                </a:solidFill>
              </a:rPr>
              <a:t>ALL</a:t>
            </a:r>
            <a:r>
              <a:rPr lang="en-US" altLang="en-US" sz="2400" dirty="0"/>
              <a:t> keyword modifies the greater than (&gt;) comparison operator to mean greater than </a:t>
            </a:r>
            <a:r>
              <a:rPr lang="en-US" altLang="en-US" sz="2400" u="sng" dirty="0"/>
              <a:t>all</a:t>
            </a:r>
            <a:r>
              <a:rPr lang="en-US" altLang="en-US" sz="2400" dirty="0"/>
              <a:t> values – list employees with a salary greater than ALL of the salaries of department 8 employees.  Why include the NOT NULL condition?</a:t>
            </a:r>
          </a:p>
          <a:p>
            <a:pPr eaLnBrk="1" hangingPunct="1">
              <a:lnSpc>
                <a:spcPct val="80000"/>
              </a:lnSpc>
              <a:buFontTx/>
              <a:buNone/>
              <a:defRPr/>
            </a:pPr>
            <a:endParaRPr lang="en-US" altLang="en-US" sz="900" dirty="0">
              <a:latin typeface="Courier New" panose="02070309020205020404" pitchFamily="49" charset="0"/>
            </a:endParaRPr>
          </a:p>
          <a:p>
            <a:pPr lvl="1" eaLnBrk="1" hangingPunct="1">
              <a:lnSpc>
                <a:spcPct val="80000"/>
              </a:lnSpc>
              <a:buFontTx/>
              <a:buNone/>
              <a:defRPr/>
            </a:pPr>
            <a:r>
              <a:rPr lang="en-US" altLang="en-US" sz="1800" dirty="0">
                <a:latin typeface="Courier New" panose="02070309020205020404" pitchFamily="49" charset="0"/>
              </a:rPr>
              <a:t>/* SQL Example 8.18 */</a:t>
            </a:r>
          </a:p>
          <a:p>
            <a:pPr lvl="1" eaLnBrk="1" hangingPunct="1">
              <a:lnSpc>
                <a:spcPct val="80000"/>
              </a:lnSpc>
              <a:buFontTx/>
              <a:buNone/>
              <a:defRPr/>
            </a:pPr>
            <a:r>
              <a:rPr lang="en-US" altLang="en-US" sz="1800" dirty="0">
                <a:latin typeface="Courier New" panose="02070309020205020404" pitchFamily="49" charset="0"/>
              </a:rPr>
              <a:t>SELECT </a:t>
            </a:r>
            <a:r>
              <a:rPr lang="en-US" altLang="en-US" sz="1800" dirty="0" err="1">
                <a:latin typeface="Courier New" panose="02070309020205020404" pitchFamily="49" charset="0"/>
              </a:rPr>
              <a:t>LastName</a:t>
            </a:r>
            <a:r>
              <a:rPr lang="en-US" altLang="en-US" sz="1800" dirty="0">
                <a:latin typeface="Courier New" panose="02070309020205020404" pitchFamily="49" charset="0"/>
              </a:rPr>
              <a:t> "Last Name", </a:t>
            </a:r>
            <a:r>
              <a:rPr lang="en-US" altLang="en-US" sz="1800" dirty="0" err="1">
                <a:latin typeface="Courier New" panose="02070309020205020404" pitchFamily="49" charset="0"/>
              </a:rPr>
              <a:t>FirstName</a:t>
            </a:r>
            <a:r>
              <a:rPr lang="en-US" altLang="en-US" sz="1800" dirty="0">
                <a:latin typeface="Courier New" panose="02070309020205020404" pitchFamily="49" charset="0"/>
              </a:rPr>
              <a:t> "First Name",</a:t>
            </a:r>
          </a:p>
          <a:p>
            <a:pPr lvl="1" eaLnBrk="1" hangingPunct="1">
              <a:lnSpc>
                <a:spcPct val="80000"/>
              </a:lnSpc>
              <a:buFontTx/>
              <a:buNone/>
              <a:defRPr/>
            </a:pPr>
            <a:r>
              <a:rPr lang="en-US" altLang="en-US" sz="1800" dirty="0">
                <a:latin typeface="Courier New" panose="02070309020205020404" pitchFamily="49" charset="0"/>
              </a:rPr>
              <a:t>    Salary "Salary"</a:t>
            </a:r>
          </a:p>
          <a:p>
            <a:pPr lvl="1" eaLnBrk="1" hangingPunct="1">
              <a:lnSpc>
                <a:spcPct val="80000"/>
              </a:lnSpc>
              <a:buFontTx/>
              <a:buNone/>
              <a:defRPr/>
            </a:pPr>
            <a:r>
              <a:rPr lang="en-US" altLang="en-US" sz="1800" dirty="0">
                <a:latin typeface="Courier New" panose="02070309020205020404" pitchFamily="49" charset="0"/>
              </a:rPr>
              <a:t>FROM Employee</a:t>
            </a:r>
            <a:endParaRPr lang="en-US" altLang="en-US" sz="1800" b="1" dirty="0">
              <a:latin typeface="Courier New" panose="02070309020205020404" pitchFamily="49" charset="0"/>
            </a:endParaRPr>
          </a:p>
          <a:p>
            <a:pPr lvl="1" eaLnBrk="1" hangingPunct="1">
              <a:lnSpc>
                <a:spcPct val="80000"/>
              </a:lnSpc>
              <a:buFontTx/>
              <a:buNone/>
              <a:defRPr/>
            </a:pPr>
            <a:r>
              <a:rPr lang="en-US" altLang="en-US" sz="1800" b="1" dirty="0">
                <a:solidFill>
                  <a:srgbClr val="FF0066"/>
                </a:solidFill>
                <a:latin typeface="Courier New" panose="02070309020205020404" pitchFamily="49" charset="0"/>
              </a:rPr>
              <a:t>WHERE Salary &gt; ALL</a:t>
            </a:r>
            <a:endParaRPr lang="en-US" altLang="en-US" sz="1800" dirty="0">
              <a:solidFill>
                <a:srgbClr val="FF0066"/>
              </a:solidFill>
              <a:latin typeface="Courier New" panose="02070309020205020404" pitchFamily="49" charset="0"/>
            </a:endParaRPr>
          </a:p>
          <a:p>
            <a:pPr lvl="1" eaLnBrk="1" hangingPunct="1">
              <a:lnSpc>
                <a:spcPct val="80000"/>
              </a:lnSpc>
              <a:buFontTx/>
              <a:buNone/>
              <a:defRPr/>
            </a:pPr>
            <a:r>
              <a:rPr lang="en-US" altLang="en-US" sz="1800" dirty="0">
                <a:latin typeface="Courier New" panose="02070309020205020404" pitchFamily="49" charset="0"/>
              </a:rPr>
              <a:t>    (SELECT Salary</a:t>
            </a:r>
            <a:br>
              <a:rPr lang="en-US" altLang="en-US" sz="1800" dirty="0">
                <a:latin typeface="Courier New" panose="02070309020205020404" pitchFamily="49" charset="0"/>
              </a:rPr>
            </a:br>
            <a:r>
              <a:rPr lang="en-US" altLang="en-US" sz="1800" dirty="0">
                <a:latin typeface="Courier New" panose="02070309020205020404" pitchFamily="49" charset="0"/>
              </a:rPr>
              <a:t>   FROM Employee</a:t>
            </a:r>
            <a:br>
              <a:rPr lang="en-US" altLang="en-US" sz="1800" dirty="0">
                <a:latin typeface="Courier New" panose="02070309020205020404" pitchFamily="49" charset="0"/>
              </a:rPr>
            </a:br>
            <a:r>
              <a:rPr lang="en-US" altLang="en-US" sz="1800" dirty="0">
                <a:latin typeface="Courier New" panose="02070309020205020404" pitchFamily="49" charset="0"/>
              </a:rPr>
              <a:t>   WHERE </a:t>
            </a:r>
            <a:r>
              <a:rPr lang="en-US" altLang="en-US" sz="1800" dirty="0" err="1">
                <a:latin typeface="Courier New" panose="02070309020205020404" pitchFamily="49" charset="0"/>
              </a:rPr>
              <a:t>DepartmentNumber</a:t>
            </a:r>
            <a:r>
              <a:rPr lang="en-US" altLang="en-US" sz="1800" dirty="0">
                <a:latin typeface="Courier New" panose="02070309020205020404" pitchFamily="49" charset="0"/>
              </a:rPr>
              <a:t> = 8 AND Salary IS NOT NULL);</a:t>
            </a:r>
          </a:p>
          <a:p>
            <a:pPr lvl="1" eaLnBrk="1" hangingPunct="1">
              <a:lnSpc>
                <a:spcPct val="80000"/>
              </a:lnSpc>
              <a:buFontTx/>
              <a:buNone/>
              <a:defRPr/>
            </a:pPr>
            <a:endParaRPr lang="en-US" altLang="en-US" sz="800" dirty="0">
              <a:latin typeface="Courier New" panose="02070309020205020404" pitchFamily="49" charset="0"/>
            </a:endParaRPr>
          </a:p>
          <a:p>
            <a:pPr lvl="1" eaLnBrk="1" hangingPunct="1">
              <a:lnSpc>
                <a:spcPct val="80000"/>
              </a:lnSpc>
              <a:buFontTx/>
              <a:buNone/>
              <a:defRPr/>
            </a:pPr>
            <a:r>
              <a:rPr lang="en-US" altLang="en-US" sz="1800" dirty="0">
                <a:latin typeface="Courier New" panose="02070309020205020404" pitchFamily="49" charset="0"/>
              </a:rPr>
              <a:t>Last Name       First Name        Salary</a:t>
            </a:r>
          </a:p>
          <a:p>
            <a:pPr lvl="1" eaLnBrk="1" hangingPunct="1">
              <a:lnSpc>
                <a:spcPct val="80000"/>
              </a:lnSpc>
              <a:buFontTx/>
              <a:buNone/>
              <a:defRPr/>
            </a:pPr>
            <a:r>
              <a:rPr lang="en-US" altLang="en-US" sz="1800" dirty="0">
                <a:latin typeface="Courier New" panose="02070309020205020404" pitchFamily="49" charset="0"/>
              </a:rPr>
              <a:t>--------------- --------------- --------</a:t>
            </a:r>
          </a:p>
          <a:p>
            <a:pPr lvl="1" eaLnBrk="1" hangingPunct="1">
              <a:lnSpc>
                <a:spcPct val="80000"/>
              </a:lnSpc>
              <a:buFontTx/>
              <a:buNone/>
              <a:defRPr/>
            </a:pPr>
            <a:r>
              <a:rPr lang="en-US" altLang="en-US" sz="1800" dirty="0">
                <a:latin typeface="Courier New" panose="02070309020205020404" pitchFamily="49" charset="0"/>
              </a:rPr>
              <a:t>Becker          Robert           $23,545</a:t>
            </a:r>
          </a:p>
          <a:p>
            <a:pPr lvl="1" eaLnBrk="1" hangingPunct="1">
              <a:lnSpc>
                <a:spcPct val="80000"/>
              </a:lnSpc>
              <a:buFontTx/>
              <a:buNone/>
              <a:defRPr/>
            </a:pPr>
            <a:r>
              <a:rPr lang="en-US" altLang="en-US" sz="1800" dirty="0">
                <a:latin typeface="Courier New" panose="02070309020205020404" pitchFamily="49" charset="0"/>
              </a:rPr>
              <a:t>Jones           </a:t>
            </a:r>
            <a:r>
              <a:rPr lang="en-US" altLang="en-US" sz="1800" dirty="0" err="1">
                <a:latin typeface="Courier New" panose="02070309020205020404" pitchFamily="49" charset="0"/>
              </a:rPr>
              <a:t>Quincey</a:t>
            </a:r>
            <a:r>
              <a:rPr lang="en-US" altLang="en-US" sz="1800" dirty="0">
                <a:latin typeface="Courier New" panose="02070309020205020404" pitchFamily="49" charset="0"/>
              </a:rPr>
              <a:t>          $30,550</a:t>
            </a:r>
          </a:p>
          <a:p>
            <a:pPr lvl="1" eaLnBrk="1" hangingPunct="1">
              <a:lnSpc>
                <a:spcPct val="80000"/>
              </a:lnSpc>
              <a:buFontTx/>
              <a:buNone/>
              <a:defRPr/>
            </a:pPr>
            <a:r>
              <a:rPr lang="en-US" altLang="en-US" sz="1800" dirty="0">
                <a:latin typeface="Courier New" panose="02070309020205020404" pitchFamily="49" charset="0"/>
              </a:rPr>
              <a:t>Barlow          William          $27,500</a:t>
            </a:r>
          </a:p>
          <a:p>
            <a:pPr lvl="1" eaLnBrk="1" hangingPunct="1">
              <a:lnSpc>
                <a:spcPct val="80000"/>
              </a:lnSpc>
              <a:buFontTx/>
              <a:buNone/>
              <a:defRPr/>
            </a:pPr>
            <a:r>
              <a:rPr lang="en-US" altLang="en-US" sz="1800" dirty="0">
                <a:latin typeface="Courier New" panose="02070309020205020404" pitchFamily="49" charset="0"/>
              </a:rPr>
              <a:t>. . .</a:t>
            </a:r>
            <a:endParaRPr lang="en-US" altLang="en-US" sz="1800" i="1" dirty="0">
              <a:latin typeface="Courier New" panose="02070309020205020404" pitchFamily="49" charset="0"/>
            </a:endParaRPr>
          </a:p>
          <a:p>
            <a:pPr lvl="1" eaLnBrk="1" hangingPunct="1">
              <a:lnSpc>
                <a:spcPct val="80000"/>
              </a:lnSpc>
              <a:buFontTx/>
              <a:buNone/>
              <a:defRPr/>
            </a:pPr>
            <a:r>
              <a:rPr lang="en-US" altLang="en-US" sz="1800" i="1" dirty="0">
                <a:latin typeface="Courier New" panose="02070309020205020404" pitchFamily="49" charset="0"/>
              </a:rPr>
              <a:t>6 rows selected.</a:t>
            </a:r>
            <a:endParaRPr lang="en-US" altLang="en-US" sz="1800" dirty="0">
              <a:latin typeface="Courier New" panose="02070309020205020404" pitchFamily="49" charset="0"/>
            </a:endParaRPr>
          </a:p>
          <a:p>
            <a:pPr eaLnBrk="1" hangingPunct="1">
              <a:lnSpc>
                <a:spcPct val="80000"/>
              </a:lnSpc>
              <a:buFontTx/>
              <a:buNone/>
              <a:defRPr/>
            </a:pPr>
            <a:endParaRPr lang="en-US" altLang="en-US" sz="1800" dirty="0">
              <a:latin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E3C69E35-7167-4B0D-B4CE-3624014DF189}"/>
              </a:ext>
            </a:extLst>
          </p:cNvPr>
          <p:cNvSpPr>
            <a:spLocks noGrp="1" noChangeArrowheads="1"/>
          </p:cNvSpPr>
          <p:nvPr>
            <p:ph type="title"/>
          </p:nvPr>
        </p:nvSpPr>
        <p:spPr>
          <a:xfrm>
            <a:off x="685800" y="304800"/>
            <a:ext cx="7772400" cy="762000"/>
          </a:xfrm>
        </p:spPr>
        <p:txBody>
          <a:bodyPr/>
          <a:lstStyle/>
          <a:p>
            <a:pPr eaLnBrk="1" hangingPunct="1">
              <a:defRPr/>
            </a:pPr>
            <a:r>
              <a:rPr lang="en-US" altLang="en-US" sz="4400" dirty="0"/>
              <a:t>An </a:t>
            </a:r>
            <a:r>
              <a:rPr lang="en-US" altLang="en-US" sz="4400" i="1" dirty="0"/>
              <a:t>ANY</a:t>
            </a:r>
            <a:r>
              <a:rPr lang="en-US" altLang="en-US" sz="4400" dirty="0"/>
              <a:t> Keyword Subquery</a:t>
            </a:r>
          </a:p>
        </p:txBody>
      </p:sp>
      <p:sp>
        <p:nvSpPr>
          <p:cNvPr id="356355" name="Rectangle 3">
            <a:extLst>
              <a:ext uri="{FF2B5EF4-FFF2-40B4-BE49-F238E27FC236}">
                <a16:creationId xmlns:a16="http://schemas.microsoft.com/office/drawing/2014/main" id="{556BB3C7-D48B-4853-A172-EDC906AE5541}"/>
              </a:ext>
            </a:extLst>
          </p:cNvPr>
          <p:cNvSpPr>
            <a:spLocks noGrp="1" noChangeArrowheads="1"/>
          </p:cNvSpPr>
          <p:nvPr>
            <p:ph type="body" idx="1"/>
          </p:nvPr>
        </p:nvSpPr>
        <p:spPr>
          <a:xfrm>
            <a:off x="685800" y="1295400"/>
            <a:ext cx="7772400" cy="4800600"/>
          </a:xfrm>
        </p:spPr>
        <p:txBody>
          <a:bodyPr>
            <a:normAutofit lnSpcReduction="10000"/>
          </a:bodyPr>
          <a:lstStyle/>
          <a:p>
            <a:pPr eaLnBrk="1" hangingPunct="1">
              <a:lnSpc>
                <a:spcPct val="90000"/>
              </a:lnSpc>
              <a:defRPr/>
            </a:pPr>
            <a:r>
              <a:rPr lang="en-US" altLang="en-US" sz="2800" dirty="0"/>
              <a:t>The </a:t>
            </a:r>
            <a:r>
              <a:rPr lang="en-US" altLang="en-US" sz="2800" dirty="0">
                <a:solidFill>
                  <a:srgbClr val="FF0066"/>
                </a:solidFill>
              </a:rPr>
              <a:t>ANY</a:t>
            </a:r>
            <a:r>
              <a:rPr lang="en-US" altLang="en-US" sz="2800" dirty="0"/>
              <a:t> keyword is not as restrictive as the </a:t>
            </a:r>
            <a:r>
              <a:rPr lang="en-US" altLang="en-US" sz="2800" dirty="0">
                <a:solidFill>
                  <a:srgbClr val="FF0066"/>
                </a:solidFill>
              </a:rPr>
              <a:t>ALL</a:t>
            </a:r>
            <a:r>
              <a:rPr lang="en-US" altLang="en-US" sz="2800" dirty="0"/>
              <a:t> keyword. </a:t>
            </a:r>
          </a:p>
          <a:p>
            <a:pPr eaLnBrk="1" hangingPunct="1">
              <a:lnSpc>
                <a:spcPct val="90000"/>
              </a:lnSpc>
              <a:defRPr/>
            </a:pPr>
            <a:r>
              <a:rPr lang="en-US" altLang="en-US" sz="2800" dirty="0"/>
              <a:t> When used with the greater than comparison operator, "&gt; ANY" means greater than </a:t>
            </a:r>
            <a:r>
              <a:rPr lang="en-US" altLang="en-US" sz="2800" u="sng" dirty="0"/>
              <a:t>some</a:t>
            </a:r>
            <a:r>
              <a:rPr lang="en-US" altLang="en-US" sz="2800" dirty="0"/>
              <a:t> value. </a:t>
            </a:r>
          </a:p>
          <a:p>
            <a:pPr eaLnBrk="1" hangingPunct="1">
              <a:lnSpc>
                <a:spcPct val="90000"/>
              </a:lnSpc>
              <a:defRPr/>
            </a:pPr>
            <a:r>
              <a:rPr lang="en-US" altLang="en-US" sz="2800" dirty="0"/>
              <a:t>Suppose hospital management needs the employee name and salary of any employee that has a salary that is greater than that of </a:t>
            </a:r>
            <a:r>
              <a:rPr lang="en-US" altLang="en-US" sz="2800" i="1" dirty="0"/>
              <a:t>any</a:t>
            </a:r>
            <a:r>
              <a:rPr lang="en-US" altLang="en-US" sz="2800" dirty="0"/>
              <a:t> employee with a salary that exceeds $23,000.  This query is not the same as asking for a listing of employees with salaries that exceed $23,000.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99EB5914-967F-4127-B54B-6BE8867FB936}"/>
              </a:ext>
            </a:extLst>
          </p:cNvPr>
          <p:cNvSpPr>
            <a:spLocks noGrp="1" noChangeArrowheads="1"/>
          </p:cNvSpPr>
          <p:nvPr>
            <p:ph type="title"/>
          </p:nvPr>
        </p:nvSpPr>
        <p:spPr>
          <a:xfrm>
            <a:off x="762000" y="228600"/>
            <a:ext cx="7772400" cy="685800"/>
          </a:xfrm>
        </p:spPr>
        <p:txBody>
          <a:bodyPr/>
          <a:lstStyle/>
          <a:p>
            <a:pPr eaLnBrk="1" hangingPunct="1">
              <a:defRPr/>
            </a:pPr>
            <a:r>
              <a:rPr lang="en-US" altLang="en-US" sz="4400" dirty="0"/>
              <a:t>An </a:t>
            </a:r>
            <a:r>
              <a:rPr lang="en-US" altLang="en-US" sz="4400" i="1" dirty="0"/>
              <a:t>ANY</a:t>
            </a:r>
            <a:r>
              <a:rPr lang="en-US" altLang="en-US" sz="4400" dirty="0"/>
              <a:t> Keyword Subquery</a:t>
            </a:r>
          </a:p>
        </p:txBody>
      </p:sp>
      <p:sp>
        <p:nvSpPr>
          <p:cNvPr id="357379" name="Rectangle 3">
            <a:extLst>
              <a:ext uri="{FF2B5EF4-FFF2-40B4-BE49-F238E27FC236}">
                <a16:creationId xmlns:a16="http://schemas.microsoft.com/office/drawing/2014/main" id="{539BDB6F-51AD-42AB-AC28-163D4E23AB61}"/>
              </a:ext>
            </a:extLst>
          </p:cNvPr>
          <p:cNvSpPr>
            <a:spLocks noGrp="1" noChangeArrowheads="1"/>
          </p:cNvSpPr>
          <p:nvPr>
            <p:ph type="body" idx="1"/>
          </p:nvPr>
        </p:nvSpPr>
        <p:spPr>
          <a:xfrm>
            <a:off x="457200" y="990600"/>
            <a:ext cx="8382000" cy="5105400"/>
          </a:xfrm>
        </p:spPr>
        <p:txBody>
          <a:bodyPr>
            <a:normAutofit fontScale="77500" lnSpcReduction="20000"/>
          </a:bodyPr>
          <a:lstStyle/>
          <a:p>
            <a:pPr eaLnBrk="1" hangingPunct="1">
              <a:lnSpc>
                <a:spcPct val="120000"/>
              </a:lnSpc>
              <a:spcBef>
                <a:spcPts val="600"/>
              </a:spcBef>
              <a:defRPr/>
            </a:pPr>
            <a:r>
              <a:rPr lang="en-US" altLang="en-US" sz="2800" dirty="0"/>
              <a:t>Examine this query in detail.</a:t>
            </a:r>
          </a:p>
          <a:p>
            <a:pPr eaLnBrk="1" hangingPunct="1">
              <a:lnSpc>
                <a:spcPct val="120000"/>
              </a:lnSpc>
              <a:spcBef>
                <a:spcPts val="600"/>
              </a:spcBef>
              <a:buFontTx/>
              <a:buNone/>
              <a:defRPr/>
            </a:pPr>
            <a:endParaRPr lang="en-US" altLang="en-US" sz="1000" dirty="0"/>
          </a:p>
          <a:p>
            <a:pPr eaLnBrk="1" hangingPunct="1">
              <a:lnSpc>
                <a:spcPct val="120000"/>
              </a:lnSpc>
              <a:spcBef>
                <a:spcPts val="600"/>
              </a:spcBef>
              <a:buFontTx/>
              <a:buNone/>
              <a:defRPr/>
            </a:pPr>
            <a:r>
              <a:rPr lang="en-US" altLang="en-US" sz="2000" dirty="0">
                <a:latin typeface="Courier New" panose="02070309020205020404" pitchFamily="49" charset="0"/>
              </a:rPr>
              <a:t>/* SQL Example 8.20 */</a:t>
            </a:r>
          </a:p>
          <a:p>
            <a:pPr eaLnBrk="1" hangingPunct="1">
              <a:lnSpc>
                <a:spcPct val="120000"/>
              </a:lnSpc>
              <a:spcBef>
                <a:spcPts val="600"/>
              </a:spcBef>
              <a:buFontTx/>
              <a:buNone/>
              <a:defRPr/>
            </a:pPr>
            <a:r>
              <a:rPr lang="en-US" altLang="en-US" sz="2000" dirty="0">
                <a:latin typeface="Courier New" panose="02070309020205020404" pitchFamily="49" charset="0"/>
              </a:rPr>
              <a:t>SELECT </a:t>
            </a:r>
            <a:r>
              <a:rPr lang="en-US" altLang="en-US" sz="2000" dirty="0" err="1">
                <a:latin typeface="Courier New" panose="02070309020205020404" pitchFamily="49" charset="0"/>
              </a:rPr>
              <a:t>LastName</a:t>
            </a:r>
            <a:r>
              <a:rPr lang="en-US" altLang="en-US" sz="2000" dirty="0">
                <a:latin typeface="Courier New" panose="02070309020205020404" pitchFamily="49" charset="0"/>
              </a:rPr>
              <a:t> "Last Name", </a:t>
            </a:r>
            <a:r>
              <a:rPr lang="en-US" altLang="en-US" sz="2000" dirty="0" err="1">
                <a:latin typeface="Courier New" panose="02070309020205020404" pitchFamily="49" charset="0"/>
              </a:rPr>
              <a:t>FirstName</a:t>
            </a:r>
            <a:r>
              <a:rPr lang="en-US" altLang="en-US" sz="2000" dirty="0">
                <a:latin typeface="Courier New" panose="02070309020205020404" pitchFamily="49" charset="0"/>
              </a:rPr>
              <a:t> "First Name",</a:t>
            </a:r>
          </a:p>
          <a:p>
            <a:pPr eaLnBrk="1" hangingPunct="1">
              <a:lnSpc>
                <a:spcPct val="120000"/>
              </a:lnSpc>
              <a:spcBef>
                <a:spcPts val="600"/>
              </a:spcBef>
              <a:buFontTx/>
              <a:buNone/>
              <a:defRPr/>
            </a:pPr>
            <a:r>
              <a:rPr lang="en-US" altLang="en-US" sz="2000" dirty="0">
                <a:latin typeface="Courier New" panose="02070309020205020404" pitchFamily="49" charset="0"/>
              </a:rPr>
              <a:t>    Salary "Salary"</a:t>
            </a:r>
          </a:p>
          <a:p>
            <a:pPr eaLnBrk="1" hangingPunct="1">
              <a:lnSpc>
                <a:spcPct val="120000"/>
              </a:lnSpc>
              <a:spcBef>
                <a:spcPts val="600"/>
              </a:spcBef>
              <a:buFontTx/>
              <a:buNone/>
              <a:defRPr/>
            </a:pPr>
            <a:r>
              <a:rPr lang="en-US" altLang="en-US" sz="2000" dirty="0">
                <a:latin typeface="Courier New" panose="02070309020205020404" pitchFamily="49" charset="0"/>
              </a:rPr>
              <a:t>FROM Employee</a:t>
            </a:r>
            <a:endParaRPr lang="en-US" altLang="en-US" sz="2000" b="1" dirty="0">
              <a:latin typeface="Courier New" panose="02070309020205020404" pitchFamily="49" charset="0"/>
            </a:endParaRPr>
          </a:p>
          <a:p>
            <a:pPr eaLnBrk="1" hangingPunct="1">
              <a:lnSpc>
                <a:spcPct val="120000"/>
              </a:lnSpc>
              <a:spcBef>
                <a:spcPts val="600"/>
              </a:spcBef>
              <a:buFontTx/>
              <a:buNone/>
              <a:defRPr/>
            </a:pPr>
            <a:r>
              <a:rPr lang="en-US" altLang="en-US" sz="2000" b="1" dirty="0">
                <a:solidFill>
                  <a:srgbClr val="FF0066"/>
                </a:solidFill>
                <a:latin typeface="Courier New" panose="02070309020205020404" pitchFamily="49" charset="0"/>
              </a:rPr>
              <a:t>WHERE Salary &gt; ANY</a:t>
            </a:r>
            <a:endParaRPr lang="en-US" altLang="en-US" sz="2000" dirty="0">
              <a:solidFill>
                <a:srgbClr val="FF0066"/>
              </a:solidFill>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    (SELECT Salary</a:t>
            </a:r>
            <a:br>
              <a:rPr lang="en-US" altLang="en-US" sz="2000" dirty="0">
                <a:latin typeface="Courier New" panose="02070309020205020404" pitchFamily="49" charset="0"/>
              </a:rPr>
            </a:br>
            <a:r>
              <a:rPr lang="en-US" altLang="en-US" sz="2000" dirty="0">
                <a:latin typeface="Courier New" panose="02070309020205020404" pitchFamily="49" charset="0"/>
              </a:rPr>
              <a:t>   FROM Employee</a:t>
            </a:r>
            <a:br>
              <a:rPr lang="en-US" altLang="en-US" sz="2000" dirty="0">
                <a:latin typeface="Courier New" panose="02070309020205020404" pitchFamily="49" charset="0"/>
              </a:rPr>
            </a:br>
            <a:r>
              <a:rPr lang="en-US" altLang="en-US" sz="2000" dirty="0">
                <a:latin typeface="Courier New" panose="02070309020205020404" pitchFamily="49" charset="0"/>
              </a:rPr>
              <a:t>   WHERE Salary &gt; 23000); </a:t>
            </a:r>
          </a:p>
          <a:p>
            <a:pPr eaLnBrk="1" hangingPunct="1">
              <a:lnSpc>
                <a:spcPct val="120000"/>
              </a:lnSpc>
              <a:spcBef>
                <a:spcPts val="600"/>
              </a:spcBef>
              <a:buFontTx/>
              <a:buNone/>
              <a:defRPr/>
            </a:pPr>
            <a:endParaRPr lang="en-US" altLang="en-US" sz="20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Last Name       First Name        Salary</a:t>
            </a:r>
          </a:p>
          <a:p>
            <a:pPr eaLnBrk="1" hangingPunct="1">
              <a:lnSpc>
                <a:spcPct val="120000"/>
              </a:lnSpc>
              <a:spcBef>
                <a:spcPts val="600"/>
              </a:spcBef>
              <a:buFontTx/>
              <a:buNone/>
              <a:defRPr/>
            </a:pPr>
            <a:r>
              <a:rPr lang="en-US" altLang="en-US" sz="2000" dirty="0">
                <a:latin typeface="Courier New" panose="02070309020205020404" pitchFamily="49" charset="0"/>
              </a:rPr>
              <a:t>--------------- --------------- --------</a:t>
            </a:r>
          </a:p>
          <a:p>
            <a:pPr eaLnBrk="1" hangingPunct="1">
              <a:lnSpc>
                <a:spcPct val="120000"/>
              </a:lnSpc>
              <a:spcBef>
                <a:spcPts val="600"/>
              </a:spcBef>
              <a:buFontTx/>
              <a:buNone/>
              <a:defRPr/>
            </a:pPr>
            <a:r>
              <a:rPr lang="en-US" altLang="en-US" sz="2000" dirty="0">
                <a:latin typeface="Courier New" panose="02070309020205020404" pitchFamily="49" charset="0"/>
              </a:rPr>
              <a:t>Smith           Susan            $32,500</a:t>
            </a:r>
          </a:p>
          <a:p>
            <a:pPr eaLnBrk="1" hangingPunct="1">
              <a:lnSpc>
                <a:spcPct val="120000"/>
              </a:lnSpc>
              <a:spcBef>
                <a:spcPts val="600"/>
              </a:spcBef>
              <a:buFontTx/>
              <a:buNone/>
              <a:defRPr/>
            </a:pPr>
            <a:r>
              <a:rPr lang="en-US" altLang="en-US" sz="2000" dirty="0">
                <a:latin typeface="Courier New" panose="02070309020205020404" pitchFamily="49" charset="0"/>
              </a:rPr>
              <a:t>Jones           </a:t>
            </a:r>
            <a:r>
              <a:rPr lang="en-US" altLang="en-US" sz="2000" dirty="0" err="1">
                <a:latin typeface="Courier New" panose="02070309020205020404" pitchFamily="49" charset="0"/>
              </a:rPr>
              <a:t>Quincey</a:t>
            </a:r>
            <a:r>
              <a:rPr lang="en-US" altLang="en-US" sz="2000" dirty="0">
                <a:latin typeface="Courier New" panose="02070309020205020404" pitchFamily="49" charset="0"/>
              </a:rPr>
              <a:t>          $30,550</a:t>
            </a:r>
          </a:p>
          <a:p>
            <a:pPr eaLnBrk="1" hangingPunct="1">
              <a:lnSpc>
                <a:spcPct val="120000"/>
              </a:lnSpc>
              <a:spcBef>
                <a:spcPts val="600"/>
              </a:spcBef>
              <a:buFontTx/>
              <a:buNone/>
              <a:defRPr/>
            </a:pPr>
            <a:r>
              <a:rPr lang="en-US" altLang="en-US" sz="2000" dirty="0">
                <a:latin typeface="Courier New" panose="02070309020205020404" pitchFamily="49" charset="0"/>
              </a:rPr>
              <a:t>Barlow          William          $27,500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a:extLst>
              <a:ext uri="{FF2B5EF4-FFF2-40B4-BE49-F238E27FC236}">
                <a16:creationId xmlns:a16="http://schemas.microsoft.com/office/drawing/2014/main" id="{7955F398-BAAC-4670-BECD-13D254D9C494}"/>
              </a:ext>
            </a:extLst>
          </p:cNvPr>
          <p:cNvSpPr>
            <a:spLocks noGrp="1" noChangeArrowheads="1"/>
          </p:cNvSpPr>
          <p:nvPr>
            <p:ph type="title"/>
          </p:nvPr>
        </p:nvSpPr>
        <p:spPr>
          <a:xfrm>
            <a:off x="685800" y="152400"/>
            <a:ext cx="7772400" cy="762000"/>
          </a:xfrm>
        </p:spPr>
        <p:txBody>
          <a:bodyPr/>
          <a:lstStyle/>
          <a:p>
            <a:pPr eaLnBrk="1" hangingPunct="1">
              <a:defRPr/>
            </a:pPr>
            <a:r>
              <a:rPr lang="en-US" altLang="en-US" sz="4400" dirty="0"/>
              <a:t>An </a:t>
            </a:r>
            <a:r>
              <a:rPr lang="en-US" altLang="en-US" sz="4400" i="1" dirty="0"/>
              <a:t>ANY</a:t>
            </a:r>
            <a:r>
              <a:rPr lang="en-US" altLang="en-US" sz="4400" dirty="0"/>
              <a:t> Keyword Subquery</a:t>
            </a:r>
          </a:p>
        </p:txBody>
      </p:sp>
      <p:sp>
        <p:nvSpPr>
          <p:cNvPr id="387075" name="Rectangle 3">
            <a:extLst>
              <a:ext uri="{FF2B5EF4-FFF2-40B4-BE49-F238E27FC236}">
                <a16:creationId xmlns:a16="http://schemas.microsoft.com/office/drawing/2014/main" id="{83B24860-4275-4B87-B276-51B0FCCE5544}"/>
              </a:ext>
            </a:extLst>
          </p:cNvPr>
          <p:cNvSpPr>
            <a:spLocks noGrp="1" noChangeArrowheads="1"/>
          </p:cNvSpPr>
          <p:nvPr>
            <p:ph type="body" idx="1"/>
          </p:nvPr>
        </p:nvSpPr>
        <p:spPr>
          <a:xfrm>
            <a:off x="685800" y="1222443"/>
            <a:ext cx="7772400" cy="5029200"/>
          </a:xfrm>
        </p:spPr>
        <p:txBody>
          <a:bodyPr>
            <a:normAutofit fontScale="92500" lnSpcReduction="20000"/>
          </a:bodyPr>
          <a:lstStyle/>
          <a:p>
            <a:pPr eaLnBrk="1" hangingPunct="1">
              <a:lnSpc>
                <a:spcPct val="90000"/>
              </a:lnSpc>
              <a:defRPr/>
            </a:pPr>
            <a:r>
              <a:rPr lang="en-US" altLang="en-US" sz="2800" dirty="0"/>
              <a:t>For each employee, the inner query finds a list of salaries that are greater than $23,000.</a:t>
            </a:r>
          </a:p>
          <a:p>
            <a:pPr eaLnBrk="1" hangingPunct="1">
              <a:lnSpc>
                <a:spcPct val="90000"/>
              </a:lnSpc>
              <a:defRPr/>
            </a:pPr>
            <a:r>
              <a:rPr lang="en-US" altLang="en-US" sz="2800" dirty="0"/>
              <a:t>Four employees have such a salary.</a:t>
            </a:r>
          </a:p>
          <a:p>
            <a:pPr eaLnBrk="1" hangingPunct="1">
              <a:lnSpc>
                <a:spcPct val="90000"/>
              </a:lnSpc>
              <a:buFontTx/>
              <a:buNone/>
              <a:defRPr/>
            </a:pPr>
            <a:endParaRPr lang="en-US" altLang="en-US" sz="1000" dirty="0"/>
          </a:p>
          <a:p>
            <a:pPr lvl="2" eaLnBrk="1" hangingPunct="1">
              <a:lnSpc>
                <a:spcPct val="90000"/>
              </a:lnSpc>
              <a:buFontTx/>
              <a:buNone/>
              <a:defRPr/>
            </a:pPr>
            <a:r>
              <a:rPr lang="en-US" altLang="en-US" sz="2000" dirty="0">
                <a:latin typeface="Courier New" panose="02070309020205020404" pitchFamily="49" charset="0"/>
              </a:rPr>
              <a:t>/* SQL Example 8.21 */</a:t>
            </a:r>
          </a:p>
          <a:p>
            <a:pPr lvl="2" eaLnBrk="1" hangingPunct="1">
              <a:lnSpc>
                <a:spcPct val="90000"/>
              </a:lnSpc>
              <a:buFontTx/>
              <a:buNone/>
              <a:defRPr/>
            </a:pPr>
            <a:r>
              <a:rPr lang="en-US" altLang="en-US" sz="2000" dirty="0">
                <a:latin typeface="Courier New" panose="02070309020205020404" pitchFamily="49" charset="0"/>
              </a:rPr>
              <a:t>SELECT Salary</a:t>
            </a:r>
            <a:br>
              <a:rPr lang="en-US" altLang="en-US" sz="2000" dirty="0">
                <a:latin typeface="Courier New" panose="02070309020205020404" pitchFamily="49" charset="0"/>
              </a:rPr>
            </a:br>
            <a:r>
              <a:rPr lang="en-US" altLang="en-US" sz="2000" dirty="0">
                <a:latin typeface="Courier New" panose="02070309020205020404" pitchFamily="49" charset="0"/>
              </a:rPr>
              <a:t>FROM Employee</a:t>
            </a:r>
            <a:br>
              <a:rPr lang="en-US" altLang="en-US" sz="2000" dirty="0">
                <a:latin typeface="Courier New" panose="02070309020205020404" pitchFamily="49" charset="0"/>
              </a:rPr>
            </a:br>
            <a:r>
              <a:rPr lang="en-US" altLang="en-US" sz="2000" dirty="0">
                <a:latin typeface="Courier New" panose="02070309020205020404" pitchFamily="49" charset="0"/>
              </a:rPr>
              <a:t>WHERE Salary &gt; 23000; </a:t>
            </a:r>
          </a:p>
          <a:p>
            <a:pPr lvl="2" eaLnBrk="1" hangingPunct="1">
              <a:lnSpc>
                <a:spcPct val="90000"/>
              </a:lnSpc>
              <a:buFontTx/>
              <a:buNone/>
              <a:defRPr/>
            </a:pPr>
            <a:r>
              <a:rPr lang="en-US" altLang="en-US" sz="2000" dirty="0">
                <a:latin typeface="Courier New" panose="02070309020205020404" pitchFamily="49" charset="0"/>
              </a:rPr>
              <a:t>  SALARY</a:t>
            </a:r>
          </a:p>
          <a:p>
            <a:pPr lvl="2" eaLnBrk="1" hangingPunct="1">
              <a:lnSpc>
                <a:spcPct val="90000"/>
              </a:lnSpc>
              <a:buFontTx/>
              <a:buNone/>
              <a:defRPr/>
            </a:pPr>
            <a:r>
              <a:rPr lang="en-US" altLang="en-US" sz="2000" dirty="0">
                <a:latin typeface="Courier New" panose="02070309020205020404" pitchFamily="49" charset="0"/>
              </a:rPr>
              <a:t>--------</a:t>
            </a:r>
          </a:p>
          <a:p>
            <a:pPr lvl="2" eaLnBrk="1" hangingPunct="1">
              <a:lnSpc>
                <a:spcPct val="90000"/>
              </a:lnSpc>
              <a:buFontTx/>
              <a:buNone/>
              <a:defRPr/>
            </a:pPr>
            <a:r>
              <a:rPr lang="en-US" altLang="en-US" sz="2000" dirty="0">
                <a:latin typeface="Courier New" panose="02070309020205020404" pitchFamily="49" charset="0"/>
              </a:rPr>
              <a:t> $23,545</a:t>
            </a:r>
          </a:p>
          <a:p>
            <a:pPr lvl="2" eaLnBrk="1" hangingPunct="1">
              <a:lnSpc>
                <a:spcPct val="90000"/>
              </a:lnSpc>
              <a:buFontTx/>
              <a:buNone/>
              <a:defRPr/>
            </a:pPr>
            <a:r>
              <a:rPr lang="en-US" altLang="en-US" sz="2000" dirty="0">
                <a:latin typeface="Courier New" panose="02070309020205020404" pitchFamily="49" charset="0"/>
              </a:rPr>
              <a:t> $30,550</a:t>
            </a:r>
          </a:p>
          <a:p>
            <a:pPr lvl="2" eaLnBrk="1" hangingPunct="1">
              <a:lnSpc>
                <a:spcPct val="90000"/>
              </a:lnSpc>
              <a:buFontTx/>
              <a:buNone/>
              <a:defRPr/>
            </a:pPr>
            <a:r>
              <a:rPr lang="en-US" altLang="en-US" sz="2000" dirty="0">
                <a:latin typeface="Courier New" panose="02070309020205020404" pitchFamily="49" charset="0"/>
              </a:rPr>
              <a:t> $27,500</a:t>
            </a:r>
          </a:p>
          <a:p>
            <a:pPr lvl="2" eaLnBrk="1" hangingPunct="1">
              <a:lnSpc>
                <a:spcPct val="90000"/>
              </a:lnSpc>
              <a:buFontTx/>
              <a:buNone/>
              <a:defRPr/>
            </a:pPr>
            <a:r>
              <a:rPr lang="en-US" altLang="en-US" sz="2000" dirty="0">
                <a:latin typeface="Courier New" panose="02070309020205020404" pitchFamily="49" charset="0"/>
              </a:rPr>
              <a:t> $32,500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a:extLst>
              <a:ext uri="{FF2B5EF4-FFF2-40B4-BE49-F238E27FC236}">
                <a16:creationId xmlns:a16="http://schemas.microsoft.com/office/drawing/2014/main" id="{C7BBA5C7-CD0C-428A-A782-3FFAC6A3AE68}"/>
              </a:ext>
            </a:extLst>
          </p:cNvPr>
          <p:cNvSpPr>
            <a:spLocks noGrp="1" noChangeArrowheads="1"/>
          </p:cNvSpPr>
          <p:nvPr>
            <p:ph type="title"/>
          </p:nvPr>
        </p:nvSpPr>
        <p:spPr>
          <a:xfrm>
            <a:off x="685800" y="304800"/>
            <a:ext cx="7772400" cy="762000"/>
          </a:xfrm>
        </p:spPr>
        <p:txBody>
          <a:bodyPr/>
          <a:lstStyle/>
          <a:p>
            <a:pPr eaLnBrk="1" hangingPunct="1">
              <a:defRPr/>
            </a:pPr>
            <a:r>
              <a:rPr lang="en-US" altLang="en-US" sz="4400" dirty="0"/>
              <a:t>An </a:t>
            </a:r>
            <a:r>
              <a:rPr lang="en-US" altLang="en-US" sz="4400" i="1" dirty="0"/>
              <a:t>ANY</a:t>
            </a:r>
            <a:r>
              <a:rPr lang="en-US" altLang="en-US" sz="4400" dirty="0"/>
              <a:t> Keyword Subquery</a:t>
            </a:r>
          </a:p>
        </p:txBody>
      </p:sp>
      <p:sp>
        <p:nvSpPr>
          <p:cNvPr id="388099" name="Rectangle 3">
            <a:extLst>
              <a:ext uri="{FF2B5EF4-FFF2-40B4-BE49-F238E27FC236}">
                <a16:creationId xmlns:a16="http://schemas.microsoft.com/office/drawing/2014/main" id="{704A5CE4-ED24-41E6-8EDC-CCDE13E6B136}"/>
              </a:ext>
            </a:extLst>
          </p:cNvPr>
          <p:cNvSpPr>
            <a:spLocks noGrp="1" noChangeArrowheads="1"/>
          </p:cNvSpPr>
          <p:nvPr>
            <p:ph type="body" idx="1"/>
          </p:nvPr>
        </p:nvSpPr>
        <p:spPr>
          <a:xfrm>
            <a:off x="685800" y="1143000"/>
            <a:ext cx="7772400" cy="4953000"/>
          </a:xfrm>
        </p:spPr>
        <p:txBody>
          <a:bodyPr>
            <a:normAutofit fontScale="92500"/>
          </a:bodyPr>
          <a:lstStyle/>
          <a:p>
            <a:pPr eaLnBrk="1" hangingPunct="1">
              <a:lnSpc>
                <a:spcPct val="80000"/>
              </a:lnSpc>
              <a:defRPr/>
            </a:pPr>
            <a:r>
              <a:rPr lang="en-US" altLang="en-US" sz="2800" dirty="0"/>
              <a:t>The outer query looks at all the values in the list and determines whether an employee earns more than </a:t>
            </a:r>
            <a:r>
              <a:rPr lang="en-US" altLang="en-US" sz="2800" i="1" dirty="0"/>
              <a:t>any</a:t>
            </a:r>
            <a:r>
              <a:rPr lang="en-US" altLang="en-US" sz="2800" dirty="0"/>
              <a:t> of the salaries in the intermediate result table (here, this means more than $23,545).  </a:t>
            </a:r>
          </a:p>
          <a:p>
            <a:pPr eaLnBrk="1" hangingPunct="1">
              <a:lnSpc>
                <a:spcPct val="80000"/>
              </a:lnSpc>
              <a:defRPr/>
            </a:pPr>
            <a:r>
              <a:rPr lang="en-US" altLang="en-US" sz="2800" dirty="0"/>
              <a:t>The employees listed in the final result table all earn more than the $23,545 listed in the intermediate result table.</a:t>
            </a:r>
            <a:r>
              <a:rPr lang="en-US" altLang="en-US" dirty="0"/>
              <a:t> </a:t>
            </a:r>
          </a:p>
          <a:p>
            <a:pPr lvl="1" eaLnBrk="1" hangingPunct="1">
              <a:lnSpc>
                <a:spcPct val="80000"/>
              </a:lnSpc>
              <a:buFontTx/>
              <a:buNone/>
              <a:defRPr/>
            </a:pPr>
            <a:endParaRPr lang="en-US" altLang="en-US" sz="2000" dirty="0">
              <a:latin typeface="Courier New" panose="02070309020205020404" pitchFamily="49" charset="0"/>
            </a:endParaRPr>
          </a:p>
          <a:p>
            <a:pPr lvl="1" eaLnBrk="1" hangingPunct="1">
              <a:lnSpc>
                <a:spcPct val="80000"/>
              </a:lnSpc>
              <a:buFontTx/>
              <a:buNone/>
              <a:defRPr/>
            </a:pPr>
            <a:r>
              <a:rPr lang="en-US" altLang="en-US" sz="2000" dirty="0">
                <a:latin typeface="Courier New" panose="02070309020205020404" pitchFamily="49" charset="0"/>
              </a:rPr>
              <a:t>Last Name       First Name        Salary</a:t>
            </a:r>
          </a:p>
          <a:p>
            <a:pPr lvl="1" eaLnBrk="1" hangingPunct="1">
              <a:lnSpc>
                <a:spcPct val="80000"/>
              </a:lnSpc>
              <a:buFontTx/>
              <a:buNone/>
              <a:defRPr/>
            </a:pPr>
            <a:r>
              <a:rPr lang="en-US" altLang="en-US" sz="2000" dirty="0">
                <a:latin typeface="Courier New" panose="02070309020205020404" pitchFamily="49" charset="0"/>
              </a:rPr>
              <a:t>--------------- --------------- --------</a:t>
            </a:r>
          </a:p>
          <a:p>
            <a:pPr lvl="1" eaLnBrk="1" hangingPunct="1">
              <a:lnSpc>
                <a:spcPct val="80000"/>
              </a:lnSpc>
              <a:buFontTx/>
              <a:buNone/>
              <a:defRPr/>
            </a:pPr>
            <a:r>
              <a:rPr lang="en-US" altLang="en-US" sz="2000" dirty="0">
                <a:latin typeface="Courier New" panose="02070309020205020404" pitchFamily="49" charset="0"/>
              </a:rPr>
              <a:t>Smith           Susan            $32,500</a:t>
            </a:r>
          </a:p>
          <a:p>
            <a:pPr lvl="1" eaLnBrk="1" hangingPunct="1">
              <a:lnSpc>
                <a:spcPct val="80000"/>
              </a:lnSpc>
              <a:buFontTx/>
              <a:buNone/>
              <a:defRPr/>
            </a:pPr>
            <a:r>
              <a:rPr lang="en-US" altLang="en-US" sz="2000" dirty="0">
                <a:latin typeface="Courier New" panose="02070309020205020404" pitchFamily="49" charset="0"/>
              </a:rPr>
              <a:t>Jones           Quincey          $30,550</a:t>
            </a:r>
          </a:p>
          <a:p>
            <a:pPr lvl="1" eaLnBrk="1" hangingPunct="1">
              <a:lnSpc>
                <a:spcPct val="80000"/>
              </a:lnSpc>
              <a:buFontTx/>
              <a:buNone/>
              <a:defRPr/>
            </a:pPr>
            <a:r>
              <a:rPr lang="en-US" altLang="en-US" sz="2000" dirty="0">
                <a:latin typeface="Courier New" panose="02070309020205020404" pitchFamily="49" charset="0"/>
              </a:rPr>
              <a:t>Barlow          William          $27,500</a:t>
            </a:r>
          </a:p>
          <a:p>
            <a:pPr eaLnBrk="1" hangingPunct="1">
              <a:lnSpc>
                <a:spcPct val="80000"/>
              </a:lnSpc>
              <a:defRPr/>
            </a:pPr>
            <a:endParaRPr lang="en-US" alt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3647-DC8D-4B7D-9836-5EF74CB28B34}"/>
              </a:ext>
            </a:extLst>
          </p:cNvPr>
          <p:cNvSpPr>
            <a:spLocks noGrp="1"/>
          </p:cNvSpPr>
          <p:nvPr>
            <p:ph type="title"/>
          </p:nvPr>
        </p:nvSpPr>
        <p:spPr/>
        <p:txBody>
          <a:bodyPr/>
          <a:lstStyle/>
          <a:p>
            <a:r>
              <a:rPr lang="en-US" dirty="0"/>
              <a:t>ALL vs ANY</a:t>
            </a:r>
          </a:p>
        </p:txBody>
      </p:sp>
      <p:sp>
        <p:nvSpPr>
          <p:cNvPr id="3" name="Content Placeholder 2">
            <a:extLst>
              <a:ext uri="{FF2B5EF4-FFF2-40B4-BE49-F238E27FC236}">
                <a16:creationId xmlns:a16="http://schemas.microsoft.com/office/drawing/2014/main" id="{854A5023-550C-4170-9229-B9ECF0FDCAFD}"/>
              </a:ext>
            </a:extLst>
          </p:cNvPr>
          <p:cNvSpPr>
            <a:spLocks noGrp="1"/>
          </p:cNvSpPr>
          <p:nvPr>
            <p:ph idx="1"/>
          </p:nvPr>
        </p:nvSpPr>
        <p:spPr/>
        <p:txBody>
          <a:bodyPr>
            <a:normAutofit lnSpcReduction="10000"/>
          </a:bodyPr>
          <a:lstStyle/>
          <a:p>
            <a:r>
              <a:rPr lang="en-US" dirty="0"/>
              <a:t>What do you get in this query? Why? Can you explain the results?</a:t>
            </a:r>
          </a:p>
          <a:p>
            <a:pPr marL="0" indent="0">
              <a:buNone/>
            </a:pPr>
            <a:endParaRPr lang="en-US" dirty="0"/>
          </a:p>
          <a:p>
            <a:pPr>
              <a:lnSpc>
                <a:spcPct val="120000"/>
              </a:lnSpc>
              <a:spcBef>
                <a:spcPts val="600"/>
              </a:spcBef>
              <a:buNone/>
              <a:defRPr/>
            </a:pPr>
            <a:r>
              <a:rPr lang="en-US" altLang="en-US" sz="2000" dirty="0">
                <a:latin typeface="Courier New" panose="02070309020205020404" pitchFamily="49" charset="0"/>
              </a:rPr>
              <a:t>SELECT </a:t>
            </a:r>
            <a:r>
              <a:rPr lang="en-US" altLang="en-US" sz="2000" dirty="0" err="1">
                <a:latin typeface="Courier New" panose="02070309020205020404" pitchFamily="49" charset="0"/>
              </a:rPr>
              <a:t>LastName</a:t>
            </a:r>
            <a:r>
              <a:rPr lang="en-US" altLang="en-US" sz="2000" dirty="0">
                <a:latin typeface="Courier New" panose="02070309020205020404" pitchFamily="49" charset="0"/>
              </a:rPr>
              <a:t> "Last Name", FirstName "First Name",</a:t>
            </a:r>
          </a:p>
          <a:p>
            <a:pPr>
              <a:lnSpc>
                <a:spcPct val="120000"/>
              </a:lnSpc>
              <a:spcBef>
                <a:spcPts val="600"/>
              </a:spcBef>
              <a:buNone/>
              <a:defRPr/>
            </a:pPr>
            <a:r>
              <a:rPr lang="en-US" altLang="en-US" sz="2000" dirty="0">
                <a:latin typeface="Courier New" panose="02070309020205020404" pitchFamily="49" charset="0"/>
              </a:rPr>
              <a:t>    Salary "Salary"</a:t>
            </a:r>
          </a:p>
          <a:p>
            <a:pPr>
              <a:lnSpc>
                <a:spcPct val="120000"/>
              </a:lnSpc>
              <a:spcBef>
                <a:spcPts val="600"/>
              </a:spcBef>
              <a:buNone/>
              <a:defRPr/>
            </a:pPr>
            <a:r>
              <a:rPr lang="en-US" altLang="en-US" sz="2000" dirty="0">
                <a:latin typeface="Courier New" panose="02070309020205020404" pitchFamily="49" charset="0"/>
              </a:rPr>
              <a:t>FROM Employee</a:t>
            </a:r>
            <a:endParaRPr lang="en-US" altLang="en-US" sz="2000" b="1" dirty="0">
              <a:latin typeface="Courier New" panose="02070309020205020404" pitchFamily="49" charset="0"/>
            </a:endParaRPr>
          </a:p>
          <a:p>
            <a:pPr>
              <a:lnSpc>
                <a:spcPct val="120000"/>
              </a:lnSpc>
              <a:spcBef>
                <a:spcPts val="600"/>
              </a:spcBef>
              <a:buNone/>
              <a:defRPr/>
            </a:pPr>
            <a:r>
              <a:rPr lang="en-US" altLang="en-US" sz="2000" b="1" dirty="0">
                <a:solidFill>
                  <a:srgbClr val="FF0066"/>
                </a:solidFill>
                <a:latin typeface="Courier New" panose="02070309020205020404" pitchFamily="49" charset="0"/>
              </a:rPr>
              <a:t>WHERE Salary &gt; ALL</a:t>
            </a:r>
            <a:endParaRPr lang="en-US" altLang="en-US" sz="2000" dirty="0">
              <a:solidFill>
                <a:srgbClr val="FF0066"/>
              </a:solidFill>
              <a:latin typeface="Courier New" panose="02070309020205020404" pitchFamily="49" charset="0"/>
            </a:endParaRPr>
          </a:p>
          <a:p>
            <a:pPr>
              <a:lnSpc>
                <a:spcPct val="120000"/>
              </a:lnSpc>
              <a:spcBef>
                <a:spcPts val="600"/>
              </a:spcBef>
              <a:buNone/>
              <a:defRPr/>
            </a:pPr>
            <a:r>
              <a:rPr lang="en-US" altLang="en-US" sz="2000" dirty="0">
                <a:latin typeface="Courier New" panose="02070309020205020404" pitchFamily="49" charset="0"/>
              </a:rPr>
              <a:t>    (SELECT Salary</a:t>
            </a:r>
            <a:br>
              <a:rPr lang="en-US" altLang="en-US" sz="2000" dirty="0">
                <a:latin typeface="Courier New" panose="02070309020205020404" pitchFamily="49" charset="0"/>
              </a:rPr>
            </a:br>
            <a:r>
              <a:rPr lang="en-US" altLang="en-US" sz="2000" dirty="0">
                <a:latin typeface="Courier New" panose="02070309020205020404" pitchFamily="49" charset="0"/>
              </a:rPr>
              <a:t>   FROM Employee</a:t>
            </a:r>
            <a:br>
              <a:rPr lang="en-US" altLang="en-US" sz="2000" dirty="0">
                <a:latin typeface="Courier New" panose="02070309020205020404" pitchFamily="49" charset="0"/>
              </a:rPr>
            </a:br>
            <a:r>
              <a:rPr lang="en-US" altLang="en-US" sz="2000" dirty="0">
                <a:latin typeface="Courier New" panose="02070309020205020404" pitchFamily="49" charset="0"/>
              </a:rPr>
              <a:t>   WHERE Salary &gt; 23000); </a:t>
            </a:r>
          </a:p>
          <a:p>
            <a:endParaRPr lang="en-US" dirty="0"/>
          </a:p>
          <a:p>
            <a:endParaRPr lang="en-US" dirty="0"/>
          </a:p>
        </p:txBody>
      </p:sp>
    </p:spTree>
    <p:extLst>
      <p:ext uri="{BB962C8B-B14F-4D97-AF65-F5344CB8AC3E}">
        <p14:creationId xmlns:p14="http://schemas.microsoft.com/office/powerpoint/2010/main" val="3232869971"/>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Theme1">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335FE310-6110-4C8F-B67C-1FBC1D73C735}" vid="{CBB9E759-50C0-49FB-9737-C98952CA09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488</TotalTime>
  <Words>1604</Words>
  <Application>Microsoft Office PowerPoint</Application>
  <PresentationFormat>On-screen Show (4:3)</PresentationFormat>
  <Paragraphs>222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Calisto MT</vt:lpstr>
      <vt:lpstr>Courier New</vt:lpstr>
      <vt:lpstr>Wingdings</vt:lpstr>
      <vt:lpstr>Theme1</vt:lpstr>
      <vt:lpstr>Subqueries CMIS 563</vt:lpstr>
      <vt:lpstr>Agenda</vt:lpstr>
      <vt:lpstr>Comparison Operators Modified with the ALL or ANY Keywords</vt:lpstr>
      <vt:lpstr>An ALL Keyword Subquery</vt:lpstr>
      <vt:lpstr>An ANY Keyword Subquery</vt:lpstr>
      <vt:lpstr>An ANY Keyword Subquery</vt:lpstr>
      <vt:lpstr>An ANY Keyword Subquery</vt:lpstr>
      <vt:lpstr>An ANY Keyword Subquery</vt:lpstr>
      <vt:lpstr>ALL vs ANY</vt:lpstr>
      <vt:lpstr>An "= ANY" (Equal Any) Example</vt:lpstr>
      <vt:lpstr>A "!= ANY" (Not Equal Any) Example</vt:lpstr>
      <vt:lpstr>A "!= ANY" (Not Equal Any) Example</vt:lpstr>
      <vt:lpstr>A "!= ANY" (Not Equal Any) Example</vt:lpstr>
      <vt:lpstr>A "!= ANY" (Not Equal Any) Example</vt:lpstr>
      <vt:lpstr>MULTIPLE LEVELS OF NESTING</vt:lpstr>
      <vt:lpstr>Example 8.11</vt:lpstr>
      <vt:lpstr>Understanding Subquery 8.11</vt:lpstr>
      <vt:lpstr>Understanding Subquery 8.11</vt:lpstr>
      <vt:lpstr>Understanding Subquery 8.11</vt:lpstr>
      <vt:lpstr>Understanding Subquery 8.11</vt:lpstr>
      <vt:lpstr>So why not just use this:</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its</dc:creator>
  <cp:lastModifiedBy>Powell, Anne</cp:lastModifiedBy>
  <cp:revision>45</cp:revision>
  <cp:lastPrinted>2021-08-02T20:09:22Z</cp:lastPrinted>
  <dcterms:created xsi:type="dcterms:W3CDTF">2016-01-03T17:21:47Z</dcterms:created>
  <dcterms:modified xsi:type="dcterms:W3CDTF">2021-08-02T20:59:31Z</dcterms:modified>
</cp:coreProperties>
</file>