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17"/>
  </p:notesMasterIdLst>
  <p:sldIdLst>
    <p:sldId id="256" r:id="rId2"/>
    <p:sldId id="262" r:id="rId3"/>
    <p:sldId id="292" r:id="rId4"/>
    <p:sldId id="293" r:id="rId5"/>
    <p:sldId id="294" r:id="rId6"/>
    <p:sldId id="297" r:id="rId7"/>
    <p:sldId id="299" r:id="rId8"/>
    <p:sldId id="300" r:id="rId9"/>
    <p:sldId id="302" r:id="rId10"/>
    <p:sldId id="318" r:id="rId11"/>
    <p:sldId id="319" r:id="rId12"/>
    <p:sldId id="304" r:id="rId13"/>
    <p:sldId id="328" r:id="rId14"/>
    <p:sldId id="329" r:id="rId15"/>
    <p:sldId id="321" r:id="rId1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66" autoAdjust="0"/>
  </p:normalViewPr>
  <p:slideViewPr>
    <p:cSldViewPr snapToGrid="0" snapToObjects="1">
      <p:cViewPr varScale="1">
        <p:scale>
          <a:sx n="98" d="100"/>
          <a:sy n="98" d="100"/>
        </p:scale>
        <p:origin x="35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A07290-4A04-4E8F-A3A5-5A187DE6D9D9}" type="datetimeFigureOut">
              <a:rPr lang="en-US" smtClean="0"/>
              <a:t>8/2/2021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9948399-CE9A-4FB0-B8B1-FB7D2E1BB8C2}" type="slidenum">
              <a:rPr lang="en-US" smtClean="0"/>
              <a:t>‹#›</a:t>
            </a:fld>
            <a:endParaRPr lang="en-US"/>
          </a:p>
        </p:txBody>
      </p:sp>
    </p:spTree>
    <p:extLst>
      <p:ext uri="{BB962C8B-B14F-4D97-AF65-F5344CB8AC3E}">
        <p14:creationId xmlns:p14="http://schemas.microsoft.com/office/powerpoint/2010/main" val="386673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8761769-C8B0-4AD0-A98B-0BA64905BB2A}"/>
              </a:ext>
            </a:extLst>
          </p:cNvPr>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55650" indent="-290513">
              <a:defRPr sz="2800">
                <a:solidFill>
                  <a:schemeClr val="tx1"/>
                </a:solidFill>
                <a:latin typeface="Times New Roman" panose="02020603050405020304" pitchFamily="18" charset="0"/>
              </a:defRPr>
            </a:lvl2pPr>
            <a:lvl3pPr marL="1163638" indent="-231775">
              <a:defRPr sz="2800">
                <a:solidFill>
                  <a:schemeClr val="tx1"/>
                </a:solidFill>
                <a:latin typeface="Times New Roman" panose="02020603050405020304" pitchFamily="18" charset="0"/>
              </a:defRPr>
            </a:lvl3pPr>
            <a:lvl4pPr marL="1630363" indent="-231775">
              <a:defRPr sz="2800">
                <a:solidFill>
                  <a:schemeClr val="tx1"/>
                </a:solidFill>
                <a:latin typeface="Times New Roman" panose="02020603050405020304" pitchFamily="18" charset="0"/>
              </a:defRPr>
            </a:lvl4pPr>
            <a:lvl5pPr marL="2095500" indent="-231775">
              <a:defRPr sz="2800">
                <a:solidFill>
                  <a:schemeClr val="tx1"/>
                </a:solidFill>
                <a:latin typeface="Times New Roman" panose="02020603050405020304" pitchFamily="18" charset="0"/>
              </a:defRPr>
            </a:lvl5pPr>
            <a:lvl6pPr marL="2552700" indent="-231775" eaLnBrk="0" fontAlgn="base" hangingPunct="0">
              <a:spcBef>
                <a:spcPct val="0"/>
              </a:spcBef>
              <a:spcAft>
                <a:spcPct val="0"/>
              </a:spcAft>
              <a:defRPr sz="2800">
                <a:solidFill>
                  <a:schemeClr val="tx1"/>
                </a:solidFill>
                <a:latin typeface="Times New Roman" panose="02020603050405020304" pitchFamily="18" charset="0"/>
              </a:defRPr>
            </a:lvl6pPr>
            <a:lvl7pPr marL="3009900" indent="-231775" eaLnBrk="0" fontAlgn="base" hangingPunct="0">
              <a:spcBef>
                <a:spcPct val="0"/>
              </a:spcBef>
              <a:spcAft>
                <a:spcPct val="0"/>
              </a:spcAft>
              <a:defRPr sz="2800">
                <a:solidFill>
                  <a:schemeClr val="tx1"/>
                </a:solidFill>
                <a:latin typeface="Times New Roman" panose="02020603050405020304" pitchFamily="18" charset="0"/>
              </a:defRPr>
            </a:lvl7pPr>
            <a:lvl8pPr marL="3467100" indent="-231775" eaLnBrk="0" fontAlgn="base" hangingPunct="0">
              <a:spcBef>
                <a:spcPct val="0"/>
              </a:spcBef>
              <a:spcAft>
                <a:spcPct val="0"/>
              </a:spcAft>
              <a:defRPr sz="2800">
                <a:solidFill>
                  <a:schemeClr val="tx1"/>
                </a:solidFill>
                <a:latin typeface="Times New Roman" panose="02020603050405020304" pitchFamily="18" charset="0"/>
              </a:defRPr>
            </a:lvl8pPr>
            <a:lvl9pPr marL="3924300" indent="-231775" eaLnBrk="0" fontAlgn="base" hangingPunct="0">
              <a:spcBef>
                <a:spcPct val="0"/>
              </a:spcBef>
              <a:spcAft>
                <a:spcPct val="0"/>
              </a:spcAft>
              <a:defRPr sz="2800">
                <a:solidFill>
                  <a:schemeClr val="tx1"/>
                </a:solidFill>
                <a:latin typeface="Times New Roman" panose="02020603050405020304" pitchFamily="18" charset="0"/>
              </a:defRPr>
            </a:lvl9pPr>
          </a:lstStyle>
          <a:p>
            <a:fld id="{CF96AF15-AB03-447C-B291-84FB90090939}" type="slidenum">
              <a:rPr lang="en-US" altLang="en-US" sz="1200" smtClean="0"/>
              <a:pPr/>
              <a:t>4</a:t>
            </a:fld>
            <a:endParaRPr lang="en-US" altLang="en-US" sz="1200"/>
          </a:p>
        </p:txBody>
      </p:sp>
      <p:sp>
        <p:nvSpPr>
          <p:cNvPr id="52227" name="Rectangle 2">
            <a:extLst>
              <a:ext uri="{FF2B5EF4-FFF2-40B4-BE49-F238E27FC236}">
                <a16:creationId xmlns:a16="http://schemas.microsoft.com/office/drawing/2014/main" id="{D78013AD-4BE9-45EE-AF9C-9CAF2001886A}"/>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17A6A87C-0C2D-46C0-8604-46669C3D3B3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30643720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242282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27164-63E4-1942-A47D-AF37DC7587D6}"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43937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92539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87244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371042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82631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62405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A876C7AE-8366-7E43-9C6C-BAD3A5DE8B1B}"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Click icon to add picture</a:t>
            </a:r>
            <a:endParaRPr/>
          </a:p>
        </p:txBody>
      </p:sp>
    </p:spTree>
    <p:extLst>
      <p:ext uri="{BB962C8B-B14F-4D97-AF65-F5344CB8AC3E}">
        <p14:creationId xmlns:p14="http://schemas.microsoft.com/office/powerpoint/2010/main" val="1031300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D3327164-63E4-1942-A47D-AF37DC7587D6}" type="datetimeFigureOut">
              <a:rPr lang="en-US" smtClean="0"/>
              <a:t>8/2/2021</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374400783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4546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3327164-63E4-1942-A47D-AF37DC7587D6}"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28459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37037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6120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0205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D3327164-63E4-1942-A47D-AF37DC7587D6}" type="datetimeFigureOut">
              <a:rPr lang="en-US" smtClean="0"/>
              <a:t>8/2/2021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50278490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0161" y="797669"/>
            <a:ext cx="5661499" cy="1994169"/>
          </a:xfrm>
        </p:spPr>
        <p:txBody>
          <a:bodyPr>
            <a:normAutofit/>
          </a:bodyPr>
          <a:lstStyle/>
          <a:p>
            <a:r>
              <a:rPr lang="en-US" dirty="0"/>
              <a:t>Subqueries</a:t>
            </a:r>
            <a:br>
              <a:rPr lang="en-US" dirty="0"/>
            </a:br>
            <a:r>
              <a:rPr lang="en-US" dirty="0"/>
              <a:t>CMIS 563</a:t>
            </a:r>
          </a:p>
        </p:txBody>
      </p:sp>
      <p:sp>
        <p:nvSpPr>
          <p:cNvPr id="3" name="Subtitle 2"/>
          <p:cNvSpPr>
            <a:spLocks noGrp="1"/>
          </p:cNvSpPr>
          <p:nvPr>
            <p:ph type="subTitle" idx="1"/>
          </p:nvPr>
        </p:nvSpPr>
        <p:spPr>
          <a:xfrm>
            <a:off x="1138916" y="3081528"/>
            <a:ext cx="6553200" cy="694944"/>
          </a:xfrm>
        </p:spPr>
        <p:txBody>
          <a:bodyPr>
            <a:noAutofit/>
          </a:bodyPr>
          <a:lstStyle/>
          <a:p>
            <a:r>
              <a:rPr lang="en-US" dirty="0"/>
              <a:t>Week 5 Chapter 8 Video 4</a:t>
            </a:r>
          </a:p>
          <a:p>
            <a:r>
              <a:rPr lang="en-US" dirty="0"/>
              <a:t>Correlated subqueries / EXISTS</a:t>
            </a:r>
          </a:p>
          <a:p>
            <a:r>
              <a:rPr lang="en-US" dirty="0"/>
              <a:t>Dr. Anne Powell</a:t>
            </a:r>
          </a:p>
        </p:txBody>
      </p:sp>
    </p:spTree>
    <p:extLst>
      <p:ext uri="{BB962C8B-B14F-4D97-AF65-F5344CB8AC3E}">
        <p14:creationId xmlns:p14="http://schemas.microsoft.com/office/powerpoint/2010/main" val="302264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34E9526D-F1B1-48C7-AF4E-FDD455518228}"/>
              </a:ext>
            </a:extLst>
          </p:cNvPr>
          <p:cNvSpPr>
            <a:spLocks noGrp="1" noChangeArrowheads="1"/>
          </p:cNvSpPr>
          <p:nvPr>
            <p:ph type="title"/>
          </p:nvPr>
        </p:nvSpPr>
        <p:spPr>
          <a:xfrm>
            <a:off x="685800" y="228600"/>
            <a:ext cx="7772400" cy="533400"/>
          </a:xfrm>
        </p:spPr>
        <p:txBody>
          <a:bodyPr/>
          <a:lstStyle/>
          <a:p>
            <a:pPr eaLnBrk="1" hangingPunct="1">
              <a:defRPr/>
            </a:pPr>
            <a:r>
              <a:rPr lang="en-US" altLang="en-US" sz="3600" dirty="0">
                <a:ea typeface="PMingLiU" panose="02020500000000000000" pitchFamily="18" charset="-120"/>
              </a:rPr>
              <a:t>Subqueries and the EXISTS Operator</a:t>
            </a:r>
          </a:p>
        </p:txBody>
      </p:sp>
      <p:sp>
        <p:nvSpPr>
          <p:cNvPr id="393219" name="Rectangle 3">
            <a:extLst>
              <a:ext uri="{FF2B5EF4-FFF2-40B4-BE49-F238E27FC236}">
                <a16:creationId xmlns:a16="http://schemas.microsoft.com/office/drawing/2014/main" id="{A36C48F9-269A-4335-8A71-DE7FF85F3A23}"/>
              </a:ext>
            </a:extLst>
          </p:cNvPr>
          <p:cNvSpPr>
            <a:spLocks noGrp="1" noChangeArrowheads="1"/>
          </p:cNvSpPr>
          <p:nvPr>
            <p:ph type="body" idx="1"/>
          </p:nvPr>
        </p:nvSpPr>
        <p:spPr>
          <a:xfrm>
            <a:off x="685800" y="1066800"/>
            <a:ext cx="7772400" cy="5562600"/>
          </a:xfrm>
        </p:spPr>
        <p:txBody>
          <a:bodyPr>
            <a:normAutofit fontScale="85000" lnSpcReduction="20000"/>
          </a:bodyPr>
          <a:lstStyle/>
          <a:p>
            <a:pPr eaLnBrk="1" hangingPunct="1">
              <a:lnSpc>
                <a:spcPct val="120000"/>
              </a:lnSpc>
              <a:spcBef>
                <a:spcPts val="600"/>
              </a:spcBef>
              <a:defRPr/>
            </a:pPr>
            <a:r>
              <a:rPr lang="en-US" altLang="en-US" sz="2400" dirty="0"/>
              <a:t>This query uses the </a:t>
            </a:r>
            <a:r>
              <a:rPr lang="en-US" altLang="en-US" sz="2400" dirty="0">
                <a:solidFill>
                  <a:srgbClr val="FF0066"/>
                </a:solidFill>
              </a:rPr>
              <a:t>= ANY</a:t>
            </a:r>
            <a:r>
              <a:rPr lang="en-US" altLang="en-US" sz="2400" dirty="0"/>
              <a:t> operator.  The subquery produces an intermediate result table, then the outer query checks each employee table row against the intermediate result table.  </a:t>
            </a:r>
          </a:p>
          <a:p>
            <a:pPr eaLnBrk="1" hangingPunct="1">
              <a:lnSpc>
                <a:spcPct val="80000"/>
              </a:lnSpc>
              <a:defRPr/>
            </a:pPr>
            <a:r>
              <a:rPr lang="en-US" altLang="en-US" sz="2400" dirty="0"/>
              <a:t>A table with 5, 000 rows requires 5,000 iterations.</a:t>
            </a:r>
          </a:p>
          <a:p>
            <a:pPr eaLnBrk="1" hangingPunct="1">
              <a:lnSpc>
                <a:spcPct val="80000"/>
              </a:lnSpc>
              <a:buFontTx/>
              <a:buNone/>
              <a:defRPr/>
            </a:pPr>
            <a:endParaRPr lang="en-US" altLang="en-US" sz="900" dirty="0"/>
          </a:p>
          <a:p>
            <a:pPr lvl="2" eaLnBrk="1" hangingPunct="1">
              <a:lnSpc>
                <a:spcPct val="80000"/>
              </a:lnSpc>
              <a:buFontTx/>
              <a:buNone/>
              <a:defRPr/>
            </a:pPr>
            <a:r>
              <a:rPr lang="en-US" altLang="en-US" sz="1800" dirty="0">
                <a:latin typeface="Courier New" panose="02070309020205020404" pitchFamily="49" charset="0"/>
              </a:rPr>
              <a:t>/* SQL Example 8.28 */</a:t>
            </a:r>
          </a:p>
          <a:p>
            <a:pPr lvl="2" eaLnBrk="1" hangingPunct="1">
              <a:lnSpc>
                <a:spcPct val="80000"/>
              </a:lnSpc>
              <a:buFontTx/>
              <a:buNone/>
              <a:defRPr/>
            </a:pPr>
            <a:r>
              <a:rPr lang="en-US" altLang="en-US" sz="1800" dirty="0">
                <a:latin typeface="Courier New" panose="02070309020205020404" pitchFamily="49" charset="0"/>
              </a:rPr>
              <a:t>SELECT </a:t>
            </a:r>
            <a:r>
              <a:rPr lang="en-US" altLang="en-US" sz="1800" dirty="0" err="1">
                <a:latin typeface="Courier New" panose="02070309020205020404" pitchFamily="49" charset="0"/>
              </a:rPr>
              <a:t>LastName</a:t>
            </a:r>
            <a:r>
              <a:rPr lang="en-US" altLang="en-US" sz="1800" dirty="0">
                <a:latin typeface="Courier New" panose="02070309020205020404" pitchFamily="49" charset="0"/>
              </a:rPr>
              <a:t> "Last Name"</a:t>
            </a:r>
          </a:p>
          <a:p>
            <a:pPr lvl="2" eaLnBrk="1" hangingPunct="1">
              <a:lnSpc>
                <a:spcPct val="80000"/>
              </a:lnSpc>
              <a:buFontTx/>
              <a:buNone/>
              <a:defRPr/>
            </a:pPr>
            <a:r>
              <a:rPr lang="en-US" altLang="en-US" sz="1800" dirty="0">
                <a:latin typeface="Courier New" panose="02070309020205020404" pitchFamily="49" charset="0"/>
              </a:rPr>
              <a:t>FROM Employee</a:t>
            </a:r>
          </a:p>
          <a:p>
            <a:pPr lvl="2" eaLnBrk="1" hangingPunct="1">
              <a:lnSpc>
                <a:spcPct val="80000"/>
              </a:lnSpc>
              <a:buFontTx/>
              <a:buNone/>
              <a:defRPr/>
            </a:pPr>
            <a:r>
              <a:rPr lang="en-US" altLang="en-US" sz="1800" dirty="0">
                <a:latin typeface="Courier New" panose="02070309020205020404" pitchFamily="49" charset="0"/>
              </a:rPr>
              <a:t>WHERE </a:t>
            </a:r>
            <a:r>
              <a:rPr lang="en-US" altLang="en-US" sz="1800" dirty="0" err="1">
                <a:latin typeface="Courier New" panose="02070309020205020404" pitchFamily="49" charset="0"/>
              </a:rPr>
              <a:t>EmployeeID</a:t>
            </a:r>
            <a:r>
              <a:rPr lang="en-US" altLang="en-US" sz="1800" dirty="0">
                <a:latin typeface="Courier New" panose="02070309020205020404" pitchFamily="49" charset="0"/>
              </a:rPr>
              <a:t> = ANY</a:t>
            </a:r>
          </a:p>
          <a:p>
            <a:pPr lvl="2" eaLnBrk="1" hangingPunct="1">
              <a:lnSpc>
                <a:spcPct val="80000"/>
              </a:lnSpc>
              <a:buFontTx/>
              <a:buNone/>
              <a:defRPr/>
            </a:pPr>
            <a:r>
              <a:rPr lang="en-US" altLang="en-US" sz="1800" dirty="0">
                <a:latin typeface="Courier New" panose="02070309020205020404" pitchFamily="49" charset="0"/>
              </a:rPr>
              <a:t>    (SELECT </a:t>
            </a:r>
            <a:r>
              <a:rPr lang="en-US" altLang="en-US" sz="1800" dirty="0" err="1">
                <a:latin typeface="Courier New" panose="02070309020205020404" pitchFamily="49" charset="0"/>
              </a:rPr>
              <a:t>EmployeeID</a:t>
            </a:r>
            <a:endParaRPr lang="en-US" altLang="en-US" sz="1800" dirty="0">
              <a:latin typeface="Courier New" panose="02070309020205020404" pitchFamily="49" charset="0"/>
            </a:endParaRPr>
          </a:p>
          <a:p>
            <a:pPr lvl="2" eaLnBrk="1" hangingPunct="1">
              <a:lnSpc>
                <a:spcPct val="80000"/>
              </a:lnSpc>
              <a:buFontTx/>
              <a:buNone/>
              <a:defRPr/>
            </a:pPr>
            <a:r>
              <a:rPr lang="en-US" altLang="en-US" sz="1800" dirty="0">
                <a:latin typeface="Courier New" panose="02070309020205020404" pitchFamily="49" charset="0"/>
              </a:rPr>
              <a:t>     FROM Dependent);</a:t>
            </a:r>
          </a:p>
          <a:p>
            <a:pPr lvl="2" eaLnBrk="1" hangingPunct="1">
              <a:lnSpc>
                <a:spcPct val="80000"/>
              </a:lnSpc>
              <a:buFontTx/>
              <a:buNone/>
              <a:defRPr/>
            </a:pPr>
            <a:r>
              <a:rPr lang="en-US" altLang="en-US" sz="1800" dirty="0">
                <a:latin typeface="Courier New" panose="02070309020205020404" pitchFamily="49" charset="0"/>
              </a:rPr>
              <a:t>Last Name</a:t>
            </a:r>
          </a:p>
          <a:p>
            <a:pPr lvl="2" eaLnBrk="1" hangingPunct="1">
              <a:lnSpc>
                <a:spcPct val="80000"/>
              </a:lnSpc>
              <a:buFontTx/>
              <a:buNone/>
              <a:defRPr/>
            </a:pPr>
            <a:r>
              <a:rPr lang="en-US" altLang="en-US" sz="1800" dirty="0">
                <a:latin typeface="Courier New" panose="02070309020205020404" pitchFamily="49" charset="0"/>
              </a:rPr>
              <a:t>---------------</a:t>
            </a:r>
          </a:p>
          <a:p>
            <a:pPr lvl="2" eaLnBrk="1" hangingPunct="1">
              <a:lnSpc>
                <a:spcPct val="80000"/>
              </a:lnSpc>
              <a:buFontTx/>
              <a:buNone/>
              <a:defRPr/>
            </a:pPr>
            <a:r>
              <a:rPr lang="en-US" altLang="en-US" sz="1800" dirty="0">
                <a:latin typeface="Courier New" panose="02070309020205020404" pitchFamily="49" charset="0"/>
              </a:rPr>
              <a:t>Bock</a:t>
            </a:r>
          </a:p>
          <a:p>
            <a:pPr lvl="2" eaLnBrk="1" hangingPunct="1">
              <a:lnSpc>
                <a:spcPct val="80000"/>
              </a:lnSpc>
              <a:buFontTx/>
              <a:buNone/>
              <a:defRPr/>
            </a:pPr>
            <a:r>
              <a:rPr lang="en-US" altLang="en-US" sz="1800" dirty="0">
                <a:latin typeface="Courier New" panose="02070309020205020404" pitchFamily="49" charset="0"/>
              </a:rPr>
              <a:t>Bordoloi</a:t>
            </a:r>
          </a:p>
          <a:p>
            <a:pPr lvl="2" eaLnBrk="1" hangingPunct="1">
              <a:lnSpc>
                <a:spcPct val="80000"/>
              </a:lnSpc>
              <a:buFontTx/>
              <a:buNone/>
              <a:defRPr/>
            </a:pPr>
            <a:r>
              <a:rPr lang="en-US" altLang="en-US" sz="1800" dirty="0">
                <a:latin typeface="Courier New" panose="02070309020205020404" pitchFamily="49" charset="0"/>
              </a:rPr>
              <a:t>Boudreaux</a:t>
            </a:r>
          </a:p>
          <a:p>
            <a:pPr lvl="2" eaLnBrk="1" hangingPunct="1">
              <a:lnSpc>
                <a:spcPct val="80000"/>
              </a:lnSpc>
              <a:buFontTx/>
              <a:buNone/>
              <a:defRPr/>
            </a:pPr>
            <a:r>
              <a:rPr lang="en-US" altLang="en-US" sz="1800" dirty="0">
                <a:latin typeface="Courier New" panose="02070309020205020404" pitchFamily="49" charset="0"/>
              </a:rPr>
              <a:t>Simmons</a:t>
            </a:r>
            <a:r>
              <a:rPr lang="en-US" altLang="en-US" sz="18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90182011-4537-4C5A-A9B9-DC91537B7DB6}"/>
              </a:ext>
            </a:extLst>
          </p:cNvPr>
          <p:cNvSpPr>
            <a:spLocks noGrp="1" noChangeArrowheads="1"/>
          </p:cNvSpPr>
          <p:nvPr>
            <p:ph type="title"/>
          </p:nvPr>
        </p:nvSpPr>
        <p:spPr>
          <a:xfrm>
            <a:off x="304799" y="228600"/>
            <a:ext cx="8534399" cy="609600"/>
          </a:xfrm>
        </p:spPr>
        <p:txBody>
          <a:bodyPr/>
          <a:lstStyle/>
          <a:p>
            <a:pPr eaLnBrk="1" hangingPunct="1">
              <a:defRPr/>
            </a:pPr>
            <a:r>
              <a:rPr lang="en-US" altLang="en-US" sz="4000" dirty="0">
                <a:ea typeface="PMingLiU" panose="02020500000000000000" pitchFamily="18" charset="-120"/>
              </a:rPr>
              <a:t>Subqueries and the EXISTS Operator</a:t>
            </a:r>
          </a:p>
        </p:txBody>
      </p:sp>
      <p:sp>
        <p:nvSpPr>
          <p:cNvPr id="394243" name="Rectangle 3">
            <a:extLst>
              <a:ext uri="{FF2B5EF4-FFF2-40B4-BE49-F238E27FC236}">
                <a16:creationId xmlns:a16="http://schemas.microsoft.com/office/drawing/2014/main" id="{B0CE8903-1A04-4505-A851-8E7C3B278519}"/>
              </a:ext>
            </a:extLst>
          </p:cNvPr>
          <p:cNvSpPr>
            <a:spLocks noGrp="1" noChangeArrowheads="1"/>
          </p:cNvSpPr>
          <p:nvPr>
            <p:ph type="body" idx="1"/>
          </p:nvPr>
        </p:nvSpPr>
        <p:spPr>
          <a:xfrm>
            <a:off x="304800" y="1293778"/>
            <a:ext cx="8534400" cy="4824919"/>
          </a:xfrm>
        </p:spPr>
        <p:txBody>
          <a:bodyPr>
            <a:normAutofit fontScale="92500" lnSpcReduction="20000"/>
          </a:bodyPr>
          <a:lstStyle/>
          <a:p>
            <a:pPr eaLnBrk="1" hangingPunct="1">
              <a:lnSpc>
                <a:spcPct val="110000"/>
              </a:lnSpc>
              <a:spcBef>
                <a:spcPts val="600"/>
              </a:spcBef>
              <a:defRPr/>
            </a:pPr>
            <a:r>
              <a:rPr lang="en-US" altLang="en-US" sz="2400" dirty="0"/>
              <a:t>This query uses the </a:t>
            </a:r>
            <a:r>
              <a:rPr lang="en-US" altLang="en-US" sz="2400" dirty="0">
                <a:solidFill>
                  <a:srgbClr val="FF0066"/>
                </a:solidFill>
              </a:rPr>
              <a:t>EXISTS</a:t>
            </a:r>
            <a:r>
              <a:rPr lang="en-US" altLang="en-US" sz="2400" dirty="0"/>
              <a:t> operator and is a correlated subquery; therefore, the subquery processes once for every row processed by the outer query.  </a:t>
            </a:r>
          </a:p>
          <a:p>
            <a:pPr eaLnBrk="1" hangingPunct="1">
              <a:lnSpc>
                <a:spcPct val="120000"/>
              </a:lnSpc>
              <a:spcBef>
                <a:spcPts val="600"/>
              </a:spcBef>
              <a:defRPr/>
            </a:pPr>
            <a:r>
              <a:rPr lang="en-US" altLang="en-US" sz="2400" dirty="0"/>
              <a:t>A table with 5,000 rows will process the subquery 5,000 times for each outer query row for a total of 25,000,000 iterations!  Obviously, the </a:t>
            </a:r>
            <a:r>
              <a:rPr lang="en-US" altLang="en-US" sz="2400" dirty="0">
                <a:solidFill>
                  <a:srgbClr val="FF0066"/>
                </a:solidFill>
              </a:rPr>
              <a:t>= ANY</a:t>
            </a:r>
            <a:r>
              <a:rPr lang="en-US" altLang="en-US" sz="2400" dirty="0"/>
              <a:t> operator query is more efficient. </a:t>
            </a:r>
          </a:p>
          <a:p>
            <a:pPr lvl="3" eaLnBrk="1" hangingPunct="1">
              <a:lnSpc>
                <a:spcPct val="80000"/>
              </a:lnSpc>
              <a:spcBef>
                <a:spcPct val="0"/>
              </a:spcBef>
              <a:buFontTx/>
              <a:buNone/>
              <a:defRPr/>
            </a:pPr>
            <a:endParaRPr lang="en-US" altLang="en-US" sz="1800" dirty="0">
              <a:latin typeface="Courier New" panose="02070309020205020404" pitchFamily="49" charset="0"/>
            </a:endParaRPr>
          </a:p>
          <a:p>
            <a:pPr lvl="3" eaLnBrk="1" hangingPunct="1">
              <a:lnSpc>
                <a:spcPct val="80000"/>
              </a:lnSpc>
              <a:spcBef>
                <a:spcPct val="5000"/>
              </a:spcBef>
              <a:buFontTx/>
              <a:buNone/>
              <a:defRPr/>
            </a:pPr>
            <a:r>
              <a:rPr lang="en-US" altLang="en-US" sz="1800" dirty="0">
                <a:latin typeface="Courier New" panose="02070309020205020404" pitchFamily="49" charset="0"/>
              </a:rPr>
              <a:t>/* SQL Example 8.29 */</a:t>
            </a:r>
          </a:p>
          <a:p>
            <a:pPr lvl="3" eaLnBrk="1" hangingPunct="1">
              <a:lnSpc>
                <a:spcPct val="80000"/>
              </a:lnSpc>
              <a:spcBef>
                <a:spcPct val="5000"/>
              </a:spcBef>
              <a:buFontTx/>
              <a:buNone/>
              <a:defRPr/>
            </a:pPr>
            <a:r>
              <a:rPr lang="en-US" altLang="en-US" sz="1800" dirty="0">
                <a:latin typeface="Courier New" panose="02070309020205020404" pitchFamily="49" charset="0"/>
              </a:rPr>
              <a:t>SELECT </a:t>
            </a:r>
            <a:r>
              <a:rPr lang="en-US" altLang="en-US" sz="1800" dirty="0" err="1">
                <a:latin typeface="Courier New" panose="02070309020205020404" pitchFamily="49" charset="0"/>
              </a:rPr>
              <a:t>LastName</a:t>
            </a:r>
            <a:r>
              <a:rPr lang="en-US" altLang="en-US" sz="1800" dirty="0">
                <a:latin typeface="Courier New" panose="02070309020205020404" pitchFamily="49" charset="0"/>
              </a:rPr>
              <a:t> "Last Name"</a:t>
            </a:r>
          </a:p>
          <a:p>
            <a:pPr lvl="3" eaLnBrk="1" hangingPunct="1">
              <a:lnSpc>
                <a:spcPct val="80000"/>
              </a:lnSpc>
              <a:spcBef>
                <a:spcPct val="5000"/>
              </a:spcBef>
              <a:buFontTx/>
              <a:buNone/>
              <a:defRPr/>
            </a:pPr>
            <a:r>
              <a:rPr lang="en-US" altLang="en-US" sz="1800" dirty="0">
                <a:latin typeface="Courier New" panose="02070309020205020404" pitchFamily="49" charset="0"/>
              </a:rPr>
              <a:t>FROM Employee e</a:t>
            </a:r>
          </a:p>
          <a:p>
            <a:pPr lvl="3" eaLnBrk="1" hangingPunct="1">
              <a:lnSpc>
                <a:spcPct val="80000"/>
              </a:lnSpc>
              <a:spcBef>
                <a:spcPct val="5000"/>
              </a:spcBef>
              <a:buFontTx/>
              <a:buNone/>
              <a:defRPr/>
            </a:pPr>
            <a:r>
              <a:rPr lang="en-US" altLang="en-US" sz="1800" dirty="0">
                <a:latin typeface="Courier New" panose="02070309020205020404" pitchFamily="49" charset="0"/>
              </a:rPr>
              <a:t>WHERE </a:t>
            </a:r>
            <a:r>
              <a:rPr lang="en-US" altLang="en-US" sz="1800" dirty="0">
                <a:solidFill>
                  <a:srgbClr val="FF0066"/>
                </a:solidFill>
                <a:latin typeface="Courier New" panose="02070309020205020404" pitchFamily="49" charset="0"/>
              </a:rPr>
              <a:t>EXISTS</a:t>
            </a:r>
          </a:p>
          <a:p>
            <a:pPr lvl="3" eaLnBrk="1" hangingPunct="1">
              <a:lnSpc>
                <a:spcPct val="80000"/>
              </a:lnSpc>
              <a:spcBef>
                <a:spcPct val="5000"/>
              </a:spcBef>
              <a:buFontTx/>
              <a:buNone/>
              <a:defRPr/>
            </a:pPr>
            <a:r>
              <a:rPr lang="en-US" altLang="en-US" sz="1800" dirty="0">
                <a:latin typeface="Courier New" panose="02070309020205020404" pitchFamily="49" charset="0"/>
              </a:rPr>
              <a:t>    (SELECT *</a:t>
            </a:r>
          </a:p>
          <a:p>
            <a:pPr lvl="3" eaLnBrk="1" hangingPunct="1">
              <a:lnSpc>
                <a:spcPct val="80000"/>
              </a:lnSpc>
              <a:spcBef>
                <a:spcPct val="5000"/>
              </a:spcBef>
              <a:buFontTx/>
              <a:buNone/>
              <a:defRPr/>
            </a:pPr>
            <a:r>
              <a:rPr lang="en-US" altLang="en-US" sz="1800" dirty="0">
                <a:latin typeface="Courier New" panose="02070309020205020404" pitchFamily="49" charset="0"/>
              </a:rPr>
              <a:t>     FROM Dependent d</a:t>
            </a:r>
          </a:p>
          <a:p>
            <a:pPr lvl="3" eaLnBrk="1" hangingPunct="1">
              <a:lnSpc>
                <a:spcPct val="80000"/>
              </a:lnSpc>
              <a:spcBef>
                <a:spcPct val="5000"/>
              </a:spcBef>
              <a:buFontTx/>
              <a:buNone/>
              <a:defRPr/>
            </a:pPr>
            <a:r>
              <a:rPr lang="en-US" altLang="en-US" sz="1800" dirty="0">
                <a:latin typeface="Courier New" panose="02070309020205020404" pitchFamily="49" charset="0"/>
              </a:rPr>
              <a:t>     WHERE </a:t>
            </a:r>
            <a:r>
              <a:rPr lang="en-US" altLang="en-US" sz="1800" dirty="0" err="1">
                <a:latin typeface="Courier New" panose="02070309020205020404" pitchFamily="49" charset="0"/>
              </a:rPr>
              <a:t>d.EmployeeID</a:t>
            </a:r>
            <a:r>
              <a:rPr lang="en-US" altLang="en-US" sz="1800" dirty="0">
                <a:latin typeface="Courier New" panose="02070309020205020404" pitchFamily="49" charset="0"/>
              </a:rPr>
              <a:t> = </a:t>
            </a:r>
            <a:r>
              <a:rPr lang="en-US" altLang="en-US" sz="1800" dirty="0" err="1">
                <a:latin typeface="Courier New" panose="02070309020205020404" pitchFamily="49" charset="0"/>
              </a:rPr>
              <a:t>e.EmployeeID</a:t>
            </a:r>
            <a:r>
              <a:rPr lang="en-US" altLang="en-US" sz="1800" dirty="0">
                <a:latin typeface="Courier New" panose="02070309020205020404" pitchFamily="49" charset="0"/>
              </a:rPr>
              <a:t>);</a:t>
            </a:r>
          </a:p>
          <a:p>
            <a:pPr lvl="3" eaLnBrk="1" hangingPunct="1">
              <a:lnSpc>
                <a:spcPct val="80000"/>
              </a:lnSpc>
              <a:spcBef>
                <a:spcPct val="5000"/>
              </a:spcBef>
              <a:buFontTx/>
              <a:buNone/>
              <a:defRPr/>
            </a:pPr>
            <a:endParaRPr lang="en-US" altLang="en-US" sz="1800" dirty="0">
              <a:latin typeface="Courier New" panose="02070309020205020404" pitchFamily="49" charset="0"/>
            </a:endParaRPr>
          </a:p>
          <a:p>
            <a:pPr lvl="3" eaLnBrk="1" hangingPunct="1">
              <a:lnSpc>
                <a:spcPct val="80000"/>
              </a:lnSpc>
              <a:spcBef>
                <a:spcPct val="5000"/>
              </a:spcBef>
              <a:buFontTx/>
              <a:buNone/>
              <a:defRPr/>
            </a:pPr>
            <a:r>
              <a:rPr lang="en-US" altLang="en-US" sz="1800" dirty="0">
                <a:latin typeface="Courier New" panose="02070309020205020404" pitchFamily="49" charset="0"/>
              </a:rPr>
              <a:t>Last Name</a:t>
            </a:r>
          </a:p>
          <a:p>
            <a:pPr lvl="3" eaLnBrk="1" hangingPunct="1">
              <a:lnSpc>
                <a:spcPct val="80000"/>
              </a:lnSpc>
              <a:spcBef>
                <a:spcPct val="5000"/>
              </a:spcBef>
              <a:buFontTx/>
              <a:buNone/>
              <a:defRPr/>
            </a:pPr>
            <a:r>
              <a:rPr lang="en-US" altLang="en-US" sz="1800" dirty="0">
                <a:latin typeface="Courier New" panose="02070309020205020404" pitchFamily="49" charset="0"/>
              </a:rPr>
              <a:t>---------------</a:t>
            </a:r>
          </a:p>
          <a:p>
            <a:pPr lvl="3" eaLnBrk="1" hangingPunct="1">
              <a:lnSpc>
                <a:spcPct val="80000"/>
              </a:lnSpc>
              <a:spcBef>
                <a:spcPct val="5000"/>
              </a:spcBef>
              <a:buFontTx/>
              <a:buNone/>
              <a:defRPr/>
            </a:pPr>
            <a:r>
              <a:rPr lang="en-US" altLang="en-US" sz="1800" dirty="0">
                <a:latin typeface="Courier New" panose="02070309020205020404" pitchFamily="49" charset="0"/>
              </a:rPr>
              <a:t>Bock</a:t>
            </a:r>
          </a:p>
          <a:p>
            <a:pPr lvl="3" eaLnBrk="1" hangingPunct="1">
              <a:lnSpc>
                <a:spcPct val="80000"/>
              </a:lnSpc>
              <a:spcBef>
                <a:spcPct val="5000"/>
              </a:spcBef>
              <a:buFontTx/>
              <a:buNone/>
              <a:defRPr/>
            </a:pPr>
            <a:r>
              <a:rPr lang="en-US" altLang="en-US" sz="1800" dirty="0">
                <a:latin typeface="Courier New" panose="02070309020205020404" pitchFamily="49" charset="0"/>
              </a:rPr>
              <a:t>Bordoloi</a:t>
            </a:r>
          </a:p>
          <a:p>
            <a:pPr lvl="3" eaLnBrk="1" hangingPunct="1">
              <a:lnSpc>
                <a:spcPct val="80000"/>
              </a:lnSpc>
              <a:spcBef>
                <a:spcPct val="5000"/>
              </a:spcBef>
              <a:buFontTx/>
              <a:buNone/>
              <a:defRPr/>
            </a:pPr>
            <a:r>
              <a:rPr lang="en-US" altLang="en-US" sz="1800" dirty="0">
                <a:latin typeface="Courier New" panose="02070309020205020404" pitchFamily="49" charset="0"/>
              </a:rPr>
              <a:t>Boudreaux</a:t>
            </a:r>
          </a:p>
          <a:p>
            <a:pPr lvl="3" eaLnBrk="1" hangingPunct="1">
              <a:lnSpc>
                <a:spcPct val="80000"/>
              </a:lnSpc>
              <a:spcBef>
                <a:spcPct val="5000"/>
              </a:spcBef>
              <a:buFontTx/>
              <a:buNone/>
              <a:defRPr/>
            </a:pPr>
            <a:r>
              <a:rPr lang="en-US" altLang="en-US" sz="1800" dirty="0">
                <a:latin typeface="Courier New" panose="02070309020205020404" pitchFamily="49" charset="0"/>
              </a:rPr>
              <a:t>Simmons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E7CA4D09-EAF9-48BD-9A65-F3051EEEC70E}"/>
              </a:ext>
            </a:extLst>
          </p:cNvPr>
          <p:cNvSpPr>
            <a:spLocks noGrp="1" noChangeArrowheads="1"/>
          </p:cNvSpPr>
          <p:nvPr>
            <p:ph type="title"/>
          </p:nvPr>
        </p:nvSpPr>
        <p:spPr>
          <a:xfrm>
            <a:off x="214009" y="228600"/>
            <a:ext cx="8696527" cy="609600"/>
          </a:xfrm>
        </p:spPr>
        <p:txBody>
          <a:bodyPr/>
          <a:lstStyle/>
          <a:p>
            <a:pPr eaLnBrk="1" hangingPunct="1">
              <a:defRPr/>
            </a:pPr>
            <a:r>
              <a:rPr lang="en-US" altLang="en-US" sz="3600" dirty="0">
                <a:ea typeface="PMingLiU" panose="02020500000000000000" pitchFamily="18" charset="-120"/>
              </a:rPr>
              <a:t>Subqueries and the NOT EXISTS Operator</a:t>
            </a:r>
          </a:p>
        </p:txBody>
      </p:sp>
      <p:sp>
        <p:nvSpPr>
          <p:cNvPr id="373765" name="Rectangle 5">
            <a:extLst>
              <a:ext uri="{FF2B5EF4-FFF2-40B4-BE49-F238E27FC236}">
                <a16:creationId xmlns:a16="http://schemas.microsoft.com/office/drawing/2014/main" id="{3EB02FA1-0D27-410F-8F6B-999010688D3A}"/>
              </a:ext>
            </a:extLst>
          </p:cNvPr>
          <p:cNvSpPr>
            <a:spLocks noGrp="1" noChangeArrowheads="1"/>
          </p:cNvSpPr>
          <p:nvPr>
            <p:ph type="body" idx="1"/>
          </p:nvPr>
        </p:nvSpPr>
        <p:spPr>
          <a:xfrm>
            <a:off x="304800" y="1397540"/>
            <a:ext cx="8153400" cy="4536332"/>
          </a:xfrm>
        </p:spPr>
        <p:txBody>
          <a:bodyPr/>
          <a:lstStyle/>
          <a:p>
            <a:pPr marL="1263650" indent="-1263650" eaLnBrk="1" hangingPunct="1">
              <a:defRPr/>
            </a:pPr>
            <a:r>
              <a:rPr lang="en-US" altLang="en-US" dirty="0">
                <a:cs typeface="Times New Roman" panose="02020603050405020304" pitchFamily="18" charset="0"/>
              </a:rPr>
              <a:t>The NOT EXISTS operator is the mirror-image of the EXISTS operator.</a:t>
            </a:r>
          </a:p>
          <a:p>
            <a:pPr marL="1263650" indent="-1263650" eaLnBrk="1" hangingPunct="1">
              <a:defRPr/>
            </a:pPr>
            <a:r>
              <a:rPr lang="en-US" altLang="en-US" dirty="0">
                <a:cs typeface="Times New Roman" panose="02020603050405020304" pitchFamily="18" charset="0"/>
              </a:rPr>
              <a:t>A query that uses NOT EXISTS in the WHERE clause is satisfied if the subquery returns </a:t>
            </a:r>
            <a:r>
              <a:rPr lang="en-US" altLang="en-US" b="1" u="sng" dirty="0">
                <a:cs typeface="Times New Roman" panose="02020603050405020304" pitchFamily="18" charset="0"/>
              </a:rPr>
              <a:t>no</a:t>
            </a:r>
            <a:r>
              <a:rPr lang="en-US" altLang="en-US" dirty="0">
                <a:cs typeface="Times New Roman" panose="02020603050405020304" pitchFamily="18" charset="0"/>
              </a:rPr>
              <a:t> rows.   </a:t>
            </a:r>
          </a:p>
          <a:p>
            <a:pPr marL="1263650" indent="-1263650" eaLnBrk="1" hangingPunct="1">
              <a:buFontTx/>
              <a:buNone/>
              <a:defRPr/>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A8F-AE76-4521-8AFB-F928C774818D}"/>
              </a:ext>
            </a:extLst>
          </p:cNvPr>
          <p:cNvSpPr>
            <a:spLocks noGrp="1"/>
          </p:cNvSpPr>
          <p:nvPr>
            <p:ph type="title"/>
          </p:nvPr>
        </p:nvSpPr>
        <p:spPr>
          <a:xfrm>
            <a:off x="437745" y="314979"/>
            <a:ext cx="7980115" cy="1143000"/>
          </a:xfrm>
        </p:spPr>
        <p:txBody>
          <a:bodyPr/>
          <a:lstStyle/>
          <a:p>
            <a:r>
              <a:rPr lang="en-US" dirty="0"/>
              <a:t>An ORDER BY exception</a:t>
            </a:r>
          </a:p>
        </p:txBody>
      </p:sp>
      <p:sp>
        <p:nvSpPr>
          <p:cNvPr id="3" name="Content Placeholder 2">
            <a:extLst>
              <a:ext uri="{FF2B5EF4-FFF2-40B4-BE49-F238E27FC236}">
                <a16:creationId xmlns:a16="http://schemas.microsoft.com/office/drawing/2014/main" id="{7CA8C342-F540-4105-B3D0-CC2F461330B6}"/>
              </a:ext>
            </a:extLst>
          </p:cNvPr>
          <p:cNvSpPr>
            <a:spLocks noGrp="1"/>
          </p:cNvSpPr>
          <p:nvPr>
            <p:ph idx="1"/>
          </p:nvPr>
        </p:nvSpPr>
        <p:spPr/>
        <p:txBody>
          <a:bodyPr/>
          <a:lstStyle/>
          <a:p>
            <a:r>
              <a:rPr lang="en-US" dirty="0"/>
              <a:t>ROWNUM is a </a:t>
            </a:r>
            <a:r>
              <a:rPr lang="en-US" dirty="0" err="1"/>
              <a:t>pseducolumn</a:t>
            </a:r>
            <a:r>
              <a:rPr lang="en-US" dirty="0"/>
              <a:t> which returns a number indicating the order in which Oracle </a:t>
            </a:r>
            <a:r>
              <a:rPr lang="en-US" dirty="0" err="1"/>
              <a:t>selets</a:t>
            </a:r>
            <a:r>
              <a:rPr lang="en-US" dirty="0"/>
              <a:t> the rows from the table.  The firs row selected has a ROWNUM of 1; the second has 2 and so on.  If you need to restrict the number of returned rows from your query, you can use ROWNUM.  If you are doing this, you will need to use an ORDER BY in the inner query so that the returned results are returned in the order desired.</a:t>
            </a:r>
          </a:p>
          <a:p>
            <a:r>
              <a:rPr lang="en-US" dirty="0"/>
              <a:t>In this case, your SELECT statement is on the FROM clause and not the WHERE clause.</a:t>
            </a:r>
          </a:p>
          <a:p>
            <a:endParaRPr lang="en-US" dirty="0"/>
          </a:p>
        </p:txBody>
      </p:sp>
    </p:spTree>
    <p:extLst>
      <p:ext uri="{BB962C8B-B14F-4D97-AF65-F5344CB8AC3E}">
        <p14:creationId xmlns:p14="http://schemas.microsoft.com/office/powerpoint/2010/main" val="327871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EB32-AA54-4ABF-BFB2-AB2715025946}"/>
              </a:ext>
            </a:extLst>
          </p:cNvPr>
          <p:cNvSpPr>
            <a:spLocks noGrp="1"/>
          </p:cNvSpPr>
          <p:nvPr>
            <p:ph type="title"/>
          </p:nvPr>
        </p:nvSpPr>
        <p:spPr/>
        <p:txBody>
          <a:bodyPr/>
          <a:lstStyle/>
          <a:p>
            <a:r>
              <a:rPr lang="en-US" dirty="0"/>
              <a:t>For example</a:t>
            </a:r>
          </a:p>
        </p:txBody>
      </p:sp>
      <p:sp>
        <p:nvSpPr>
          <p:cNvPr id="3" name="Content Placeholder 2">
            <a:extLst>
              <a:ext uri="{FF2B5EF4-FFF2-40B4-BE49-F238E27FC236}">
                <a16:creationId xmlns:a16="http://schemas.microsoft.com/office/drawing/2014/main" id="{05157A6B-9242-40CE-BFAC-0C52A40FE1E6}"/>
              </a:ext>
            </a:extLst>
          </p:cNvPr>
          <p:cNvSpPr>
            <a:spLocks noGrp="1"/>
          </p:cNvSpPr>
          <p:nvPr>
            <p:ph idx="1"/>
          </p:nvPr>
        </p:nvSpPr>
        <p:spPr/>
        <p:txBody>
          <a:bodyPr>
            <a:normAutofit fontScale="77500" lnSpcReduction="20000"/>
          </a:bodyPr>
          <a:lstStyle/>
          <a:p>
            <a:r>
              <a:rPr lang="en-US" dirty="0"/>
              <a:t>You want a list of employee ID and the date hired of the 3 longest tenured employees.</a:t>
            </a:r>
          </a:p>
          <a:p>
            <a:pPr marL="0" indent="0">
              <a:buNone/>
            </a:pPr>
            <a:r>
              <a:rPr lang="en-US" dirty="0"/>
              <a:t>/*  Example 8.31 */</a:t>
            </a:r>
          </a:p>
          <a:p>
            <a:pPr marL="0" indent="0">
              <a:lnSpc>
                <a:spcPct val="120000"/>
              </a:lnSpc>
              <a:spcBef>
                <a:spcPts val="0"/>
              </a:spcBef>
              <a:buNone/>
            </a:pPr>
            <a:r>
              <a:rPr lang="en-US" dirty="0"/>
              <a:t>SELECT </a:t>
            </a:r>
            <a:r>
              <a:rPr lang="en-US" dirty="0" err="1"/>
              <a:t>EmployeeID</a:t>
            </a:r>
            <a:r>
              <a:rPr lang="en-US" dirty="0"/>
              <a:t>, </a:t>
            </a:r>
            <a:r>
              <a:rPr lang="en-US" dirty="0" err="1"/>
              <a:t>dateHired</a:t>
            </a:r>
            <a:endParaRPr lang="en-US" dirty="0"/>
          </a:p>
          <a:p>
            <a:pPr marL="0" indent="0">
              <a:lnSpc>
                <a:spcPct val="120000"/>
              </a:lnSpc>
              <a:spcBef>
                <a:spcPts val="0"/>
              </a:spcBef>
              <a:buNone/>
            </a:pPr>
            <a:r>
              <a:rPr lang="en-US" dirty="0"/>
              <a:t>FROM </a:t>
            </a:r>
          </a:p>
          <a:p>
            <a:pPr marL="0" indent="0">
              <a:lnSpc>
                <a:spcPct val="120000"/>
              </a:lnSpc>
              <a:spcBef>
                <a:spcPts val="0"/>
              </a:spcBef>
              <a:buNone/>
            </a:pPr>
            <a:r>
              <a:rPr lang="en-US" dirty="0"/>
              <a:t>       (SELECT </a:t>
            </a:r>
            <a:r>
              <a:rPr lang="en-US" dirty="0" err="1"/>
              <a:t>employeeID</a:t>
            </a:r>
            <a:r>
              <a:rPr lang="en-US" dirty="0"/>
              <a:t>, </a:t>
            </a:r>
            <a:r>
              <a:rPr lang="en-US" dirty="0" err="1"/>
              <a:t>dateHired</a:t>
            </a:r>
            <a:endParaRPr lang="en-US" dirty="0"/>
          </a:p>
          <a:p>
            <a:pPr marL="0" indent="0">
              <a:lnSpc>
                <a:spcPct val="120000"/>
              </a:lnSpc>
              <a:spcBef>
                <a:spcPts val="0"/>
              </a:spcBef>
              <a:buNone/>
            </a:pPr>
            <a:r>
              <a:rPr lang="en-US" dirty="0"/>
              <a:t>        FROM employee</a:t>
            </a:r>
          </a:p>
          <a:p>
            <a:pPr marL="0" indent="0">
              <a:lnSpc>
                <a:spcPct val="120000"/>
              </a:lnSpc>
              <a:spcBef>
                <a:spcPts val="0"/>
              </a:spcBef>
              <a:buNone/>
            </a:pPr>
            <a:r>
              <a:rPr lang="en-US" dirty="0"/>
              <a:t>        ORDER BY </a:t>
            </a:r>
            <a:r>
              <a:rPr lang="en-US" dirty="0" err="1"/>
              <a:t>dateHired</a:t>
            </a:r>
            <a:r>
              <a:rPr lang="en-US" dirty="0"/>
              <a:t>)</a:t>
            </a:r>
          </a:p>
          <a:p>
            <a:pPr marL="0" indent="0">
              <a:lnSpc>
                <a:spcPct val="120000"/>
              </a:lnSpc>
              <a:spcBef>
                <a:spcPts val="0"/>
              </a:spcBef>
              <a:buNone/>
            </a:pPr>
            <a:r>
              <a:rPr lang="en-US" dirty="0"/>
              <a:t>WHERE ROWNUM &lt;=3;</a:t>
            </a:r>
          </a:p>
          <a:p>
            <a:pPr marL="0" indent="0">
              <a:lnSpc>
                <a:spcPct val="120000"/>
              </a:lnSpc>
              <a:spcBef>
                <a:spcPts val="0"/>
              </a:spcBef>
              <a:buNone/>
            </a:pPr>
            <a:endParaRPr lang="en-US" dirty="0"/>
          </a:p>
          <a:p>
            <a:pPr marL="0" indent="0">
              <a:lnSpc>
                <a:spcPct val="120000"/>
              </a:lnSpc>
              <a:spcBef>
                <a:spcPts val="0"/>
              </a:spcBef>
              <a:buNone/>
            </a:pPr>
            <a:r>
              <a:rPr lang="en-US" dirty="0"/>
              <a:t>EMPLO DATEHIRED</a:t>
            </a:r>
          </a:p>
          <a:p>
            <a:pPr marL="0" indent="0">
              <a:lnSpc>
                <a:spcPct val="120000"/>
              </a:lnSpc>
              <a:spcBef>
                <a:spcPts val="0"/>
              </a:spcBef>
              <a:buNone/>
            </a:pPr>
            <a:r>
              <a:rPr lang="en-US" dirty="0"/>
              <a:t>------------  ---------------------</a:t>
            </a:r>
          </a:p>
          <a:p>
            <a:pPr marL="0" indent="0">
              <a:lnSpc>
                <a:spcPct val="120000"/>
              </a:lnSpc>
              <a:spcBef>
                <a:spcPts val="0"/>
              </a:spcBef>
              <a:buNone/>
            </a:pPr>
            <a:r>
              <a:rPr lang="en-US" dirty="0"/>
              <a:t>66427 	14-DEC-79</a:t>
            </a:r>
          </a:p>
          <a:p>
            <a:pPr marL="0" indent="0">
              <a:lnSpc>
                <a:spcPct val="120000"/>
              </a:lnSpc>
              <a:spcBef>
                <a:spcPts val="0"/>
              </a:spcBef>
              <a:buNone/>
            </a:pPr>
            <a:r>
              <a:rPr lang="en-US" dirty="0"/>
              <a:t>88101 	14-DEC-82</a:t>
            </a:r>
          </a:p>
          <a:p>
            <a:pPr marL="0" indent="0">
              <a:lnSpc>
                <a:spcPct val="120000"/>
              </a:lnSpc>
              <a:spcBef>
                <a:spcPts val="0"/>
              </a:spcBef>
              <a:buNone/>
            </a:pPr>
            <a:r>
              <a:rPr lang="en-US" dirty="0"/>
              <a:t>88202 	14-DEC-82</a:t>
            </a:r>
          </a:p>
          <a:p>
            <a:pPr marL="0" indent="0">
              <a:lnSpc>
                <a:spcPct val="120000"/>
              </a:lnSpc>
              <a:spcBef>
                <a:spcPts val="0"/>
              </a:spcBef>
              <a:buNone/>
            </a:pPr>
            <a:endParaRPr lang="en-US" dirty="0"/>
          </a:p>
        </p:txBody>
      </p:sp>
    </p:spTree>
    <p:extLst>
      <p:ext uri="{BB962C8B-B14F-4D97-AF65-F5344CB8AC3E}">
        <p14:creationId xmlns:p14="http://schemas.microsoft.com/office/powerpoint/2010/main" val="371677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7210900C-86A6-41B1-A672-C958920ED425}"/>
              </a:ext>
            </a:extLst>
          </p:cNvPr>
          <p:cNvSpPr>
            <a:spLocks noGrp="1" noChangeArrowheads="1"/>
          </p:cNvSpPr>
          <p:nvPr>
            <p:ph type="title"/>
          </p:nvPr>
        </p:nvSpPr>
        <p:spPr>
          <a:xfrm>
            <a:off x="685800" y="228600"/>
            <a:ext cx="7772400" cy="762000"/>
          </a:xfrm>
        </p:spPr>
        <p:txBody>
          <a:bodyPr/>
          <a:lstStyle/>
          <a:p>
            <a:pPr eaLnBrk="1" hangingPunct="1">
              <a:defRPr/>
            </a:pPr>
            <a:r>
              <a:rPr lang="en-US" altLang="en-US" b="1" u="sng"/>
              <a:t>Summary</a:t>
            </a:r>
          </a:p>
        </p:txBody>
      </p:sp>
      <p:sp>
        <p:nvSpPr>
          <p:cNvPr id="396291" name="Rectangle 3">
            <a:extLst>
              <a:ext uri="{FF2B5EF4-FFF2-40B4-BE49-F238E27FC236}">
                <a16:creationId xmlns:a16="http://schemas.microsoft.com/office/drawing/2014/main" id="{148A4CCA-C979-40DA-A20A-720A5C37B597}"/>
              </a:ext>
            </a:extLst>
          </p:cNvPr>
          <p:cNvSpPr>
            <a:spLocks noGrp="1" noChangeArrowheads="1"/>
          </p:cNvSpPr>
          <p:nvPr>
            <p:ph type="body" idx="1"/>
          </p:nvPr>
        </p:nvSpPr>
        <p:spPr>
          <a:xfrm>
            <a:off x="381000" y="1066800"/>
            <a:ext cx="8534400" cy="5334000"/>
          </a:xfrm>
        </p:spPr>
        <p:txBody>
          <a:bodyPr>
            <a:normAutofit fontScale="92500" lnSpcReduction="10000"/>
          </a:bodyPr>
          <a:lstStyle/>
          <a:p>
            <a:pPr eaLnBrk="1" hangingPunct="1">
              <a:lnSpc>
                <a:spcPct val="80000"/>
              </a:lnSpc>
              <a:defRPr/>
            </a:pPr>
            <a:r>
              <a:rPr lang="en-US" altLang="en-US" sz="2400"/>
              <a:t>A subquery is simply a query inside another query, generally the object of a WHERE clause, and must produce data values where the data is JOIN COMPATIBLE with the expression of the WHERE clause of the outer query.</a:t>
            </a:r>
          </a:p>
          <a:p>
            <a:pPr eaLnBrk="1" hangingPunct="1">
              <a:lnSpc>
                <a:spcPct val="80000"/>
              </a:lnSpc>
              <a:defRPr/>
            </a:pPr>
            <a:r>
              <a:rPr lang="en-US" altLang="en-US" sz="2400"/>
              <a:t>Subqueries can be nested inside of other subqueries.</a:t>
            </a:r>
          </a:p>
          <a:p>
            <a:pPr eaLnBrk="1" hangingPunct="1">
              <a:lnSpc>
                <a:spcPct val="80000"/>
              </a:lnSpc>
              <a:defRPr/>
            </a:pPr>
            <a:r>
              <a:rPr lang="en-US" altLang="en-US" sz="2400"/>
              <a:t>You also used operators such as IN and NOT IN for queries and learned to use ALL and ANY to modify comparison operators.</a:t>
            </a:r>
          </a:p>
          <a:p>
            <a:pPr eaLnBrk="1" hangingPunct="1">
              <a:lnSpc>
                <a:spcPct val="80000"/>
              </a:lnSpc>
              <a:defRPr/>
            </a:pPr>
            <a:r>
              <a:rPr lang="en-US" altLang="en-US" sz="2400"/>
              <a:t>Aggregate functions are commonly used in subqueries to return a </a:t>
            </a:r>
            <a:r>
              <a:rPr lang="en-US" altLang="en-US" sz="2400" i="1"/>
              <a:t>scalar</a:t>
            </a:r>
            <a:r>
              <a:rPr lang="en-US" altLang="en-US" sz="2400"/>
              <a:t> result table.  </a:t>
            </a:r>
          </a:p>
          <a:p>
            <a:pPr eaLnBrk="1" hangingPunct="1">
              <a:lnSpc>
                <a:spcPct val="80000"/>
              </a:lnSpc>
              <a:defRPr/>
            </a:pPr>
            <a:r>
              <a:rPr lang="en-US" altLang="en-US" sz="2400"/>
              <a:t>The </a:t>
            </a:r>
            <a:r>
              <a:rPr lang="en-US" altLang="en-US" sz="2400" i="1"/>
              <a:t>correlated subquery</a:t>
            </a:r>
            <a:r>
              <a:rPr lang="en-US" altLang="en-US" sz="2400"/>
              <a:t> is one where the inner query depends on values provided by the outer query.  </a:t>
            </a:r>
          </a:p>
          <a:p>
            <a:pPr eaLnBrk="1" hangingPunct="1">
              <a:lnSpc>
                <a:spcPct val="80000"/>
              </a:lnSpc>
              <a:defRPr/>
            </a:pPr>
            <a:r>
              <a:rPr lang="en-US" altLang="en-US" sz="2400"/>
              <a:t>You also learned to use the EXISTS operator for subqueries that test the existence of rows that satisfy a specified criteria. You also learned where to place the ORDER BY clause for an outer query.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normAutofit lnSpcReduction="10000"/>
          </a:bodyPr>
          <a:lstStyle/>
          <a:p>
            <a:r>
              <a:rPr lang="en-US" dirty="0"/>
              <a:t>1. Explanation of subqueries / Subquery Rules</a:t>
            </a:r>
          </a:p>
          <a:p>
            <a:r>
              <a:rPr lang="en-US" sz="2800" dirty="0"/>
              <a:t>2. Using IN, ORDER BY, and comparison operators</a:t>
            </a:r>
          </a:p>
          <a:p>
            <a:r>
              <a:rPr lang="en-US" sz="2800" dirty="0"/>
              <a:t>3. Using ANY and ALL keywords / Nest subqueries at multiple levels </a:t>
            </a:r>
          </a:p>
          <a:p>
            <a:r>
              <a:rPr lang="en-US" sz="3600" b="1" dirty="0"/>
              <a:t>4. Correlated subqueries / EXISTS operator</a:t>
            </a:r>
          </a:p>
          <a:p>
            <a:r>
              <a:rPr lang="en-US" dirty="0"/>
              <a:t>5. In-class examples</a:t>
            </a:r>
          </a:p>
        </p:txBody>
      </p:sp>
    </p:spTree>
    <p:extLst>
      <p:ext uri="{BB962C8B-B14F-4D97-AF65-F5344CB8AC3E}">
        <p14:creationId xmlns:p14="http://schemas.microsoft.com/office/powerpoint/2010/main" val="422981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DAE89D03-0D43-4A28-B780-34B6FE8F3629}"/>
              </a:ext>
            </a:extLst>
          </p:cNvPr>
          <p:cNvSpPr>
            <a:spLocks noGrp="1" noChangeArrowheads="1"/>
          </p:cNvSpPr>
          <p:nvPr>
            <p:ph type="title"/>
          </p:nvPr>
        </p:nvSpPr>
        <p:spPr>
          <a:xfrm>
            <a:off x="838200" y="381000"/>
            <a:ext cx="7772400" cy="609600"/>
          </a:xfrm>
        </p:spPr>
        <p:txBody>
          <a:bodyPr/>
          <a:lstStyle/>
          <a:p>
            <a:pPr eaLnBrk="1" hangingPunct="1">
              <a:defRPr/>
            </a:pPr>
            <a:r>
              <a:rPr lang="en-US" altLang="en-US" sz="4400" dirty="0"/>
              <a:t>Correlated Subqueries</a:t>
            </a:r>
          </a:p>
        </p:txBody>
      </p:sp>
      <p:sp>
        <p:nvSpPr>
          <p:cNvPr id="361475" name="Rectangle 3">
            <a:extLst>
              <a:ext uri="{FF2B5EF4-FFF2-40B4-BE49-F238E27FC236}">
                <a16:creationId xmlns:a16="http://schemas.microsoft.com/office/drawing/2014/main" id="{5CEC86E4-4BDF-416C-A6F3-2B41B430EC5E}"/>
              </a:ext>
            </a:extLst>
          </p:cNvPr>
          <p:cNvSpPr>
            <a:spLocks noGrp="1" noChangeArrowheads="1"/>
          </p:cNvSpPr>
          <p:nvPr>
            <p:ph type="body" idx="1"/>
          </p:nvPr>
        </p:nvSpPr>
        <p:spPr>
          <a:xfrm>
            <a:off x="685800" y="1480226"/>
            <a:ext cx="7772400" cy="4800600"/>
          </a:xfrm>
        </p:spPr>
        <p:txBody>
          <a:bodyPr/>
          <a:lstStyle/>
          <a:p>
            <a:pPr eaLnBrk="1" hangingPunct="1">
              <a:lnSpc>
                <a:spcPct val="90000"/>
              </a:lnSpc>
              <a:defRPr/>
            </a:pPr>
            <a:r>
              <a:rPr lang="en-US" altLang="en-US" sz="2800" dirty="0">
                <a:cs typeface="Times New Roman" panose="02020603050405020304" pitchFamily="18" charset="0"/>
              </a:rPr>
              <a:t>A </a:t>
            </a:r>
            <a:r>
              <a:rPr lang="en-US" altLang="en-US" sz="2800" i="1" dirty="0">
                <a:cs typeface="Times New Roman" panose="02020603050405020304" pitchFamily="18" charset="0"/>
              </a:rPr>
              <a:t>correlated subquery</a:t>
            </a:r>
            <a:r>
              <a:rPr lang="en-US" altLang="en-US" sz="2800" dirty="0">
                <a:cs typeface="Times New Roman" panose="02020603050405020304" pitchFamily="18" charset="0"/>
              </a:rPr>
              <a:t> is one where the inner query depends on values provided by the outer query. </a:t>
            </a:r>
          </a:p>
          <a:p>
            <a:pPr eaLnBrk="1" hangingPunct="1">
              <a:lnSpc>
                <a:spcPct val="90000"/>
              </a:lnSpc>
              <a:defRPr/>
            </a:pPr>
            <a:r>
              <a:rPr lang="en-US" altLang="en-US" sz="2800" dirty="0">
                <a:cs typeface="Times New Roman" panose="02020603050405020304" pitchFamily="18" charset="0"/>
              </a:rPr>
              <a:t>This means the inner query is executed repeatedly, </a:t>
            </a:r>
            <a:r>
              <a:rPr lang="en-US" altLang="en-US" sz="2800" b="1" u="sng" dirty="0">
                <a:cs typeface="Times New Roman" panose="02020603050405020304" pitchFamily="18" charset="0"/>
              </a:rPr>
              <a:t>once for each row that might be selected by the outer query.</a:t>
            </a:r>
            <a:r>
              <a:rPr lang="en-US" altLang="en-US" sz="2800" b="1" u="sng"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E56B121-60E4-4461-AF6C-4376FF415621}"/>
              </a:ext>
            </a:extLst>
          </p:cNvPr>
          <p:cNvSpPr>
            <a:spLocks noGrp="1" noChangeArrowheads="1"/>
          </p:cNvSpPr>
          <p:nvPr>
            <p:ph type="title"/>
          </p:nvPr>
        </p:nvSpPr>
        <p:spPr>
          <a:xfrm>
            <a:off x="838200" y="0"/>
            <a:ext cx="7772400" cy="609600"/>
          </a:xfrm>
        </p:spPr>
        <p:txBody>
          <a:bodyPr/>
          <a:lstStyle/>
          <a:p>
            <a:pPr eaLnBrk="1" hangingPunct="1">
              <a:defRPr/>
            </a:pPr>
            <a:r>
              <a:rPr lang="en-US" altLang="en-US" sz="4000" dirty="0"/>
              <a:t>Example 7.26</a:t>
            </a:r>
          </a:p>
        </p:txBody>
      </p:sp>
      <p:sp>
        <p:nvSpPr>
          <p:cNvPr id="362499" name="Rectangle 3">
            <a:extLst>
              <a:ext uri="{FF2B5EF4-FFF2-40B4-BE49-F238E27FC236}">
                <a16:creationId xmlns:a16="http://schemas.microsoft.com/office/drawing/2014/main" id="{A462CF8E-FB1F-4DDF-91E0-EB94F3D01878}"/>
              </a:ext>
            </a:extLst>
          </p:cNvPr>
          <p:cNvSpPr>
            <a:spLocks noGrp="1" noChangeArrowheads="1"/>
          </p:cNvSpPr>
          <p:nvPr>
            <p:ph type="body" idx="1"/>
          </p:nvPr>
        </p:nvSpPr>
        <p:spPr>
          <a:xfrm>
            <a:off x="228600" y="774970"/>
            <a:ext cx="8915400" cy="5486400"/>
          </a:xfrm>
        </p:spPr>
        <p:txBody>
          <a:bodyPr>
            <a:normAutofit fontScale="85000" lnSpcReduction="20000"/>
          </a:bodyPr>
          <a:lstStyle/>
          <a:p>
            <a:pPr eaLnBrk="1" hangingPunct="1">
              <a:lnSpc>
                <a:spcPct val="120000"/>
              </a:lnSpc>
              <a:spcBef>
                <a:spcPts val="600"/>
              </a:spcBef>
              <a:defRPr/>
            </a:pPr>
            <a:r>
              <a:rPr lang="en-US" altLang="en-US" sz="2400" dirty="0">
                <a:cs typeface="Courier New" panose="02070309020205020404" pitchFamily="49" charset="0"/>
              </a:rPr>
              <a:t>List the employee with the largest salary in each department.</a:t>
            </a:r>
          </a:p>
          <a:p>
            <a:pPr eaLnBrk="1" hangingPunct="1">
              <a:lnSpc>
                <a:spcPct val="120000"/>
              </a:lnSpc>
              <a:spcBef>
                <a:spcPts val="600"/>
              </a:spcBef>
              <a:defRPr/>
            </a:pPr>
            <a:r>
              <a:rPr lang="en-US" altLang="en-US" sz="2400" dirty="0"/>
              <a:t>The inner query compares the employee department number column (</a:t>
            </a:r>
            <a:r>
              <a:rPr lang="en-US" altLang="en-US" sz="2400" i="1" dirty="0" err="1"/>
              <a:t>DepartmentNumber</a:t>
            </a:r>
            <a:r>
              <a:rPr lang="en-US" altLang="en-US" sz="2400" dirty="0"/>
              <a:t>) of the </a:t>
            </a:r>
            <a:r>
              <a:rPr lang="en-US" altLang="en-US" sz="2400" i="1" dirty="0"/>
              <a:t>employee</a:t>
            </a:r>
            <a:r>
              <a:rPr lang="en-US" altLang="en-US" sz="2400" dirty="0"/>
              <a:t> table with alias </a:t>
            </a:r>
            <a:r>
              <a:rPr lang="en-US" altLang="en-US" sz="2400" i="1" dirty="0"/>
              <a:t>e2</a:t>
            </a:r>
            <a:r>
              <a:rPr lang="en-US" altLang="en-US" sz="2400" dirty="0"/>
              <a:t> to the same column for the alias table name </a:t>
            </a:r>
            <a:r>
              <a:rPr lang="en-US" altLang="en-US" sz="2400" i="1" dirty="0"/>
              <a:t>e1</a:t>
            </a:r>
            <a:r>
              <a:rPr lang="en-US" altLang="en-US" sz="2400" dirty="0"/>
              <a:t>.</a:t>
            </a:r>
            <a:r>
              <a:rPr lang="en-US" altLang="en-US" dirty="0"/>
              <a:t>  </a:t>
            </a:r>
            <a:r>
              <a:rPr lang="en-US" altLang="en-US" sz="2400" dirty="0"/>
              <a:t>The value of </a:t>
            </a:r>
            <a:r>
              <a:rPr lang="en-US" altLang="en-US" sz="2400" i="1" dirty="0"/>
              <a:t>e1.DepartmentNumber</a:t>
            </a:r>
            <a:r>
              <a:rPr lang="en-US" altLang="en-US" sz="2400" dirty="0"/>
              <a:t> is treated like a variable—it changes as the Oracle server examines each row of the employee table. </a:t>
            </a:r>
          </a:p>
          <a:p>
            <a:pPr eaLnBrk="1" hangingPunct="1">
              <a:lnSpc>
                <a:spcPct val="120000"/>
              </a:lnSpc>
              <a:spcBef>
                <a:spcPts val="600"/>
              </a:spcBef>
              <a:defRPr/>
            </a:pPr>
            <a:r>
              <a:rPr lang="en-US" altLang="en-US" sz="2400" dirty="0"/>
              <a:t>The subquery results are correlated with each individual row of the main query—thus, the term </a:t>
            </a:r>
            <a:r>
              <a:rPr lang="en-US" altLang="en-US" sz="2400" i="1" dirty="0"/>
              <a:t>correlated subquery</a:t>
            </a:r>
            <a:r>
              <a:rPr lang="en-US" altLang="en-US" sz="2400" dirty="0"/>
              <a:t>.</a:t>
            </a:r>
            <a:endParaRPr lang="en-US" altLang="en-US" sz="2400" dirty="0">
              <a:cs typeface="Courier New" panose="02070309020205020404" pitchFamily="49" charset="0"/>
            </a:endParaRPr>
          </a:p>
          <a:p>
            <a:pPr eaLnBrk="1" hangingPunct="1">
              <a:lnSpc>
                <a:spcPct val="120000"/>
              </a:lnSpc>
              <a:spcBef>
                <a:spcPts val="600"/>
              </a:spcBef>
              <a:buFontTx/>
              <a:buNone/>
              <a:defRPr/>
            </a:pPr>
            <a:endParaRPr lang="en-US" altLang="en-US" sz="1000" dirty="0">
              <a:latin typeface="Courier New" panose="02070309020205020404" pitchFamily="49" charset="0"/>
            </a:endParaRPr>
          </a:p>
          <a:p>
            <a:pPr eaLnBrk="1" hangingPunct="1">
              <a:lnSpc>
                <a:spcPct val="120000"/>
              </a:lnSpc>
              <a:spcBef>
                <a:spcPts val="600"/>
              </a:spcBef>
              <a:buFontTx/>
              <a:buNone/>
              <a:defRPr/>
            </a:pPr>
            <a:r>
              <a:rPr lang="en-US" altLang="en-US" sz="1800" dirty="0">
                <a:latin typeface="Courier New" panose="02070309020205020404" pitchFamily="49" charset="0"/>
              </a:rPr>
              <a:t>/* SQL Example 8.26 */</a:t>
            </a:r>
          </a:p>
          <a:p>
            <a:pPr eaLnBrk="1" hangingPunct="1">
              <a:lnSpc>
                <a:spcPct val="120000"/>
              </a:lnSpc>
              <a:spcBef>
                <a:spcPts val="600"/>
              </a:spcBef>
              <a:buFontTx/>
              <a:buNone/>
              <a:defRPr/>
            </a:pPr>
            <a:r>
              <a:rPr lang="en-US" altLang="en-US" sz="1800" dirty="0">
                <a:latin typeface="Courier New" panose="02070309020205020404" pitchFamily="49" charset="0"/>
              </a:rPr>
              <a:t>SELECT </a:t>
            </a:r>
            <a:r>
              <a:rPr lang="en-US" altLang="en-US" sz="1800" dirty="0" err="1">
                <a:latin typeface="Courier New" panose="02070309020205020404" pitchFamily="49" charset="0"/>
              </a:rPr>
              <a:t>LastName</a:t>
            </a:r>
            <a:r>
              <a:rPr lang="en-US" altLang="en-US" sz="1800" dirty="0">
                <a:latin typeface="Courier New" panose="02070309020205020404" pitchFamily="49" charset="0"/>
              </a:rPr>
              <a:t> "Last Name", </a:t>
            </a:r>
            <a:r>
              <a:rPr lang="en-US" altLang="en-US" sz="1800" dirty="0" err="1">
                <a:latin typeface="Courier New" panose="02070309020205020404" pitchFamily="49" charset="0"/>
              </a:rPr>
              <a:t>FirstName</a:t>
            </a:r>
            <a:r>
              <a:rPr lang="en-US" altLang="en-US" sz="1800" dirty="0">
                <a:latin typeface="Courier New" panose="02070309020205020404" pitchFamily="49" charset="0"/>
              </a:rPr>
              <a:t> "First Name",</a:t>
            </a:r>
          </a:p>
          <a:p>
            <a:pPr eaLnBrk="1" hangingPunct="1">
              <a:lnSpc>
                <a:spcPct val="120000"/>
              </a:lnSpc>
              <a:spcBef>
                <a:spcPts val="600"/>
              </a:spcBef>
              <a:buFontTx/>
              <a:buNone/>
              <a:defRPr/>
            </a:pPr>
            <a:r>
              <a:rPr lang="en-US" altLang="en-US" sz="1800" dirty="0">
                <a:latin typeface="Courier New" panose="02070309020205020404" pitchFamily="49" charset="0"/>
              </a:rPr>
              <a:t>    </a:t>
            </a:r>
            <a:r>
              <a:rPr lang="en-US" altLang="en-US" sz="1800" dirty="0" err="1">
                <a:latin typeface="Courier New" panose="02070309020205020404" pitchFamily="49" charset="0"/>
              </a:rPr>
              <a:t>DepartmentNumber</a:t>
            </a:r>
            <a:r>
              <a:rPr lang="en-US" altLang="en-US" sz="1800" dirty="0">
                <a:latin typeface="Courier New" panose="02070309020205020404" pitchFamily="49" charset="0"/>
              </a:rPr>
              <a:t> "Dept", Salary "Salary"</a:t>
            </a:r>
          </a:p>
          <a:p>
            <a:pPr eaLnBrk="1" hangingPunct="1">
              <a:lnSpc>
                <a:spcPct val="120000"/>
              </a:lnSpc>
              <a:spcBef>
                <a:spcPts val="600"/>
              </a:spcBef>
              <a:buFontTx/>
              <a:buNone/>
              <a:defRPr/>
            </a:pPr>
            <a:r>
              <a:rPr lang="en-US" altLang="en-US" sz="1800" dirty="0">
                <a:latin typeface="Courier New" panose="02070309020205020404" pitchFamily="49" charset="0"/>
              </a:rPr>
              <a:t>FROM Employee </a:t>
            </a:r>
            <a:r>
              <a:rPr lang="en-US" altLang="en-US" sz="1800" b="1" dirty="0">
                <a:latin typeface="Courier New" panose="02070309020205020404" pitchFamily="49" charset="0"/>
              </a:rPr>
              <a:t>e1</a:t>
            </a:r>
            <a:endParaRPr lang="en-US" altLang="en-US" sz="1800" dirty="0">
              <a:latin typeface="Courier New" panose="02070309020205020404" pitchFamily="49" charset="0"/>
            </a:endParaRPr>
          </a:p>
          <a:p>
            <a:pPr eaLnBrk="1" hangingPunct="1">
              <a:lnSpc>
                <a:spcPct val="120000"/>
              </a:lnSpc>
              <a:spcBef>
                <a:spcPts val="600"/>
              </a:spcBef>
              <a:buFontTx/>
              <a:buNone/>
              <a:defRPr/>
            </a:pPr>
            <a:r>
              <a:rPr lang="en-US" altLang="en-US" sz="1800" dirty="0">
                <a:latin typeface="Courier New" panose="02070309020205020404" pitchFamily="49" charset="0"/>
              </a:rPr>
              <a:t>WHERE Salary =</a:t>
            </a:r>
          </a:p>
          <a:p>
            <a:pPr eaLnBrk="1" hangingPunct="1">
              <a:lnSpc>
                <a:spcPct val="120000"/>
              </a:lnSpc>
              <a:spcBef>
                <a:spcPts val="600"/>
              </a:spcBef>
              <a:buFontTx/>
              <a:buNone/>
              <a:defRPr/>
            </a:pPr>
            <a:r>
              <a:rPr lang="en-US" altLang="en-US" sz="1800" dirty="0">
                <a:latin typeface="Courier New" panose="02070309020205020404" pitchFamily="49" charset="0"/>
              </a:rPr>
              <a:t>     (SELECT MAX(Salary)</a:t>
            </a:r>
          </a:p>
          <a:p>
            <a:pPr eaLnBrk="1" hangingPunct="1">
              <a:lnSpc>
                <a:spcPct val="120000"/>
              </a:lnSpc>
              <a:spcBef>
                <a:spcPts val="600"/>
              </a:spcBef>
              <a:buFontTx/>
              <a:buNone/>
              <a:defRPr/>
            </a:pPr>
            <a:r>
              <a:rPr lang="en-US" altLang="en-US" sz="1800" dirty="0">
                <a:latin typeface="Courier New" panose="02070309020205020404" pitchFamily="49" charset="0"/>
              </a:rPr>
              <a:t>      FROM Employee </a:t>
            </a:r>
            <a:r>
              <a:rPr lang="en-US" altLang="en-US" sz="1800" b="1" dirty="0">
                <a:latin typeface="Courier New" panose="02070309020205020404" pitchFamily="49" charset="0"/>
              </a:rPr>
              <a:t>e2</a:t>
            </a:r>
            <a:endParaRPr lang="en-US" altLang="en-US" sz="1800" dirty="0">
              <a:latin typeface="Courier New" panose="02070309020205020404" pitchFamily="49" charset="0"/>
            </a:endParaRPr>
          </a:p>
          <a:p>
            <a:pPr eaLnBrk="1" hangingPunct="1">
              <a:lnSpc>
                <a:spcPct val="120000"/>
              </a:lnSpc>
              <a:spcBef>
                <a:spcPts val="600"/>
              </a:spcBef>
              <a:buFontTx/>
              <a:buNone/>
              <a:defRPr/>
            </a:pPr>
            <a:r>
              <a:rPr lang="en-US" altLang="en-US" sz="1800" dirty="0">
                <a:latin typeface="Courier New" panose="02070309020205020404" pitchFamily="49" charset="0"/>
              </a:rPr>
              <a:t>  	    WHERE </a:t>
            </a:r>
            <a:r>
              <a:rPr lang="en-US" altLang="en-US" sz="1800" b="1" dirty="0">
                <a:latin typeface="Courier New" panose="02070309020205020404" pitchFamily="49" charset="0"/>
              </a:rPr>
              <a:t>e2</a:t>
            </a:r>
            <a:r>
              <a:rPr lang="en-US" altLang="en-US" sz="1800" dirty="0">
                <a:latin typeface="Courier New" panose="02070309020205020404" pitchFamily="49" charset="0"/>
              </a:rPr>
              <a:t>.DepartmentNumber = </a:t>
            </a:r>
            <a:r>
              <a:rPr lang="en-US" altLang="en-US" sz="1800" b="1" dirty="0">
                <a:latin typeface="Courier New" panose="02070309020205020404" pitchFamily="49" charset="0"/>
              </a:rPr>
              <a:t>e1</a:t>
            </a:r>
            <a:r>
              <a:rPr lang="en-US" altLang="en-US" sz="1800" dirty="0">
                <a:latin typeface="Courier New" panose="02070309020205020404" pitchFamily="49" charset="0"/>
              </a:rPr>
              <a:t>.DepartmentNumber);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81AEF69A-3328-4B65-B236-4D09995910B5}"/>
              </a:ext>
            </a:extLst>
          </p:cNvPr>
          <p:cNvSpPr>
            <a:spLocks noGrp="1" noChangeArrowheads="1"/>
          </p:cNvSpPr>
          <p:nvPr>
            <p:ph type="title"/>
          </p:nvPr>
        </p:nvSpPr>
        <p:spPr>
          <a:xfrm>
            <a:off x="457200" y="228600"/>
            <a:ext cx="8153400" cy="609600"/>
          </a:xfrm>
        </p:spPr>
        <p:txBody>
          <a:bodyPr/>
          <a:lstStyle/>
          <a:p>
            <a:pPr eaLnBrk="1" hangingPunct="1">
              <a:defRPr/>
            </a:pPr>
            <a:r>
              <a:rPr lang="en-US" altLang="en-US" sz="4400" dirty="0"/>
              <a:t>CORRELATED SUBQUERIES</a:t>
            </a:r>
          </a:p>
        </p:txBody>
      </p:sp>
      <p:sp>
        <p:nvSpPr>
          <p:cNvPr id="363523" name="Rectangle 3">
            <a:extLst>
              <a:ext uri="{FF2B5EF4-FFF2-40B4-BE49-F238E27FC236}">
                <a16:creationId xmlns:a16="http://schemas.microsoft.com/office/drawing/2014/main" id="{6E492FFD-9A0F-436E-953B-CD92D524FBF0}"/>
              </a:ext>
            </a:extLst>
          </p:cNvPr>
          <p:cNvSpPr>
            <a:spLocks noGrp="1" noChangeArrowheads="1"/>
          </p:cNvSpPr>
          <p:nvPr>
            <p:ph type="body" idx="1"/>
          </p:nvPr>
        </p:nvSpPr>
        <p:spPr>
          <a:xfrm>
            <a:off x="228600" y="1143000"/>
            <a:ext cx="8610600" cy="4953000"/>
          </a:xfrm>
        </p:spPr>
        <p:txBody>
          <a:bodyPr/>
          <a:lstStyle/>
          <a:p>
            <a:pPr lvl="2" eaLnBrk="1" hangingPunct="1">
              <a:lnSpc>
                <a:spcPct val="90000"/>
              </a:lnSpc>
              <a:defRPr/>
            </a:pPr>
            <a:r>
              <a:rPr lang="en-US" altLang="en-US" sz="2800" dirty="0">
                <a:cs typeface="Courier New" panose="02070309020205020404" pitchFamily="49" charset="0"/>
              </a:rPr>
              <a:t>Output</a:t>
            </a:r>
          </a:p>
          <a:p>
            <a:pPr lvl="2" eaLnBrk="1" hangingPunct="1">
              <a:lnSpc>
                <a:spcPct val="90000"/>
              </a:lnSpc>
              <a:buFontTx/>
              <a:buNone/>
              <a:defRPr/>
            </a:pPr>
            <a:endParaRPr lang="en-US" altLang="en-US" sz="2000" dirty="0">
              <a:latin typeface="Courier New" panose="02070309020205020404" pitchFamily="49" charset="0"/>
              <a:cs typeface="Courier New" panose="02070309020205020404" pitchFamily="49" charset="0"/>
            </a:endParaRPr>
          </a:p>
          <a:p>
            <a:pPr lvl="2" eaLnBrk="1" hangingPunct="1">
              <a:lnSpc>
                <a:spcPct val="90000"/>
              </a:lnSpc>
              <a:buFontTx/>
              <a:buNone/>
              <a:defRPr/>
            </a:pPr>
            <a:r>
              <a:rPr lang="en-US" altLang="en-US" sz="2000" dirty="0">
                <a:latin typeface="Courier New" panose="02070309020205020404" pitchFamily="49" charset="0"/>
              </a:rPr>
              <a:t>Last Name       First Name       Dept   Salary</a:t>
            </a:r>
          </a:p>
          <a:p>
            <a:pPr lvl="2" eaLnBrk="1" hangingPunct="1">
              <a:spcBef>
                <a:spcPct val="0"/>
              </a:spcBef>
              <a:buFontTx/>
              <a:buNone/>
              <a:defRPr/>
            </a:pPr>
            <a:r>
              <a:rPr lang="en-US" altLang="en-US" sz="2000" dirty="0">
                <a:latin typeface="Courier New" panose="02070309020205020404" pitchFamily="49" charset="0"/>
              </a:rPr>
              <a:t>--------------- --------------- ----- --------</a:t>
            </a:r>
          </a:p>
          <a:p>
            <a:pPr lvl="2" eaLnBrk="1" hangingPunct="1">
              <a:spcBef>
                <a:spcPct val="0"/>
              </a:spcBef>
              <a:buFontTx/>
              <a:buNone/>
              <a:defRPr/>
            </a:pPr>
            <a:r>
              <a:rPr lang="en-US" altLang="en-US" sz="2000" dirty="0">
                <a:latin typeface="Courier New" panose="02070309020205020404" pitchFamily="49" charset="0"/>
              </a:rPr>
              <a:t>Simmons         Lester              8  $22,000</a:t>
            </a:r>
          </a:p>
          <a:p>
            <a:pPr lvl="2" eaLnBrk="1" hangingPunct="1">
              <a:spcBef>
                <a:spcPct val="0"/>
              </a:spcBef>
              <a:buFontTx/>
              <a:buNone/>
              <a:defRPr/>
            </a:pPr>
            <a:r>
              <a:rPr lang="en-US" altLang="en-US" sz="2000" dirty="0">
                <a:latin typeface="Courier New" panose="02070309020205020404" pitchFamily="49" charset="0"/>
              </a:rPr>
              <a:t>Bock            Douglas             1  $16,250</a:t>
            </a:r>
          </a:p>
          <a:p>
            <a:pPr lvl="2" eaLnBrk="1" hangingPunct="1">
              <a:spcBef>
                <a:spcPct val="0"/>
              </a:spcBef>
              <a:buFontTx/>
              <a:buNone/>
              <a:defRPr/>
            </a:pPr>
            <a:r>
              <a:rPr lang="en-US" altLang="en-US" sz="2000" dirty="0" err="1">
                <a:latin typeface="Courier New" panose="02070309020205020404" pitchFamily="49" charset="0"/>
              </a:rPr>
              <a:t>Bordoloi</a:t>
            </a:r>
            <a:r>
              <a:rPr lang="en-US" altLang="en-US" sz="2000" dirty="0">
                <a:latin typeface="Courier New" panose="02070309020205020404" pitchFamily="49" charset="0"/>
              </a:rPr>
              <a:t>        Bijoy               2  $17,850</a:t>
            </a:r>
          </a:p>
          <a:p>
            <a:pPr lvl="2" eaLnBrk="1" hangingPunct="1">
              <a:spcBef>
                <a:spcPct val="0"/>
              </a:spcBef>
              <a:buFontTx/>
              <a:buNone/>
              <a:defRPr/>
            </a:pPr>
            <a:r>
              <a:rPr lang="en-US" altLang="en-US" sz="2000" dirty="0">
                <a:latin typeface="Courier New" panose="02070309020205020404" pitchFamily="49" charset="0"/>
              </a:rPr>
              <a:t>Smith           Susan               3  $32,500</a:t>
            </a:r>
          </a:p>
          <a:p>
            <a:pPr lvl="2" eaLnBrk="1" hangingPunct="1">
              <a:spcBef>
                <a:spcPct val="0"/>
              </a:spcBef>
              <a:buFontTx/>
              <a:buNone/>
              <a:defRPr/>
            </a:pPr>
            <a:r>
              <a:rPr lang="en-US" altLang="en-US" sz="2000" dirty="0" err="1">
                <a:latin typeface="Courier New" panose="02070309020205020404" pitchFamily="49" charset="0"/>
              </a:rPr>
              <a:t>Klepper</a:t>
            </a:r>
            <a:r>
              <a:rPr lang="en-US" altLang="en-US" sz="2000" dirty="0">
                <a:latin typeface="Courier New" panose="02070309020205020404" pitchFamily="49" charset="0"/>
              </a:rPr>
              <a:t>         Robert              4  $15,055</a:t>
            </a:r>
          </a:p>
          <a:p>
            <a:pPr lvl="2" eaLnBrk="1" hangingPunct="1">
              <a:spcBef>
                <a:spcPct val="0"/>
              </a:spcBef>
              <a:buFontTx/>
              <a:buNone/>
              <a:defRPr/>
            </a:pPr>
            <a:r>
              <a:rPr lang="en-US" altLang="en-US" sz="2000" dirty="0" err="1">
                <a:latin typeface="Courier New" panose="02070309020205020404" pitchFamily="49" charset="0"/>
              </a:rPr>
              <a:t>Quattromani</a:t>
            </a:r>
            <a:r>
              <a:rPr lang="en-US" altLang="en-US" sz="2000" dirty="0">
                <a:latin typeface="Courier New" panose="02070309020205020404" pitchFamily="49" charset="0"/>
              </a:rPr>
              <a:t>     Toni                5  $22,325</a:t>
            </a:r>
          </a:p>
          <a:p>
            <a:pPr lvl="2" eaLnBrk="1" hangingPunct="1">
              <a:spcBef>
                <a:spcPct val="0"/>
              </a:spcBef>
              <a:buFontTx/>
              <a:buNone/>
              <a:defRPr/>
            </a:pPr>
            <a:r>
              <a:rPr lang="en-US" altLang="en-US" sz="2000" dirty="0">
                <a:latin typeface="Courier New" panose="02070309020205020404" pitchFamily="49" charset="0"/>
              </a:rPr>
              <a:t>Becker          Roberta             6  $23,000</a:t>
            </a:r>
          </a:p>
          <a:p>
            <a:pPr lvl="2" eaLnBrk="1" hangingPunct="1">
              <a:spcBef>
                <a:spcPct val="0"/>
              </a:spcBef>
              <a:buFontTx/>
              <a:buNone/>
              <a:defRPr/>
            </a:pPr>
            <a:r>
              <a:rPr lang="en-US" altLang="en-US" sz="2000" dirty="0">
                <a:latin typeface="Courier New" panose="02070309020205020404" pitchFamily="49" charset="0"/>
              </a:rPr>
              <a:t>Boudreaux       Betty               7   $4,895</a:t>
            </a:r>
          </a:p>
          <a:p>
            <a:pPr lvl="2" eaLnBrk="1" hangingPunct="1">
              <a:spcBef>
                <a:spcPct val="0"/>
              </a:spcBef>
              <a:buFontTx/>
              <a:buNone/>
              <a:defRPr/>
            </a:pPr>
            <a:r>
              <a:rPr lang="en-US" altLang="en-US" sz="2000" dirty="0" err="1">
                <a:latin typeface="Courier New" panose="02070309020205020404" pitchFamily="49" charset="0"/>
              </a:rPr>
              <a:t>Schultheis</a:t>
            </a:r>
            <a:r>
              <a:rPr lang="en-US" altLang="en-US" sz="2000" dirty="0">
                <a:latin typeface="Courier New" panose="02070309020205020404" pitchFamily="49" charset="0"/>
              </a:rPr>
              <a:t>      Robert              9  $17,525</a:t>
            </a:r>
            <a:endParaRPr lang="en-US" altLang="en-US" sz="2000" i="1" dirty="0">
              <a:latin typeface="Courier New" panose="02070309020205020404" pitchFamily="49" charset="0"/>
            </a:endParaRPr>
          </a:p>
          <a:p>
            <a:pPr lvl="2" eaLnBrk="1" hangingPunct="1">
              <a:spcBef>
                <a:spcPct val="0"/>
              </a:spcBef>
              <a:buFontTx/>
              <a:buNone/>
              <a:defRPr/>
            </a:pPr>
            <a:r>
              <a:rPr lang="en-US" altLang="en-US" sz="2000" i="1" dirty="0">
                <a:latin typeface="Courier New" panose="02070309020205020404" pitchFamily="49" charset="0"/>
              </a:rPr>
              <a:t>9 rows selected.</a:t>
            </a:r>
            <a:endParaRPr lang="en-US" altLang="en-US" sz="2000" dirty="0">
              <a:latin typeface="Courier New" panose="02070309020205020404" pitchFamily="49" charset="0"/>
              <a:cs typeface="Courier New" panose="02070309020205020404" pitchFamily="49" charset="0"/>
            </a:endParaRPr>
          </a:p>
          <a:p>
            <a:pPr lvl="2" eaLnBrk="1" hangingPunct="1">
              <a:lnSpc>
                <a:spcPct val="90000"/>
              </a:lnSpc>
              <a:buFontTx/>
              <a:buNone/>
              <a:defRPr/>
            </a:pPr>
            <a:endParaRPr lang="en-US" altLang="en-US"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6B9FA1CE-FB93-404D-A5A2-189C86CA49D6}"/>
              </a:ext>
            </a:extLst>
          </p:cNvPr>
          <p:cNvSpPr>
            <a:spLocks noGrp="1" noChangeArrowheads="1"/>
          </p:cNvSpPr>
          <p:nvPr>
            <p:ph type="title"/>
          </p:nvPr>
        </p:nvSpPr>
        <p:spPr>
          <a:xfrm>
            <a:off x="330740" y="228600"/>
            <a:ext cx="8279860" cy="685800"/>
          </a:xfrm>
        </p:spPr>
        <p:txBody>
          <a:bodyPr/>
          <a:lstStyle/>
          <a:p>
            <a:pPr eaLnBrk="1" hangingPunct="1">
              <a:defRPr/>
            </a:pPr>
            <a:r>
              <a:rPr lang="en-US" altLang="en-US" sz="4000" dirty="0">
                <a:ea typeface="PMingLiU" panose="02020500000000000000" pitchFamily="18" charset="-120"/>
              </a:rPr>
              <a:t>Subqueries and the EXISTS operator</a:t>
            </a:r>
          </a:p>
        </p:txBody>
      </p:sp>
      <p:sp>
        <p:nvSpPr>
          <p:cNvPr id="366595" name="Rectangle 3">
            <a:extLst>
              <a:ext uri="{FF2B5EF4-FFF2-40B4-BE49-F238E27FC236}">
                <a16:creationId xmlns:a16="http://schemas.microsoft.com/office/drawing/2014/main" id="{7A79A851-EEC3-4D4E-815F-DA1A19EE90EA}"/>
              </a:ext>
            </a:extLst>
          </p:cNvPr>
          <p:cNvSpPr>
            <a:spLocks noGrp="1" noChangeArrowheads="1"/>
          </p:cNvSpPr>
          <p:nvPr>
            <p:ph type="body" idx="1"/>
          </p:nvPr>
        </p:nvSpPr>
        <p:spPr>
          <a:xfrm>
            <a:off x="254540" y="1600200"/>
            <a:ext cx="8458200" cy="5029200"/>
          </a:xfrm>
        </p:spPr>
        <p:txBody>
          <a:bodyPr>
            <a:normAutofit fontScale="92500" lnSpcReduction="10000"/>
          </a:bodyPr>
          <a:lstStyle/>
          <a:p>
            <a:pPr eaLnBrk="1" hangingPunct="1">
              <a:lnSpc>
                <a:spcPct val="80000"/>
              </a:lnSpc>
              <a:defRPr/>
            </a:pPr>
            <a:r>
              <a:rPr lang="en-US" altLang="en-US" sz="2800" dirty="0">
                <a:cs typeface="Times New Roman" panose="02020603050405020304" pitchFamily="18" charset="0"/>
              </a:rPr>
              <a:t>When a subquery uses the </a:t>
            </a:r>
            <a:r>
              <a:rPr lang="en-US" altLang="en-US" sz="2800" dirty="0">
                <a:solidFill>
                  <a:srgbClr val="FF0066"/>
                </a:solidFill>
                <a:cs typeface="Times New Roman" panose="02020603050405020304" pitchFamily="18" charset="0"/>
              </a:rPr>
              <a:t>EXISTS</a:t>
            </a:r>
            <a:r>
              <a:rPr lang="en-US" altLang="en-US" sz="2800" dirty="0">
                <a:cs typeface="Times New Roman" panose="02020603050405020304" pitchFamily="18" charset="0"/>
              </a:rPr>
              <a:t> operator, the subquery functions as an </a:t>
            </a:r>
            <a:r>
              <a:rPr lang="en-US" altLang="en-US" sz="2800" i="1" dirty="0">
                <a:cs typeface="Times New Roman" panose="02020603050405020304" pitchFamily="18" charset="0"/>
              </a:rPr>
              <a:t>existence</a:t>
            </a:r>
            <a:r>
              <a:rPr lang="en-US" altLang="en-US" sz="2800" dirty="0">
                <a:cs typeface="Times New Roman" panose="02020603050405020304" pitchFamily="18" charset="0"/>
              </a:rPr>
              <a:t> </a:t>
            </a:r>
            <a:r>
              <a:rPr lang="en-US" altLang="en-US" sz="2800" i="1" dirty="0">
                <a:cs typeface="Times New Roman" panose="02020603050405020304" pitchFamily="18" charset="0"/>
              </a:rPr>
              <a:t>test</a:t>
            </a:r>
            <a:r>
              <a:rPr lang="en-US" altLang="en-US" sz="2800" dirty="0">
                <a:cs typeface="Times New Roman" panose="02020603050405020304" pitchFamily="18" charset="0"/>
              </a:rPr>
              <a:t>.  </a:t>
            </a:r>
          </a:p>
          <a:p>
            <a:pPr eaLnBrk="1" hangingPunct="1">
              <a:lnSpc>
                <a:spcPct val="80000"/>
              </a:lnSpc>
              <a:defRPr/>
            </a:pPr>
            <a:r>
              <a:rPr lang="en-US" altLang="en-US" sz="2800" dirty="0">
                <a:cs typeface="Times New Roman" panose="02020603050405020304" pitchFamily="18" charset="0"/>
              </a:rPr>
              <a:t>The WHERE clause of the outer query tests for the existence of rows returned by the inner query.</a:t>
            </a:r>
          </a:p>
          <a:p>
            <a:pPr eaLnBrk="1" hangingPunct="1">
              <a:lnSpc>
                <a:spcPct val="80000"/>
              </a:lnSpc>
              <a:defRPr/>
            </a:pPr>
            <a:r>
              <a:rPr lang="en-US" altLang="en-US" sz="2800" dirty="0">
                <a:cs typeface="Times New Roman" panose="02020603050405020304" pitchFamily="18" charset="0"/>
              </a:rPr>
              <a:t>The subquery does not actually produce any data; rather, it returns a value of TRUE or FALSE.</a:t>
            </a:r>
          </a:p>
          <a:p>
            <a:pPr eaLnBrk="1" hangingPunct="1">
              <a:lnSpc>
                <a:spcPct val="80000"/>
              </a:lnSpc>
              <a:defRPr/>
            </a:pPr>
            <a:r>
              <a:rPr lang="en-US" altLang="en-US" sz="2800" dirty="0">
                <a:cs typeface="Times New Roman" panose="02020603050405020304" pitchFamily="18" charset="0"/>
              </a:rPr>
              <a:t>The general format of a subquery WHERE clause with an EXISTS operator is shown here.</a:t>
            </a:r>
          </a:p>
          <a:p>
            <a:pPr eaLnBrk="1" hangingPunct="1">
              <a:lnSpc>
                <a:spcPct val="80000"/>
              </a:lnSpc>
              <a:defRPr/>
            </a:pPr>
            <a:r>
              <a:rPr lang="en-US" altLang="en-US" sz="2800" dirty="0">
                <a:cs typeface="Times New Roman" panose="02020603050405020304" pitchFamily="18" charset="0"/>
              </a:rPr>
              <a:t>Note that the NOT operator can also be used to negate the result of the EXISTS operator.</a:t>
            </a:r>
          </a:p>
          <a:p>
            <a:pPr lvl="2" eaLnBrk="1" hangingPunct="1">
              <a:lnSpc>
                <a:spcPct val="80000"/>
              </a:lnSpc>
              <a:buFontTx/>
              <a:buNone/>
              <a:defRPr/>
            </a:pPr>
            <a:r>
              <a:rPr lang="en-US" altLang="en-US" sz="2800" dirty="0">
                <a:latin typeface="Courier New" panose="02070309020205020404" pitchFamily="49" charset="0"/>
                <a:cs typeface="Courier New" panose="02070309020205020404" pitchFamily="49" charset="0"/>
              </a:rPr>
              <a:t>	</a:t>
            </a:r>
          </a:p>
          <a:p>
            <a:pPr lvl="2" algn="ctr" eaLnBrk="1" hangingPunct="1">
              <a:lnSpc>
                <a:spcPct val="80000"/>
              </a:lnSpc>
              <a:buFontTx/>
              <a:buNone/>
              <a:defRPr/>
            </a:pPr>
            <a:r>
              <a:rPr lang="en-US" altLang="en-US" dirty="0">
                <a:latin typeface="Courier New" panose="02070309020205020404" pitchFamily="49" charset="0"/>
                <a:cs typeface="Courier New" panose="02070309020205020404" pitchFamily="49" charset="0"/>
              </a:rPr>
              <a:t>	WHERE [NOT] EXISTS (subquery)</a:t>
            </a:r>
            <a:r>
              <a:rPr lang="en-US" altLang="en-US" sz="1800" dirty="0">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26C98A1C-D530-484B-BD25-27090CA0D473}"/>
              </a:ext>
            </a:extLst>
          </p:cNvPr>
          <p:cNvSpPr>
            <a:spLocks noGrp="1" noChangeArrowheads="1"/>
          </p:cNvSpPr>
          <p:nvPr>
            <p:ph type="title"/>
          </p:nvPr>
        </p:nvSpPr>
        <p:spPr>
          <a:xfrm>
            <a:off x="838200" y="228600"/>
            <a:ext cx="7772400" cy="457200"/>
          </a:xfrm>
        </p:spPr>
        <p:txBody>
          <a:bodyPr/>
          <a:lstStyle/>
          <a:p>
            <a:pPr eaLnBrk="1" hangingPunct="1">
              <a:defRPr/>
            </a:pPr>
            <a:r>
              <a:rPr lang="en-US" altLang="en-US" sz="4000" dirty="0">
                <a:ea typeface="PMingLiU" panose="02020500000000000000" pitchFamily="18" charset="-120"/>
              </a:rPr>
              <a:t>Example 8.27</a:t>
            </a:r>
          </a:p>
        </p:txBody>
      </p:sp>
      <p:sp>
        <p:nvSpPr>
          <p:cNvPr id="368643" name="Rectangle 3">
            <a:extLst>
              <a:ext uri="{FF2B5EF4-FFF2-40B4-BE49-F238E27FC236}">
                <a16:creationId xmlns:a16="http://schemas.microsoft.com/office/drawing/2014/main" id="{4E142CFD-A70F-48C1-9E53-003BB2896645}"/>
              </a:ext>
            </a:extLst>
          </p:cNvPr>
          <p:cNvSpPr>
            <a:spLocks noGrp="1" noChangeArrowheads="1"/>
          </p:cNvSpPr>
          <p:nvPr>
            <p:ph type="body" idx="1"/>
          </p:nvPr>
        </p:nvSpPr>
        <p:spPr>
          <a:xfrm>
            <a:off x="340469" y="1402405"/>
            <a:ext cx="8686800" cy="5105400"/>
          </a:xfrm>
        </p:spPr>
        <p:txBody>
          <a:bodyPr>
            <a:normAutofit fontScale="70000" lnSpcReduction="20000"/>
          </a:bodyPr>
          <a:lstStyle/>
          <a:p>
            <a:pPr eaLnBrk="1" hangingPunct="1">
              <a:lnSpc>
                <a:spcPct val="120000"/>
              </a:lnSpc>
              <a:spcBef>
                <a:spcPts val="600"/>
              </a:spcBef>
              <a:defRPr/>
            </a:pPr>
            <a:r>
              <a:rPr lang="en-US" altLang="en-US" sz="2400" dirty="0"/>
              <a:t>The subquery executes for each </a:t>
            </a:r>
            <a:r>
              <a:rPr lang="en-US" altLang="en-US" sz="2400" i="1" dirty="0"/>
              <a:t>employee</a:t>
            </a:r>
            <a:r>
              <a:rPr lang="en-US" altLang="en-US" sz="2400" dirty="0"/>
              <a:t> row by searching the </a:t>
            </a:r>
            <a:r>
              <a:rPr lang="en-US" altLang="en-US" sz="2400" i="1" dirty="0"/>
              <a:t>dependent</a:t>
            </a:r>
            <a:r>
              <a:rPr lang="en-US" altLang="en-US" sz="2400" dirty="0"/>
              <a:t> table for one or more rows that meet the subquery WHERE clause.  If at least one row is found, the subquery returns a TRUE value – when the outer query receives a TRUE value, the employee row is included in the result table.</a:t>
            </a:r>
            <a:r>
              <a:rPr lang="en-US" altLang="en-US" sz="2000" dirty="0"/>
              <a:t> </a:t>
            </a:r>
            <a:endParaRPr lang="en-US" altLang="en-US" sz="2000" dirty="0">
              <a:latin typeface="Courier New" panose="02070309020205020404" pitchFamily="49" charset="0"/>
            </a:endParaRPr>
          </a:p>
          <a:p>
            <a:pPr lvl="2" eaLnBrk="1" hangingPunct="1">
              <a:lnSpc>
                <a:spcPct val="80000"/>
              </a:lnSpc>
              <a:buFontTx/>
              <a:buNone/>
              <a:defRPr/>
            </a:pPr>
            <a:r>
              <a:rPr lang="en-US" altLang="en-US" sz="1800" dirty="0">
                <a:latin typeface="Courier New" panose="02070309020205020404" pitchFamily="49" charset="0"/>
              </a:rPr>
              <a:t>/* SQL Example 8.27 */</a:t>
            </a:r>
          </a:p>
          <a:p>
            <a:pPr lvl="2" eaLnBrk="1" hangingPunct="1">
              <a:lnSpc>
                <a:spcPct val="80000"/>
              </a:lnSpc>
              <a:buFontTx/>
              <a:buNone/>
              <a:defRPr/>
            </a:pPr>
            <a:r>
              <a:rPr lang="en-US" altLang="en-US" sz="1800" dirty="0">
                <a:latin typeface="Courier New" panose="02070309020205020404" pitchFamily="49" charset="0"/>
              </a:rPr>
              <a:t>SELECT </a:t>
            </a:r>
            <a:r>
              <a:rPr lang="en-US" altLang="en-US" sz="1800" dirty="0" err="1">
                <a:latin typeface="Courier New" panose="02070309020205020404" pitchFamily="49" charset="0"/>
              </a:rPr>
              <a:t>LastName</a:t>
            </a:r>
            <a:r>
              <a:rPr lang="en-US" altLang="en-US" sz="1800" dirty="0">
                <a:latin typeface="Courier New" panose="02070309020205020404" pitchFamily="49" charset="0"/>
              </a:rPr>
              <a:t> "Last Name", </a:t>
            </a:r>
            <a:r>
              <a:rPr lang="en-US" altLang="en-US" sz="1800" dirty="0" err="1">
                <a:latin typeface="Courier New" panose="02070309020205020404" pitchFamily="49" charset="0"/>
              </a:rPr>
              <a:t>FirstName</a:t>
            </a:r>
            <a:r>
              <a:rPr lang="en-US" altLang="en-US" sz="1800" dirty="0">
                <a:latin typeface="Courier New" panose="02070309020205020404" pitchFamily="49" charset="0"/>
              </a:rPr>
              <a:t> "First Name"</a:t>
            </a:r>
          </a:p>
          <a:p>
            <a:pPr lvl="2" eaLnBrk="1" hangingPunct="1">
              <a:lnSpc>
                <a:spcPct val="80000"/>
              </a:lnSpc>
              <a:buFontTx/>
              <a:buNone/>
              <a:defRPr/>
            </a:pPr>
            <a:r>
              <a:rPr lang="en-US" altLang="en-US" sz="1800" dirty="0">
                <a:latin typeface="Courier New" panose="02070309020205020404" pitchFamily="49" charset="0"/>
              </a:rPr>
              <a:t>FROM Employee e</a:t>
            </a:r>
          </a:p>
          <a:p>
            <a:pPr lvl="2" eaLnBrk="1" hangingPunct="1">
              <a:lnSpc>
                <a:spcPct val="80000"/>
              </a:lnSpc>
              <a:buFontTx/>
              <a:buNone/>
              <a:defRPr/>
            </a:pPr>
            <a:r>
              <a:rPr lang="en-US" altLang="en-US" sz="1800" dirty="0">
                <a:latin typeface="Courier New" panose="02070309020205020404" pitchFamily="49" charset="0"/>
              </a:rPr>
              <a:t>WHERE </a:t>
            </a:r>
            <a:r>
              <a:rPr lang="en-US" altLang="en-US" sz="1800" dirty="0">
                <a:solidFill>
                  <a:srgbClr val="FF0066"/>
                </a:solidFill>
                <a:latin typeface="Courier New" panose="02070309020205020404" pitchFamily="49" charset="0"/>
              </a:rPr>
              <a:t>EXISTS</a:t>
            </a:r>
          </a:p>
          <a:p>
            <a:pPr lvl="2" eaLnBrk="1" hangingPunct="1">
              <a:lnSpc>
                <a:spcPct val="80000"/>
              </a:lnSpc>
              <a:buFontTx/>
              <a:buNone/>
              <a:defRPr/>
            </a:pPr>
            <a:r>
              <a:rPr lang="en-US" altLang="en-US" sz="1800" dirty="0">
                <a:latin typeface="Courier New" panose="02070309020205020404" pitchFamily="49" charset="0"/>
              </a:rPr>
              <a:t>    (SELECT *</a:t>
            </a:r>
          </a:p>
          <a:p>
            <a:pPr lvl="2" eaLnBrk="1" hangingPunct="1">
              <a:lnSpc>
                <a:spcPct val="80000"/>
              </a:lnSpc>
              <a:buFontTx/>
              <a:buNone/>
              <a:defRPr/>
            </a:pPr>
            <a:r>
              <a:rPr lang="en-US" altLang="en-US" sz="1800" dirty="0">
                <a:latin typeface="Courier New" panose="02070309020205020404" pitchFamily="49" charset="0"/>
              </a:rPr>
              <a:t>     FROM Dependent d</a:t>
            </a:r>
          </a:p>
          <a:p>
            <a:pPr lvl="2" eaLnBrk="1" hangingPunct="1">
              <a:lnSpc>
                <a:spcPct val="80000"/>
              </a:lnSpc>
              <a:buFontTx/>
              <a:buNone/>
              <a:defRPr/>
            </a:pPr>
            <a:r>
              <a:rPr lang="en-US" altLang="en-US" sz="1800" dirty="0">
                <a:latin typeface="Courier New" panose="02070309020205020404" pitchFamily="49" charset="0"/>
              </a:rPr>
              <a:t>     WHERE </a:t>
            </a:r>
            <a:r>
              <a:rPr lang="en-US" altLang="en-US" sz="1800" dirty="0" err="1">
                <a:latin typeface="Courier New" panose="02070309020205020404" pitchFamily="49" charset="0"/>
              </a:rPr>
              <a:t>d.EmployeeID</a:t>
            </a:r>
            <a:r>
              <a:rPr lang="en-US" altLang="en-US" sz="1800" dirty="0">
                <a:latin typeface="Courier New" panose="02070309020205020404" pitchFamily="49" charset="0"/>
              </a:rPr>
              <a:t> = </a:t>
            </a:r>
            <a:r>
              <a:rPr lang="en-US" altLang="en-US" sz="1800" dirty="0" err="1">
                <a:latin typeface="Courier New" panose="02070309020205020404" pitchFamily="49" charset="0"/>
              </a:rPr>
              <a:t>e.EmployeeID</a:t>
            </a:r>
            <a:r>
              <a:rPr lang="en-US" altLang="en-US" sz="1800" dirty="0">
                <a:latin typeface="Courier New" panose="02070309020205020404" pitchFamily="49" charset="0"/>
              </a:rPr>
              <a:t>);</a:t>
            </a:r>
          </a:p>
          <a:p>
            <a:pPr lvl="2" eaLnBrk="1" hangingPunct="1">
              <a:lnSpc>
                <a:spcPct val="80000"/>
              </a:lnSpc>
              <a:buFontTx/>
              <a:buNone/>
              <a:defRPr/>
            </a:pPr>
            <a:endParaRPr lang="en-US" altLang="en-US" sz="1800" dirty="0">
              <a:latin typeface="Courier New" panose="02070309020205020404" pitchFamily="49" charset="0"/>
            </a:endParaRPr>
          </a:p>
          <a:p>
            <a:pPr lvl="2" eaLnBrk="1" hangingPunct="1">
              <a:lnSpc>
                <a:spcPct val="80000"/>
              </a:lnSpc>
              <a:buFontTx/>
              <a:buNone/>
              <a:defRPr/>
            </a:pPr>
            <a:r>
              <a:rPr lang="en-US" altLang="en-US" sz="1800" dirty="0">
                <a:latin typeface="Courier New" panose="02070309020205020404" pitchFamily="49" charset="0"/>
              </a:rPr>
              <a:t>Last Name       First Name</a:t>
            </a:r>
          </a:p>
          <a:p>
            <a:pPr lvl="2" eaLnBrk="1" hangingPunct="1">
              <a:lnSpc>
                <a:spcPct val="80000"/>
              </a:lnSpc>
              <a:buFontTx/>
              <a:buNone/>
              <a:defRPr/>
            </a:pPr>
            <a:r>
              <a:rPr lang="en-US" altLang="en-US" sz="1800" dirty="0">
                <a:latin typeface="Courier New" panose="02070309020205020404" pitchFamily="49" charset="0"/>
              </a:rPr>
              <a:t>--------------- ---------------</a:t>
            </a:r>
          </a:p>
          <a:p>
            <a:pPr lvl="2" eaLnBrk="1" hangingPunct="1">
              <a:lnSpc>
                <a:spcPct val="80000"/>
              </a:lnSpc>
              <a:buFontTx/>
              <a:buNone/>
              <a:defRPr/>
            </a:pPr>
            <a:r>
              <a:rPr lang="en-US" altLang="en-US" sz="1800" dirty="0">
                <a:latin typeface="Courier New" panose="02070309020205020404" pitchFamily="49" charset="0"/>
              </a:rPr>
              <a:t>Bock            Douglas</a:t>
            </a:r>
          </a:p>
          <a:p>
            <a:pPr lvl="2" eaLnBrk="1" hangingPunct="1">
              <a:lnSpc>
                <a:spcPct val="80000"/>
              </a:lnSpc>
              <a:buFontTx/>
              <a:buNone/>
              <a:defRPr/>
            </a:pPr>
            <a:r>
              <a:rPr lang="en-US" altLang="en-US" sz="1800" dirty="0">
                <a:latin typeface="Courier New" panose="02070309020205020404" pitchFamily="49" charset="0"/>
              </a:rPr>
              <a:t>Bordoloi        Bijoy</a:t>
            </a:r>
          </a:p>
          <a:p>
            <a:pPr lvl="2" eaLnBrk="1" hangingPunct="1">
              <a:lnSpc>
                <a:spcPct val="80000"/>
              </a:lnSpc>
              <a:buFontTx/>
              <a:buNone/>
              <a:defRPr/>
            </a:pPr>
            <a:r>
              <a:rPr lang="en-US" altLang="en-US" sz="1800" dirty="0">
                <a:latin typeface="Courier New" panose="02070309020205020404" pitchFamily="49" charset="0"/>
              </a:rPr>
              <a:t>Boudreaux       Beverly</a:t>
            </a:r>
          </a:p>
          <a:p>
            <a:pPr lvl="2" eaLnBrk="1" hangingPunct="1">
              <a:lnSpc>
                <a:spcPct val="80000"/>
              </a:lnSpc>
              <a:buFontTx/>
              <a:buNone/>
              <a:defRPr/>
            </a:pPr>
            <a:r>
              <a:rPr lang="en-US" altLang="en-US" sz="1800" dirty="0">
                <a:latin typeface="Courier New" panose="02070309020205020404" pitchFamily="49" charset="0"/>
              </a:rPr>
              <a:t>Simmons         Lester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AD409A65-308F-481E-9C73-31BEB6F20A90}"/>
              </a:ext>
            </a:extLst>
          </p:cNvPr>
          <p:cNvSpPr>
            <a:spLocks noGrp="1" noChangeArrowheads="1"/>
          </p:cNvSpPr>
          <p:nvPr>
            <p:ph type="title"/>
          </p:nvPr>
        </p:nvSpPr>
        <p:spPr>
          <a:xfrm>
            <a:off x="304800" y="228600"/>
            <a:ext cx="8305800" cy="609600"/>
          </a:xfrm>
        </p:spPr>
        <p:txBody>
          <a:bodyPr/>
          <a:lstStyle/>
          <a:p>
            <a:pPr eaLnBrk="1" hangingPunct="1">
              <a:defRPr/>
            </a:pPr>
            <a:r>
              <a:rPr lang="en-US" altLang="en-US" sz="4000" dirty="0">
                <a:ea typeface="PMingLiU" panose="02020500000000000000" pitchFamily="18" charset="-120"/>
              </a:rPr>
              <a:t>Subqueries and the EXISTS Operator</a:t>
            </a:r>
          </a:p>
        </p:txBody>
      </p:sp>
      <p:sp>
        <p:nvSpPr>
          <p:cNvPr id="369667" name="Rectangle 3">
            <a:extLst>
              <a:ext uri="{FF2B5EF4-FFF2-40B4-BE49-F238E27FC236}">
                <a16:creationId xmlns:a16="http://schemas.microsoft.com/office/drawing/2014/main" id="{9C087DAD-60F1-4E4C-B1D1-81008C4CF8F2}"/>
              </a:ext>
            </a:extLst>
          </p:cNvPr>
          <p:cNvSpPr>
            <a:spLocks noGrp="1" noChangeArrowheads="1"/>
          </p:cNvSpPr>
          <p:nvPr>
            <p:ph type="body" idx="1"/>
          </p:nvPr>
        </p:nvSpPr>
        <p:spPr>
          <a:xfrm>
            <a:off x="304800" y="1676400"/>
            <a:ext cx="8458200" cy="5181600"/>
          </a:xfrm>
        </p:spPr>
        <p:txBody>
          <a:bodyPr>
            <a:normAutofit fontScale="92500" lnSpcReduction="20000"/>
          </a:bodyPr>
          <a:lstStyle/>
          <a:p>
            <a:pPr marL="533400" indent="-533400" eaLnBrk="1" hangingPunct="1">
              <a:lnSpc>
                <a:spcPct val="90000"/>
              </a:lnSpc>
              <a:buFontTx/>
              <a:buNone/>
              <a:defRPr/>
            </a:pPr>
            <a:r>
              <a:rPr lang="en-US" altLang="en-US" sz="2400" dirty="0"/>
              <a:t>Notice that subqueries using the </a:t>
            </a:r>
            <a:r>
              <a:rPr lang="en-US" altLang="en-US" sz="2400" dirty="0">
                <a:solidFill>
                  <a:srgbClr val="FF0066"/>
                </a:solidFill>
              </a:rPr>
              <a:t>EXISTS</a:t>
            </a:r>
            <a:r>
              <a:rPr lang="en-US" altLang="en-US" sz="2400" dirty="0"/>
              <a:t> operator are a bit different from other subqueries in the following ways:</a:t>
            </a:r>
          </a:p>
          <a:p>
            <a:pPr marL="533400" indent="-533400" eaLnBrk="1" hangingPunct="1">
              <a:lnSpc>
                <a:spcPct val="90000"/>
              </a:lnSpc>
              <a:buFontTx/>
              <a:buNone/>
              <a:defRPr/>
            </a:pPr>
            <a:endParaRPr lang="en-US" altLang="en-US" sz="900" dirty="0"/>
          </a:p>
          <a:p>
            <a:pPr marL="533400" indent="-533400" eaLnBrk="1" hangingPunct="1">
              <a:lnSpc>
                <a:spcPct val="90000"/>
              </a:lnSpc>
              <a:defRPr/>
            </a:pPr>
            <a:r>
              <a:rPr lang="en-US" altLang="en-US" sz="2400" dirty="0"/>
              <a:t>A subquery that uses an EXISTS operator </a:t>
            </a:r>
            <a:r>
              <a:rPr lang="en-US" altLang="en-US" sz="2400" b="1" u="sng" dirty="0"/>
              <a:t>always</a:t>
            </a:r>
            <a:r>
              <a:rPr lang="en-US" altLang="en-US" sz="2400" dirty="0"/>
              <a:t> is a correlated subquery.</a:t>
            </a:r>
            <a:endParaRPr lang="en-US" altLang="en-US" sz="2800" dirty="0">
              <a:cs typeface="Times New Roman" panose="02020603050405020304" pitchFamily="18" charset="0"/>
            </a:endParaRPr>
          </a:p>
          <a:p>
            <a:pPr marL="533400" indent="-533400" eaLnBrk="1" hangingPunct="1">
              <a:lnSpc>
                <a:spcPct val="90000"/>
              </a:lnSpc>
              <a:defRPr/>
            </a:pPr>
            <a:r>
              <a:rPr lang="en-US" altLang="en-US" sz="2400" dirty="0"/>
              <a:t>The keyword EXISTS is not preceded by a column name, constant, or other expression.</a:t>
            </a:r>
          </a:p>
          <a:p>
            <a:pPr marL="533400" indent="-533400" eaLnBrk="1" hangingPunct="1">
              <a:lnSpc>
                <a:spcPct val="90000"/>
              </a:lnSpc>
              <a:defRPr/>
            </a:pPr>
            <a:r>
              <a:rPr lang="en-US" altLang="en-US" sz="2400" dirty="0"/>
              <a:t>The parameter in the SELECT clause of a subquery that uses an EXISTS operator almost always consists of an asterisk (*) – there is no reason to list column names since you are simply testing for the existence of rows that meet the conditions specified in the subquery.  </a:t>
            </a:r>
          </a:p>
          <a:p>
            <a:pPr marL="533400" indent="-533400" eaLnBrk="1" hangingPunct="1">
              <a:lnSpc>
                <a:spcPct val="90000"/>
              </a:lnSpc>
              <a:defRPr/>
            </a:pPr>
            <a:r>
              <a:rPr lang="en-US" altLang="en-US" sz="2400" dirty="0"/>
              <a:t>The subquery evaluates to TRUE or FALSE rather than returning any data.</a:t>
            </a:r>
          </a:p>
          <a:p>
            <a:pPr marL="533400" indent="-533400" eaLnBrk="1" hangingPunct="1">
              <a:lnSpc>
                <a:spcPct val="90000"/>
              </a:lnSpc>
              <a:buFontTx/>
              <a:buNone/>
              <a:defRPr/>
            </a:pPr>
            <a:endParaRPr lang="en-US" altLang="en-US" sz="2800"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9E55773B-520B-440F-8CA2-A4BADC8A0FEB}"/>
              </a:ext>
            </a:extLst>
          </p:cNvPr>
          <p:cNvSpPr>
            <a:spLocks noGrp="1" noChangeArrowheads="1"/>
          </p:cNvSpPr>
          <p:nvPr>
            <p:ph type="title"/>
          </p:nvPr>
        </p:nvSpPr>
        <p:spPr>
          <a:xfrm>
            <a:off x="398834" y="228600"/>
            <a:ext cx="8287966" cy="609600"/>
          </a:xfrm>
        </p:spPr>
        <p:txBody>
          <a:bodyPr/>
          <a:lstStyle/>
          <a:p>
            <a:pPr eaLnBrk="1" hangingPunct="1">
              <a:defRPr/>
            </a:pPr>
            <a:r>
              <a:rPr lang="en-US" altLang="en-US" sz="4000" dirty="0">
                <a:ea typeface="PMingLiU" panose="02020500000000000000" pitchFamily="18" charset="-120"/>
              </a:rPr>
              <a:t>Subqueries and the EXISTS Operator</a:t>
            </a:r>
          </a:p>
        </p:txBody>
      </p:sp>
      <p:sp>
        <p:nvSpPr>
          <p:cNvPr id="371715" name="Rectangle 3">
            <a:extLst>
              <a:ext uri="{FF2B5EF4-FFF2-40B4-BE49-F238E27FC236}">
                <a16:creationId xmlns:a16="http://schemas.microsoft.com/office/drawing/2014/main" id="{B70A352F-C15D-4727-91F2-3ECAA82EF3A6}"/>
              </a:ext>
            </a:extLst>
          </p:cNvPr>
          <p:cNvSpPr>
            <a:spLocks noGrp="1" noChangeArrowheads="1"/>
          </p:cNvSpPr>
          <p:nvPr>
            <p:ph type="body" idx="1"/>
          </p:nvPr>
        </p:nvSpPr>
        <p:spPr>
          <a:xfrm>
            <a:off x="533400" y="1371600"/>
            <a:ext cx="8153400" cy="5181600"/>
          </a:xfrm>
        </p:spPr>
        <p:txBody>
          <a:bodyPr>
            <a:normAutofit lnSpcReduction="10000"/>
          </a:bodyPr>
          <a:lstStyle/>
          <a:p>
            <a:pPr marL="609600" indent="-609600" eaLnBrk="1" hangingPunct="1">
              <a:lnSpc>
                <a:spcPct val="90000"/>
              </a:lnSpc>
              <a:defRPr/>
            </a:pPr>
            <a:r>
              <a:rPr lang="en-US" altLang="en-US" sz="2800" dirty="0">
                <a:cs typeface="Times New Roman" panose="02020603050405020304" pitchFamily="18" charset="0"/>
              </a:rPr>
              <a:t>The EXISTS operator is very important, because there is often no alternative to its use.</a:t>
            </a:r>
          </a:p>
          <a:p>
            <a:pPr marL="609600" indent="-609600" eaLnBrk="1" hangingPunct="1">
              <a:lnSpc>
                <a:spcPct val="90000"/>
              </a:lnSpc>
              <a:defRPr/>
            </a:pPr>
            <a:r>
              <a:rPr lang="en-US" altLang="en-US" sz="2800" dirty="0">
                <a:cs typeface="Times New Roman" panose="02020603050405020304" pitchFamily="18" charset="0"/>
              </a:rPr>
              <a:t>All queries that use the IN operator or a modified comparison operator (=, &lt;, &gt;, etc. modified by ANY or ALL) can be expressed with the EXISTS operator.</a:t>
            </a:r>
          </a:p>
          <a:p>
            <a:pPr marL="609600" indent="-609600" eaLnBrk="1" hangingPunct="1">
              <a:lnSpc>
                <a:spcPct val="90000"/>
              </a:lnSpc>
              <a:defRPr/>
            </a:pPr>
            <a:r>
              <a:rPr lang="en-US" altLang="en-US" sz="2800" dirty="0">
                <a:cs typeface="Times New Roman" panose="02020603050405020304" pitchFamily="18" charset="0"/>
              </a:rPr>
              <a:t>However, some queries formulated with EXISTS cannot be expressed in any other way! </a:t>
            </a:r>
          </a:p>
          <a:p>
            <a:pPr marL="609600" indent="-609600" eaLnBrk="1" hangingPunct="1">
              <a:lnSpc>
                <a:spcPct val="90000"/>
              </a:lnSpc>
              <a:defRPr/>
            </a:pPr>
            <a:r>
              <a:rPr lang="en-US" altLang="en-US" sz="2800" dirty="0">
                <a:cs typeface="Times New Roman" panose="02020603050405020304" pitchFamily="18" charset="0"/>
              </a:rPr>
              <a:t>Why not always use EXISTS instead of IN or a comparison operator?  </a:t>
            </a:r>
          </a:p>
          <a:p>
            <a:pPr marL="609600" indent="-609600" eaLnBrk="1" hangingPunct="1">
              <a:lnSpc>
                <a:spcPct val="90000"/>
              </a:lnSpc>
              <a:defRPr/>
            </a:pPr>
            <a:r>
              <a:rPr lang="en-US" altLang="en-US" sz="2800" dirty="0">
                <a:cs typeface="Times New Roman" panose="02020603050405020304" pitchFamily="18" charset="0"/>
              </a:rPr>
              <a:t>The next slide explains why.</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Theme1">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335FE310-6110-4C8F-B67C-1FBC1D73C735}" vid="{CBB9E759-50C0-49FB-9737-C98952CA09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512</TotalTime>
  <Words>1269</Words>
  <Application>Microsoft Office PowerPoint</Application>
  <PresentationFormat>On-screen Show (4:3)</PresentationFormat>
  <Paragraphs>141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PMingLiU</vt:lpstr>
      <vt:lpstr>Calibri</vt:lpstr>
      <vt:lpstr>Calisto MT</vt:lpstr>
      <vt:lpstr>Courier New</vt:lpstr>
      <vt:lpstr>Times New Roman</vt:lpstr>
      <vt:lpstr>Wingdings</vt:lpstr>
      <vt:lpstr>Theme1</vt:lpstr>
      <vt:lpstr>Subqueries CMIS 563</vt:lpstr>
      <vt:lpstr>Agenda</vt:lpstr>
      <vt:lpstr>Correlated Subqueries</vt:lpstr>
      <vt:lpstr>Example 7.26</vt:lpstr>
      <vt:lpstr>CORRELATED SUBQUERIES</vt:lpstr>
      <vt:lpstr>Subqueries and the EXISTS operator</vt:lpstr>
      <vt:lpstr>Example 8.27</vt:lpstr>
      <vt:lpstr>Subqueries and the EXISTS Operator</vt:lpstr>
      <vt:lpstr>Subqueries and the EXISTS Operator</vt:lpstr>
      <vt:lpstr>Subqueries and the EXISTS Operator</vt:lpstr>
      <vt:lpstr>Subqueries and the EXISTS Operator</vt:lpstr>
      <vt:lpstr>Subqueries and the NOT EXISTS Operator</vt:lpstr>
      <vt:lpstr>An ORDER BY exception</vt:lpstr>
      <vt:lpstr>For example</vt:lpstr>
      <vt:lpstr>Summary</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its</dc:creator>
  <cp:lastModifiedBy>Powell, Anne</cp:lastModifiedBy>
  <cp:revision>48</cp:revision>
  <cp:lastPrinted>2021-08-02T20:59:37Z</cp:lastPrinted>
  <dcterms:created xsi:type="dcterms:W3CDTF">2016-01-03T17:21:47Z</dcterms:created>
  <dcterms:modified xsi:type="dcterms:W3CDTF">2021-08-02T21:24:00Z</dcterms:modified>
</cp:coreProperties>
</file>