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9"/>
  </p:notesMasterIdLst>
  <p:sldIdLst>
    <p:sldId id="256" r:id="rId2"/>
    <p:sldId id="262" r:id="rId3"/>
    <p:sldId id="305" r:id="rId4"/>
    <p:sldId id="257" r:id="rId5"/>
    <p:sldId id="258" r:id="rId6"/>
    <p:sldId id="259" r:id="rId7"/>
    <p:sldId id="260" r:id="rId8"/>
    <p:sldId id="306" r:id="rId9"/>
    <p:sldId id="307" r:id="rId10"/>
    <p:sldId id="308" r:id="rId11"/>
    <p:sldId id="264" r:id="rId12"/>
    <p:sldId id="265" r:id="rId13"/>
    <p:sldId id="266" r:id="rId14"/>
    <p:sldId id="309" r:id="rId15"/>
    <p:sldId id="310" r:id="rId16"/>
    <p:sldId id="311" r:id="rId17"/>
    <p:sldId id="312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6" autoAdjust="0"/>
  </p:normalViewPr>
  <p:slideViewPr>
    <p:cSldViewPr snapToGrid="0" snapToObjects="1">
      <p:cViewPr varScale="1">
        <p:scale>
          <a:sx n="98" d="100"/>
          <a:sy n="98" d="100"/>
        </p:scale>
        <p:origin x="3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A07290-4A04-4E8F-A3A5-5A187DE6D9D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948399-CE9A-4FB0-B8B1-FB7D2E1B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7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44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3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37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2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0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250" y="797669"/>
            <a:ext cx="5661499" cy="1994169"/>
          </a:xfrm>
        </p:spPr>
        <p:txBody>
          <a:bodyPr>
            <a:noAutofit/>
          </a:bodyPr>
          <a:lstStyle/>
          <a:p>
            <a:r>
              <a:rPr lang="en-US" sz="4400" dirty="0"/>
              <a:t>Additional Functions</a:t>
            </a:r>
            <a:br>
              <a:rPr lang="en-US" sz="4400" dirty="0"/>
            </a:br>
            <a:r>
              <a:rPr lang="en-US" sz="4400" dirty="0"/>
              <a:t>CMIS 563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916" y="3081528"/>
            <a:ext cx="6553200" cy="694944"/>
          </a:xfrm>
        </p:spPr>
        <p:txBody>
          <a:bodyPr>
            <a:noAutofit/>
          </a:bodyPr>
          <a:lstStyle/>
          <a:p>
            <a:r>
              <a:rPr lang="en-US" dirty="0"/>
              <a:t>Week 6 Chapter 10 Video 1</a:t>
            </a:r>
          </a:p>
          <a:p>
            <a:r>
              <a:rPr lang="en-US" dirty="0"/>
              <a:t>CHAR functions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02264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33C3D5B4-A9F9-4A8E-AD87-D52EEEC0B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557" y="304800"/>
            <a:ext cx="846144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800" dirty="0">
                <a:ea typeface="Arial Unicode MS" pitchFamily="34" charset="-128"/>
              </a:rPr>
              <a:t>SUBSTR Function and Concatenation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CD3A842F-29C5-43DC-A5F4-7B1D25454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SUBSTR function can extract a substring from a string of characters.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general format of the function is: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SUBSTR(</a:t>
            </a:r>
            <a:r>
              <a:rPr lang="en-US" altLang="en-US" sz="2000" dirty="0" err="1">
                <a:latin typeface="Courier New" panose="02070309020205020404" pitchFamily="49" charset="0"/>
              </a:rPr>
              <a:t>CharacterString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StartPosition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[, </a:t>
            </a:r>
            <a:r>
              <a:rPr lang="en-US" altLang="en-US" sz="2000" dirty="0" err="1">
                <a:latin typeface="Courier New" panose="02070309020205020404" pitchFamily="49" charset="0"/>
              </a:rPr>
              <a:t>NumberOfCharacters</a:t>
            </a:r>
            <a:r>
              <a:rPr lang="en-US" altLang="en-US" sz="2000" dirty="0">
                <a:latin typeface="Courier New" panose="02070309020205020404" pitchFamily="49" charset="0"/>
              </a:rPr>
              <a:t>])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i="1" dirty="0" err="1"/>
              <a:t>CharacterString</a:t>
            </a:r>
            <a:r>
              <a:rPr lang="en-US" altLang="en-US" sz="2400" dirty="0"/>
              <a:t> parameter – the string value from which you wish to extract characters.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 </a:t>
            </a:r>
            <a:r>
              <a:rPr lang="en-US" altLang="en-US" sz="2400" i="1" dirty="0" err="1"/>
              <a:t>StartPosition</a:t>
            </a:r>
            <a:r>
              <a:rPr lang="en-US" altLang="en-US" sz="2400" dirty="0"/>
              <a:t> parameter – specifies the position within the string with which to begin the extraction.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i="1" dirty="0" err="1"/>
              <a:t>NumberOfCharacters</a:t>
            </a:r>
            <a:r>
              <a:rPr lang="en-US" altLang="en-US" sz="2400" dirty="0"/>
              <a:t> – optional parameter that specifies how many characters to extract.  When this parameter is not specified, the extraction automatically continues to the last character in the string.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3B983C96-B395-4D73-B7E8-2888AC029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107" y="314979"/>
            <a:ext cx="8028754" cy="114300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en-US" sz="4000" dirty="0">
                <a:ea typeface="Arial Unicode MS" pitchFamily="34" charset="-128"/>
              </a:rPr>
              <a:t>Example 10.3 – SUBSTR Function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BFB3BC87-0196-4FCA-A0C3-6FCFAD139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10.3 */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 "Last Name", FirstName "First Name", SUBSTR(SSN,6) "Last 4 SSN"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= 3;</a:t>
            </a:r>
          </a:p>
          <a:p>
            <a:pPr marL="855663" indent="-855663" algn="l"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Last Name       First Name      Last 4 SSN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--------------- --------------- ----------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Sumner          Elizabeth       3308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Becker          Robert          9991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Jones           Quincey         9993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Barlow          William         9002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Smith           Susan           5540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3295E94E-1104-4CFD-B36D-D4CA1506D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314979"/>
            <a:ext cx="8258782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800" dirty="0">
                <a:ea typeface="Arial Unicode MS" pitchFamily="34" charset="-128"/>
              </a:rPr>
              <a:t>SUBSTR Function and Concatenation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949F7160-9ACE-4E3C-8FBE-E62576BAA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>
                <a:ea typeface="Arial Unicode MS" pitchFamily="34" charset="-128"/>
              </a:rPr>
              <a:t>The SUBSTR function can be combined with the </a:t>
            </a:r>
            <a:r>
              <a:rPr lang="en-US" altLang="en-US" sz="2800" i="1">
                <a:ea typeface="Arial Unicode MS" pitchFamily="34" charset="-128"/>
              </a:rPr>
              <a:t>concatenation operator</a:t>
            </a:r>
            <a:r>
              <a:rPr lang="en-US" altLang="en-US" sz="2800">
                <a:ea typeface="Arial Unicode MS" pitchFamily="34" charset="-128"/>
              </a:rPr>
              <a:t> ( | | ) – two vertical lines.  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>
                <a:ea typeface="Arial Unicode MS" pitchFamily="34" charset="-128"/>
              </a:rPr>
              <a:t>This enables you to concatenate substrings in order to achieve special formatted output.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>
                <a:ea typeface="Arial Unicode MS" pitchFamily="34" charset="-128"/>
              </a:rPr>
              <a:t>The SELECT statement shown in the next slide formats the employee social security numbers in the result table.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>
                <a:ea typeface="Arial Unicode MS" pitchFamily="34" charset="-128"/>
              </a:rPr>
              <a:t>The concatenation operator is also used to format each employee name (last and first name) for display as a single column.</a:t>
            </a:r>
            <a:endParaRPr lang="en-US" altLang="en-US" sz="3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01A6D596-0BCF-49F7-BCB9-83B9DC37A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 eaLnBrk="1" hangingPunct="1">
              <a:defRPr/>
            </a:pPr>
            <a:r>
              <a:rPr lang="en-US" altLang="en-US" sz="4400" dirty="0">
                <a:ea typeface="Arial Unicode MS" pitchFamily="34" charset="-128"/>
              </a:rPr>
              <a:t>Example 10.4 - Concatenation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B22F1E67-54A5-48DE-99D6-FCF2DE441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10.4 */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 || ', ' || FirstName "Employee Name",  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SUBSTR(SSN,1,3) ||'-' || SUBSTR(SSN,4,2) || '-' || 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SUBSTR(SSN,6,4) "SSN"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= 3;</a:t>
            </a:r>
          </a:p>
          <a:p>
            <a:pPr marL="855663" indent="-855663" algn="l"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Employee Name                  SSN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------------------------------ ------------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Sumner, Elizabeth              216-22-3308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Becker, Robert                 347-88-9991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Jones, Quincey                 654-33-9993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Barlow, William                787-24-9002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Smith, Susan                   548-86-5540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4263" lvl="2" algn="l" eaLnBrk="1" hangingPunct="1">
              <a:lnSpc>
                <a:spcPct val="90000"/>
              </a:lnSpc>
              <a:defRPr/>
            </a:pPr>
            <a:endParaRPr lang="en-US" altLang="en-US" sz="2000" dirty="0">
              <a:latin typeface="Courier New" panose="02070309020205020404" pitchFamily="49" charset="0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E6293B9A-AB98-40A1-8B6F-C80DD1B10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800" dirty="0"/>
              <a:t>CONCAT Function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76A37835-6009-4108-881C-F9C2B65AA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The CONCAT function can be used instead of the concatenation operator—they produce exactly the same end result.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The general format of the function is: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>
                <a:latin typeface="Courier New" panose="02070309020205020404" pitchFamily="49" charset="0"/>
              </a:rPr>
              <a:t>CONCAT(CharacterString1, CharacterString2)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When concatenating more than two strings, you must nest CONCAT functions.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SQL Example 10.5 uses two nested CONCAT function to combine the employee last name, a comma and blank space, and the employee first name for display in the result table as a single column.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85BDF00B-3D77-4F9F-B803-F6349FE5D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4000" dirty="0"/>
              <a:t>Example 10.5 – CONCAT Function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55E4AFF1-9942-4688-B953-DF377309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876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10.5 */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CONCAT(CONCAT(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, ', '), FirstName)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"Employee Name",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CONCAT(CONCAT(CONCAT(CONCAT(SUBSTR(SSN, 1, 3), '-'),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SUBSTR(SSN, 4, 2)), '-'), SUBSTR(SSN, 6, 4)) "SSN"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dirty="0">
                <a:latin typeface="Courier New" panose="02070309020205020404" pitchFamily="49" charset="0"/>
              </a:rPr>
              <a:t> = 3;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Employee Name                  SSN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------------------------------ ------------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Sumner, Elizabeth              216-22-3308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Becker, Robert                 347-88-9991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Jones, Quincey                 654-33-9993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Barlow, William                787-24-9002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Smith, Susan                   548-86-5540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E34481F-85CA-4C93-9795-4361329E8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4400" dirty="0"/>
              <a:t>Example 10.5 - Explained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2043CAEE-3E33-48B0-8651-FD8616439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The first CONCAT function concatenates the values of the </a:t>
            </a:r>
            <a:r>
              <a:rPr lang="en-US" altLang="en-US" sz="2800" i="1" dirty="0" err="1"/>
              <a:t>LastName</a:t>
            </a:r>
            <a:r>
              <a:rPr lang="en-US" altLang="en-US" sz="2800" dirty="0"/>
              <a:t> column with a comma and space.  This creates an initial employee name string value for each employee with output as follows: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Sumner,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Becker,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Jones,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Barlow,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Smith,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78E91899-EAAD-48C0-9775-8C573622B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sz="4400" dirty="0"/>
              <a:t>Example 10.5 - Explained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C85BD83F-95EA-45A2-90EC-D1BAE4122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58630"/>
            <a:ext cx="8534400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second CONCAT function concatenates the initial employee name with the </a:t>
            </a:r>
            <a:r>
              <a:rPr lang="en-US" altLang="en-US" sz="2800" i="1" dirty="0"/>
              <a:t>FirstName</a:t>
            </a:r>
            <a:r>
              <a:rPr lang="en-US" altLang="en-US" sz="2800" dirty="0"/>
              <a:t> column values.  This creates the complete string value displayed under the Employee Name column heading as follows: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Sumner, Elizabeth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Becker, Robert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Jones, Quincey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Barlow, William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Smith, Susan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Can you decipher the nested CONCAT functions that combine with SUBSTR functions to format the SSN output?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1. CHAR functions</a:t>
            </a:r>
          </a:p>
          <a:p>
            <a:r>
              <a:rPr lang="en-US" dirty="0"/>
              <a:t>2. Mathematical functions</a:t>
            </a:r>
          </a:p>
          <a:p>
            <a:r>
              <a:rPr lang="en-US" dirty="0"/>
              <a:t>3. Conversion / DATE functions / DECODE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1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91007E9F-505C-482A-80ED-C25C504D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Learning Objectives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CF36C51D-9609-4DEE-890C-53AF53307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b="1" dirty="0"/>
              <a:t>Use character functions to manipulate CHAR type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Use mathematical functions to manipulate NUMBER type data.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Use conversion functions to convert data from one data type to another data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Use date functions to manipulate DATE type data.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Use the DECODE function to complete value substitutions.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5C14CC1E-6DD9-4D81-85CA-371F549F1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4800" dirty="0">
                <a:cs typeface="Arial" panose="020B0604020202020204" pitchFamily="34" charset="0"/>
              </a:rPr>
              <a:t>General notation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1813DBA-85D3-4431-B682-FCA32A979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dirty="0">
                <a:ea typeface="Arial Unicode MS" pitchFamily="34" charset="-128"/>
              </a:rPr>
              <a:t>Functions are formally defined by using the general notation shown below.  </a:t>
            </a:r>
          </a:p>
          <a:p>
            <a:pPr marL="1084263" lvl="2" algn="l" eaLnBrk="1" hangingPunct="1">
              <a:lnSpc>
                <a:spcPct val="90000"/>
              </a:lnSpc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4263" lvl="2" algn="l" eaLnBrk="1" hangingPunct="1">
              <a:lnSpc>
                <a:spcPct val="90000"/>
              </a:lnSpc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(argument1, [option])</a:t>
            </a:r>
          </a:p>
          <a:p>
            <a:pPr marL="1084263" lvl="2" algn="l" eaLnBrk="1" hangingPunct="1">
              <a:lnSpc>
                <a:spcPct val="90000"/>
              </a:lnSpc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dirty="0">
                <a:ea typeface="Arial Unicode MS" pitchFamily="34" charset="-128"/>
              </a:rPr>
              <a:t>The function name is given in capital letters.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dirty="0">
                <a:ea typeface="Arial Unicode MS" pitchFamily="34" charset="-128"/>
              </a:rPr>
              <a:t>The word </a:t>
            </a:r>
            <a:r>
              <a:rPr lang="en-US" altLang="en-US" i="1" dirty="0">
                <a:ea typeface="Arial Unicode MS" pitchFamily="34" charset="-128"/>
              </a:rPr>
              <a:t>argument1</a:t>
            </a:r>
            <a:r>
              <a:rPr lang="en-US" altLang="en-US" dirty="0">
                <a:ea typeface="Arial Unicode MS" pitchFamily="34" charset="-128"/>
              </a:rPr>
              <a:t> is a placeholder that may be filled by either a string of characters enclosed in single-quote marks, a column name, or numeric value. 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dirty="0">
                <a:ea typeface="Arial Unicode MS" pitchFamily="34" charset="-128"/>
              </a:rPr>
              <a:t>As was the case with aggregate functions, each function has a single set of parentheses, and all values and options are enclosed by these parentheses.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dirty="0">
                <a:ea typeface="Arial Unicode MS" pitchFamily="34" charset="-128"/>
              </a:rPr>
              <a:t>The optional clauses will vary among the different functions.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D31A1442-BEBB-4E85-9842-C80EE5092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141" y="168955"/>
            <a:ext cx="7691719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>
                <a:cs typeface="Arial" panose="020B0604020202020204" pitchFamily="34" charset="0"/>
              </a:rPr>
              <a:t>CHARACTER (String) Functions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843D4-76D8-4022-8801-5ACC0BC5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1F57F-12F4-614E-A1DA-5AA4FD7E7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66865"/>
              </p:ext>
            </p:extLst>
          </p:nvPr>
        </p:nvGraphicFramePr>
        <p:xfrm>
          <a:off x="395400" y="1206229"/>
          <a:ext cx="8022460" cy="5350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7878">
                  <a:extLst>
                    <a:ext uri="{9D8B030D-6E8A-4147-A177-3AD203B41FA5}">
                      <a16:colId xmlns:a16="http://schemas.microsoft.com/office/drawing/2014/main" val="553236694"/>
                    </a:ext>
                  </a:extLst>
                </a:gridCol>
                <a:gridCol w="6044582">
                  <a:extLst>
                    <a:ext uri="{9D8B030D-6E8A-4147-A177-3AD203B41FA5}">
                      <a16:colId xmlns:a16="http://schemas.microsoft.com/office/drawing/2014/main" val="3829789357"/>
                    </a:ext>
                  </a:extLst>
                </a:gridCol>
              </a:tblGrid>
              <a:tr h="37218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dirty="0">
                          <a:ea typeface="Arial Unicode MS" pitchFamily="34" charset="-128"/>
                        </a:rPr>
                        <a:t>FUNCTION</a:t>
                      </a:r>
                      <a:endParaRPr lang="en-US" dirty="0"/>
                    </a:p>
                  </a:txBody>
                  <a:tcPr>
                    <a:solidFill>
                      <a:srgbClr val="2036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ea typeface="Arial Unicode MS" pitchFamily="34" charset="-128"/>
                        </a:rPr>
                        <a:t>USE/DEFINITION</a:t>
                      </a:r>
                    </a:p>
                  </a:txBody>
                  <a:tcPr>
                    <a:solidFill>
                      <a:srgbClr val="203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59806"/>
                  </a:ext>
                </a:extLst>
              </a:tr>
              <a:tr h="65133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CONCAT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Concatenates two substrings to return a single string.  This function is equivalent to the concatenation operator (||). </a:t>
                      </a:r>
                      <a:endParaRPr lang="en-US" altLang="en-US" sz="1800" dirty="0">
                        <a:ea typeface="Arial Unicode MS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52901"/>
                  </a:ext>
                </a:extLst>
              </a:tr>
              <a:tr h="37218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INITCAP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Capitalizes the first letter of a string of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5096"/>
                  </a:ext>
                </a:extLst>
              </a:tr>
              <a:tr h="84672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INSTR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5663" indent="-855663" algn="l" eaLnBrk="1" hangingPunct="1">
                        <a:lnSpc>
                          <a:spcPct val="90000"/>
                        </a:lnSpc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Searches a character string for a character string subset and returns the start position and/or occurrence of the substring.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18514"/>
                  </a:ext>
                </a:extLst>
              </a:tr>
              <a:tr h="595502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5663" indent="-855663" algn="l" eaLnBrk="1" hangingPunct="1">
                        <a:lnSpc>
                          <a:spcPct val="90000"/>
                        </a:lnSpc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Returns a numeric value equivalent to the number of characters in a string of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28"/>
                  </a:ext>
                </a:extLst>
              </a:tr>
              <a:tr h="37218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Returns a character value that is all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03027"/>
                  </a:ext>
                </a:extLst>
              </a:tr>
              <a:tr h="37218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LTRIM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Trims specified characters from the left end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19617"/>
                  </a:ext>
                </a:extLst>
              </a:tr>
              <a:tr h="37218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RTRIM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Trims specified characters from the right end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1921"/>
                  </a:ext>
                </a:extLst>
              </a:tr>
              <a:tr h="37218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TRIM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Trims characters from both ends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05762"/>
                  </a:ext>
                </a:extLst>
              </a:tr>
              <a:tr h="65133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ea typeface="Arial Unicode MS" pitchFamily="34" charset="-128"/>
                        </a:rPr>
                        <a:t>Returns a string of specified </a:t>
                      </a:r>
                      <a:r>
                        <a:rPr lang="en-US" altLang="en-US" sz="1800" i="1" dirty="0">
                          <a:ea typeface="Arial Unicode MS" pitchFamily="34" charset="-128"/>
                        </a:rPr>
                        <a:t>length</a:t>
                      </a:r>
                      <a:r>
                        <a:rPr lang="en-US" altLang="en-US" sz="1800" dirty="0">
                          <a:ea typeface="Arial Unicode MS" pitchFamily="34" charset="-128"/>
                        </a:rPr>
                        <a:t> from a larger character string beginning at a specified character </a:t>
                      </a:r>
                      <a:r>
                        <a:rPr lang="en-US" altLang="en-US" sz="1800" i="1" dirty="0">
                          <a:ea typeface="Arial Unicode MS" pitchFamily="34" charset="-128"/>
                        </a:rPr>
                        <a:t>position.</a:t>
                      </a:r>
                      <a:endParaRPr lang="en-US" altLang="en-US" sz="1800" dirty="0">
                        <a:ea typeface="Arial Unicode MS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7618"/>
                  </a:ext>
                </a:extLst>
              </a:tr>
              <a:tr h="372189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ea typeface="Arial Unicode MS" pitchFamily="34" charset="-128"/>
                        </a:rPr>
                        <a:t>Returns a character value that is all upper case.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315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598DEF94-CF0C-4C7E-861B-BF546233B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314979"/>
            <a:ext cx="7960660" cy="114300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en-US" sz="3200" dirty="0">
                <a:ea typeface="Arial Unicode MS" pitchFamily="34" charset="-128"/>
              </a:rPr>
              <a:t>UPPER, LOWER, and INITCAP Functions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9C89ABCC-1AB5-427F-939C-ABA1445E7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UPPER, LOWER, and INITCAP functions alter the appearance of information in a result table.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UPPER function converts data stored in a character column to upper case letters.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LOWER function converts data stored in a character column to lower case letters.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INITCAP function capitalizes the first letter of a string of characters.</a:t>
            </a:r>
          </a:p>
          <a:p>
            <a:pPr marL="855663" indent="-855663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ea typeface="Arial Unicode MS" pitchFamily="34" charset="-128"/>
              </a:rPr>
              <a:t>The general form of these functions is:</a:t>
            </a:r>
          </a:p>
          <a:p>
            <a:pPr marL="855663" indent="-855663" algn="l" eaLnBrk="1" hangingPunct="1">
              <a:lnSpc>
                <a:spcPct val="90000"/>
              </a:lnSpc>
              <a:defRPr/>
            </a:pPr>
            <a:endParaRPr lang="en-US" altLang="en-US" sz="1000" dirty="0">
              <a:ea typeface="Arial Unicode MS" pitchFamily="34" charset="-128"/>
            </a:endParaRPr>
          </a:p>
          <a:p>
            <a:pPr lvl="3" algn="l" eaLnBrk="1" hangingPunct="1"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LOWER(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CharacterString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lvl="3" algn="l" eaLnBrk="1" hangingPunct="1"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UPPER(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CharacterString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lvl="3" algn="l" eaLnBrk="1" hangingPunct="1"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INITCAP(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CharacterString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 indent="-855663" algn="l" eaLnBrk="1" hangingPunct="1">
              <a:lnSpc>
                <a:spcPct val="90000"/>
              </a:lnSpc>
              <a:defRPr/>
            </a:pPr>
            <a:endParaRPr lang="en-US" altLang="en-US" sz="3200" b="1" dirty="0">
              <a:latin typeface="Courier New" panose="02070309020205020404" pitchFamily="49" charset="0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45FA9D98-BA8D-4BB2-89EE-2AC89C8A1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14979"/>
            <a:ext cx="8278237" cy="114300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en-US" sz="3200" dirty="0">
                <a:ea typeface="Arial Unicode MS" pitchFamily="34" charset="-128"/>
              </a:rPr>
              <a:t>Example 10.1 – LOWER, UPPER, INITCAP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2EB93CA0-7699-4723-98D9-EFB27EC5F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5663" indent="-855663" algn="l" eaLnBrk="1" hangingPunct="1">
              <a:lnSpc>
                <a:spcPct val="80000"/>
              </a:lnSpc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10.1 */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LOWER(Gender) "Gender", UPPER(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) "Last Name", Office "Office-Caps", INITCAP(LOWER(Office)) "Office-</a:t>
            </a:r>
            <a:r>
              <a:rPr lang="en-US" altLang="en-US" sz="2000" dirty="0" err="1">
                <a:latin typeface="Courier New" panose="02070309020205020404" pitchFamily="49" charset="0"/>
              </a:rPr>
              <a:t>InitCap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Employee;</a:t>
            </a:r>
          </a:p>
          <a:p>
            <a:pPr marL="855663" indent="-855663" algn="l"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Gender Last Name       Office-Caps Office-</a:t>
            </a:r>
            <a:r>
              <a:rPr lang="en-US" altLang="en-US" sz="2000" dirty="0" err="1">
                <a:latin typeface="Courier New" panose="02070309020205020404" pitchFamily="49" charset="0"/>
              </a:rPr>
              <a:t>InitCap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 --------------- ----------- --------------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m      SIMMONS         SW4801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Sw4801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      BOUDREAUX       NW0105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Nw0105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m      ADAMS           NW0105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Nw0105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more rows will be displayed…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FF92934E-E26C-463E-9A4E-41009F693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800" dirty="0"/>
              <a:t>LENGTH Function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BBC597DD-35EE-4B4F-A231-3503B02F8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general form of the LENGTH function is: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</a:rPr>
              <a:t>LENGTH(</a:t>
            </a:r>
            <a:r>
              <a:rPr lang="en-US" altLang="en-US" b="1" dirty="0" err="1">
                <a:latin typeface="Courier New" panose="02070309020205020404" pitchFamily="49" charset="0"/>
              </a:rPr>
              <a:t>CharacterString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The function returns a numeric value equivalent to the number of characters comprised by the specified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CharacterString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Usually used in conjunction with other functions for tasks such as determining how much space needs to be allocated for a column of output on a report. 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305572FB-7B48-44DA-A189-84E9B65D8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314979"/>
            <a:ext cx="8307420" cy="114300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n-US" altLang="en-US" sz="4000" dirty="0">
                <a:ea typeface="Arial Unicode MS" pitchFamily="34" charset="-128"/>
              </a:rPr>
              <a:t>Example 10.2 – LENGTH Function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F6778675-ED2C-4376-BCAA-34F0A8A0F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55663" indent="-855663" algn="l" eaLnBrk="1" hangingPunct="1"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10.2 */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"City" FORMAT A15;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"Length" FORMAT 999999;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DISTINCT City "City", LENGTH(City) "Length"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Patient;</a:t>
            </a:r>
          </a:p>
          <a:p>
            <a:pPr marL="855663" indent="-855663" algn="l"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City             Length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--------------- -------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Alton                 5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Collinsville         12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Edwardsville         12</a:t>
            </a: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O Fallon              8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4263" lvl="2" algn="l" eaLnBrk="1" hangingPunct="1">
              <a:lnSpc>
                <a:spcPct val="90000"/>
              </a:lnSpc>
              <a:defRPr/>
            </a:pPr>
            <a:endParaRPr lang="en-US" altLang="en-US" sz="2000" dirty="0">
              <a:latin typeface="Courier New" panose="02070309020205020404" pitchFamily="49" charset="0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35FE310-6110-4C8F-B67C-1FBC1D73C735}" vid="{CBB9E759-50C0-49FB-9737-C98952CA0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429</TotalTime>
  <Words>1224</Words>
  <Application>Microsoft Office PowerPoint</Application>
  <PresentationFormat>On-screen Show (4:3)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Calisto MT</vt:lpstr>
      <vt:lpstr>Courier New</vt:lpstr>
      <vt:lpstr>Times New Roman</vt:lpstr>
      <vt:lpstr>Wingdings</vt:lpstr>
      <vt:lpstr>Theme1</vt:lpstr>
      <vt:lpstr>Additional Functions CMIS 563</vt:lpstr>
      <vt:lpstr>Agenda</vt:lpstr>
      <vt:lpstr>Learning Objectives</vt:lpstr>
      <vt:lpstr>General notation</vt:lpstr>
      <vt:lpstr>CHARACTER (String) Functions</vt:lpstr>
      <vt:lpstr>UPPER, LOWER, and INITCAP Functions</vt:lpstr>
      <vt:lpstr>Example 10.1 – LOWER, UPPER, INITCAP</vt:lpstr>
      <vt:lpstr>LENGTH Function</vt:lpstr>
      <vt:lpstr>Example 10.2 – LENGTH Function</vt:lpstr>
      <vt:lpstr>SUBSTR Function and Concatenation</vt:lpstr>
      <vt:lpstr>Example 10.3 – SUBSTR Function</vt:lpstr>
      <vt:lpstr>SUBSTR Function and Concatenation</vt:lpstr>
      <vt:lpstr>Example 10.4 - Concatenation</vt:lpstr>
      <vt:lpstr>CONCAT Function</vt:lpstr>
      <vt:lpstr>Example 10.5 – CONCAT Function</vt:lpstr>
      <vt:lpstr>Example 10.5 - Explained</vt:lpstr>
      <vt:lpstr>Example 10.5 - Explained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</dc:creator>
  <cp:lastModifiedBy>Powell, Anne</cp:lastModifiedBy>
  <cp:revision>41</cp:revision>
  <cp:lastPrinted>2021-08-02T17:20:26Z</cp:lastPrinted>
  <dcterms:created xsi:type="dcterms:W3CDTF">2016-01-03T17:21:47Z</dcterms:created>
  <dcterms:modified xsi:type="dcterms:W3CDTF">2022-05-24T19:27:52Z</dcterms:modified>
</cp:coreProperties>
</file>