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3"/>
  </p:notesMasterIdLst>
  <p:sldIdLst>
    <p:sldId id="256" r:id="rId2"/>
    <p:sldId id="262" r:id="rId3"/>
    <p:sldId id="305" r:id="rId4"/>
    <p:sldId id="322" r:id="rId5"/>
    <p:sldId id="323" r:id="rId6"/>
    <p:sldId id="298" r:id="rId7"/>
    <p:sldId id="324" r:id="rId8"/>
    <p:sldId id="325" r:id="rId9"/>
    <p:sldId id="326" r:id="rId10"/>
    <p:sldId id="300" r:id="rId11"/>
    <p:sldId id="327" r:id="rId12"/>
    <p:sldId id="333" r:id="rId13"/>
    <p:sldId id="292" r:id="rId14"/>
    <p:sldId id="334" r:id="rId15"/>
    <p:sldId id="293" r:id="rId16"/>
    <p:sldId id="294" r:id="rId17"/>
    <p:sldId id="295" r:id="rId18"/>
    <p:sldId id="296" r:id="rId19"/>
    <p:sldId id="302" r:id="rId20"/>
    <p:sldId id="304" r:id="rId21"/>
    <p:sldId id="335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 snapToObjects="1">
      <p:cViewPr varScale="1">
        <p:scale>
          <a:sx n="98" d="100"/>
          <a:sy n="98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A07290-4A04-4E8F-A3A5-5A187DE6D9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948399-CE9A-4FB0-B8B1-FB7D2E1B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7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44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79D01-AAA8-49FE-B84D-289CEBB02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7FF1D-4BE6-4275-BB52-943D7DA7B5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98DE2-D9AA-4910-BB58-A50FE3245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817F3-D622-4F5B-8B8C-7B1E30003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03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C0F1A-507C-4D2D-BA10-B9B261DCD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Bordoloi and Bock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B82C6-02D0-4495-8B9B-76AE66609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45F147-254E-4B70-AA25-CEEABF4C4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2178-721C-42E4-B8B0-D6A2C274F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6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3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0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250" y="797669"/>
            <a:ext cx="5661499" cy="1994169"/>
          </a:xfrm>
        </p:spPr>
        <p:txBody>
          <a:bodyPr>
            <a:noAutofit/>
          </a:bodyPr>
          <a:lstStyle/>
          <a:p>
            <a:r>
              <a:rPr lang="en-US" sz="4400" dirty="0"/>
              <a:t>Additional Functions</a:t>
            </a:r>
            <a:br>
              <a:rPr lang="en-US" sz="4400" dirty="0"/>
            </a:br>
            <a:r>
              <a:rPr lang="en-US" sz="4400" dirty="0"/>
              <a:t>CMIS 563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916" y="3081528"/>
            <a:ext cx="6553200" cy="694944"/>
          </a:xfrm>
        </p:spPr>
        <p:txBody>
          <a:bodyPr>
            <a:noAutofit/>
          </a:bodyPr>
          <a:lstStyle/>
          <a:p>
            <a:r>
              <a:rPr lang="en-US" dirty="0"/>
              <a:t>Week 6 Chapter 10 Video 3</a:t>
            </a:r>
          </a:p>
          <a:p>
            <a:r>
              <a:rPr lang="en-US" dirty="0"/>
              <a:t>Conversions / DATE functions / DECODE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02264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1F336-441D-6D40-BC25-34640952E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5468"/>
              </p:ext>
            </p:extLst>
          </p:nvPr>
        </p:nvGraphicFramePr>
        <p:xfrm>
          <a:off x="111868" y="1260811"/>
          <a:ext cx="8920263" cy="54366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176675227"/>
                    </a:ext>
                  </a:extLst>
                </a:gridCol>
                <a:gridCol w="7420075">
                  <a:extLst>
                    <a:ext uri="{9D8B030D-6E8A-4147-A177-3AD203B41FA5}">
                      <a16:colId xmlns:a16="http://schemas.microsoft.com/office/drawing/2014/main" val="234130221"/>
                    </a:ext>
                  </a:extLst>
                </a:gridCol>
              </a:tblGrid>
              <a:tr h="289054">
                <a:tc>
                  <a:txBody>
                    <a:bodyPr/>
                    <a:lstStyle/>
                    <a:p>
                      <a:r>
                        <a:rPr lang="en-US" altLang="en-US" b="1" dirty="0">
                          <a:ea typeface="Arial Unicode MS" pitchFamily="34" charset="-128"/>
                        </a:rPr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b="1" dirty="0">
                          <a:ea typeface="Arial Unicode MS" pitchFamily="34" charset="-128"/>
                        </a:rPr>
                        <a:t>USE/DESCRIPTION</a:t>
                      </a:r>
                      <a:endParaRPr lang="en-US" altLang="en-US" dirty="0">
                        <a:ea typeface="Arial Unicode MS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34163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of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03249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 in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54164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 in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50859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Three-letter day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01188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spelled out – padded with blank characters to 9 characters in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812"/>
                  </a:ext>
                </a:extLst>
              </a:tr>
              <a:tr h="498915">
                <a:tc>
                  <a:txBody>
                    <a:bodyPr/>
                    <a:lstStyle/>
                    <a:p>
                      <a:r>
                        <a:rPr lang="en-US" dirty="0"/>
                        <a:t>HH, HH12, and HH24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of day; Hour of day (hours 1 – 12); Hour of day (hours 1 – 24);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59669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 (0 - 59)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01993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– numbered 01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31342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spelled out in abbreviated 3-character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92836"/>
                  </a:ext>
                </a:extLst>
              </a:tr>
              <a:tr h="498915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spelled out - padded with blank characters to 9 characters in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9850"/>
                  </a:ext>
                </a:extLst>
              </a:tr>
              <a:tr h="289054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(0– 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50589"/>
                  </a:ext>
                </a:extLst>
              </a:tr>
              <a:tr h="498915">
                <a:tc>
                  <a:txBody>
                    <a:bodyPr/>
                    <a:lstStyle/>
                    <a:p>
                      <a:r>
                        <a:rPr lang="en-US" dirty="0"/>
                        <a:t>Y, YY, YYY, and 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in 1, 2, 3, or 4-year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38232"/>
                  </a:ext>
                </a:extLst>
              </a:tr>
            </a:tbl>
          </a:graphicData>
        </a:graphic>
      </p:graphicFrame>
      <p:sp>
        <p:nvSpPr>
          <p:cNvPr id="344066" name="Rectangle 2">
            <a:extLst>
              <a:ext uri="{FF2B5EF4-FFF2-40B4-BE49-F238E27FC236}">
                <a16:creationId xmlns:a16="http://schemas.microsoft.com/office/drawing/2014/main" id="{F68966C9-F9DA-4FEA-A616-249604D3B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400" dirty="0">
                <a:ea typeface="Arial Unicode MS" pitchFamily="34" charset="-128"/>
              </a:rPr>
              <a:t>Date Formatting Characters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8954AEE9-57EF-474F-B957-2CB1F3445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228600"/>
            <a:ext cx="8596009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800" dirty="0"/>
              <a:t>Example 10.21 – TO_CHAR Formatting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13F1098F-CFEB-476A-B0D4-62656D584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8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800" dirty="0"/>
              <a:t>The SELECT statement in SQL Example 10.21 demonstrates formatting output for the </a:t>
            </a:r>
            <a:r>
              <a:rPr lang="en-US" altLang="en-US" sz="2800" i="1" dirty="0"/>
              <a:t>patient</a:t>
            </a:r>
            <a:r>
              <a:rPr lang="en-US" altLang="en-US" sz="2800" dirty="0"/>
              <a:t> table's </a:t>
            </a:r>
            <a:r>
              <a:rPr lang="en-US" altLang="en-US" sz="2800" i="1" dirty="0" err="1"/>
              <a:t>BirthDate</a:t>
            </a:r>
            <a:r>
              <a:rPr lang="en-US" altLang="en-US" sz="2800" dirty="0"/>
              <a:t> column.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10.21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BirthDate</a:t>
            </a:r>
            <a:r>
              <a:rPr lang="en-US" altLang="en-US" sz="2000" dirty="0">
                <a:latin typeface="Courier New" panose="02070309020205020404" pitchFamily="49" charset="0"/>
              </a:rPr>
              <a:t> "Birth Date",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TO_CHAR(</a:t>
            </a:r>
            <a:r>
              <a:rPr lang="en-US" altLang="en-US" sz="2000" dirty="0" err="1">
                <a:latin typeface="Courier New" panose="02070309020205020404" pitchFamily="49" charset="0"/>
              </a:rPr>
              <a:t>BirthDate</a:t>
            </a:r>
            <a:r>
              <a:rPr lang="en-US" altLang="en-US" sz="2000" dirty="0">
                <a:latin typeface="Courier New" panose="02070309020205020404" pitchFamily="49" charset="0"/>
              </a:rPr>
              <a:t>, 'MONTH DD, YYYY') "Spelled Out"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Patient;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Birth </a:t>
            </a:r>
            <a:r>
              <a:rPr lang="en-US" altLang="en-US" sz="2000" dirty="0" err="1">
                <a:latin typeface="Courier New" panose="02070309020205020404" pitchFamily="49" charset="0"/>
              </a:rPr>
              <a:t>Dat</a:t>
            </a:r>
            <a:r>
              <a:rPr lang="en-US" altLang="en-US" sz="2000" dirty="0">
                <a:latin typeface="Courier New" panose="02070309020205020404" pitchFamily="49" charset="0"/>
              </a:rPr>
              <a:t> Spelled Out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 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02-JAN-96 JANUARY   02, 1996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02-FEB-67 FEBRUARY  02, 1967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14-FEB-79 FEBRUARY  14, 1979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More rows will be displayed 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92BB55C6-CE5A-4399-8A0A-093D02CFB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DATE Functions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4BC9BF7A-F6A1-4BCD-B088-7BD3F55DE7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5438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>
                <a:ea typeface="Arial Unicode MS" pitchFamily="34" charset="-128"/>
              </a:rPr>
              <a:t> </a:t>
            </a:r>
          </a:p>
        </p:txBody>
      </p:sp>
      <p:graphicFrame>
        <p:nvGraphicFramePr>
          <p:cNvPr id="379954" name="Group 50">
            <a:extLst>
              <a:ext uri="{FF2B5EF4-FFF2-40B4-BE49-F238E27FC236}">
                <a16:creationId xmlns:a16="http://schemas.microsoft.com/office/drawing/2014/main" id="{A1736240-9E26-4419-AE3E-8CC856019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1421285"/>
              </p:ext>
            </p:extLst>
          </p:nvPr>
        </p:nvGraphicFramePr>
        <p:xfrm>
          <a:off x="457200" y="1066800"/>
          <a:ext cx="8382000" cy="5110165"/>
        </p:xfrm>
        <a:graphic>
          <a:graphicData uri="http://schemas.openxmlformats.org/drawingml/2006/table">
            <a:tbl>
              <a:tblPr firstRow="1"/>
              <a:tblGrid>
                <a:gridCol w="2895600">
                  <a:extLst>
                    <a:ext uri="{9D8B030D-6E8A-4147-A177-3AD203B41FA5}">
                      <a16:colId xmlns:a16="http://schemas.microsoft.com/office/drawing/2014/main" val="70736623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214650678"/>
                    </a:ext>
                  </a:extLst>
                </a:gridCol>
              </a:tblGrid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Use/Definition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574820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ADD_MONTHS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Adds the specified number of months to the specified date and returns that date.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73626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CURRENT_DATE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the current date in the session time zone, in a value in the Gregorian calendar of datatype DATE.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271029"/>
                  </a:ext>
                </a:extLst>
              </a:tr>
              <a:tr h="1260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CURRENT_TIMESTAMP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the current date and time in the session time zone, in a value of datatype TIMESTAMP WITH TIME ZONE. The time zone offset reflects the current local time of the SQL session.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231384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ROUND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Rounds date values in the same fashion as the function rounds numbers.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182341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SYSDATE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the current system date and time.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150932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TRUNC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Truncates times to midnight of the date specified.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4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1C097A5D-00E8-4ED7-A04D-B4A3C1ED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400" dirty="0">
                <a:ea typeface="Arial Unicode MS" pitchFamily="34" charset="-128"/>
              </a:rPr>
              <a:t>SYSDATE Function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2AEF66B5-6C3E-4EA5-B3E9-68DE0EE61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SYSDATE function returns the current date and time from the computer's operating system.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You can select SYSDATE from any table, so in this respect, SYSDATE is a sort of pseudo column.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In the example shown here, the SYSDATE is selected from the </a:t>
            </a:r>
            <a:r>
              <a:rPr lang="en-US" altLang="en-US" sz="2800" i="1" dirty="0">
                <a:ea typeface="Arial Unicode MS" pitchFamily="34" charset="-128"/>
              </a:rPr>
              <a:t>employee</a:t>
            </a:r>
            <a:r>
              <a:rPr lang="en-US" altLang="en-US" sz="2800" dirty="0">
                <a:ea typeface="Arial Unicode MS" pitchFamily="34" charset="-128"/>
              </a:rPr>
              <a:t> table.  </a:t>
            </a:r>
          </a:p>
          <a:p>
            <a:pPr lvl="3" algn="l" eaLnBrk="1" hangingPunct="1">
              <a:lnSpc>
                <a:spcPct val="90000"/>
              </a:lnSpc>
              <a:defRPr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algn="l" eaLnBrk="1" hangingPunct="1"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10.26 */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SSN, SYSDATE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Employee;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SSN       SYSDATE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 ---------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981789642 24-MAY-22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890536222 </a:t>
            </a:r>
            <a:r>
              <a:rPr lang="en-US" altLang="en-US" dirty="0">
                <a:latin typeface="Courier New" panose="02070309020205020404" pitchFamily="49" charset="0"/>
              </a:rPr>
              <a:t>24</a:t>
            </a:r>
            <a:r>
              <a:rPr lang="en-US" altLang="en-US" sz="1800" dirty="0">
                <a:latin typeface="Courier New" panose="02070309020205020404" pitchFamily="49" charset="0"/>
              </a:rPr>
              <a:t>-MAY-22</a:t>
            </a:r>
          </a:p>
          <a:p>
            <a:pPr lvl="3" algn="l" eaLnBrk="1" hangingPunct="1"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890563287 </a:t>
            </a:r>
            <a:r>
              <a:rPr lang="en-US" altLang="en-US" dirty="0">
                <a:latin typeface="Courier New" panose="02070309020205020404" pitchFamily="49" charset="0"/>
              </a:rPr>
              <a:t>24</a:t>
            </a:r>
            <a:r>
              <a:rPr lang="en-US" altLang="en-US" sz="1800" dirty="0">
                <a:latin typeface="Courier New" panose="02070309020205020404" pitchFamily="49" charset="0"/>
              </a:rPr>
              <a:t>-MAY-22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B487565C-9CF4-4CE4-BA2A-D745EE516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CURRENT_DATE and CURRENT_TIMESTAMP Functions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6271D694-1043-4A98-9405-6C3DE9D12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50459"/>
            <a:ext cx="8229600" cy="4572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en-US" sz="2400" dirty="0"/>
              <a:t>SQL Example 10.26 shows the values returned for CURRENT_DATE and CURRENT_TIMESTAMP functions from the </a:t>
            </a:r>
            <a:r>
              <a:rPr lang="en-US" altLang="en-US" sz="2400" i="1" dirty="0"/>
              <a:t>dual</a:t>
            </a:r>
            <a:r>
              <a:rPr lang="en-US" altLang="en-US" sz="2400" dirty="0"/>
              <a:t> pseudo table.  The time returned is accurate to a very small fraction of a second.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CURRENT_DATE "Date", CURRENT_TIMESTAMP "Date and Time"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Dual;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Date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Date</a:t>
            </a:r>
            <a:r>
              <a:rPr lang="en-US" altLang="en-US" sz="2000" dirty="0">
                <a:latin typeface="Courier New" panose="02070309020205020404" pitchFamily="49" charset="0"/>
              </a:rPr>
              <a:t> and Time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 ----------------------------------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24-MAY-22 </a:t>
            </a:r>
            <a:r>
              <a:rPr lang="en-US" altLang="en-US" sz="2000" dirty="0" err="1">
                <a:latin typeface="Courier New" panose="02070309020205020404" pitchFamily="49" charset="0"/>
              </a:rPr>
              <a:t>24-MAY-22</a:t>
            </a:r>
            <a:r>
              <a:rPr lang="en-US" altLang="en-US" sz="2000" dirty="0">
                <a:latin typeface="Courier New" panose="02070309020205020404" pitchFamily="49" charset="0"/>
              </a:rPr>
              <a:t> 02.37.27.331871 PM -05:00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0325136E-5A81-4B48-8B6B-1BF60AD6B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800" dirty="0">
                <a:ea typeface="Arial Unicode MS" pitchFamily="34" charset="-128"/>
              </a:rPr>
              <a:t>Date Arithmetic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19B84298-BD52-481A-B5C6-5A31F4BDE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Oracle provides the capability to perform date arithmetic.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Example: Adding seven (7) to a value stored in a date column will produce a date that is one week later than the stored date.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Likewise, subtracting 7 from a stored date will produce a date that is a week earlier than the stored date.  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You can also subtract or compute the difference between two date values. 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Subtracting two date columns will produce the number of days between the two dates.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DA6CC781-772A-4376-8637-1820F0C74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Example 10.27 – Date Arithmetic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1FB24BF0-DECB-466A-8C62-2EF94E8DF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2571" y="1457979"/>
            <a:ext cx="7889132" cy="4835817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dirty="0"/>
              <a:t>How long has the manager of department 3 managed?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10.27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COLUMN "Manager ID" FORMAT A10;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COLUMN "Last Name" FORMAT A15;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COLUMN "Number Days" FORMAT 99999999999;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</a:rPr>
              <a:t>d.ManagerID</a:t>
            </a:r>
            <a:r>
              <a:rPr lang="en-US" altLang="en-US" sz="1800" dirty="0">
                <a:latin typeface="Courier New" panose="02070309020205020404" pitchFamily="49" charset="0"/>
              </a:rPr>
              <a:t> "Manager ID", </a:t>
            </a:r>
            <a:r>
              <a:rPr lang="en-US" altLang="en-US" sz="18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1800" dirty="0">
                <a:latin typeface="Courier New" panose="02070309020205020404" pitchFamily="49" charset="0"/>
              </a:rPr>
              <a:t> "Last Name",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SYSDATE - </a:t>
            </a:r>
            <a:r>
              <a:rPr lang="en-US" altLang="en-US" sz="1800" dirty="0" err="1">
                <a:latin typeface="Courier New" panose="02070309020205020404" pitchFamily="49" charset="0"/>
              </a:rPr>
              <a:t>d.ManagerAssignedDate</a:t>
            </a:r>
            <a:r>
              <a:rPr lang="en-US" altLang="en-US" sz="1800" dirty="0">
                <a:latin typeface="Courier New" panose="02070309020205020404" pitchFamily="49" charset="0"/>
              </a:rPr>
              <a:t> "Number Days"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Department d JOIN Employee e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ON (</a:t>
            </a:r>
            <a:r>
              <a:rPr lang="en-US" altLang="en-US" sz="1800" dirty="0" err="1">
                <a:latin typeface="Courier New" panose="02070309020205020404" pitchFamily="49" charset="0"/>
              </a:rPr>
              <a:t>d.ManagerID</a:t>
            </a:r>
            <a:r>
              <a:rPr lang="en-US" altLang="en-US" sz="1800" dirty="0">
                <a:latin typeface="Courier New" panose="02070309020205020404" pitchFamily="49" charset="0"/>
              </a:rPr>
              <a:t> = e.EmployeeID)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WHERE </a:t>
            </a:r>
            <a:r>
              <a:rPr lang="en-US" altLang="en-US" sz="18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1800" dirty="0">
                <a:latin typeface="Courier New" panose="02070309020205020404" pitchFamily="49" charset="0"/>
              </a:rPr>
              <a:t> = 3;</a:t>
            </a: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Manager ID Last Name        Number Days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---------- --------------- ------------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10044      Sumner                  251</a:t>
            </a:r>
            <a:endParaRPr lang="en-US" altLang="en-US" sz="1800" i="1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Your answer will vary depending on when you execute the query (and which database with dates you have downloaded).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163B778E-42DE-451B-917E-58EDBBF32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400" dirty="0">
                <a:ea typeface="Arial Unicode MS" pitchFamily="34" charset="-128"/>
              </a:rPr>
              <a:t>ADD_MONTHS Function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253DEF28-0D9C-4A04-A8D1-3DA4492B9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651" y="1586753"/>
            <a:ext cx="8268511" cy="4784864"/>
          </a:xfrm>
        </p:spPr>
        <p:txBody>
          <a:bodyPr>
            <a:normAutofit fontScale="77500" lnSpcReduction="20000"/>
          </a:bodyPr>
          <a:lstStyle/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Situation:  A human resources manager needs to know the ten-year anniversary dates for current department managers in order to determine if any of the managers are eligible for a service award.</a:t>
            </a:r>
          </a:p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You could execute a query that adds 3,650 days (10 years at 365 days/year) to the </a:t>
            </a:r>
            <a:r>
              <a:rPr lang="en-US" altLang="en-US" sz="2800" i="1" dirty="0" err="1">
                <a:ea typeface="Arial Unicode MS" pitchFamily="34" charset="-128"/>
              </a:rPr>
              <a:t>ManagerAssignedDate</a:t>
            </a:r>
            <a:r>
              <a:rPr lang="en-US" altLang="en-US" sz="2800" dirty="0">
                <a:ea typeface="Arial Unicode MS" pitchFamily="34" charset="-128"/>
              </a:rPr>
              <a:t> column of the </a:t>
            </a:r>
            <a:r>
              <a:rPr lang="en-US" altLang="en-US" sz="2800" i="1" dirty="0">
                <a:ea typeface="Arial Unicode MS" pitchFamily="34" charset="-128"/>
              </a:rPr>
              <a:t>department</a:t>
            </a:r>
            <a:r>
              <a:rPr lang="en-US" altLang="en-US" sz="2800" dirty="0">
                <a:ea typeface="Arial Unicode MS" pitchFamily="34" charset="-128"/>
              </a:rPr>
              <a:t> table; however, this type of date arithmetic would fail to take into consideration leap years that have 366 days.</a:t>
            </a:r>
          </a:p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ADD_MONTHS function solves this problem by adding the specified number of months to a specified date.  The format of the function is:</a:t>
            </a:r>
          </a:p>
          <a:p>
            <a:pPr marL="796925" lvl="2" indent="-568325" algn="l" eaLnBrk="1" hangingPunct="1">
              <a:lnSpc>
                <a:spcPct val="90000"/>
              </a:lnSpc>
              <a:defRPr/>
            </a:pPr>
            <a:endParaRPr lang="en-US" altLang="en-US" sz="1200" dirty="0">
              <a:ea typeface="Arial Unicode MS" pitchFamily="34" charset="-128"/>
            </a:endParaRPr>
          </a:p>
          <a:p>
            <a:pPr marL="796925" lvl="2" indent="-568325" algn="l"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ADD_MONTHS(StartDate, </a:t>
            </a:r>
            <a:r>
              <a:rPr lang="en-US" altLang="en-US" sz="2400" dirty="0" err="1">
                <a:latin typeface="Courier New" panose="02070309020205020404" pitchFamily="49" charset="0"/>
              </a:rPr>
              <a:t>NumberOfMonths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8AD65CBC-DB17-4084-8997-A8699851C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314979"/>
            <a:ext cx="796066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600" dirty="0">
                <a:ea typeface="Arial Unicode MS" pitchFamily="34" charset="-128"/>
              </a:rPr>
              <a:t>Example 10.28 – </a:t>
            </a:r>
            <a:br>
              <a:rPr lang="en-US" altLang="en-US" sz="3600" dirty="0">
                <a:ea typeface="Arial Unicode MS" pitchFamily="34" charset="-128"/>
              </a:rPr>
            </a:br>
            <a:r>
              <a:rPr lang="en-US" altLang="en-US" sz="3600" dirty="0">
                <a:ea typeface="Arial Unicode MS" pitchFamily="34" charset="-128"/>
              </a:rPr>
              <a:t>ADD_MONTHS Function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C70C01FD-8558-4B7D-92D5-55D684F8A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1671" y="1558715"/>
            <a:ext cx="7691719" cy="4803174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This query displays the required ten-year anniversary information.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10.28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</a:rPr>
              <a:t>d.ManagerID</a:t>
            </a:r>
            <a:r>
              <a:rPr lang="en-US" altLang="en-US" sz="1800" dirty="0">
                <a:latin typeface="Courier New" panose="02070309020205020404" pitchFamily="49" charset="0"/>
              </a:rPr>
              <a:t> "Manager ID", </a:t>
            </a:r>
            <a:r>
              <a:rPr lang="en-US" altLang="en-US" sz="18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1800" dirty="0">
                <a:latin typeface="Courier New" panose="02070309020205020404" pitchFamily="49" charset="0"/>
              </a:rPr>
              <a:t> "Last Name",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ManagerAssignedDate</a:t>
            </a:r>
            <a:r>
              <a:rPr lang="en-US" altLang="en-US" sz="1800" dirty="0">
                <a:latin typeface="Courier New" panose="02070309020205020404" pitchFamily="49" charset="0"/>
              </a:rPr>
              <a:t> "Start Date",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ADD_MONTHS(</a:t>
            </a:r>
            <a:r>
              <a:rPr lang="en-US" altLang="en-US" sz="1800" dirty="0" err="1">
                <a:latin typeface="Courier New" panose="02070309020205020404" pitchFamily="49" charset="0"/>
              </a:rPr>
              <a:t>ManagerAssignedDate</a:t>
            </a:r>
            <a:r>
              <a:rPr lang="en-US" altLang="en-US" sz="1800" dirty="0">
                <a:latin typeface="Courier New" panose="02070309020205020404" pitchFamily="49" charset="0"/>
              </a:rPr>
              <a:t>, 120) "10 </a:t>
            </a:r>
            <a:r>
              <a:rPr lang="en-US" altLang="en-US" sz="1800" dirty="0" err="1">
                <a:latin typeface="Courier New" panose="02070309020205020404" pitchFamily="49" charset="0"/>
              </a:rPr>
              <a:t>Yr</a:t>
            </a:r>
            <a:r>
              <a:rPr lang="en-US" altLang="en-US" sz="1800" dirty="0">
                <a:latin typeface="Courier New" panose="02070309020205020404" pitchFamily="49" charset="0"/>
              </a:rPr>
              <a:t> Anniversary"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FROM Department d JOIN Employee e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ON (</a:t>
            </a:r>
            <a:r>
              <a:rPr lang="en-US" altLang="en-US" sz="1800" dirty="0" err="1">
                <a:latin typeface="Courier New" panose="02070309020205020404" pitchFamily="49" charset="0"/>
              </a:rPr>
              <a:t>d.ManagerID</a:t>
            </a:r>
            <a:r>
              <a:rPr lang="en-US" altLang="en-US" sz="1800" dirty="0">
                <a:latin typeface="Courier New" panose="02070309020205020404" pitchFamily="49" charset="0"/>
              </a:rPr>
              <a:t> = e.EmployeeID)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ORDER BY </a:t>
            </a:r>
            <a:r>
              <a:rPr lang="en-US" altLang="en-US" sz="1800" dirty="0" err="1">
                <a:latin typeface="Courier New" panose="02070309020205020404" pitchFamily="49" charset="0"/>
              </a:rPr>
              <a:t>d.DepartmentNumber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Manager ID Last Name       Start </a:t>
            </a:r>
            <a:r>
              <a:rPr lang="en-US" altLang="en-US" sz="1800" dirty="0" err="1">
                <a:latin typeface="Courier New" panose="02070309020205020404" pitchFamily="49" charset="0"/>
              </a:rPr>
              <a:t>Dat</a:t>
            </a:r>
            <a:r>
              <a:rPr lang="en-US" altLang="en-US" sz="1800" dirty="0">
                <a:latin typeface="Courier New" panose="02070309020205020404" pitchFamily="49" charset="0"/>
              </a:rPr>
              <a:t> 10 </a:t>
            </a:r>
            <a:r>
              <a:rPr lang="en-US" altLang="en-US" sz="1800" dirty="0" err="1">
                <a:latin typeface="Courier New" panose="02070309020205020404" pitchFamily="49" charset="0"/>
              </a:rPr>
              <a:t>Yr</a:t>
            </a:r>
            <a:r>
              <a:rPr lang="en-US" altLang="en-US" sz="1800" dirty="0">
                <a:latin typeface="Courier New" panose="02070309020205020404" pitchFamily="49" charset="0"/>
              </a:rPr>
              <a:t> Ann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---------- --------------- --------- ---------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23232      Eakin           21-AUG-17 21-AUG-27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23244      Webber          10-JAN-21 10-JAN-31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10044      Sumner          15-SEP-21 15-SEP-31</a:t>
            </a:r>
            <a:endParaRPr lang="en-US" altLang="en-US" sz="1800" i="1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More rows will be displayed 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C4A60D8E-768D-4526-8116-3D842547C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800" dirty="0">
                <a:cs typeface="Times New Roman" panose="02020603050405020304" pitchFamily="18" charset="0"/>
              </a:rPr>
              <a:t>DECODE Function</a:t>
            </a:r>
            <a:r>
              <a:rPr lang="en-US" altLang="en-US" sz="4800" dirty="0">
                <a:ea typeface="Arial Unicode MS" pitchFamily="34" charset="-128"/>
              </a:rPr>
              <a:t> 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FE95D8F-3AD8-4E29-985F-D94376C0B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66" y="1586753"/>
            <a:ext cx="8161505" cy="4843230"/>
          </a:xfrm>
        </p:spPr>
        <p:txBody>
          <a:bodyPr>
            <a:normAutofit fontScale="70000" lnSpcReduction="20000"/>
          </a:bodyPr>
          <a:lstStyle/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DECODE function enables you to use If-Then-Else logic when displaying values.  The general format is:</a:t>
            </a:r>
          </a:p>
          <a:p>
            <a:pPr marL="228600" lvl="2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DECODE(Expression, Search1, Result1, Search2, Result2, ..., Else Default)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</a:t>
            </a:r>
            <a:r>
              <a:rPr lang="en-US" altLang="en-US" sz="2800" i="1" dirty="0">
                <a:ea typeface="Arial Unicode MS" pitchFamily="34" charset="-128"/>
              </a:rPr>
              <a:t>Expression</a:t>
            </a:r>
            <a:r>
              <a:rPr lang="en-US" altLang="en-US" sz="2800" dirty="0">
                <a:ea typeface="Arial Unicode MS" pitchFamily="34" charset="-128"/>
              </a:rPr>
              <a:t> can be a column value of any data type, or a result from some type of computation or function.  </a:t>
            </a:r>
          </a:p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</a:t>
            </a:r>
            <a:r>
              <a:rPr lang="en-US" altLang="en-US" sz="2800" i="1" dirty="0">
                <a:ea typeface="Arial Unicode MS" pitchFamily="34" charset="-128"/>
              </a:rPr>
              <a:t>Expression</a:t>
            </a:r>
            <a:r>
              <a:rPr lang="en-US" altLang="en-US" sz="2800" dirty="0">
                <a:ea typeface="Arial Unicode MS" pitchFamily="34" charset="-128"/>
              </a:rPr>
              <a:t> is compared to </a:t>
            </a:r>
            <a:r>
              <a:rPr lang="en-US" altLang="en-US" sz="2800" i="1" dirty="0">
                <a:ea typeface="Arial Unicode MS" pitchFamily="34" charset="-128"/>
              </a:rPr>
              <a:t>Search1</a:t>
            </a:r>
            <a:r>
              <a:rPr lang="en-US" altLang="en-US" sz="2800" dirty="0">
                <a:ea typeface="Arial Unicode MS" pitchFamily="34" charset="-128"/>
              </a:rPr>
              <a:t> and if </a:t>
            </a:r>
            <a:r>
              <a:rPr lang="en-US" altLang="en-US" sz="2800" i="1" dirty="0">
                <a:ea typeface="Arial Unicode MS" pitchFamily="34" charset="-128"/>
              </a:rPr>
              <a:t>Expression = Search1</a:t>
            </a:r>
            <a:r>
              <a:rPr lang="en-US" altLang="en-US" sz="2800" dirty="0">
                <a:ea typeface="Arial Unicode MS" pitchFamily="34" charset="-128"/>
              </a:rPr>
              <a:t>, then </a:t>
            </a:r>
            <a:r>
              <a:rPr lang="en-US" altLang="en-US" sz="2800" i="1" dirty="0">
                <a:ea typeface="Arial Unicode MS" pitchFamily="34" charset="-128"/>
              </a:rPr>
              <a:t>Result1</a:t>
            </a:r>
            <a:r>
              <a:rPr lang="en-US" altLang="en-US" sz="2800" dirty="0">
                <a:ea typeface="Arial Unicode MS" pitchFamily="34" charset="-128"/>
              </a:rPr>
              <a:t> is returned.  If not, then the search continues to compare </a:t>
            </a:r>
            <a:r>
              <a:rPr lang="en-US" altLang="en-US" sz="2800" i="1" dirty="0">
                <a:ea typeface="Arial Unicode MS" pitchFamily="34" charset="-128"/>
              </a:rPr>
              <a:t>Expression = Search2</a:t>
            </a:r>
            <a:r>
              <a:rPr lang="en-US" altLang="en-US" sz="2800" dirty="0">
                <a:ea typeface="Arial Unicode MS" pitchFamily="34" charset="-128"/>
              </a:rPr>
              <a:t> in order to return </a:t>
            </a:r>
            <a:r>
              <a:rPr lang="en-US" altLang="en-US" sz="2800" i="1" dirty="0">
                <a:ea typeface="Arial Unicode MS" pitchFamily="34" charset="-128"/>
              </a:rPr>
              <a:t>Result2</a:t>
            </a:r>
            <a:r>
              <a:rPr lang="en-US" altLang="en-US" sz="2800" dirty="0">
                <a:ea typeface="Arial Unicode MS" pitchFamily="34" charset="-128"/>
              </a:rPr>
              <a:t>, etc.</a:t>
            </a:r>
          </a:p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If the </a:t>
            </a:r>
            <a:r>
              <a:rPr lang="en-US" altLang="en-US" sz="2800" i="1" dirty="0">
                <a:ea typeface="Arial Unicode MS" pitchFamily="34" charset="-128"/>
              </a:rPr>
              <a:t>expression</a:t>
            </a:r>
            <a:r>
              <a:rPr lang="en-US" altLang="en-US" sz="2800" dirty="0">
                <a:ea typeface="Arial Unicode MS" pitchFamily="34" charset="-128"/>
              </a:rPr>
              <a:t> does not equal any of the </a:t>
            </a:r>
            <a:r>
              <a:rPr lang="en-US" altLang="en-US" sz="2800" i="1" dirty="0">
                <a:ea typeface="Arial Unicode MS" pitchFamily="34" charset="-128"/>
              </a:rPr>
              <a:t>Search</a:t>
            </a:r>
            <a:r>
              <a:rPr lang="en-US" altLang="en-US" sz="2800" dirty="0">
                <a:ea typeface="Arial Unicode MS" pitchFamily="34" charset="-128"/>
              </a:rPr>
              <a:t> values, then the </a:t>
            </a:r>
            <a:r>
              <a:rPr lang="en-US" altLang="en-US" sz="2800" i="1" dirty="0">
                <a:ea typeface="Arial Unicode MS" pitchFamily="34" charset="-128"/>
              </a:rPr>
              <a:t>Default</a:t>
            </a:r>
            <a:r>
              <a:rPr lang="en-US" altLang="en-US" sz="2800" dirty="0">
                <a:ea typeface="Arial Unicode MS" pitchFamily="34" charset="-128"/>
              </a:rPr>
              <a:t> value is returned.  The </a:t>
            </a:r>
            <a:r>
              <a:rPr lang="en-US" altLang="en-US" sz="2800" i="1" dirty="0">
                <a:ea typeface="Arial Unicode MS" pitchFamily="34" charset="-128"/>
              </a:rPr>
              <a:t>Else</a:t>
            </a:r>
            <a:r>
              <a:rPr lang="en-US" altLang="en-US" sz="2800" dirty="0">
                <a:ea typeface="Arial Unicode MS" pitchFamily="34" charset="-128"/>
              </a:rPr>
              <a:t> </a:t>
            </a:r>
            <a:r>
              <a:rPr lang="en-US" altLang="en-US" sz="2800" i="1" dirty="0">
                <a:ea typeface="Arial Unicode MS" pitchFamily="34" charset="-128"/>
              </a:rPr>
              <a:t>Default</a:t>
            </a:r>
            <a:r>
              <a:rPr lang="en-US" altLang="en-US" sz="2800" dirty="0">
                <a:ea typeface="Arial Unicode MS" pitchFamily="34" charset="-128"/>
              </a:rPr>
              <a:t> can be a column value or the result of some type of computation or function.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endParaRPr lang="en-US" altLang="en-US" sz="2800" dirty="0"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CHAR functions</a:t>
            </a:r>
          </a:p>
          <a:p>
            <a:r>
              <a:rPr lang="en-US" sz="2800" dirty="0"/>
              <a:t>2. Mathematical functions</a:t>
            </a:r>
          </a:p>
          <a:p>
            <a:r>
              <a:rPr lang="en-US" sz="3200" b="1" dirty="0"/>
              <a:t>3. Conversion / DATE functions / DECODE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C950D62D-E8BB-4598-BE71-3B93ED880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600" dirty="0">
                <a:cs typeface="Times New Roman" panose="02020603050405020304" pitchFamily="18" charset="0"/>
              </a:rPr>
              <a:t>Example 10.30 – </a:t>
            </a:r>
            <a:br>
              <a:rPr lang="en-US" altLang="en-US" sz="3600" dirty="0">
                <a:cs typeface="Times New Roman" panose="02020603050405020304" pitchFamily="18" charset="0"/>
              </a:rPr>
            </a:br>
            <a:r>
              <a:rPr lang="en-US" altLang="en-US" sz="3600" dirty="0">
                <a:cs typeface="Times New Roman" panose="02020603050405020304" pitchFamily="18" charset="0"/>
              </a:rPr>
              <a:t>DECODE and TRUNC Functions</a:t>
            </a:r>
            <a:endParaRPr lang="en-US" altLang="en-US" sz="3600" dirty="0">
              <a:ea typeface="Arial Unicode MS" pitchFamily="34" charset="-128"/>
            </a:endParaRP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BB8B014F-BDB0-498F-BBA6-F1A3C9B78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8834" y="1586753"/>
            <a:ext cx="8278237" cy="4956268"/>
          </a:xfrm>
        </p:spPr>
        <p:txBody>
          <a:bodyPr>
            <a:normAutofit fontScale="70000" lnSpcReduction="20000"/>
          </a:bodyPr>
          <a:lstStyle/>
          <a:p>
            <a:pPr marL="796925" lvl="2" indent="-568325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en-US" sz="2400" dirty="0"/>
              <a:t>For employees working more than 30 hours the TRUNC function yields a value of 1 or more.  The DECODE function is searching for a zero value. 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10.30 */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COLUMN "Employee ID" FORMAT A11;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</a:rPr>
              <a:t>EmployeeID</a:t>
            </a:r>
            <a:r>
              <a:rPr lang="en-US" altLang="en-US" dirty="0">
                <a:latin typeface="Courier New" panose="02070309020205020404" pitchFamily="49" charset="0"/>
              </a:rPr>
              <a:t> "Employee ID", </a:t>
            </a:r>
            <a:r>
              <a:rPr lang="en-US" altLang="en-US" dirty="0" err="1">
                <a:latin typeface="Courier New" panose="02070309020205020404" pitchFamily="49" charset="0"/>
              </a:rPr>
              <a:t>HoursWorked</a:t>
            </a:r>
            <a:r>
              <a:rPr lang="en-US" altLang="en-US" dirty="0">
                <a:latin typeface="Courier New" panose="02070309020205020404" pitchFamily="49" charset="0"/>
              </a:rPr>
              <a:t> "Hours Worked",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DECODE(TRUNC(</a:t>
            </a:r>
            <a:r>
              <a:rPr lang="en-US" altLang="en-US" dirty="0" err="1">
                <a:latin typeface="Courier New" panose="02070309020205020404" pitchFamily="49" charset="0"/>
              </a:rPr>
              <a:t>HoursWorked</a:t>
            </a:r>
            <a:r>
              <a:rPr lang="en-US" altLang="en-US" dirty="0">
                <a:latin typeface="Courier New" panose="02070309020205020404" pitchFamily="49" charset="0"/>
              </a:rPr>
              <a:t>/30), 0, 'Worked OK', 'Worked Very Hard') "Work Status"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ProjectAssignment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</a:rPr>
              <a:t>ProjectNumber</a:t>
            </a:r>
            <a:r>
              <a:rPr lang="en-US" altLang="en-US" dirty="0">
                <a:latin typeface="Courier New" panose="02070309020205020404" pitchFamily="49" charset="0"/>
              </a:rPr>
              <a:t> = 4;</a:t>
            </a:r>
          </a:p>
          <a:p>
            <a:pPr marL="796925" lvl="2" indent="-568325" algn="l" eaLnBrk="1" hangingPunct="1">
              <a:lnSpc>
                <a:spcPct val="90000"/>
              </a:lnSpc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Employee ID Hours Worked Work Status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 ------------ ----------------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23100               10.3 Worked OK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33344                5.1 Worked OK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66432               19.2 Worked OK</a:t>
            </a:r>
          </a:p>
          <a:p>
            <a:pPr marL="228600" lvl="2" indent="0" algn="l" eaLnBrk="1" hangingPunct="1">
              <a:lnSpc>
                <a:spcPct val="9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88505               34.5 Worked Very Hard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7C0AC5FA-5449-4EC5-89E5-6BB2D15DD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Summary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45FAE424-DFDB-4396-8068-10EE37818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 this chapter you learned to use various function such as TO_CHAR and TO_DATE to manipulate character, numeric, and date data.</a:t>
            </a:r>
          </a:p>
          <a:p>
            <a:pPr eaLnBrk="1" hangingPunct="1">
              <a:defRPr/>
            </a:pPr>
            <a:r>
              <a:rPr lang="en-US" altLang="en-US" dirty="0"/>
              <a:t>You familiarized with many of the mathematical functions.</a:t>
            </a:r>
          </a:p>
          <a:p>
            <a:pPr eaLnBrk="1" hangingPunct="1">
              <a:defRPr/>
            </a:pPr>
            <a:r>
              <a:rPr lang="en-US" altLang="en-US" dirty="0"/>
              <a:t>You learned to concatenate.</a:t>
            </a:r>
          </a:p>
          <a:p>
            <a:pPr eaLnBrk="1" hangingPunct="1">
              <a:defRPr/>
            </a:pPr>
            <a:r>
              <a:rPr lang="en-US" altLang="en-US" dirty="0"/>
              <a:t>You used DECODE to apply If-Then-Else logic to a value stored in a column.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91007E9F-505C-482A-80ED-C25C504D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Learning Objectives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CF36C51D-9609-4DEE-890C-53AF53307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Use character functions to manipulate CHAR type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Use mathematical functions to manipulate NUMBER type data.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/>
              <a:t>Use conversion functions to convert data from one data type to another data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Use date functions to manipulate DATE type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Use the DECODE function to complete value substitutions.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0E4DD96B-6CAA-482A-926F-8BB84F635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Conversion Functions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A4EE4B49-B15D-4CEF-A99F-CE77649769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Primary purpose – to convert one data type to another data type.  This is termed </a:t>
            </a:r>
            <a:r>
              <a:rPr lang="en-US" altLang="en-US" sz="2800" i="1"/>
              <a:t>explicit</a:t>
            </a:r>
            <a:r>
              <a:rPr lang="en-US" altLang="en-US" sz="2800"/>
              <a:t> </a:t>
            </a:r>
            <a:r>
              <a:rPr lang="en-US" altLang="en-US" sz="2800" i="1"/>
              <a:t>conversion</a:t>
            </a:r>
            <a:r>
              <a:rPr lang="en-US" altLang="en-US" sz="2800"/>
              <a:t> and allows you as the programmer exact control over how Oracle treats data.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/>
          </a:p>
        </p:txBody>
      </p:sp>
      <p:graphicFrame>
        <p:nvGraphicFramePr>
          <p:cNvPr id="366620" name="Group 28">
            <a:extLst>
              <a:ext uri="{FF2B5EF4-FFF2-40B4-BE49-F238E27FC236}">
                <a16:creationId xmlns:a16="http://schemas.microsoft.com/office/drawing/2014/main" id="{880CCEFF-86DA-4B6C-A2A9-058FB7DBFA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3995233"/>
              </p:ext>
            </p:extLst>
          </p:nvPr>
        </p:nvGraphicFramePr>
        <p:xfrm>
          <a:off x="457200" y="2895600"/>
          <a:ext cx="8382000" cy="3268878"/>
        </p:xfrm>
        <a:graphic>
          <a:graphicData uri="http://schemas.openxmlformats.org/drawingml/2006/table">
            <a:tbl>
              <a:tblPr firstRow="1"/>
              <a:tblGrid>
                <a:gridCol w="2971800">
                  <a:extLst>
                    <a:ext uri="{9D8B030D-6E8A-4147-A177-3AD203B41FA5}">
                      <a16:colId xmlns:a16="http://schemas.microsoft.com/office/drawing/2014/main" val="4068635335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851174647"/>
                    </a:ext>
                  </a:extLst>
                </a:gridCol>
              </a:tblGrid>
              <a:tr h="800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Use/Definition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17379"/>
                  </a:ext>
                </a:extLst>
              </a:tr>
              <a:tr h="8228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CAST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Convert an Oracle data type to another Oracle data type.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37790"/>
                  </a:ext>
                </a:extLst>
              </a:tr>
              <a:tr h="8228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TO_CHAR (and TO_NCHAR)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Converts a character, numeric, or datetime value to a character string.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3173"/>
                  </a:ext>
                </a:extLst>
              </a:tr>
              <a:tr h="8228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TO_DATE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Converts a character string or number to a datetime value.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504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9DCF8DFB-D7F8-403D-B816-AACE1FE00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643" y="228600"/>
            <a:ext cx="8579795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TO_CHAR and TO_DATE Functions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175BD632-B53B-411C-87BF-488FEBD9B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400" dirty="0">
                <a:ea typeface="Arial Unicode MS" pitchFamily="34" charset="-128"/>
              </a:rPr>
              <a:t>These functions format output and convert data from one data type to another.   The general form of these functions:</a:t>
            </a:r>
            <a:r>
              <a:rPr lang="en-US" altLang="en-US" dirty="0">
                <a:ea typeface="Arial Unicode MS" pitchFamily="34" charset="-128"/>
              </a:rPr>
              <a:t>  </a:t>
            </a:r>
          </a:p>
          <a:p>
            <a:pPr lvl="3" eaLnBrk="1" hangingPunct="1">
              <a:defRPr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TO_CHAR(</a:t>
            </a:r>
            <a:r>
              <a:rPr lang="en-US" altLang="en-US" sz="1800" dirty="0" err="1">
                <a:latin typeface="Courier New" panose="02070309020205020404" pitchFamily="49" charset="0"/>
              </a:rPr>
              <a:t>ValueToConvert</a:t>
            </a:r>
            <a:r>
              <a:rPr lang="en-US" altLang="en-US" sz="1800" dirty="0">
                <a:latin typeface="Courier New" panose="02070309020205020404" pitchFamily="49" charset="0"/>
              </a:rPr>
              <a:t>, {'</a:t>
            </a:r>
            <a:r>
              <a:rPr lang="en-US" altLang="en-US" sz="1800" dirty="0" err="1">
                <a:latin typeface="Courier New" panose="02070309020205020404" pitchFamily="49" charset="0"/>
              </a:rPr>
              <a:t>FormatString</a:t>
            </a:r>
            <a:r>
              <a:rPr lang="en-US" altLang="en-US" sz="1800" dirty="0">
                <a:latin typeface="Courier New" panose="02070309020205020404" pitchFamily="49" charset="0"/>
              </a:rPr>
              <a:t>','</a:t>
            </a:r>
            <a:r>
              <a:rPr lang="en-US" altLang="en-US" sz="1800" dirty="0" err="1">
                <a:latin typeface="Courier New" panose="02070309020205020404" pitchFamily="49" charset="0"/>
              </a:rPr>
              <a:t>NLSparameter</a:t>
            </a:r>
            <a:r>
              <a:rPr lang="en-US" altLang="en-US" sz="1800" dirty="0">
                <a:latin typeface="Courier New" panose="02070309020205020404" pitchFamily="49" charset="0"/>
              </a:rPr>
              <a:t>'})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TO_DATE(</a:t>
            </a:r>
            <a:r>
              <a:rPr lang="en-US" altLang="en-US" sz="1800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sz="1800" dirty="0">
                <a:latin typeface="Courier New" panose="02070309020205020404" pitchFamily="49" charset="0"/>
              </a:rPr>
              <a:t>, {'</a:t>
            </a:r>
            <a:r>
              <a:rPr lang="en-US" altLang="en-US" sz="1800" dirty="0" err="1">
                <a:latin typeface="Courier New" panose="02070309020205020404" pitchFamily="49" charset="0"/>
              </a:rPr>
              <a:t>FormatString</a:t>
            </a:r>
            <a:r>
              <a:rPr lang="en-US" altLang="en-US" sz="1800" dirty="0">
                <a:latin typeface="Courier New" panose="02070309020205020404" pitchFamily="49" charset="0"/>
              </a:rPr>
              <a:t>','</a:t>
            </a:r>
            <a:r>
              <a:rPr lang="en-US" altLang="en-US" sz="1800" dirty="0" err="1">
                <a:latin typeface="Courier New" panose="02070309020205020404" pitchFamily="49" charset="0"/>
              </a:rPr>
              <a:t>NLSparameter</a:t>
            </a:r>
            <a:r>
              <a:rPr lang="en-US" altLang="en-US" sz="1800" dirty="0">
                <a:latin typeface="Courier New" panose="02070309020205020404" pitchFamily="49" charset="0"/>
              </a:rPr>
              <a:t>'})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Arial Unicode MS" pitchFamily="34" charset="-128"/>
              </a:rPr>
              <a:t>The TO_CHAR function converts NCHAR, NVARCHAR2, CLOB, NCLOB, </a:t>
            </a:r>
            <a:r>
              <a:rPr lang="en-US" altLang="en-US" sz="2400" b="1" i="1" dirty="0">
                <a:ea typeface="Arial Unicode MS" pitchFamily="34" charset="-128"/>
              </a:rPr>
              <a:t>NUMBER</a:t>
            </a:r>
            <a:r>
              <a:rPr lang="en-US" altLang="en-US" sz="2400" dirty="0">
                <a:ea typeface="Arial Unicode MS" pitchFamily="34" charset="-128"/>
              </a:rPr>
              <a:t>, BINARY, FLOAT, BINARY_DOUBLE, and </a:t>
            </a:r>
            <a:r>
              <a:rPr lang="en-US" altLang="en-US" sz="2400" b="1" i="1" dirty="0">
                <a:ea typeface="Arial Unicode MS" pitchFamily="34" charset="-128"/>
              </a:rPr>
              <a:t>DATE</a:t>
            </a:r>
            <a:r>
              <a:rPr lang="en-US" altLang="en-US" sz="2400" dirty="0">
                <a:ea typeface="Arial Unicode MS" pitchFamily="34" charset="-128"/>
              </a:rPr>
              <a:t> data types to a VARCHAR2 character string.</a:t>
            </a:r>
          </a:p>
          <a:p>
            <a:pPr eaLnBrk="1" hangingPunct="1">
              <a:defRPr/>
            </a:pPr>
            <a:r>
              <a:rPr lang="en-US" altLang="en-US" sz="2400" dirty="0">
                <a:ea typeface="Arial Unicode MS" pitchFamily="34" charset="-128"/>
              </a:rPr>
              <a:t>When the </a:t>
            </a:r>
            <a:r>
              <a:rPr lang="en-US" altLang="en-US" sz="2400" i="1" dirty="0" err="1">
                <a:ea typeface="Arial Unicode MS" pitchFamily="34" charset="-128"/>
              </a:rPr>
              <a:t>FormatString</a:t>
            </a:r>
            <a:r>
              <a:rPr lang="en-US" altLang="en-US" sz="2400" dirty="0">
                <a:ea typeface="Arial Unicode MS" pitchFamily="34" charset="-128"/>
              </a:rPr>
              <a:t> parameter is omitted, the date conversion is to the default date format – generally DD-MON-YY.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5C8B7557-0048-4560-B060-256D8F53A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468" y="314979"/>
            <a:ext cx="8628433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TO_CHAR and TO_DATE Functions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F554933-EB27-4C0D-A4A1-29C413B7E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i="1">
                <a:ea typeface="Arial Unicode MS" pitchFamily="34" charset="-128"/>
              </a:rPr>
              <a:t>NLSparameter</a:t>
            </a:r>
            <a:r>
              <a:rPr lang="en-US" altLang="en-US" sz="2800">
                <a:ea typeface="Arial Unicode MS" pitchFamily="34" charset="-128"/>
              </a:rPr>
              <a:t> – an optional parameter value that specifies the national language to use if one other than the current default is required.  </a:t>
            </a:r>
          </a:p>
          <a:p>
            <a:pPr marL="796925" lvl="2" indent="-568325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TO_DATE function – the mirror-image of TO_CHAR and converts a date value to a character string. </a:t>
            </a:r>
          </a:p>
          <a:p>
            <a:pPr marL="796925" lvl="2" indent="-568325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Both of these functions can be used to format output by using a wide range of formatting options.</a:t>
            </a:r>
          </a:p>
          <a:p>
            <a:pPr marL="796925" lvl="2" indent="-568325" algn="l" eaLnBrk="1" hangingPunct="1">
              <a:lnSpc>
                <a:spcPct val="90000"/>
              </a:lnSpc>
              <a:buFontTx/>
              <a:buChar char="•"/>
              <a:defRPr/>
            </a:pPr>
            <a:endParaRPr lang="en-US" altLang="en-US" sz="2800"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F0946CC2-81FA-49B7-B3BD-2745BC751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3800" dirty="0"/>
              <a:t>Example 10.19 – TO_CHAR Function 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95D36B0D-FB6E-456D-BE69-599192265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6482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en-US" sz="2800" dirty="0"/>
              <a:t>This query converts (formats) </a:t>
            </a:r>
            <a:r>
              <a:rPr lang="en-US" altLang="en-US" sz="2800" i="1" dirty="0" err="1"/>
              <a:t>ChargeAmount</a:t>
            </a:r>
            <a:r>
              <a:rPr lang="en-US" altLang="en-US" sz="2800" dirty="0"/>
              <a:t>, a NUMBER column to character data.</a:t>
            </a:r>
          </a:p>
          <a:p>
            <a:pPr eaLnBrk="1" hangingPunct="1"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10.19 */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TO_CHAR(</a:t>
            </a:r>
            <a:r>
              <a:rPr lang="en-US" altLang="en-US" sz="2000" dirty="0" err="1">
                <a:latin typeface="Courier New" panose="02070309020205020404" pitchFamily="49" charset="0"/>
              </a:rPr>
              <a:t>ChargeAmount</a:t>
            </a:r>
            <a:r>
              <a:rPr lang="en-US" altLang="en-US" sz="2000" dirty="0">
                <a:latin typeface="Courier New" panose="02070309020205020404" pitchFamily="49" charset="0"/>
              </a:rPr>
              <a:t>, '$99,999.99') "Charge"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Treatment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PatientID</a:t>
            </a:r>
            <a:r>
              <a:rPr lang="en-US" altLang="en-US" sz="2000" dirty="0">
                <a:latin typeface="Courier New" panose="02070309020205020404" pitchFamily="49" charset="0"/>
              </a:rPr>
              <a:t> = '100002';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Charge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$35.00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$30.00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184918A0-2F9D-4DBD-B657-27541FEBA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Numeric Formatting Characters</a:t>
            </a:r>
          </a:p>
        </p:txBody>
      </p:sp>
      <p:graphicFrame>
        <p:nvGraphicFramePr>
          <p:cNvPr id="370752" name="Group 64">
            <a:extLst>
              <a:ext uri="{FF2B5EF4-FFF2-40B4-BE49-F238E27FC236}">
                <a16:creationId xmlns:a16="http://schemas.microsoft.com/office/drawing/2014/main" id="{2AAFD9AB-A5E3-4584-B45F-B324BCC42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67619"/>
              </p:ext>
            </p:extLst>
          </p:nvPr>
        </p:nvGraphicFramePr>
        <p:xfrm>
          <a:off x="381000" y="838200"/>
          <a:ext cx="8458200" cy="5684839"/>
        </p:xfrm>
        <a:graphic>
          <a:graphicData uri="http://schemas.openxmlformats.org/drawingml/2006/table">
            <a:tbl>
              <a:tblPr firstRow="1"/>
              <a:tblGrid>
                <a:gridCol w="1295400">
                  <a:extLst>
                    <a:ext uri="{9D8B030D-6E8A-4147-A177-3AD203B41FA5}">
                      <a16:colId xmlns:a16="http://schemas.microsoft.com/office/drawing/2014/main" val="8858661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86209622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4743264"/>
                    </a:ext>
                  </a:extLst>
                </a:gridCol>
              </a:tblGrid>
              <a:tr h="6525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Use/Description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612876"/>
                  </a:ext>
                </a:extLst>
              </a:tr>
              <a:tr h="640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(comma)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9,999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Specifies to position a comma within a numeric value that is a formatted string.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336766"/>
                  </a:ext>
                </a:extLst>
              </a:tr>
              <a:tr h="654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(period)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999.99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Specifies to locate a decimal point within a formatted string.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97634"/>
                  </a:ext>
                </a:extLst>
              </a:tr>
              <a:tr h="654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 (dollar sign)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$999.99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Includes a dollar sign as a leading character.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029825"/>
                  </a:ext>
                </a:extLst>
              </a:tr>
              <a:tr h="694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 (zero)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9990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Includes leading zeros.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Includes trailing zeros.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561308"/>
                  </a:ext>
                </a:extLst>
              </a:tr>
              <a:tr h="1341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(nine)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9999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Specifies the maximum number of numeric positions to allot for numbers converted to characters.  A minus sign is displayed if the number is negative.  Leading zeros are blank unless the value zero is a significant digit.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89167"/>
                  </a:ext>
                </a:extLst>
              </a:tr>
              <a:tr h="10478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 (letter U)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U9999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Specifies to include the Euro dual currency symbol. (current value of the NLS_DUAL_CURRENCY parameter).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67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43563544-CF55-4721-A22F-35B084374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553" y="228600"/>
            <a:ext cx="8579796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TO_CHAR and TO_DATE Functions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97189E68-619E-42E6-8CAD-ED22369F2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49" y="1485089"/>
            <a:ext cx="8458200" cy="50292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en-US" sz="2400" dirty="0">
                <a:ea typeface="Arial Unicode MS" pitchFamily="34" charset="-128"/>
              </a:rPr>
              <a:t>The default date format for use with TO_CHAR and TO_DATE can be set by assigning a value to the NLS_DATE_FORMAT (national language support date format) parameter. </a:t>
            </a:r>
          </a:p>
          <a:p>
            <a:pPr algn="just" eaLnBrk="1" hangingPunct="1">
              <a:defRPr/>
            </a:pPr>
            <a:r>
              <a:rPr lang="en-US" altLang="en-US" sz="2400" dirty="0">
                <a:ea typeface="Arial Unicode MS" pitchFamily="34" charset="-128"/>
              </a:rPr>
              <a:t>The ALTER SESSION command shown here sets the format from the default of DD-MON-YY to DD-MON-YYYY to display a full, four-digit year.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10.20 */</a:t>
            </a:r>
          </a:p>
          <a:p>
            <a:pPr marL="0" indent="0" eaLnBrk="1" hangingPunct="1"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1A747-0942-48FE-8D5A-B2D0E11C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5071759"/>
            <a:ext cx="4524375" cy="1714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35FE310-6110-4C8F-B67C-1FBC1D73C735}" vid="{CBB9E759-50C0-49FB-9737-C98952CA0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480</TotalTime>
  <Words>1836</Words>
  <Application>Microsoft Office PowerPoint</Application>
  <PresentationFormat>On-screen Show (4:3)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Calibri</vt:lpstr>
      <vt:lpstr>Calisto MT</vt:lpstr>
      <vt:lpstr>Courier New</vt:lpstr>
      <vt:lpstr>Times New Roman</vt:lpstr>
      <vt:lpstr>Wingdings</vt:lpstr>
      <vt:lpstr>Theme1</vt:lpstr>
      <vt:lpstr>Additional Functions CMIS 563</vt:lpstr>
      <vt:lpstr>Agenda</vt:lpstr>
      <vt:lpstr>Learning Objectives</vt:lpstr>
      <vt:lpstr>Conversion Functions</vt:lpstr>
      <vt:lpstr>TO_CHAR and TO_DATE Functions</vt:lpstr>
      <vt:lpstr>TO_CHAR and TO_DATE Functions</vt:lpstr>
      <vt:lpstr>Example 10.19 – TO_CHAR Function </vt:lpstr>
      <vt:lpstr>Numeric Formatting Characters</vt:lpstr>
      <vt:lpstr>TO_CHAR and TO_DATE Functions</vt:lpstr>
      <vt:lpstr>Date Formatting Characters</vt:lpstr>
      <vt:lpstr>Example 10.21 – TO_CHAR Formatting</vt:lpstr>
      <vt:lpstr>DATE Functions</vt:lpstr>
      <vt:lpstr>SYSDATE Function</vt:lpstr>
      <vt:lpstr>CURRENT_DATE and CURRENT_TIMESTAMP Functions</vt:lpstr>
      <vt:lpstr>Date Arithmetic</vt:lpstr>
      <vt:lpstr>Example 10.27 – Date Arithmetic</vt:lpstr>
      <vt:lpstr>ADD_MONTHS Function</vt:lpstr>
      <vt:lpstr>Example 10.28 –  ADD_MONTHS Function</vt:lpstr>
      <vt:lpstr>DECODE Function </vt:lpstr>
      <vt:lpstr>Example 10.30 –  DECODE and TRUNC Functions</vt:lpstr>
      <vt:lpstr>Summary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Powell, Anne</cp:lastModifiedBy>
  <cp:revision>48</cp:revision>
  <cp:lastPrinted>2021-08-02T17:20:26Z</cp:lastPrinted>
  <dcterms:created xsi:type="dcterms:W3CDTF">2016-01-03T17:21:47Z</dcterms:created>
  <dcterms:modified xsi:type="dcterms:W3CDTF">2022-05-24T19:51:21Z</dcterms:modified>
</cp:coreProperties>
</file>