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4"/>
  </p:notesMasterIdLst>
  <p:sldIdLst>
    <p:sldId id="256" r:id="rId2"/>
    <p:sldId id="262" r:id="rId3"/>
    <p:sldId id="321" r:id="rId4"/>
    <p:sldId id="322" r:id="rId5"/>
    <p:sldId id="323" r:id="rId6"/>
    <p:sldId id="324" r:id="rId7"/>
    <p:sldId id="325" r:id="rId8"/>
    <p:sldId id="263" r:id="rId9"/>
    <p:sldId id="261" r:id="rId10"/>
    <p:sldId id="326" r:id="rId11"/>
    <p:sldId id="327" r:id="rId12"/>
    <p:sldId id="328" r:id="rId13"/>
    <p:sldId id="267" r:id="rId14"/>
    <p:sldId id="268" r:id="rId15"/>
    <p:sldId id="269" r:id="rId16"/>
    <p:sldId id="271" r:id="rId17"/>
    <p:sldId id="272" r:id="rId18"/>
    <p:sldId id="273" r:id="rId19"/>
    <p:sldId id="274" r:id="rId20"/>
    <p:sldId id="275" r:id="rId21"/>
    <p:sldId id="276" r:id="rId22"/>
    <p:sldId id="329" r:id="rId2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62" d="100"/>
          <a:sy n="62" d="100"/>
        </p:scale>
        <p:origin x="75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8/12/2021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250" y="797669"/>
            <a:ext cx="5661499" cy="1994169"/>
          </a:xfrm>
        </p:spPr>
        <p:txBody>
          <a:bodyPr>
            <a:noAutofit/>
          </a:bodyPr>
          <a:lstStyle/>
          <a:p>
            <a:r>
              <a:rPr lang="en-US" sz="4400" dirty="0"/>
              <a:t>SQL*Plus Reports</a:t>
            </a:r>
            <a:br>
              <a:rPr lang="en-US" sz="4400" dirty="0"/>
            </a:br>
            <a:r>
              <a:rPr lang="en-US" sz="4400"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7 Chapter 9 Video 1</a:t>
            </a:r>
          </a:p>
          <a:p>
            <a:r>
              <a:rPr lang="en-US" dirty="0"/>
              <a:t>Report Formatting</a:t>
            </a:r>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4834FA0F-8A57-4643-ACC3-8B86C983BE29}"/>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Top and Bottom Titles</a:t>
            </a:r>
          </a:p>
        </p:txBody>
      </p:sp>
      <p:sp>
        <p:nvSpPr>
          <p:cNvPr id="240643" name="Rectangle 3">
            <a:extLst>
              <a:ext uri="{FF2B5EF4-FFF2-40B4-BE49-F238E27FC236}">
                <a16:creationId xmlns:a16="http://schemas.microsoft.com/office/drawing/2014/main" id="{41D2874C-DAF7-487E-AD78-9EAD1C9AF97B}"/>
              </a:ext>
            </a:extLst>
          </p:cNvPr>
          <p:cNvSpPr>
            <a:spLocks noGrp="1" noChangeArrowheads="1"/>
          </p:cNvSpPr>
          <p:nvPr>
            <p:ph idx="1"/>
          </p:nvPr>
        </p:nvSpPr>
        <p:spPr/>
        <p:txBody>
          <a:bodyPr>
            <a:normAutofit fontScale="85000" lnSpcReduction="20000"/>
          </a:bodyPr>
          <a:lstStyle/>
          <a:p>
            <a:pPr marL="855663" indent="-855663" algn="l" eaLnBrk="1" hangingPunct="1">
              <a:lnSpc>
                <a:spcPct val="90000"/>
              </a:lnSpc>
              <a:buFontTx/>
              <a:buChar char="•"/>
              <a:defRPr/>
            </a:pPr>
            <a:r>
              <a:rPr lang="en-US" altLang="en-US" sz="2800">
                <a:ea typeface="Arial Unicode MS" pitchFamily="34" charset="-128"/>
              </a:rPr>
              <a:t>Titles and footers on reports enhance the meaning of reports for managerial system users. </a:t>
            </a:r>
          </a:p>
          <a:p>
            <a:pPr marL="855663" indent="-855663" algn="l" eaLnBrk="1" hangingPunct="1">
              <a:lnSpc>
                <a:spcPct val="90000"/>
              </a:lnSpc>
              <a:buFontTx/>
              <a:buChar char="•"/>
              <a:defRPr/>
            </a:pPr>
            <a:r>
              <a:rPr lang="en-US" altLang="en-US" sz="2800">
                <a:ea typeface="Arial Unicode MS" pitchFamily="34" charset="-128"/>
              </a:rPr>
              <a:t>Reports are rarely disseminated to managers without appropriate title and footers.</a:t>
            </a:r>
          </a:p>
          <a:p>
            <a:pPr marL="855663" indent="-855663" algn="l" eaLnBrk="1" hangingPunct="1">
              <a:lnSpc>
                <a:spcPct val="90000"/>
              </a:lnSpc>
              <a:buFontTx/>
              <a:buChar char="•"/>
              <a:defRPr/>
            </a:pPr>
            <a:r>
              <a:rPr lang="en-US" altLang="en-US" sz="2800">
                <a:ea typeface="Arial Unicode MS" pitchFamily="34" charset="-128"/>
              </a:rPr>
              <a:t>SQL*Plus supports the programming of four types of titles and footers:</a:t>
            </a:r>
          </a:p>
          <a:p>
            <a:pPr marL="855663" indent="-855663" algn="l" eaLnBrk="1" hangingPunct="1">
              <a:lnSpc>
                <a:spcPct val="90000"/>
              </a:lnSpc>
              <a:buFontTx/>
              <a:buAutoNum type="arabicPeriod"/>
              <a:defRPr/>
            </a:pPr>
            <a:r>
              <a:rPr lang="en-US" altLang="en-US" sz="2800">
                <a:ea typeface="Arial Unicode MS" pitchFamily="34" charset="-128"/>
              </a:rPr>
              <a:t>Top title,</a:t>
            </a:r>
          </a:p>
          <a:p>
            <a:pPr marL="855663" indent="-855663" algn="l" eaLnBrk="1" hangingPunct="1">
              <a:lnSpc>
                <a:spcPct val="90000"/>
              </a:lnSpc>
              <a:buFontTx/>
              <a:buAutoNum type="arabicPeriod"/>
              <a:defRPr/>
            </a:pPr>
            <a:r>
              <a:rPr lang="en-US" altLang="en-US" sz="2800">
                <a:ea typeface="Arial Unicode MS" pitchFamily="34" charset="-128"/>
              </a:rPr>
              <a:t>Bottom title,</a:t>
            </a:r>
          </a:p>
          <a:p>
            <a:pPr marL="855663" indent="-855663" algn="l" eaLnBrk="1" hangingPunct="1">
              <a:lnSpc>
                <a:spcPct val="90000"/>
              </a:lnSpc>
              <a:buFontTx/>
              <a:buAutoNum type="arabicPeriod"/>
              <a:defRPr/>
            </a:pPr>
            <a:r>
              <a:rPr lang="en-US" altLang="en-US" sz="2800">
                <a:ea typeface="Arial Unicode MS" pitchFamily="34" charset="-128"/>
              </a:rPr>
              <a:t>Report header and</a:t>
            </a:r>
          </a:p>
          <a:p>
            <a:pPr marL="855663" indent="-855663" algn="l" eaLnBrk="1" hangingPunct="1">
              <a:lnSpc>
                <a:spcPct val="90000"/>
              </a:lnSpc>
              <a:buFontTx/>
              <a:buAutoNum type="arabicPeriod"/>
              <a:defRPr/>
            </a:pPr>
            <a:r>
              <a:rPr lang="en-US" altLang="en-US" sz="2800">
                <a:ea typeface="Arial Unicode MS" pitchFamily="34" charset="-128"/>
              </a:rPr>
              <a:t>Report footer.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2F348454-66FB-4C28-B7D4-75C9D4E543BE}"/>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Top and Bottom Titles</a:t>
            </a:r>
          </a:p>
        </p:txBody>
      </p:sp>
      <p:sp>
        <p:nvSpPr>
          <p:cNvPr id="241667" name="Rectangle 3">
            <a:extLst>
              <a:ext uri="{FF2B5EF4-FFF2-40B4-BE49-F238E27FC236}">
                <a16:creationId xmlns:a16="http://schemas.microsoft.com/office/drawing/2014/main" id="{3F0DBD25-E50C-413C-A07A-EE23B78FE64E}"/>
              </a:ext>
            </a:extLst>
          </p:cNvPr>
          <p:cNvSpPr>
            <a:spLocks noGrp="1" noChangeArrowheads="1"/>
          </p:cNvSpPr>
          <p:nvPr>
            <p:ph idx="1"/>
          </p:nvPr>
        </p:nvSpPr>
        <p:spPr/>
        <p:txBody>
          <a:bodyPr/>
          <a:lstStyle/>
          <a:p>
            <a:pPr marL="855663" indent="-855663" algn="l" eaLnBrk="1" hangingPunct="1">
              <a:lnSpc>
                <a:spcPct val="90000"/>
              </a:lnSpc>
              <a:buFontTx/>
              <a:buChar char="•"/>
              <a:defRPr/>
            </a:pPr>
            <a:r>
              <a:rPr lang="en-US" altLang="en-US" sz="2800">
                <a:ea typeface="Arial Unicode MS" pitchFamily="34" charset="-128"/>
              </a:rPr>
              <a:t>The TTITLE command (short for top title) prints a title on </a:t>
            </a:r>
            <a:r>
              <a:rPr lang="en-US" altLang="en-US" sz="2800" i="1">
                <a:ea typeface="Arial Unicode MS" pitchFamily="34" charset="-128"/>
              </a:rPr>
              <a:t>each page</a:t>
            </a:r>
            <a:r>
              <a:rPr lang="en-US" altLang="en-US" sz="2800">
                <a:ea typeface="Arial Unicode MS" pitchFamily="34" charset="-128"/>
              </a:rPr>
              <a:t> of a report. </a:t>
            </a:r>
          </a:p>
          <a:p>
            <a:pPr marL="855663" indent="-855663" algn="l" eaLnBrk="1" hangingPunct="1">
              <a:lnSpc>
                <a:spcPct val="90000"/>
              </a:lnSpc>
              <a:buFontTx/>
              <a:buChar char="•"/>
              <a:defRPr/>
            </a:pPr>
            <a:r>
              <a:rPr lang="en-US" altLang="en-US" sz="2800">
                <a:ea typeface="Arial Unicode MS" pitchFamily="34" charset="-128"/>
              </a:rPr>
              <a:t>When a simple TTITLE command like the one shown below is used, the report will automatically display the report date and page number. </a:t>
            </a:r>
          </a:p>
          <a:p>
            <a:pPr marL="855663" indent="-855663" algn="l" eaLnBrk="1" hangingPunct="1">
              <a:lnSpc>
                <a:spcPct val="90000"/>
              </a:lnSpc>
              <a:defRPr/>
            </a:pPr>
            <a:endParaRPr lang="en-US" altLang="en-US" sz="1600">
              <a:ea typeface="Arial Unicode MS" pitchFamily="34" charset="-128"/>
            </a:endParaRPr>
          </a:p>
          <a:p>
            <a:pPr marL="855663" indent="-855663" algn="l" eaLnBrk="1" hangingPunct="1">
              <a:lnSpc>
                <a:spcPct val="90000"/>
              </a:lnSpc>
              <a:defRPr/>
            </a:pPr>
            <a:r>
              <a:rPr lang="en-US" altLang="en-US" sz="2800">
                <a:latin typeface="Courier New" panose="02070309020205020404" pitchFamily="49" charset="0"/>
                <a:cs typeface="Courier New" panose="02070309020205020404" pitchFamily="49" charset="0"/>
              </a:rPr>
              <a:t>	</a:t>
            </a:r>
            <a:r>
              <a:rPr lang="en-US" altLang="en-US">
                <a:latin typeface="Courier New" panose="02070309020205020404" pitchFamily="49" charset="0"/>
              </a:rPr>
              <a:t>TTITLE 'Project Information Details'</a:t>
            </a:r>
            <a:r>
              <a:rPr lang="en-US" altLang="en-US" sz="3200"/>
              <a:t> </a:t>
            </a:r>
            <a:endParaRPr lang="en-US" altLang="en-US" sz="2800">
              <a:latin typeface="Courier New" panose="02070309020205020404" pitchFamily="49" charset="0"/>
              <a:cs typeface="Courier New" panose="02070309020205020404" pitchFamily="49" charset="0"/>
            </a:endParaRPr>
          </a:p>
          <a:p>
            <a:pPr marL="855663" indent="-855663" algn="l" eaLnBrk="1" hangingPunct="1">
              <a:lnSpc>
                <a:spcPct val="90000"/>
              </a:lnSpc>
              <a:defRPr/>
            </a:pPr>
            <a:endParaRPr lang="en-US" altLang="en-US" sz="1400">
              <a:latin typeface="Courier New" panose="02070309020205020404" pitchFamily="49" charset="0"/>
              <a:cs typeface="Courier New" panose="02070309020205020404" pitchFamily="49" charset="0"/>
            </a:endParaRPr>
          </a:p>
          <a:p>
            <a:pPr marL="855663" indent="-855663" algn="l" eaLnBrk="1" hangingPunct="1">
              <a:lnSpc>
                <a:spcPct val="90000"/>
              </a:lnSpc>
              <a:defRPr/>
            </a:pPr>
            <a:endParaRPr lang="en-US" altLang="en-US" sz="2800">
              <a:ea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8AF6DF2F-E412-4A30-9D4A-5D304BD81C37}"/>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Top and Bottom Titles</a:t>
            </a:r>
          </a:p>
        </p:txBody>
      </p:sp>
      <p:sp>
        <p:nvSpPr>
          <p:cNvPr id="242691" name="Rectangle 3">
            <a:extLst>
              <a:ext uri="{FF2B5EF4-FFF2-40B4-BE49-F238E27FC236}">
                <a16:creationId xmlns:a16="http://schemas.microsoft.com/office/drawing/2014/main" id="{830949FF-74EB-402F-84D9-F7C5019CDAB7}"/>
              </a:ext>
            </a:extLst>
          </p:cNvPr>
          <p:cNvSpPr>
            <a:spLocks noGrp="1" noChangeArrowheads="1"/>
          </p:cNvSpPr>
          <p:nvPr>
            <p:ph idx="1"/>
          </p:nvPr>
        </p:nvSpPr>
        <p:spPr>
          <a:xfrm>
            <a:off x="449179" y="1440521"/>
            <a:ext cx="8181474" cy="4571999"/>
          </a:xfrm>
        </p:spPr>
        <p:txBody>
          <a:bodyPr>
            <a:noAutofit/>
          </a:bodyPr>
          <a:lstStyle/>
          <a:p>
            <a:pPr marL="855663" indent="-855663" algn="l" eaLnBrk="1" hangingPunct="1">
              <a:lnSpc>
                <a:spcPct val="90000"/>
              </a:lnSpc>
              <a:buFontTx/>
              <a:buChar char="•"/>
              <a:defRPr/>
            </a:pPr>
            <a:r>
              <a:rPr lang="en-US" altLang="en-US" sz="2800" dirty="0">
                <a:ea typeface="Arial Unicode MS" pitchFamily="34" charset="-128"/>
              </a:rPr>
              <a:t>The TTITLE command can be entered interactively at the SQL&gt; prompt. </a:t>
            </a:r>
          </a:p>
          <a:p>
            <a:pPr marL="855663" indent="-855663" algn="l" eaLnBrk="1" hangingPunct="1">
              <a:lnSpc>
                <a:spcPct val="90000"/>
              </a:lnSpc>
              <a:buFontTx/>
              <a:buChar char="•"/>
              <a:defRPr/>
            </a:pPr>
            <a:r>
              <a:rPr lang="en-US" altLang="en-US" sz="2800" dirty="0">
                <a:ea typeface="Arial Unicode MS" pitchFamily="34" charset="-128"/>
              </a:rPr>
              <a:t>The first TTITLE command shown below turns the report title off. </a:t>
            </a:r>
          </a:p>
          <a:p>
            <a:pPr marL="855663" indent="-855663" algn="l" eaLnBrk="1" hangingPunct="1">
              <a:lnSpc>
                <a:spcPct val="90000"/>
              </a:lnSpc>
              <a:buFontTx/>
              <a:buChar char="•"/>
              <a:defRPr/>
            </a:pPr>
            <a:r>
              <a:rPr lang="en-US" altLang="en-US" sz="2800" dirty="0">
                <a:ea typeface="Arial Unicode MS" pitchFamily="34" charset="-128"/>
              </a:rPr>
              <a:t>The second TTITLE command changes the report title interactively when followed by a slash (/) command.  </a:t>
            </a:r>
          </a:p>
          <a:p>
            <a:pPr marL="0" indent="0" algn="l" eaLnBrk="1" hangingPunct="1">
              <a:spcBef>
                <a:spcPts val="600"/>
              </a:spcBef>
              <a:buNone/>
              <a:defRPr/>
            </a:pPr>
            <a:r>
              <a:rPr lang="en-US" altLang="en-US" dirty="0">
                <a:latin typeface="Courier New" panose="02070309020205020404" pitchFamily="49" charset="0"/>
              </a:rPr>
              <a:t>TTITLE OFF</a:t>
            </a:r>
          </a:p>
          <a:p>
            <a:pPr marL="0" indent="0" algn="l" eaLnBrk="1" hangingPunct="1">
              <a:spcBef>
                <a:spcPts val="600"/>
              </a:spcBef>
              <a:buNone/>
              <a:defRPr/>
            </a:pPr>
            <a:r>
              <a:rPr lang="en-US" altLang="en-US" dirty="0">
                <a:latin typeface="Courier New" panose="02070309020205020404" pitchFamily="49" charset="0"/>
              </a:rPr>
              <a:t>TTITLE 'Project and Employee Details'</a:t>
            </a:r>
          </a:p>
          <a:p>
            <a:pPr marL="0" indent="0" algn="l" eaLnBrk="1" hangingPunct="1">
              <a:spcBef>
                <a:spcPts val="600"/>
              </a:spcBef>
              <a:buNone/>
              <a:defRPr/>
            </a:pPr>
            <a:r>
              <a:rPr lang="en-US" altLang="en-US" dirty="0">
                <a:latin typeface="Courier New" panose="020703090202050204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959A3CBA-38F1-4EE4-858D-84F68458A61F}"/>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Top and Bottom Titles</a:t>
            </a:r>
          </a:p>
        </p:txBody>
      </p:sp>
      <p:sp>
        <p:nvSpPr>
          <p:cNvPr id="243715" name="Rectangle 3">
            <a:extLst>
              <a:ext uri="{FF2B5EF4-FFF2-40B4-BE49-F238E27FC236}">
                <a16:creationId xmlns:a16="http://schemas.microsoft.com/office/drawing/2014/main" id="{F4CF3C8C-8CAF-439E-9517-309753E1F302}"/>
              </a:ext>
            </a:extLst>
          </p:cNvPr>
          <p:cNvSpPr>
            <a:spLocks noGrp="1" noChangeArrowheads="1"/>
          </p:cNvSpPr>
          <p:nvPr>
            <p:ph idx="1"/>
          </p:nvPr>
        </p:nvSpPr>
        <p:spPr/>
        <p:txBody>
          <a:bodyPr>
            <a:normAutofit fontScale="40000" lnSpcReduction="20000"/>
          </a:bodyPr>
          <a:lstStyle/>
          <a:p>
            <a:pPr marL="855663" indent="-855663" algn="l" eaLnBrk="1" hangingPunct="1">
              <a:lnSpc>
                <a:spcPct val="120000"/>
              </a:lnSpc>
              <a:spcBef>
                <a:spcPts val="600"/>
              </a:spcBef>
              <a:buFontTx/>
              <a:buChar char="•"/>
              <a:defRPr/>
            </a:pPr>
            <a:r>
              <a:rPr lang="en-US" altLang="en-US" sz="5900" dirty="0">
                <a:ea typeface="Arial Unicode MS" pitchFamily="34" charset="-128"/>
              </a:rPr>
              <a:t>The BTITLE command prints a bottom title with the specified information at the bottom of </a:t>
            </a:r>
            <a:r>
              <a:rPr lang="en-US" altLang="en-US" sz="5900" i="1" dirty="0">
                <a:ea typeface="Arial Unicode MS" pitchFamily="34" charset="-128"/>
              </a:rPr>
              <a:t>each page</a:t>
            </a:r>
            <a:r>
              <a:rPr lang="en-US" altLang="en-US" sz="5900" dirty="0">
                <a:ea typeface="Arial Unicode MS" pitchFamily="34" charset="-128"/>
              </a:rPr>
              <a:t> of a report.</a:t>
            </a:r>
          </a:p>
          <a:p>
            <a:pPr marL="855663" indent="-855663" algn="l" eaLnBrk="1" hangingPunct="1">
              <a:lnSpc>
                <a:spcPct val="120000"/>
              </a:lnSpc>
              <a:spcBef>
                <a:spcPts val="600"/>
              </a:spcBef>
              <a:buFontTx/>
              <a:buChar char="•"/>
              <a:defRPr/>
            </a:pPr>
            <a:r>
              <a:rPr lang="en-US" altLang="en-US" sz="5900" dirty="0">
                <a:ea typeface="Arial Unicode MS" pitchFamily="34" charset="-128"/>
              </a:rPr>
              <a:t>For example, your organization may want each page of a report marked as not for external dissemination as is shown in the BTITLE command here.</a:t>
            </a:r>
          </a:p>
          <a:p>
            <a:pPr marL="855663" indent="-855663" algn="l" eaLnBrk="1" hangingPunct="1">
              <a:lnSpc>
                <a:spcPct val="120000"/>
              </a:lnSpc>
              <a:spcBef>
                <a:spcPts val="600"/>
              </a:spcBef>
              <a:defRPr/>
            </a:pPr>
            <a:endParaRPr lang="en-US" altLang="en-US" sz="5900" dirty="0">
              <a:latin typeface="Courier New" panose="02070309020205020404" pitchFamily="49" charset="0"/>
              <a:cs typeface="Courier New" panose="02070309020205020404" pitchFamily="49" charset="0"/>
            </a:endParaRPr>
          </a:p>
          <a:p>
            <a:pPr marL="0" indent="0" algn="l" eaLnBrk="1" hangingPunct="1">
              <a:lnSpc>
                <a:spcPct val="120000"/>
              </a:lnSpc>
              <a:spcBef>
                <a:spcPts val="600"/>
              </a:spcBef>
              <a:buNone/>
              <a:defRPr/>
            </a:pPr>
            <a:r>
              <a:rPr lang="en-US" altLang="en-US" sz="5900" dirty="0">
                <a:latin typeface="Courier New" panose="02070309020205020404" pitchFamily="49" charset="0"/>
              </a:rPr>
              <a:t>BTITLE SKIP 1 CENTER 'Not for external dissemination.' </a:t>
            </a:r>
            <a:endParaRPr lang="en-US" altLang="en-US" sz="5900" dirty="0">
              <a:latin typeface="Courier New" panose="02070309020205020404" pitchFamily="49" charset="0"/>
              <a:cs typeface="Courier New" panose="02070309020205020404" pitchFamily="49" charset="0"/>
            </a:endParaRPr>
          </a:p>
          <a:p>
            <a:pPr marL="0" indent="0" algn="l" eaLnBrk="1" hangingPunct="1">
              <a:lnSpc>
                <a:spcPct val="90000"/>
              </a:lnSpc>
              <a:buNone/>
              <a:defRPr/>
            </a:pPr>
            <a:r>
              <a:rPr lang="en-US" altLang="en-US" sz="2800" dirty="0">
                <a:cs typeface="Courier New" panose="02070309020205020404" pitchFamily="49" charset="0"/>
              </a:rPr>
              <a:t> </a:t>
            </a:r>
            <a:endParaRPr lang="en-US" altLang="en-US" sz="2800" dirty="0">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672BF1D7-1B4C-494F-9713-9CF13C83E531}"/>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Top and Bottom Titles</a:t>
            </a:r>
          </a:p>
        </p:txBody>
      </p:sp>
      <p:sp>
        <p:nvSpPr>
          <p:cNvPr id="244739" name="Rectangle 3">
            <a:extLst>
              <a:ext uri="{FF2B5EF4-FFF2-40B4-BE49-F238E27FC236}">
                <a16:creationId xmlns:a16="http://schemas.microsoft.com/office/drawing/2014/main" id="{EEF28FD9-F009-4039-8478-215804D21005}"/>
              </a:ext>
            </a:extLst>
          </p:cNvPr>
          <p:cNvSpPr>
            <a:spLocks noGrp="1" noChangeArrowheads="1"/>
          </p:cNvSpPr>
          <p:nvPr>
            <p:ph idx="1"/>
          </p:nvPr>
        </p:nvSpPr>
        <p:spPr>
          <a:xfrm>
            <a:off x="529389" y="1586753"/>
            <a:ext cx="8133348" cy="4571999"/>
          </a:xfrm>
        </p:spPr>
        <p:txBody>
          <a:bodyPr>
            <a:noAutofit/>
          </a:bodyPr>
          <a:lstStyle/>
          <a:p>
            <a:pPr marL="855663" indent="-855663" algn="l" eaLnBrk="1" hangingPunct="1">
              <a:lnSpc>
                <a:spcPct val="90000"/>
              </a:lnSpc>
              <a:buFontTx/>
              <a:buChar char="•"/>
              <a:defRPr/>
            </a:pPr>
            <a:r>
              <a:rPr lang="en-US" altLang="en-US" sz="2800" dirty="0">
                <a:cs typeface="Times New Roman" panose="02020603050405020304" pitchFamily="18" charset="0"/>
              </a:rPr>
              <a:t>The SKIP clause is optional. </a:t>
            </a:r>
          </a:p>
          <a:p>
            <a:pPr marL="855663" indent="-855663" algn="l" eaLnBrk="1" hangingPunct="1">
              <a:lnSpc>
                <a:spcPct val="90000"/>
              </a:lnSpc>
              <a:buFontTx/>
              <a:buChar char="•"/>
              <a:defRPr/>
            </a:pPr>
            <a:r>
              <a:rPr lang="en-US" altLang="en-US" sz="2800" dirty="0">
                <a:cs typeface="Times New Roman" panose="02020603050405020304" pitchFamily="18" charset="0"/>
              </a:rPr>
              <a:t>SKIP 1 inserts one blank line into the report.</a:t>
            </a:r>
          </a:p>
          <a:p>
            <a:pPr marL="855663" indent="-855663" algn="l" eaLnBrk="1" hangingPunct="1">
              <a:lnSpc>
                <a:spcPct val="90000"/>
              </a:lnSpc>
              <a:buFontTx/>
              <a:buChar char="•"/>
              <a:defRPr/>
            </a:pPr>
            <a:r>
              <a:rPr lang="en-US" altLang="en-US" sz="2800" dirty="0">
                <a:cs typeface="Times New Roman" panose="02020603050405020304" pitchFamily="18" charset="0"/>
              </a:rPr>
              <a:t>You can specify the number of lines to skip.  If the SKIP option is specified prior to the bottom title, as shown here, then one line is skipped prior to printing the bottom title.</a:t>
            </a:r>
          </a:p>
          <a:p>
            <a:pPr marL="855663" indent="-855663" algn="l" eaLnBrk="1" hangingPunct="1">
              <a:lnSpc>
                <a:spcPct val="90000"/>
              </a:lnSpc>
              <a:defRPr/>
            </a:pPr>
            <a:endParaRPr lang="en-US" altLang="en-US" sz="2800" dirty="0">
              <a:latin typeface="Courier New" panose="02070309020205020404" pitchFamily="49" charset="0"/>
            </a:endParaRPr>
          </a:p>
          <a:p>
            <a:pPr marL="0" indent="0" algn="l" eaLnBrk="1" hangingPunct="1">
              <a:lnSpc>
                <a:spcPct val="90000"/>
              </a:lnSpc>
              <a:buNone/>
              <a:defRPr/>
            </a:pPr>
            <a:r>
              <a:rPr lang="en-US" altLang="en-US" sz="2800" dirty="0">
                <a:latin typeface="Courier New" panose="02070309020205020404" pitchFamily="49" charset="0"/>
              </a:rPr>
              <a:t>BTITLE SKIP 1 CENTER 'Not for external dissemination.'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3A6EE6A9-C376-45AC-B3A1-E997CDEE907A}"/>
              </a:ext>
            </a:extLst>
          </p:cNvPr>
          <p:cNvSpPr>
            <a:spLocks noGrp="1" noChangeArrowheads="1"/>
          </p:cNvSpPr>
          <p:nvPr>
            <p:ph type="title"/>
          </p:nvPr>
        </p:nvSpPr>
        <p:spPr>
          <a:xfrm>
            <a:off x="726140" y="175494"/>
            <a:ext cx="7691719" cy="1143000"/>
          </a:xfrm>
        </p:spPr>
        <p:txBody>
          <a:bodyPr anchor="ctr"/>
          <a:lstStyle/>
          <a:p>
            <a:pPr eaLnBrk="1" hangingPunct="1">
              <a:defRPr/>
            </a:pPr>
            <a:r>
              <a:rPr lang="en-US" altLang="en-US" sz="4400" dirty="0">
                <a:ea typeface="Arial Unicode MS" pitchFamily="34" charset="-128"/>
              </a:rPr>
              <a:t>Top and Bottom Titles</a:t>
            </a:r>
          </a:p>
        </p:txBody>
      </p:sp>
      <p:sp>
        <p:nvSpPr>
          <p:cNvPr id="245763" name="Rectangle 3">
            <a:extLst>
              <a:ext uri="{FF2B5EF4-FFF2-40B4-BE49-F238E27FC236}">
                <a16:creationId xmlns:a16="http://schemas.microsoft.com/office/drawing/2014/main" id="{9D20C675-1250-4EB3-9D1E-FCF5CED8F8AF}"/>
              </a:ext>
            </a:extLst>
          </p:cNvPr>
          <p:cNvSpPr>
            <a:spLocks noGrp="1" noChangeArrowheads="1"/>
          </p:cNvSpPr>
          <p:nvPr>
            <p:ph idx="1"/>
          </p:nvPr>
        </p:nvSpPr>
        <p:spPr>
          <a:xfrm>
            <a:off x="309967" y="1318494"/>
            <a:ext cx="8477572" cy="4829545"/>
          </a:xfrm>
        </p:spPr>
        <p:txBody>
          <a:bodyPr>
            <a:noAutofit/>
          </a:bodyPr>
          <a:lstStyle/>
          <a:p>
            <a:pPr marL="855663" indent="-855663" algn="l" eaLnBrk="1" hangingPunct="1">
              <a:lnSpc>
                <a:spcPct val="120000"/>
              </a:lnSpc>
              <a:spcBef>
                <a:spcPts val="600"/>
              </a:spcBef>
              <a:buFontTx/>
              <a:buChar char="•"/>
              <a:defRPr/>
            </a:pPr>
            <a:r>
              <a:rPr lang="en-US" altLang="en-US" sz="2000" dirty="0">
                <a:ea typeface="Arial Unicode MS" pitchFamily="34" charset="-128"/>
              </a:rPr>
              <a:t>Top and Bottom Titles can be positioned with the keywords CENTER, RIGHT, and LEFT.</a:t>
            </a:r>
          </a:p>
          <a:p>
            <a:pPr marL="855663" indent="-855663" algn="l" eaLnBrk="1" hangingPunct="1">
              <a:lnSpc>
                <a:spcPct val="120000"/>
              </a:lnSpc>
              <a:spcBef>
                <a:spcPts val="600"/>
              </a:spcBef>
              <a:buFontTx/>
              <a:buChar char="•"/>
              <a:defRPr/>
            </a:pPr>
            <a:r>
              <a:rPr lang="en-US" altLang="en-US" sz="2000" dirty="0">
                <a:ea typeface="Arial Unicode MS" pitchFamily="34" charset="-128"/>
              </a:rPr>
              <a:t>An example multi-lined TTITLE command is shown below.  </a:t>
            </a:r>
          </a:p>
          <a:p>
            <a:pPr marL="855663" indent="-855663" algn="l" eaLnBrk="1" hangingPunct="1">
              <a:lnSpc>
                <a:spcPct val="120000"/>
              </a:lnSpc>
              <a:spcBef>
                <a:spcPts val="600"/>
              </a:spcBef>
              <a:buFontTx/>
              <a:buChar char="•"/>
              <a:defRPr/>
            </a:pPr>
            <a:r>
              <a:rPr lang="en-US" altLang="en-US" sz="2000" dirty="0">
                <a:ea typeface="Arial Unicode MS" pitchFamily="34" charset="-128"/>
              </a:rPr>
              <a:t>The dash (-) at the end of a line continues the command to the next line.</a:t>
            </a:r>
          </a:p>
          <a:p>
            <a:pPr marL="855663" indent="-855663" algn="l" eaLnBrk="1" hangingPunct="1">
              <a:lnSpc>
                <a:spcPct val="120000"/>
              </a:lnSpc>
              <a:spcBef>
                <a:spcPts val="600"/>
              </a:spcBef>
              <a:buFontTx/>
              <a:buChar char="•"/>
              <a:defRPr/>
            </a:pPr>
            <a:r>
              <a:rPr lang="en-US" altLang="en-US" sz="2000" dirty="0"/>
              <a:t>The </a:t>
            </a:r>
            <a:r>
              <a:rPr lang="en-US" altLang="en-US" sz="2000" i="1" dirty="0" err="1"/>
              <a:t>sql.pno</a:t>
            </a:r>
            <a:r>
              <a:rPr lang="en-US" altLang="en-US" sz="2000" dirty="0"/>
              <a:t> entry is a predefined SQL variable that can be used to display the current page number for a report. </a:t>
            </a:r>
          </a:p>
          <a:p>
            <a:pPr marL="855663" indent="-855663" algn="l" eaLnBrk="1" hangingPunct="1">
              <a:lnSpc>
                <a:spcPct val="120000"/>
              </a:lnSpc>
              <a:spcBef>
                <a:spcPts val="600"/>
              </a:spcBef>
              <a:buFontTx/>
              <a:buChar char="•"/>
              <a:defRPr/>
            </a:pPr>
            <a:r>
              <a:rPr lang="en-US" altLang="en-US" sz="2000" dirty="0">
                <a:cs typeface="Times New Roman" panose="02020603050405020304" pitchFamily="18" charset="0"/>
              </a:rPr>
              <a:t>When a complex TTITLE command is used, Oracle does not automatically print the date and page number information as was done earlier</a:t>
            </a:r>
            <a:r>
              <a:rPr lang="en-US" altLang="en-US" sz="2000" dirty="0">
                <a:cs typeface="Courier New" panose="02070309020205020404" pitchFamily="49" charset="0"/>
              </a:rPr>
              <a:t> .</a:t>
            </a:r>
            <a:endParaRPr lang="en-US" altLang="en-US" sz="2000" dirty="0">
              <a:ea typeface="Arial Unicode MS" pitchFamily="34" charset="-128"/>
            </a:endParaRPr>
          </a:p>
          <a:p>
            <a:pPr marL="0" indent="0" algn="l" eaLnBrk="1" hangingPunct="1">
              <a:lnSpc>
                <a:spcPct val="120000"/>
              </a:lnSpc>
              <a:spcBef>
                <a:spcPts val="600"/>
              </a:spcBef>
              <a:buNone/>
              <a:defRPr/>
            </a:pPr>
            <a:r>
              <a:rPr lang="en-US" altLang="en-US" sz="1800" dirty="0">
                <a:latin typeface="Courier New" panose="02070309020205020404" pitchFamily="49" charset="0"/>
              </a:rPr>
              <a:t>TTITLE LEFT </a:t>
            </a:r>
            <a:r>
              <a:rPr lang="en-US" altLang="en-US" sz="1800" dirty="0" err="1">
                <a:latin typeface="Courier New" panose="02070309020205020404" pitchFamily="49" charset="0"/>
              </a:rPr>
              <a:t>DateVar</a:t>
            </a:r>
            <a:r>
              <a:rPr lang="en-US" altLang="en-US" sz="1800" dirty="0">
                <a:latin typeface="Courier New" panose="02070309020205020404" pitchFamily="49" charset="0"/>
              </a:rPr>
              <a:t> –</a:t>
            </a:r>
          </a:p>
          <a:p>
            <a:pPr marL="0" indent="0" algn="l" eaLnBrk="1" hangingPunct="1">
              <a:lnSpc>
                <a:spcPct val="120000"/>
              </a:lnSpc>
              <a:spcBef>
                <a:spcPts val="600"/>
              </a:spcBef>
              <a:buNone/>
              <a:defRPr/>
            </a:pPr>
            <a:r>
              <a:rPr lang="en-US" altLang="en-US" sz="1800" dirty="0">
                <a:latin typeface="Courier New" panose="02070309020205020404" pitchFamily="49" charset="0"/>
              </a:rPr>
              <a:t>    RIGHT 'Page: ' FORMAT 99 </a:t>
            </a:r>
            <a:r>
              <a:rPr lang="en-US" altLang="en-US" sz="1800" dirty="0" err="1">
                <a:latin typeface="Courier New" panose="02070309020205020404" pitchFamily="49" charset="0"/>
              </a:rPr>
              <a:t>sql.pno</a:t>
            </a:r>
            <a:r>
              <a:rPr lang="en-US" altLang="en-US" sz="1800" dirty="0">
                <a:latin typeface="Courier New" panose="02070309020205020404" pitchFamily="49" charset="0"/>
              </a:rPr>
              <a:t> SKIP 1 –</a:t>
            </a:r>
          </a:p>
          <a:p>
            <a:pPr marL="0" indent="0" algn="l" eaLnBrk="1" hangingPunct="1">
              <a:lnSpc>
                <a:spcPct val="120000"/>
              </a:lnSpc>
              <a:spcBef>
                <a:spcPts val="600"/>
              </a:spcBef>
              <a:buNone/>
              <a:defRPr/>
            </a:pPr>
            <a:r>
              <a:rPr lang="en-US" altLang="en-US" sz="1800" dirty="0">
                <a:latin typeface="Courier New" panose="02070309020205020404" pitchFamily="49" charset="0"/>
              </a:rPr>
              <a:t>    CENTER 'Project and Employee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90E2C9B3-0E8E-4CD9-B0A4-CFB2171F7251}"/>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Report Headers and Footers</a:t>
            </a:r>
          </a:p>
        </p:txBody>
      </p:sp>
      <p:sp>
        <p:nvSpPr>
          <p:cNvPr id="247811" name="Rectangle 3">
            <a:extLst>
              <a:ext uri="{FF2B5EF4-FFF2-40B4-BE49-F238E27FC236}">
                <a16:creationId xmlns:a16="http://schemas.microsoft.com/office/drawing/2014/main" id="{7A54586E-2F2E-4E72-AA41-8889E65C7722}"/>
              </a:ext>
            </a:extLst>
          </p:cNvPr>
          <p:cNvSpPr>
            <a:spLocks noGrp="1" noChangeArrowheads="1"/>
          </p:cNvSpPr>
          <p:nvPr>
            <p:ph idx="1"/>
          </p:nvPr>
        </p:nvSpPr>
        <p:spPr/>
        <p:txBody>
          <a:bodyPr>
            <a:normAutofit fontScale="92500" lnSpcReduction="20000"/>
          </a:bodyPr>
          <a:lstStyle/>
          <a:p>
            <a:pPr marL="855663" indent="-855663" algn="l" eaLnBrk="1" hangingPunct="1">
              <a:lnSpc>
                <a:spcPct val="90000"/>
              </a:lnSpc>
              <a:buFontTx/>
              <a:buChar char="•"/>
              <a:defRPr/>
            </a:pPr>
            <a:r>
              <a:rPr lang="en-US" altLang="en-US" sz="3000" dirty="0">
                <a:ea typeface="Arial Unicode MS" pitchFamily="34" charset="-128"/>
              </a:rPr>
              <a:t>A report header prints to the top of the </a:t>
            </a:r>
            <a:r>
              <a:rPr lang="en-US" altLang="en-US" sz="3000" i="1" dirty="0">
                <a:ea typeface="Arial Unicode MS" pitchFamily="34" charset="-128"/>
              </a:rPr>
              <a:t>first page</a:t>
            </a:r>
            <a:r>
              <a:rPr lang="en-US" altLang="en-US" sz="3000" dirty="0">
                <a:ea typeface="Arial Unicode MS" pitchFamily="34" charset="-128"/>
              </a:rPr>
              <a:t> of a report.</a:t>
            </a:r>
          </a:p>
          <a:p>
            <a:pPr marL="855663" indent="-855663" algn="l" eaLnBrk="1" hangingPunct="1">
              <a:lnSpc>
                <a:spcPct val="90000"/>
              </a:lnSpc>
              <a:buFontTx/>
              <a:buChar char="•"/>
              <a:defRPr/>
            </a:pPr>
            <a:r>
              <a:rPr lang="en-US" altLang="en-US" sz="3000" dirty="0">
                <a:ea typeface="Arial Unicode MS" pitchFamily="34" charset="-128"/>
              </a:rPr>
              <a:t>This REPHEADER command uses the SKIP 2 option to insert two blank lines immediately after the report header is printed.  </a:t>
            </a:r>
          </a:p>
          <a:p>
            <a:pPr marL="855663" indent="-855663" algn="l" eaLnBrk="1" hangingPunct="1">
              <a:lnSpc>
                <a:spcPct val="90000"/>
              </a:lnSpc>
              <a:buFontTx/>
              <a:buChar char="•"/>
              <a:defRPr/>
            </a:pPr>
            <a:r>
              <a:rPr lang="en-US" altLang="en-US" sz="3000" dirty="0">
                <a:ea typeface="Arial Unicode MS" pitchFamily="34" charset="-128"/>
              </a:rPr>
              <a:t>Notice that the report header prints after the top title line.</a:t>
            </a:r>
          </a:p>
          <a:p>
            <a:pPr marL="855663" indent="-855663" algn="l" eaLnBrk="1" hangingPunct="1">
              <a:lnSpc>
                <a:spcPct val="90000"/>
              </a:lnSpc>
              <a:defRPr/>
            </a:pPr>
            <a:endParaRPr lang="en-US" altLang="en-US" sz="1400" dirty="0">
              <a:ea typeface="Arial Unicode MS" pitchFamily="34" charset="-128"/>
            </a:endParaRPr>
          </a:p>
          <a:p>
            <a:pPr marL="0" indent="0" algn="l" eaLnBrk="1" hangingPunct="1">
              <a:lnSpc>
                <a:spcPct val="90000"/>
              </a:lnSpc>
              <a:buNone/>
              <a:defRPr/>
            </a:pPr>
            <a:r>
              <a:rPr lang="en-US" altLang="en-US" dirty="0">
                <a:latin typeface="Courier New" panose="02070309020205020404" pitchFamily="49" charset="0"/>
              </a:rPr>
              <a:t>REPHEADER 'Project Report #1 - prepared by A. Powell' SKIP 2</a:t>
            </a:r>
            <a:endParaRPr lang="en-US" altLang="en-US" dirty="0">
              <a:latin typeface="Courier New" panose="02070309020205020404" pitchFamily="49" charset="0"/>
              <a:cs typeface="Courier New" panose="02070309020205020404" pitchFamily="49" charset="0"/>
            </a:endParaRPr>
          </a:p>
          <a:p>
            <a:pPr marL="855663" indent="-855663" algn="l" eaLnBrk="1" hangingPunct="1">
              <a:lnSpc>
                <a:spcPct val="90000"/>
              </a:lnSpc>
              <a:buFontTx/>
              <a:buChar char="•"/>
              <a:defRPr/>
            </a:pPr>
            <a:endParaRPr lang="en-US" altLang="en-US" dirty="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C3CED4C9-DCFA-42B6-9264-C607FCB85D42}"/>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Report Headers and Footers</a:t>
            </a:r>
          </a:p>
        </p:txBody>
      </p:sp>
      <p:sp>
        <p:nvSpPr>
          <p:cNvPr id="248835" name="Rectangle 3">
            <a:extLst>
              <a:ext uri="{FF2B5EF4-FFF2-40B4-BE49-F238E27FC236}">
                <a16:creationId xmlns:a16="http://schemas.microsoft.com/office/drawing/2014/main" id="{E3BB14B0-F8D2-4873-BF77-CBBF474AB2B3}"/>
              </a:ext>
            </a:extLst>
          </p:cNvPr>
          <p:cNvSpPr>
            <a:spLocks noGrp="1" noChangeArrowheads="1"/>
          </p:cNvSpPr>
          <p:nvPr>
            <p:ph idx="1"/>
          </p:nvPr>
        </p:nvSpPr>
        <p:spPr/>
        <p:txBody>
          <a:bodyPr>
            <a:normAutofit fontScale="85000" lnSpcReduction="10000"/>
          </a:bodyPr>
          <a:lstStyle/>
          <a:p>
            <a:pPr marL="855663" indent="-855663" algn="l" eaLnBrk="1" hangingPunct="1">
              <a:lnSpc>
                <a:spcPct val="120000"/>
              </a:lnSpc>
              <a:spcBef>
                <a:spcPts val="600"/>
              </a:spcBef>
              <a:buFontTx/>
              <a:buChar char="•"/>
              <a:defRPr/>
            </a:pPr>
            <a:r>
              <a:rPr lang="en-US" altLang="en-US" dirty="0">
                <a:ea typeface="Arial Unicode MS" pitchFamily="34" charset="-128"/>
              </a:rPr>
              <a:t>Report footers print to the bottom of the </a:t>
            </a:r>
            <a:r>
              <a:rPr lang="en-US" altLang="en-US" i="1" dirty="0">
                <a:ea typeface="Arial Unicode MS" pitchFamily="34" charset="-128"/>
              </a:rPr>
              <a:t>last page</a:t>
            </a:r>
            <a:r>
              <a:rPr lang="en-US" altLang="en-US" dirty="0">
                <a:ea typeface="Arial Unicode MS" pitchFamily="34" charset="-128"/>
              </a:rPr>
              <a:t> of a report.</a:t>
            </a:r>
          </a:p>
          <a:p>
            <a:pPr marL="855663" indent="-855663" algn="l" eaLnBrk="1" hangingPunct="1">
              <a:lnSpc>
                <a:spcPct val="120000"/>
              </a:lnSpc>
              <a:spcBef>
                <a:spcPts val="600"/>
              </a:spcBef>
              <a:buFontTx/>
              <a:buChar char="•"/>
              <a:defRPr/>
            </a:pPr>
            <a:r>
              <a:rPr lang="en-US" altLang="en-US" dirty="0">
                <a:ea typeface="Arial Unicode MS" pitchFamily="34" charset="-128"/>
              </a:rPr>
              <a:t>Here the SKIP 3 option provides for three skipped blank lines prior to printing the report footer.</a:t>
            </a:r>
          </a:p>
          <a:p>
            <a:pPr marL="855663" indent="-855663" algn="l" eaLnBrk="1" hangingPunct="1">
              <a:lnSpc>
                <a:spcPct val="120000"/>
              </a:lnSpc>
              <a:spcBef>
                <a:spcPts val="600"/>
              </a:spcBef>
              <a:buFontTx/>
              <a:buChar char="•"/>
              <a:defRPr/>
            </a:pPr>
            <a:r>
              <a:rPr lang="en-US" altLang="en-US" dirty="0">
                <a:ea typeface="Arial Unicode MS" pitchFamily="34" charset="-128"/>
              </a:rPr>
              <a:t>Note that the report footer prints prior to the bottom title line.  </a:t>
            </a:r>
          </a:p>
          <a:p>
            <a:pPr marL="855663" indent="-855663" algn="l" eaLnBrk="1" hangingPunct="1">
              <a:lnSpc>
                <a:spcPct val="120000"/>
              </a:lnSpc>
              <a:spcBef>
                <a:spcPts val="600"/>
              </a:spcBef>
              <a:defRPr/>
            </a:pPr>
            <a:endParaRPr lang="en-US" altLang="en-US" sz="900" dirty="0">
              <a:latin typeface="Courier New" panose="02070309020205020404" pitchFamily="49" charset="0"/>
              <a:cs typeface="Courier New" panose="02070309020205020404" pitchFamily="49" charset="0"/>
            </a:endParaRPr>
          </a:p>
          <a:p>
            <a:pPr marL="0" indent="0" algn="l" eaLnBrk="1" hangingPunct="1">
              <a:lnSpc>
                <a:spcPct val="120000"/>
              </a:lnSpc>
              <a:spcBef>
                <a:spcPts val="600"/>
              </a:spcBef>
              <a:buNone/>
              <a:defRPr/>
            </a:pPr>
            <a:r>
              <a:rPr lang="en-US" altLang="en-US" dirty="0">
                <a:latin typeface="Courier New" panose="02070309020205020404" pitchFamily="49" charset="0"/>
                <a:cs typeface="Courier New" panose="02070309020205020404" pitchFamily="49" charset="0"/>
              </a:rPr>
              <a:t>REPFOOTER SKIP 3 '-- Last Page of Report --</a:t>
            </a:r>
            <a:r>
              <a:rPr lang="en-US" altLang="en-US" dirty="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marL="855663" indent="-855663" algn="l" eaLnBrk="1" hangingPunct="1">
              <a:lnSpc>
                <a:spcPct val="120000"/>
              </a:lnSpc>
              <a:spcBef>
                <a:spcPts val="600"/>
              </a:spcBef>
              <a:defRPr/>
            </a:pPr>
            <a:endParaRPr lang="en-US" altLang="en-US" sz="900" dirty="0">
              <a:latin typeface="Courier New" panose="02070309020205020404" pitchFamily="49" charset="0"/>
              <a:cs typeface="Courier New" panose="02070309020205020404" pitchFamily="49" charset="0"/>
            </a:endParaRPr>
          </a:p>
          <a:p>
            <a:pPr marL="855663" indent="-855663" algn="l" eaLnBrk="1" hangingPunct="1">
              <a:lnSpc>
                <a:spcPct val="120000"/>
              </a:lnSpc>
              <a:spcBef>
                <a:spcPts val="600"/>
              </a:spcBef>
              <a:buFontTx/>
              <a:buChar char="•"/>
              <a:defRPr/>
            </a:pPr>
            <a:r>
              <a:rPr lang="en-US" altLang="en-US" dirty="0">
                <a:ea typeface="Arial Unicode MS" pitchFamily="34" charset="-128"/>
              </a:rPr>
              <a:t>The OFF option also applies to report headers and footers, and will turn the report header and/or footer off.</a:t>
            </a:r>
          </a:p>
          <a:p>
            <a:pPr marL="855663" indent="-855663" algn="l" eaLnBrk="1" hangingPunct="1">
              <a:lnSpc>
                <a:spcPct val="120000"/>
              </a:lnSpc>
              <a:spcBef>
                <a:spcPts val="600"/>
              </a:spcBef>
              <a:defRPr/>
            </a:pPr>
            <a:endParaRPr lang="en-US" altLang="en-US" sz="900" dirty="0">
              <a:latin typeface="Courier New" panose="02070309020205020404" pitchFamily="49" charset="0"/>
            </a:endParaRPr>
          </a:p>
          <a:p>
            <a:pPr marL="0" indent="0" algn="l" eaLnBrk="1" hangingPunct="1">
              <a:lnSpc>
                <a:spcPct val="120000"/>
              </a:lnSpc>
              <a:spcBef>
                <a:spcPts val="600"/>
              </a:spcBef>
              <a:buNone/>
              <a:defRPr/>
            </a:pPr>
            <a:r>
              <a:rPr lang="en-US" altLang="en-US" dirty="0">
                <a:latin typeface="Courier New" panose="02070309020205020404" pitchFamily="49" charset="0"/>
              </a:rPr>
              <a:t>REPHEADER OFF</a:t>
            </a:r>
          </a:p>
          <a:p>
            <a:pPr marL="0" indent="0" algn="l" eaLnBrk="1" hangingPunct="1">
              <a:lnSpc>
                <a:spcPct val="120000"/>
              </a:lnSpc>
              <a:spcBef>
                <a:spcPts val="600"/>
              </a:spcBef>
              <a:buNone/>
              <a:defRPr/>
            </a:pPr>
            <a:r>
              <a:rPr lang="en-US" altLang="en-US" dirty="0">
                <a:latin typeface="Courier New" panose="02070309020205020404" pitchFamily="49" charset="0"/>
              </a:rPr>
              <a:t>REPFOOTER OFF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0BB9A6DD-20DF-4764-9DBE-107E1B37A0D8}"/>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Setting the Line and Page Size</a:t>
            </a:r>
          </a:p>
        </p:txBody>
      </p:sp>
      <p:sp>
        <p:nvSpPr>
          <p:cNvPr id="249859" name="Rectangle 3">
            <a:extLst>
              <a:ext uri="{FF2B5EF4-FFF2-40B4-BE49-F238E27FC236}">
                <a16:creationId xmlns:a16="http://schemas.microsoft.com/office/drawing/2014/main" id="{A4D58E97-4077-4D99-A477-7F0CDB22A8C8}"/>
              </a:ext>
            </a:extLst>
          </p:cNvPr>
          <p:cNvSpPr>
            <a:spLocks noGrp="1" noChangeArrowheads="1"/>
          </p:cNvSpPr>
          <p:nvPr>
            <p:ph idx="1"/>
          </p:nvPr>
        </p:nvSpPr>
        <p:spPr>
          <a:xfrm>
            <a:off x="573437" y="1457979"/>
            <a:ext cx="8059119" cy="4880828"/>
          </a:xfrm>
        </p:spPr>
        <p:txBody>
          <a:bodyPr>
            <a:normAutofit fontScale="92500" lnSpcReduction="20000"/>
          </a:bodyPr>
          <a:lstStyle/>
          <a:p>
            <a:pPr marL="855663" indent="-855663" algn="l" eaLnBrk="1" hangingPunct="1">
              <a:lnSpc>
                <a:spcPct val="120000"/>
              </a:lnSpc>
              <a:spcBef>
                <a:spcPts val="600"/>
              </a:spcBef>
              <a:buFontTx/>
              <a:buChar char="•"/>
              <a:defRPr/>
            </a:pPr>
            <a:r>
              <a:rPr lang="en-US" altLang="en-US" sz="2800" dirty="0">
                <a:cs typeface="Times New Roman" panose="02020603050405020304" pitchFamily="18" charset="0"/>
              </a:rPr>
              <a:t>SET LINESIZE specifies the size of an output line in characters.  Depending on font size, a printer may be able to handle 79 characters.</a:t>
            </a:r>
          </a:p>
          <a:p>
            <a:pPr marL="855663" indent="-855663" algn="l" eaLnBrk="1" hangingPunct="1">
              <a:lnSpc>
                <a:spcPct val="120000"/>
              </a:lnSpc>
              <a:spcBef>
                <a:spcPts val="600"/>
              </a:spcBef>
              <a:buFontTx/>
              <a:buChar char="•"/>
              <a:defRPr/>
            </a:pPr>
            <a:r>
              <a:rPr lang="en-US" altLang="en-US" sz="2800" dirty="0">
                <a:cs typeface="Times New Roman" panose="02020603050405020304" pitchFamily="18" charset="0"/>
              </a:rPr>
              <a:t>This command sets a line size of 55 characters.</a:t>
            </a:r>
          </a:p>
          <a:p>
            <a:pPr marL="0" indent="0" algn="l" eaLnBrk="1" hangingPunct="1">
              <a:lnSpc>
                <a:spcPct val="120000"/>
              </a:lnSpc>
              <a:spcBef>
                <a:spcPts val="600"/>
              </a:spcBef>
              <a:buNone/>
              <a:defRPr/>
            </a:pPr>
            <a:r>
              <a:rPr lang="en-US" altLang="en-US" dirty="0">
                <a:latin typeface="Courier New" panose="02070309020205020404" pitchFamily="49" charset="0"/>
                <a:cs typeface="Times New Roman" panose="02020603050405020304" pitchFamily="18" charset="0"/>
              </a:rPr>
              <a:t>SET LINESIZE 55</a:t>
            </a:r>
            <a:r>
              <a:rPr lang="en-US" altLang="en-US" dirty="0">
                <a:latin typeface="courier" pitchFamily="49" charset="0"/>
                <a:cs typeface="Times New Roman" panose="02020603050405020304" pitchFamily="18" charset="0"/>
              </a:rPr>
              <a:t> </a:t>
            </a:r>
            <a:r>
              <a:rPr lang="en-US" altLang="en-US" dirty="0">
                <a:latin typeface="courier" pitchFamily="49" charset="0"/>
                <a:cs typeface="Courier New" panose="02070309020205020404" pitchFamily="49" charset="0"/>
              </a:rPr>
              <a:t> </a:t>
            </a:r>
          </a:p>
          <a:p>
            <a:pPr marL="855663" indent="-855663" algn="l" eaLnBrk="1" hangingPunct="1">
              <a:lnSpc>
                <a:spcPct val="120000"/>
              </a:lnSpc>
              <a:spcBef>
                <a:spcPts val="600"/>
              </a:spcBef>
              <a:buFontTx/>
              <a:buChar char="•"/>
              <a:defRPr/>
            </a:pPr>
            <a:r>
              <a:rPr lang="en-US" altLang="en-US" sz="2800" dirty="0">
                <a:ea typeface="Arial Unicode MS" pitchFamily="34" charset="-128"/>
              </a:rPr>
              <a:t>SET PAGESIZE specifies the number of lines to be printed per page. </a:t>
            </a:r>
          </a:p>
          <a:p>
            <a:pPr marL="855663" indent="-855663" algn="l" eaLnBrk="1" hangingPunct="1">
              <a:lnSpc>
                <a:spcPct val="120000"/>
              </a:lnSpc>
              <a:spcBef>
                <a:spcPts val="600"/>
              </a:spcBef>
              <a:buFontTx/>
              <a:buChar char="•"/>
              <a:defRPr/>
            </a:pPr>
            <a:r>
              <a:rPr lang="en-US" altLang="en-US" sz="2800" dirty="0">
                <a:ea typeface="Arial Unicode MS" pitchFamily="34" charset="-128"/>
              </a:rPr>
              <a:t>A typical setting is 50 to 55 lines of output per page for 10-point or 12-point printer fonts.</a:t>
            </a:r>
          </a:p>
          <a:p>
            <a:pPr marL="855663" indent="-855663" algn="l" eaLnBrk="1" hangingPunct="1">
              <a:lnSpc>
                <a:spcPct val="120000"/>
              </a:lnSpc>
              <a:spcBef>
                <a:spcPts val="600"/>
              </a:spcBef>
              <a:buFontTx/>
              <a:buChar char="•"/>
              <a:defRPr/>
            </a:pPr>
            <a:r>
              <a:rPr lang="en-US" altLang="en-US" sz="2800" dirty="0">
                <a:ea typeface="Arial Unicode MS" pitchFamily="34" charset="-128"/>
              </a:rPr>
              <a:t>This command sets the page size to 50 lines.</a:t>
            </a:r>
          </a:p>
          <a:p>
            <a:pPr marL="0" indent="0" algn="l" eaLnBrk="1" hangingPunct="1">
              <a:lnSpc>
                <a:spcPct val="120000"/>
              </a:lnSpc>
              <a:spcBef>
                <a:spcPts val="600"/>
              </a:spcBef>
              <a:buNone/>
              <a:defRPr/>
            </a:pPr>
            <a:r>
              <a:rPr lang="en-US" altLang="en-US" dirty="0">
                <a:latin typeface="Courier New" panose="02070309020205020404" pitchFamily="49" charset="0"/>
                <a:cs typeface="Courier New" panose="02070309020205020404" pitchFamily="49" charset="0"/>
              </a:rPr>
              <a:t>SET PAGESIZE 50</a:t>
            </a:r>
          </a:p>
          <a:p>
            <a:pPr marL="855663" indent="-855663" algn="l" eaLnBrk="1" hangingPunct="1">
              <a:lnSpc>
                <a:spcPct val="90000"/>
              </a:lnSpc>
              <a:buFontTx/>
              <a:buChar char="•"/>
              <a:defRPr/>
            </a:pPr>
            <a:endParaRPr lang="en-US" altLang="en-US" dirty="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5A7A7BB7-3A15-4F1A-81DF-DC2AC4CE0D5D}"/>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Setting the Line and Page Size</a:t>
            </a:r>
          </a:p>
        </p:txBody>
      </p:sp>
      <p:sp>
        <p:nvSpPr>
          <p:cNvPr id="250883" name="Rectangle 3">
            <a:extLst>
              <a:ext uri="{FF2B5EF4-FFF2-40B4-BE49-F238E27FC236}">
                <a16:creationId xmlns:a16="http://schemas.microsoft.com/office/drawing/2014/main" id="{F0A0E3E0-CD4D-4338-AB08-DC2E7CF24ECC}"/>
              </a:ext>
            </a:extLst>
          </p:cNvPr>
          <p:cNvSpPr>
            <a:spLocks noGrp="1" noChangeArrowheads="1"/>
          </p:cNvSpPr>
          <p:nvPr>
            <p:ph idx="1"/>
          </p:nvPr>
        </p:nvSpPr>
        <p:spPr>
          <a:xfrm>
            <a:off x="495947" y="1457979"/>
            <a:ext cx="7921914" cy="5085042"/>
          </a:xfrm>
        </p:spPr>
        <p:txBody>
          <a:bodyPr>
            <a:normAutofit fontScale="92500" lnSpcReduction="10000"/>
          </a:bodyPr>
          <a:lstStyle/>
          <a:p>
            <a:pPr marL="855663" indent="-855663" algn="l" eaLnBrk="1" hangingPunct="1">
              <a:lnSpc>
                <a:spcPct val="90000"/>
              </a:lnSpc>
              <a:buFontTx/>
              <a:buChar char="•"/>
              <a:defRPr/>
            </a:pPr>
            <a:r>
              <a:rPr lang="en-US" altLang="en-US" sz="2800" dirty="0">
                <a:ea typeface="Arial Unicode MS" pitchFamily="34" charset="-128"/>
              </a:rPr>
              <a:t>SET NEWPAGE specifies the number of blank lines to print before the top title line of a report, that is, the line that displays the report date and page number. </a:t>
            </a:r>
          </a:p>
          <a:p>
            <a:pPr marL="855663" indent="-855663" algn="l" eaLnBrk="1" hangingPunct="1">
              <a:lnSpc>
                <a:spcPct val="90000"/>
              </a:lnSpc>
              <a:buFontTx/>
              <a:buChar char="•"/>
              <a:defRPr/>
            </a:pPr>
            <a:r>
              <a:rPr lang="en-US" altLang="en-US" sz="2800" dirty="0">
                <a:ea typeface="Arial Unicode MS" pitchFamily="34" charset="-128"/>
              </a:rPr>
              <a:t>This is useful for aligning reports produced by various types of printers. </a:t>
            </a:r>
          </a:p>
          <a:p>
            <a:pPr marL="855663" indent="-855663" algn="l" eaLnBrk="1" hangingPunct="1">
              <a:lnSpc>
                <a:spcPct val="90000"/>
              </a:lnSpc>
              <a:buFontTx/>
              <a:buChar char="•"/>
              <a:defRPr/>
            </a:pPr>
            <a:r>
              <a:rPr lang="en-US" altLang="en-US" sz="2800" dirty="0">
                <a:ea typeface="Arial Unicode MS" pitchFamily="34" charset="-128"/>
              </a:rPr>
              <a:t>SET NEWPAGE does not affect the PAGESIZE value.</a:t>
            </a:r>
          </a:p>
          <a:p>
            <a:pPr marL="855663" indent="-855663" algn="l" eaLnBrk="1" hangingPunct="1">
              <a:lnSpc>
                <a:spcPct val="90000"/>
              </a:lnSpc>
              <a:buFontTx/>
              <a:buChar char="•"/>
              <a:defRPr/>
            </a:pPr>
            <a:r>
              <a:rPr lang="en-US" altLang="en-US" sz="2800" dirty="0">
                <a:ea typeface="Arial Unicode MS" pitchFamily="34" charset="-128"/>
              </a:rPr>
              <a:t>This command specifies 6 blank lines at the top of </a:t>
            </a:r>
            <a:r>
              <a:rPr lang="en-US" altLang="en-US" sz="2800" i="1" dirty="0">
                <a:ea typeface="Arial Unicode MS" pitchFamily="34" charset="-128"/>
              </a:rPr>
              <a:t>each page</a:t>
            </a:r>
            <a:r>
              <a:rPr lang="en-US" altLang="en-US" sz="2800" dirty="0">
                <a:ea typeface="Arial Unicode MS" pitchFamily="34" charset="-128"/>
              </a:rPr>
              <a:t>.  If the page size is set to 55, this will leave 49 lines for displaying output.</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NEWPAGE 6</a:t>
            </a:r>
          </a:p>
          <a:p>
            <a:pPr marL="855663" indent="-855663" algn="l" eaLnBrk="1" hangingPunct="1">
              <a:lnSpc>
                <a:spcPct val="90000"/>
              </a:lnSpc>
              <a:buFontTx/>
              <a:buChar char="•"/>
              <a:defRPr/>
            </a:pPr>
            <a:endParaRPr lang="en-US" altLang="en-US" dirty="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r>
              <a:rPr lang="en-US" sz="3600" b="1" dirty="0"/>
              <a:t>1. Report Formatting</a:t>
            </a:r>
          </a:p>
          <a:p>
            <a:r>
              <a:rPr lang="en-US" dirty="0"/>
              <a:t>2. Control Break Reports</a:t>
            </a:r>
          </a:p>
          <a:p>
            <a:r>
              <a:rPr lang="en-US" dirty="0"/>
              <a:t>3. Master Detail Reports</a:t>
            </a:r>
          </a:p>
          <a:p>
            <a:r>
              <a:rPr lang="en-US" dirty="0"/>
              <a:t>4. Interactive Programs</a:t>
            </a:r>
          </a:p>
          <a:p>
            <a:pPr marL="0" indent="0">
              <a:buNone/>
            </a:pPr>
            <a:endParaRPr lang="en-US" dirty="0"/>
          </a:p>
        </p:txBody>
      </p:sp>
    </p:spTree>
    <p:extLst>
      <p:ext uri="{BB962C8B-B14F-4D97-AF65-F5344CB8AC3E}">
        <p14:creationId xmlns:p14="http://schemas.microsoft.com/office/powerpoint/2010/main" val="4229816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621434AE-5853-4831-A29E-64C20465D160}"/>
              </a:ext>
            </a:extLst>
          </p:cNvPr>
          <p:cNvSpPr>
            <a:spLocks noGrp="1" noChangeArrowheads="1"/>
          </p:cNvSpPr>
          <p:nvPr>
            <p:ph type="title"/>
          </p:nvPr>
        </p:nvSpPr>
        <p:spPr>
          <a:xfrm>
            <a:off x="609601" y="314979"/>
            <a:ext cx="8037094" cy="1143000"/>
          </a:xfrm>
        </p:spPr>
        <p:txBody>
          <a:bodyPr anchor="ctr"/>
          <a:lstStyle/>
          <a:p>
            <a:pPr eaLnBrk="1" hangingPunct="1">
              <a:defRPr/>
            </a:pPr>
            <a:r>
              <a:rPr lang="en-US" altLang="en-US" sz="4400" dirty="0">
                <a:cs typeface="Times New Roman" panose="02020603050405020304" pitchFamily="18" charset="0"/>
              </a:rPr>
              <a:t>Output to the Computer Monitor Screen</a:t>
            </a:r>
            <a:endParaRPr lang="en-US" altLang="en-US" sz="4400" dirty="0">
              <a:ea typeface="Arial Unicode MS" pitchFamily="34" charset="-128"/>
            </a:endParaRPr>
          </a:p>
        </p:txBody>
      </p:sp>
      <p:sp>
        <p:nvSpPr>
          <p:cNvPr id="251907" name="Rectangle 3">
            <a:extLst>
              <a:ext uri="{FF2B5EF4-FFF2-40B4-BE49-F238E27FC236}">
                <a16:creationId xmlns:a16="http://schemas.microsoft.com/office/drawing/2014/main" id="{1E39B9ED-C089-40B0-81FE-A2A23F7F4CAF}"/>
              </a:ext>
            </a:extLst>
          </p:cNvPr>
          <p:cNvSpPr>
            <a:spLocks noGrp="1" noChangeArrowheads="1"/>
          </p:cNvSpPr>
          <p:nvPr>
            <p:ph idx="1"/>
          </p:nvPr>
        </p:nvSpPr>
        <p:spPr>
          <a:xfrm>
            <a:off x="433953" y="1586753"/>
            <a:ext cx="8329282" cy="4956268"/>
          </a:xfrm>
        </p:spPr>
        <p:txBody>
          <a:bodyPr>
            <a:normAutofit fontScale="77500" lnSpcReduction="20000"/>
          </a:bodyPr>
          <a:lstStyle/>
          <a:p>
            <a:pPr marL="855663" indent="-855663" algn="just" eaLnBrk="1" hangingPunct="1">
              <a:lnSpc>
                <a:spcPct val="120000"/>
              </a:lnSpc>
              <a:spcBef>
                <a:spcPts val="600"/>
              </a:spcBef>
              <a:buFontTx/>
              <a:buChar char="•"/>
              <a:defRPr/>
            </a:pPr>
            <a:r>
              <a:rPr lang="en-US" altLang="en-US" sz="3300" dirty="0">
                <a:ea typeface="Arial Unicode MS" pitchFamily="34" charset="-128"/>
              </a:rPr>
              <a:t>When you are testing a SQL program that will be produce a printed report, it is sometimes useful to specify values for the LINESIZE, PAGESIZE, and NEWPAGE values so that report output will fit on a computer monitor screen.</a:t>
            </a:r>
          </a:p>
          <a:p>
            <a:pPr marL="855663" indent="-855663" algn="just" eaLnBrk="1" hangingPunct="1">
              <a:lnSpc>
                <a:spcPct val="120000"/>
              </a:lnSpc>
              <a:spcBef>
                <a:spcPts val="600"/>
              </a:spcBef>
              <a:buFontTx/>
              <a:buChar char="•"/>
              <a:defRPr/>
            </a:pPr>
            <a:r>
              <a:rPr lang="en-US" altLang="en-US" sz="3300" dirty="0">
                <a:ea typeface="Arial Unicode MS" pitchFamily="34" charset="-128"/>
              </a:rPr>
              <a:t>Typical values for screen output are shown below.</a:t>
            </a:r>
          </a:p>
          <a:p>
            <a:pPr marL="855663" indent="-855663" algn="just" eaLnBrk="1" hangingPunct="1">
              <a:lnSpc>
                <a:spcPct val="90000"/>
              </a:lnSpc>
              <a:defRPr/>
            </a:pPr>
            <a:endParaRPr lang="en-US" altLang="en-US" sz="2800" dirty="0">
              <a:ea typeface="Arial Unicode MS" pitchFamily="34" charset="-128"/>
            </a:endParaRP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LINESIZE 79</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PAGESIZE 24</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NEWPAGE 0</a:t>
            </a:r>
          </a:p>
          <a:p>
            <a:pPr marL="855663" indent="-855663" algn="l" eaLnBrk="1" hangingPunct="1">
              <a:lnSpc>
                <a:spcPct val="90000"/>
              </a:lnSpc>
              <a:buFontTx/>
              <a:buChar char="•"/>
              <a:defRPr/>
            </a:pPr>
            <a:endParaRPr lang="en-US" altLang="en-US" dirty="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3C260230-5ED1-4B9C-A007-099358603A19}"/>
              </a:ext>
            </a:extLst>
          </p:cNvPr>
          <p:cNvSpPr>
            <a:spLocks noGrp="1" noChangeArrowheads="1"/>
          </p:cNvSpPr>
          <p:nvPr>
            <p:ph type="title"/>
          </p:nvPr>
        </p:nvSpPr>
        <p:spPr/>
        <p:txBody>
          <a:bodyPr anchor="ctr"/>
          <a:lstStyle/>
          <a:p>
            <a:pPr eaLnBrk="1" hangingPunct="1">
              <a:defRPr/>
            </a:pPr>
            <a:r>
              <a:rPr lang="en-US" altLang="en-US" sz="4400" dirty="0">
                <a:cs typeface="Times New Roman" panose="02020603050405020304" pitchFamily="18" charset="0"/>
              </a:rPr>
              <a:t>Output to the Computer Monitor Screen</a:t>
            </a:r>
            <a:endParaRPr lang="en-US" altLang="en-US" sz="4400" dirty="0">
              <a:ea typeface="Arial Unicode MS" pitchFamily="34" charset="-128"/>
            </a:endParaRPr>
          </a:p>
        </p:txBody>
      </p:sp>
      <p:sp>
        <p:nvSpPr>
          <p:cNvPr id="252931" name="Rectangle 3">
            <a:extLst>
              <a:ext uri="{FF2B5EF4-FFF2-40B4-BE49-F238E27FC236}">
                <a16:creationId xmlns:a16="http://schemas.microsoft.com/office/drawing/2014/main" id="{B3AB64A1-F56F-45D0-9D38-165D75F28B82}"/>
              </a:ext>
            </a:extLst>
          </p:cNvPr>
          <p:cNvSpPr>
            <a:spLocks noGrp="1" noChangeArrowheads="1"/>
          </p:cNvSpPr>
          <p:nvPr>
            <p:ph idx="1"/>
          </p:nvPr>
        </p:nvSpPr>
        <p:spPr>
          <a:xfrm>
            <a:off x="726141" y="1586753"/>
            <a:ext cx="7968680" cy="4571999"/>
          </a:xfrm>
        </p:spPr>
        <p:txBody>
          <a:bodyPr/>
          <a:lstStyle/>
          <a:p>
            <a:pPr marL="855663" indent="-855663" algn="l" eaLnBrk="1" hangingPunct="1">
              <a:lnSpc>
                <a:spcPct val="90000"/>
              </a:lnSpc>
              <a:buFontTx/>
              <a:buChar char="•"/>
              <a:defRPr/>
            </a:pPr>
            <a:r>
              <a:rPr lang="en-US" altLang="en-US" sz="2800" dirty="0">
                <a:cs typeface="Times New Roman" panose="02020603050405020304" pitchFamily="18" charset="0"/>
              </a:rPr>
              <a:t>Use this series of SET PAUSE commands to cause computer monitor screen output to pause between pages so that you can review the report.</a:t>
            </a:r>
          </a:p>
          <a:p>
            <a:pPr marL="855663" indent="-855663" algn="l" eaLnBrk="1" hangingPunct="1">
              <a:lnSpc>
                <a:spcPct val="90000"/>
              </a:lnSpc>
              <a:defRPr/>
            </a:pPr>
            <a:r>
              <a:rPr lang="en-US" altLang="en-US" dirty="0">
                <a:latin typeface="Courier New" panose="02070309020205020404" pitchFamily="49" charset="0"/>
                <a:cs typeface="Courier New" panose="02070309020205020404" pitchFamily="49" charset="0"/>
              </a:rPr>
              <a:t>			</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PAUSE 'More . . .'</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PAUSE ON</a:t>
            </a:r>
          </a:p>
          <a:p>
            <a:pPr marL="0" indent="0" algn="l" eaLnBrk="1" hangingPunct="1">
              <a:lnSpc>
                <a:spcPct val="90000"/>
              </a:lnSpc>
              <a:buNone/>
              <a:defRPr/>
            </a:pPr>
            <a:r>
              <a:rPr lang="en-US" altLang="en-US" dirty="0">
                <a:latin typeface="Courier New" panose="02070309020205020404" pitchFamily="49" charset="0"/>
                <a:cs typeface="Courier New" panose="02070309020205020404" pitchFamily="49" charset="0"/>
              </a:rPr>
              <a:t>SET PAUSE OFF</a:t>
            </a:r>
          </a:p>
          <a:p>
            <a:pPr marL="855663" indent="-855663" algn="l" eaLnBrk="1" hangingPunct="1">
              <a:lnSpc>
                <a:spcPct val="90000"/>
              </a:lnSpc>
              <a:buFontTx/>
              <a:buChar char="•"/>
              <a:defRPr/>
            </a:pPr>
            <a:endParaRPr lang="en-US" altLang="en-US" dirty="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061D8360-49FE-4579-A4F6-9DBB8F63EA1D}"/>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400" dirty="0"/>
              <a:t>SELECT Statement</a:t>
            </a:r>
          </a:p>
        </p:txBody>
      </p:sp>
      <p:sp>
        <p:nvSpPr>
          <p:cNvPr id="300035" name="Rectangle 3">
            <a:extLst>
              <a:ext uri="{FF2B5EF4-FFF2-40B4-BE49-F238E27FC236}">
                <a16:creationId xmlns:a16="http://schemas.microsoft.com/office/drawing/2014/main" id="{0C5CB686-80B2-42FC-8EA1-10C2E49A1B62}"/>
              </a:ext>
            </a:extLst>
          </p:cNvPr>
          <p:cNvSpPr>
            <a:spLocks noGrp="1" noChangeArrowheads="1"/>
          </p:cNvSpPr>
          <p:nvPr>
            <p:ph type="body" idx="1"/>
          </p:nvPr>
        </p:nvSpPr>
        <p:spPr>
          <a:xfrm>
            <a:off x="381000" y="1219200"/>
            <a:ext cx="8458200" cy="4876800"/>
          </a:xfrm>
        </p:spPr>
        <p:txBody>
          <a:bodyPr>
            <a:normAutofit lnSpcReduction="10000"/>
          </a:bodyPr>
          <a:lstStyle/>
          <a:p>
            <a:pPr eaLnBrk="1" hangingPunct="1">
              <a:lnSpc>
                <a:spcPct val="110000"/>
              </a:lnSpc>
              <a:spcBef>
                <a:spcPts val="600"/>
              </a:spcBef>
              <a:defRPr/>
            </a:pPr>
            <a:r>
              <a:rPr lang="en-US" altLang="en-US" sz="2800" dirty="0"/>
              <a:t>A SELECT statement supplies the information to display in report detail lines.  </a:t>
            </a:r>
          </a:p>
          <a:p>
            <a:pPr eaLnBrk="1" hangingPunct="1">
              <a:lnSpc>
                <a:spcPct val="110000"/>
              </a:lnSpc>
              <a:spcBef>
                <a:spcPts val="600"/>
              </a:spcBef>
              <a:defRPr/>
            </a:pPr>
            <a:r>
              <a:rPr lang="en-US" altLang="en-US" sz="2800" dirty="0"/>
              <a:t>This SELECT statement sorts the output rows by employee identifier (</a:t>
            </a:r>
            <a:r>
              <a:rPr lang="en-US" altLang="en-US" sz="2800" i="1" dirty="0"/>
              <a:t>EmployeeID</a:t>
            </a:r>
            <a:r>
              <a:rPr lang="en-US" altLang="en-US" sz="2800" dirty="0"/>
              <a:t>), then by project number (</a:t>
            </a:r>
            <a:r>
              <a:rPr lang="en-US" altLang="en-US" sz="2800" i="1" dirty="0"/>
              <a:t>ProjectNumber</a:t>
            </a:r>
            <a:r>
              <a:rPr lang="en-US" altLang="en-US" sz="2800" dirty="0"/>
              <a:t>). </a:t>
            </a:r>
          </a:p>
          <a:p>
            <a:pPr eaLnBrk="1" hangingPunct="1">
              <a:buFontTx/>
              <a:buNone/>
              <a:defRPr/>
            </a:pPr>
            <a:endParaRPr lang="en-US" altLang="en-US" sz="2400" dirty="0">
              <a:latin typeface="Courier New" panose="02070309020205020404" pitchFamily="49" charset="0"/>
            </a:endParaRPr>
          </a:p>
          <a:p>
            <a:pPr eaLnBrk="1" hangingPunct="1">
              <a:buFontTx/>
              <a:buNone/>
              <a:defRPr/>
            </a:pPr>
            <a:r>
              <a:rPr lang="en-US" altLang="en-US" sz="2400" dirty="0">
                <a:latin typeface="Courier New" panose="02070309020205020404" pitchFamily="49" charset="0"/>
              </a:rPr>
              <a:t>SELECT EmployeeID, ProjectNumber, HoursWorked</a:t>
            </a:r>
          </a:p>
          <a:p>
            <a:pPr eaLnBrk="1" hangingPunct="1">
              <a:buFontTx/>
              <a:buNone/>
              <a:defRPr/>
            </a:pPr>
            <a:r>
              <a:rPr lang="en-US" altLang="en-US" sz="2400" dirty="0">
                <a:latin typeface="Courier New" panose="02070309020205020404" pitchFamily="49" charset="0"/>
              </a:rPr>
              <a:t>FROM </a:t>
            </a:r>
            <a:r>
              <a:rPr lang="en-US" altLang="en-US" sz="2400" dirty="0" err="1">
                <a:latin typeface="Courier New" panose="02070309020205020404" pitchFamily="49" charset="0"/>
              </a:rPr>
              <a:t>ProjectAssignment</a:t>
            </a:r>
            <a:endParaRPr lang="en-US" altLang="en-US" sz="2400" dirty="0">
              <a:latin typeface="Courier New" panose="02070309020205020404" pitchFamily="49" charset="0"/>
            </a:endParaRPr>
          </a:p>
          <a:p>
            <a:pPr eaLnBrk="1" hangingPunct="1">
              <a:buFontTx/>
              <a:buNone/>
              <a:defRPr/>
            </a:pPr>
            <a:r>
              <a:rPr lang="en-US" altLang="en-US" sz="2400" dirty="0">
                <a:latin typeface="Courier New" panose="02070309020205020404" pitchFamily="49" charset="0"/>
              </a:rPr>
              <a:t>ORDER BY EmployeeID, ProjectNumber;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97A16D2F-1205-48CC-9381-D8A3225C1E8A}"/>
              </a:ext>
            </a:extLst>
          </p:cNvPr>
          <p:cNvSpPr>
            <a:spLocks noGrp="1" noChangeArrowheads="1"/>
          </p:cNvSpPr>
          <p:nvPr>
            <p:ph type="title"/>
          </p:nvPr>
        </p:nvSpPr>
        <p:spPr>
          <a:xfrm>
            <a:off x="685800" y="228600"/>
            <a:ext cx="7772400" cy="685800"/>
          </a:xfrm>
        </p:spPr>
        <p:txBody>
          <a:bodyPr/>
          <a:lstStyle/>
          <a:p>
            <a:pPr eaLnBrk="1" hangingPunct="1">
              <a:defRPr/>
            </a:pPr>
            <a:r>
              <a:rPr lang="en-US" altLang="en-US" sz="4000" dirty="0"/>
              <a:t>Learning Objectives</a:t>
            </a:r>
          </a:p>
        </p:txBody>
      </p:sp>
      <p:sp>
        <p:nvSpPr>
          <p:cNvPr id="297987" name="Rectangle 3">
            <a:extLst>
              <a:ext uri="{FF2B5EF4-FFF2-40B4-BE49-F238E27FC236}">
                <a16:creationId xmlns:a16="http://schemas.microsoft.com/office/drawing/2014/main" id="{E5D76D34-5030-4F49-8A6A-4F78D4FAEAD9}"/>
              </a:ext>
            </a:extLst>
          </p:cNvPr>
          <p:cNvSpPr>
            <a:spLocks noGrp="1" noChangeArrowheads="1"/>
          </p:cNvSpPr>
          <p:nvPr>
            <p:ph type="body" idx="1"/>
          </p:nvPr>
        </p:nvSpPr>
        <p:spPr>
          <a:xfrm>
            <a:off x="685800" y="990600"/>
            <a:ext cx="8256722" cy="5410200"/>
          </a:xfrm>
        </p:spPr>
        <p:txBody>
          <a:bodyPr>
            <a:normAutofit fontScale="85000" lnSpcReduction="20000"/>
          </a:bodyPr>
          <a:lstStyle/>
          <a:p>
            <a:pPr eaLnBrk="1" hangingPunct="1">
              <a:lnSpc>
                <a:spcPct val="90000"/>
              </a:lnSpc>
              <a:defRPr/>
            </a:pPr>
            <a:r>
              <a:rPr lang="en-US" altLang="en-US" sz="2800" b="1" dirty="0"/>
              <a:t>Create a SQL*Plus program command file and view command file settings.</a:t>
            </a:r>
          </a:p>
          <a:p>
            <a:pPr eaLnBrk="1" hangingPunct="1">
              <a:lnSpc>
                <a:spcPct val="90000"/>
              </a:lnSpc>
              <a:defRPr/>
            </a:pPr>
            <a:r>
              <a:rPr lang="en-US" altLang="en-US" sz="2800" b="1" dirty="0"/>
              <a:t>Select data to display in reports.</a:t>
            </a:r>
          </a:p>
          <a:p>
            <a:pPr eaLnBrk="1" hangingPunct="1">
              <a:lnSpc>
                <a:spcPct val="90000"/>
              </a:lnSpc>
              <a:defRPr/>
            </a:pPr>
            <a:r>
              <a:rPr lang="en-US" altLang="en-US" sz="2800" b="1" dirty="0"/>
              <a:t>Format all aspects of report layout.  </a:t>
            </a:r>
          </a:p>
          <a:p>
            <a:pPr eaLnBrk="1" hangingPunct="1">
              <a:lnSpc>
                <a:spcPct val="90000"/>
              </a:lnSpc>
              <a:defRPr/>
            </a:pPr>
            <a:r>
              <a:rPr lang="en-US" altLang="en-US" sz="2400" dirty="0"/>
              <a:t>Create a control break report including clearing breaks and using the BREAK and COMPUTE commands.</a:t>
            </a:r>
          </a:p>
          <a:p>
            <a:pPr eaLnBrk="1" hangingPunct="1">
              <a:lnSpc>
                <a:spcPct val="90000"/>
              </a:lnSpc>
              <a:defRPr/>
            </a:pPr>
            <a:r>
              <a:rPr lang="en-US" altLang="en-US" sz="2400" dirty="0"/>
              <a:t>Use the SPOOL command to produce report listing files.</a:t>
            </a:r>
          </a:p>
          <a:p>
            <a:pPr eaLnBrk="1" hangingPunct="1">
              <a:lnSpc>
                <a:spcPct val="90000"/>
              </a:lnSpc>
              <a:defRPr/>
            </a:pPr>
            <a:r>
              <a:rPr lang="en-US" altLang="en-US" sz="2400" dirty="0"/>
              <a:t>Create Master-Detail reports including the use of variables in report titles and footers with the COLUMN command NEW_VALUE clause.</a:t>
            </a:r>
          </a:p>
          <a:p>
            <a:pPr eaLnBrk="1" hangingPunct="1">
              <a:lnSpc>
                <a:spcPct val="90000"/>
              </a:lnSpc>
              <a:defRPr/>
            </a:pPr>
            <a:r>
              <a:rPr lang="en-US" altLang="en-US" sz="2400" dirty="0"/>
              <a:t>Use the ACCEPT, PROMPT, and PAUSE commands for interactive program execution with substitution variables.</a:t>
            </a:r>
          </a:p>
          <a:p>
            <a:pPr eaLnBrk="1" hangingPunct="1">
              <a:lnSpc>
                <a:spcPct val="90000"/>
              </a:lnSpc>
              <a:defRPr/>
            </a:pPr>
            <a:r>
              <a:rPr lang="en-US" altLang="en-US" sz="2400" dirty="0"/>
              <a:t>Define user variables for interactive reporting and pass parameter values through the START command.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011C6BCA-CF2F-4D59-A4D6-EC2B31C54556}"/>
              </a:ext>
            </a:extLst>
          </p:cNvPr>
          <p:cNvSpPr>
            <a:spLocks noGrp="1" noChangeArrowheads="1"/>
          </p:cNvSpPr>
          <p:nvPr>
            <p:ph type="title"/>
          </p:nvPr>
        </p:nvSpPr>
        <p:spPr>
          <a:xfrm>
            <a:off x="511445" y="314979"/>
            <a:ext cx="7906416" cy="1143000"/>
          </a:xfrm>
        </p:spPr>
        <p:txBody>
          <a:bodyPr anchor="ctr"/>
          <a:lstStyle/>
          <a:p>
            <a:pPr eaLnBrk="1" hangingPunct="1">
              <a:defRPr/>
            </a:pPr>
            <a:r>
              <a:rPr lang="en-US" altLang="en-US" sz="4000" dirty="0">
                <a:cs typeface="Times New Roman" panose="02020603050405020304" pitchFamily="18" charset="0"/>
              </a:rPr>
              <a:t>SQL*Plus Program Command File</a:t>
            </a:r>
            <a:r>
              <a:rPr lang="en-US" altLang="en-US" sz="4000" dirty="0">
                <a:cs typeface="Arial" panose="020B0604020202020204" pitchFamily="34" charset="0"/>
              </a:rPr>
              <a:t> </a:t>
            </a:r>
          </a:p>
        </p:txBody>
      </p:sp>
      <p:sp>
        <p:nvSpPr>
          <p:cNvPr id="185347" name="Rectangle 3">
            <a:extLst>
              <a:ext uri="{FF2B5EF4-FFF2-40B4-BE49-F238E27FC236}">
                <a16:creationId xmlns:a16="http://schemas.microsoft.com/office/drawing/2014/main" id="{C6829A36-5E99-40ED-A397-F222F9459C26}"/>
              </a:ext>
            </a:extLst>
          </p:cNvPr>
          <p:cNvSpPr>
            <a:spLocks noGrp="1" noChangeArrowheads="1"/>
          </p:cNvSpPr>
          <p:nvPr>
            <p:ph idx="1"/>
          </p:nvPr>
        </p:nvSpPr>
        <p:spPr/>
        <p:txBody>
          <a:bodyPr>
            <a:normAutofit fontScale="92500" lnSpcReduction="10000"/>
          </a:bodyPr>
          <a:lstStyle/>
          <a:p>
            <a:pPr marL="855663" indent="-855663" algn="l" eaLnBrk="1" hangingPunct="1">
              <a:lnSpc>
                <a:spcPct val="90000"/>
              </a:lnSpc>
              <a:buFontTx/>
              <a:buChar char="•"/>
              <a:defRPr/>
            </a:pPr>
            <a:r>
              <a:rPr lang="en-US" altLang="en-US" sz="2800" dirty="0">
                <a:ea typeface="Arial Unicode MS" pitchFamily="34" charset="-128"/>
              </a:rPr>
              <a:t>Focus on creating files to store SQL*Plus commands – a command file or SQL program.</a:t>
            </a:r>
          </a:p>
          <a:p>
            <a:pPr marL="855663" indent="-855663" algn="l" eaLnBrk="1" hangingPunct="1">
              <a:lnSpc>
                <a:spcPct val="90000"/>
              </a:lnSpc>
              <a:buFontTx/>
              <a:buChar char="•"/>
              <a:defRPr/>
            </a:pPr>
            <a:r>
              <a:rPr lang="en-US" altLang="en-US" sz="2800" dirty="0">
                <a:ea typeface="Arial Unicode MS" pitchFamily="34" charset="-128"/>
              </a:rPr>
              <a:t>File name extension is </a:t>
            </a:r>
            <a:r>
              <a:rPr lang="en-US" altLang="en-US" sz="2800" i="1" dirty="0">
                <a:ea typeface="Arial Unicode MS" pitchFamily="34" charset="-128"/>
              </a:rPr>
              <a:t>.</a:t>
            </a:r>
            <a:r>
              <a:rPr lang="en-US" altLang="en-US" sz="2800" i="1" dirty="0" err="1">
                <a:ea typeface="Arial Unicode MS" pitchFamily="34" charset="-128"/>
              </a:rPr>
              <a:t>sql</a:t>
            </a:r>
            <a:r>
              <a:rPr lang="en-US" altLang="en-US" sz="2800" dirty="0">
                <a:ea typeface="Arial Unicode MS" pitchFamily="34" charset="-128"/>
              </a:rPr>
              <a:t>.</a:t>
            </a:r>
          </a:p>
          <a:p>
            <a:pPr marL="855663" indent="-855663" algn="l" eaLnBrk="1" hangingPunct="1">
              <a:lnSpc>
                <a:spcPct val="90000"/>
              </a:lnSpc>
              <a:buFontTx/>
              <a:buChar char="•"/>
              <a:defRPr/>
            </a:pPr>
            <a:r>
              <a:rPr lang="en-US" altLang="en-US" sz="2800" dirty="0">
                <a:ea typeface="Arial Unicode MS" pitchFamily="34" charset="-128"/>
              </a:rPr>
              <a:t>Commands can specify report headings, report footers, report titles, page numbers, columns, page breaks, and other common report features that managers need.</a:t>
            </a:r>
          </a:p>
          <a:p>
            <a:pPr marL="855663" indent="-855663" algn="l" eaLnBrk="1" hangingPunct="1">
              <a:lnSpc>
                <a:spcPct val="90000"/>
              </a:lnSpc>
              <a:buFontTx/>
              <a:buChar char="•"/>
              <a:defRPr/>
            </a:pPr>
            <a:r>
              <a:rPr lang="en-US" altLang="en-US" sz="2800" dirty="0">
                <a:ea typeface="Arial Unicode MS" pitchFamily="34" charset="-128"/>
              </a:rPr>
              <a:t>When you exit SQL*Plus, all of the information about a report's features are stored in the file so nothing is lost.</a:t>
            </a: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037F19D3-837F-4264-8819-E61E972A1095}"/>
              </a:ext>
            </a:extLst>
          </p:cNvPr>
          <p:cNvSpPr>
            <a:spLocks noGrp="1" noChangeArrowheads="1"/>
          </p:cNvSpPr>
          <p:nvPr>
            <p:ph type="title"/>
          </p:nvPr>
        </p:nvSpPr>
        <p:spPr/>
        <p:txBody>
          <a:bodyPr anchor="ctr"/>
          <a:lstStyle/>
          <a:p>
            <a:pPr algn="l" eaLnBrk="1" hangingPunct="1">
              <a:defRPr/>
            </a:pPr>
            <a:r>
              <a:rPr lang="en-US" altLang="en-US" sz="4400" dirty="0">
                <a:cs typeface="Arial" panose="020B0604020202020204" pitchFamily="34" charset="0"/>
              </a:rPr>
              <a:t>Example 9.1</a:t>
            </a:r>
          </a:p>
        </p:txBody>
      </p:sp>
      <p:sp>
        <p:nvSpPr>
          <p:cNvPr id="234499" name="Rectangle 3">
            <a:extLst>
              <a:ext uri="{FF2B5EF4-FFF2-40B4-BE49-F238E27FC236}">
                <a16:creationId xmlns:a16="http://schemas.microsoft.com/office/drawing/2014/main" id="{4FA047E8-F060-4C90-A119-9985583FB46B}"/>
              </a:ext>
            </a:extLst>
          </p:cNvPr>
          <p:cNvSpPr>
            <a:spLocks noGrp="1" noChangeArrowheads="1"/>
          </p:cNvSpPr>
          <p:nvPr>
            <p:ph idx="1"/>
          </p:nvPr>
        </p:nvSpPr>
        <p:spPr/>
        <p:txBody>
          <a:bodyPr>
            <a:normAutofit fontScale="85000" lnSpcReduction="10000"/>
          </a:bodyPr>
          <a:lstStyle/>
          <a:p>
            <a:pPr marL="0" indent="0" algn="l" eaLnBrk="1" hangingPunct="1">
              <a:lnSpc>
                <a:spcPct val="120000"/>
              </a:lnSpc>
              <a:spcBef>
                <a:spcPts val="600"/>
              </a:spcBef>
              <a:buNone/>
              <a:defRPr/>
            </a:pPr>
            <a:r>
              <a:rPr lang="en-US" altLang="en-US" sz="2000" dirty="0">
                <a:latin typeface="Courier New" panose="02070309020205020404" pitchFamily="49" charset="0"/>
              </a:rPr>
              <a:t>/* SQL Example 9.1 */</a:t>
            </a:r>
          </a:p>
          <a:p>
            <a:pPr marL="0" indent="0" algn="l" eaLnBrk="1" hangingPunct="1">
              <a:lnSpc>
                <a:spcPct val="120000"/>
              </a:lnSpc>
              <a:spcBef>
                <a:spcPts val="600"/>
              </a:spcBef>
              <a:buNone/>
              <a:defRPr/>
            </a:pPr>
            <a:r>
              <a:rPr lang="en-US" altLang="en-US" sz="2000" dirty="0">
                <a:latin typeface="Courier New" panose="02070309020205020404" pitchFamily="49" charset="0"/>
              </a:rPr>
              <a:t>-- Program: ch9-1.sql</a:t>
            </a:r>
          </a:p>
          <a:p>
            <a:pPr marL="0" indent="0" algn="l" eaLnBrk="1" hangingPunct="1">
              <a:lnSpc>
                <a:spcPct val="120000"/>
              </a:lnSpc>
              <a:spcBef>
                <a:spcPts val="600"/>
              </a:spcBef>
              <a:buNone/>
              <a:defRPr/>
            </a:pPr>
            <a:r>
              <a:rPr lang="en-US" altLang="en-US" sz="2000" dirty="0">
                <a:latin typeface="Courier New" panose="02070309020205020404" pitchFamily="49" charset="0"/>
              </a:rPr>
              <a:t>-- Programmer: </a:t>
            </a:r>
            <a:r>
              <a:rPr lang="en-US" altLang="en-US" sz="2000" dirty="0" err="1">
                <a:latin typeface="Courier New" panose="02070309020205020404" pitchFamily="49" charset="0"/>
              </a:rPr>
              <a:t>apowell</a:t>
            </a:r>
            <a:r>
              <a:rPr lang="en-US" altLang="en-US" sz="2000" dirty="0">
                <a:latin typeface="Courier New" panose="02070309020205020404" pitchFamily="49" charset="0"/>
              </a:rPr>
              <a:t>; today's date</a:t>
            </a:r>
          </a:p>
          <a:p>
            <a:pPr marL="0" indent="0" algn="l" eaLnBrk="1" hangingPunct="1">
              <a:lnSpc>
                <a:spcPct val="120000"/>
              </a:lnSpc>
              <a:spcBef>
                <a:spcPts val="600"/>
              </a:spcBef>
              <a:buNone/>
              <a:defRPr/>
            </a:pPr>
            <a:r>
              <a:rPr lang="en-US" altLang="en-US" sz="2000" dirty="0">
                <a:latin typeface="Courier New" panose="02070309020205020404" pitchFamily="49" charset="0"/>
              </a:rPr>
              <a:t>-- Description:  List employee project work history </a:t>
            </a:r>
          </a:p>
          <a:p>
            <a:pPr marL="0" indent="0" algn="l" eaLnBrk="1" hangingPunct="1">
              <a:lnSpc>
                <a:spcPct val="120000"/>
              </a:lnSpc>
              <a:spcBef>
                <a:spcPts val="600"/>
              </a:spcBef>
              <a:buNone/>
              <a:defRPr/>
            </a:pPr>
            <a:r>
              <a:rPr lang="en-US" altLang="en-US" sz="2000" dirty="0">
                <a:latin typeface="Courier New" panose="02070309020205020404" pitchFamily="49" charset="0"/>
              </a:rPr>
              <a:t>TTITLE 'Project Information Details' </a:t>
            </a:r>
          </a:p>
          <a:p>
            <a:pPr marL="0" indent="0" algn="l" eaLnBrk="1" hangingPunct="1">
              <a:lnSpc>
                <a:spcPct val="120000"/>
              </a:lnSpc>
              <a:spcBef>
                <a:spcPts val="600"/>
              </a:spcBef>
              <a:buNone/>
              <a:defRPr/>
            </a:pPr>
            <a:r>
              <a:rPr lang="en-US" altLang="en-US" sz="2000" dirty="0">
                <a:latin typeface="Courier New" panose="02070309020205020404" pitchFamily="49" charset="0"/>
              </a:rPr>
              <a:t>BTITLE SKIP 1 CENTER 'Not for external dissemination.' </a:t>
            </a:r>
          </a:p>
          <a:p>
            <a:pPr marL="0" indent="0" algn="l" eaLnBrk="1" hangingPunct="1">
              <a:lnSpc>
                <a:spcPct val="120000"/>
              </a:lnSpc>
              <a:spcBef>
                <a:spcPts val="600"/>
              </a:spcBef>
              <a:buNone/>
              <a:defRPr/>
            </a:pPr>
            <a:r>
              <a:rPr lang="en-US" altLang="en-US" sz="2000" dirty="0">
                <a:latin typeface="Courier New" panose="02070309020205020404" pitchFamily="49" charset="0"/>
              </a:rPr>
              <a:t>REPHEADER 'Project Report #1 - prepared by A. Powell' SKIP 2</a:t>
            </a:r>
          </a:p>
          <a:p>
            <a:pPr marL="0" indent="0" algn="l" eaLnBrk="1" hangingPunct="1">
              <a:lnSpc>
                <a:spcPct val="120000"/>
              </a:lnSpc>
              <a:spcBef>
                <a:spcPts val="600"/>
              </a:spcBef>
              <a:buNone/>
              <a:defRPr/>
            </a:pPr>
            <a:r>
              <a:rPr lang="en-US" altLang="en-US" sz="2000" dirty="0">
                <a:latin typeface="Courier New" panose="02070309020205020404" pitchFamily="49" charset="0"/>
              </a:rPr>
              <a:t>REPFOOTER SKIP 3 '- Last Page of Report -'</a:t>
            </a:r>
          </a:p>
          <a:p>
            <a:pPr marL="0" indent="0" algn="l" eaLnBrk="1" hangingPunct="1">
              <a:lnSpc>
                <a:spcPct val="120000"/>
              </a:lnSpc>
              <a:spcBef>
                <a:spcPts val="600"/>
              </a:spcBef>
              <a:buNone/>
              <a:defRPr/>
            </a:pPr>
            <a:r>
              <a:rPr lang="en-US" altLang="en-US" sz="2000" dirty="0">
                <a:latin typeface="Courier New" panose="02070309020205020404" pitchFamily="49" charset="0"/>
              </a:rPr>
              <a:t>SET LINESIZE 55</a:t>
            </a:r>
          </a:p>
          <a:p>
            <a:pPr marL="0" indent="0" algn="l" eaLnBrk="1" hangingPunct="1">
              <a:lnSpc>
                <a:spcPct val="120000"/>
              </a:lnSpc>
              <a:spcBef>
                <a:spcPts val="600"/>
              </a:spcBef>
              <a:buNone/>
              <a:defRPr/>
            </a:pPr>
            <a:r>
              <a:rPr lang="en-US" altLang="en-US" sz="2000" dirty="0">
                <a:latin typeface="Courier New" panose="02070309020205020404" pitchFamily="49" charset="0"/>
              </a:rPr>
              <a:t>SET PAGESIZE 24</a:t>
            </a:r>
          </a:p>
          <a:p>
            <a:pPr marL="0" indent="0" algn="l" eaLnBrk="1" hangingPunct="1">
              <a:lnSpc>
                <a:spcPct val="120000"/>
              </a:lnSpc>
              <a:spcBef>
                <a:spcPts val="600"/>
              </a:spcBef>
              <a:buNone/>
              <a:defRPr/>
            </a:pPr>
            <a:r>
              <a:rPr lang="en-US" altLang="en-US" sz="2000" dirty="0">
                <a:latin typeface="Courier New" panose="02070309020205020404" pitchFamily="49" charset="0"/>
              </a:rPr>
              <a:t>SET NEWPAGE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8B27F754-ADDC-4F07-9DB8-1AE6C5713DB7}"/>
              </a:ext>
            </a:extLst>
          </p:cNvPr>
          <p:cNvSpPr>
            <a:spLocks noGrp="1" noChangeArrowheads="1"/>
          </p:cNvSpPr>
          <p:nvPr>
            <p:ph type="title"/>
          </p:nvPr>
        </p:nvSpPr>
        <p:spPr/>
        <p:txBody>
          <a:bodyPr anchor="ctr"/>
          <a:lstStyle/>
          <a:p>
            <a:pPr algn="l" eaLnBrk="1" hangingPunct="1">
              <a:defRPr/>
            </a:pPr>
            <a:r>
              <a:rPr lang="en-US" altLang="en-US" sz="4400" dirty="0">
                <a:cs typeface="Arial" panose="020B0604020202020204" pitchFamily="34" charset="0"/>
              </a:rPr>
              <a:t>Example 9.1 Cont’d</a:t>
            </a:r>
          </a:p>
        </p:txBody>
      </p:sp>
      <p:sp>
        <p:nvSpPr>
          <p:cNvPr id="236547" name="Rectangle 3">
            <a:extLst>
              <a:ext uri="{FF2B5EF4-FFF2-40B4-BE49-F238E27FC236}">
                <a16:creationId xmlns:a16="http://schemas.microsoft.com/office/drawing/2014/main" id="{4E251BEC-0683-450C-BBC0-1169A2C83239}"/>
              </a:ext>
            </a:extLst>
          </p:cNvPr>
          <p:cNvSpPr>
            <a:spLocks noGrp="1" noChangeArrowheads="1"/>
          </p:cNvSpPr>
          <p:nvPr>
            <p:ph idx="1"/>
          </p:nvPr>
        </p:nvSpPr>
        <p:spPr/>
        <p:txBody>
          <a:bodyPr>
            <a:normAutofit fontScale="77500" lnSpcReduction="20000"/>
          </a:bodyPr>
          <a:lstStyle/>
          <a:p>
            <a:pPr marL="855663" indent="-855663" algn="l" eaLnBrk="1" hangingPunct="1">
              <a:lnSpc>
                <a:spcPct val="90000"/>
              </a:lnSpc>
              <a:defRPr/>
            </a:pPr>
            <a:r>
              <a:rPr lang="en-US" altLang="en-US" sz="2000" dirty="0">
                <a:latin typeface="Courier New" panose="02070309020205020404" pitchFamily="49" charset="0"/>
              </a:rPr>
              <a:t>COLUMN "Employee ID" FORMAT A11</a:t>
            </a:r>
          </a:p>
          <a:p>
            <a:pPr marL="855663" indent="-855663" algn="l" eaLnBrk="1" hangingPunct="1">
              <a:lnSpc>
                <a:spcPct val="90000"/>
              </a:lnSpc>
              <a:defRPr/>
            </a:pPr>
            <a:r>
              <a:rPr lang="en-US" altLang="en-US" sz="2000" dirty="0">
                <a:latin typeface="Courier New" panose="02070309020205020404" pitchFamily="49" charset="0"/>
              </a:rPr>
              <a:t>COLUMN "Hours Worked" FORMAT 999.99</a:t>
            </a:r>
          </a:p>
          <a:p>
            <a:pPr marL="855663" indent="-855663" algn="l" eaLnBrk="1" hangingPunct="1">
              <a:lnSpc>
                <a:spcPct val="90000"/>
              </a:lnSpc>
              <a:defRPr/>
            </a:pPr>
            <a:endParaRPr lang="en-US" altLang="en-US" sz="2000" dirty="0">
              <a:latin typeface="Courier New" panose="02070309020205020404" pitchFamily="49" charset="0"/>
            </a:endParaRPr>
          </a:p>
          <a:p>
            <a:pPr marL="855663" indent="-855663" algn="l" eaLnBrk="1" hangingPunct="1">
              <a:lnSpc>
                <a:spcPct val="90000"/>
              </a:lnSpc>
              <a:defRPr/>
            </a:pPr>
            <a:r>
              <a:rPr lang="en-US" altLang="en-US" sz="2000" dirty="0">
                <a:latin typeface="Courier New" panose="02070309020205020404" pitchFamily="49" charset="0"/>
              </a:rPr>
              <a:t>SELECT EmployeeID "Employee ID",</a:t>
            </a:r>
          </a:p>
          <a:p>
            <a:pPr marL="855663" indent="-855663" algn="l" eaLnBrk="1" hangingPunct="1">
              <a:lnSpc>
                <a:spcPct val="90000"/>
              </a:lnSpc>
              <a:defRPr/>
            </a:pPr>
            <a:r>
              <a:rPr lang="en-US" altLang="en-US" sz="2000" dirty="0">
                <a:latin typeface="Courier New" panose="02070309020205020404" pitchFamily="49" charset="0"/>
              </a:rPr>
              <a:t>    ProjectNumber "Project #", HoursWorked "Hours Worked"</a:t>
            </a:r>
          </a:p>
          <a:p>
            <a:pPr marL="855663" indent="-855663" algn="l" eaLnBrk="1" hangingPunct="1">
              <a:lnSpc>
                <a:spcPct val="90000"/>
              </a:lnSpc>
              <a:defRPr/>
            </a:pPr>
            <a:r>
              <a:rPr lang="en-US" altLang="en-US" sz="2000" dirty="0">
                <a:latin typeface="Courier New" panose="02070309020205020404" pitchFamily="49" charset="0"/>
              </a:rPr>
              <a:t>FROM </a:t>
            </a:r>
            <a:r>
              <a:rPr lang="en-US" altLang="en-US" sz="2000" dirty="0" err="1">
                <a:latin typeface="Courier New" panose="02070309020205020404" pitchFamily="49" charset="0"/>
              </a:rPr>
              <a:t>ProjectAssignment</a:t>
            </a:r>
            <a:endParaRPr lang="en-US" altLang="en-US" sz="2000" dirty="0">
              <a:latin typeface="Courier New" panose="02070309020205020404" pitchFamily="49" charset="0"/>
            </a:endParaRPr>
          </a:p>
          <a:p>
            <a:pPr marL="855663" indent="-855663" algn="l" eaLnBrk="1" hangingPunct="1">
              <a:lnSpc>
                <a:spcPct val="90000"/>
              </a:lnSpc>
              <a:defRPr/>
            </a:pPr>
            <a:r>
              <a:rPr lang="en-US" altLang="en-US" sz="2000" dirty="0">
                <a:latin typeface="Courier New" panose="02070309020205020404" pitchFamily="49" charset="0"/>
              </a:rPr>
              <a:t>ORDER BY EmployeeID, ProjectNumber;</a:t>
            </a:r>
          </a:p>
          <a:p>
            <a:pPr marL="855663" indent="-855663" algn="l" eaLnBrk="1" hangingPunct="1">
              <a:lnSpc>
                <a:spcPct val="90000"/>
              </a:lnSpc>
              <a:defRPr/>
            </a:pPr>
            <a:endParaRPr lang="en-US" altLang="en-US" sz="2000" dirty="0">
              <a:latin typeface="Courier New" panose="02070309020205020404" pitchFamily="49" charset="0"/>
              <a:cs typeface="Courier New" panose="02070309020205020404" pitchFamily="49" charset="0"/>
            </a:endParaRPr>
          </a:p>
          <a:p>
            <a:pPr marL="855663" indent="-855663" algn="l" eaLnBrk="1" hangingPunct="1">
              <a:lnSpc>
                <a:spcPct val="90000"/>
              </a:lnSpc>
              <a:buFontTx/>
              <a:buChar char="•"/>
              <a:defRPr/>
            </a:pPr>
            <a:r>
              <a:rPr lang="en-US" altLang="en-US" sz="2800" dirty="0">
                <a:cs typeface="Courier New" panose="02070309020205020404" pitchFamily="49" charset="0"/>
              </a:rPr>
              <a:t>Pages #1 and #2 of the report produced by the program are given on the next two slides.</a:t>
            </a:r>
          </a:p>
          <a:p>
            <a:pPr marL="855663" indent="-855663" algn="l" eaLnBrk="1" hangingPunct="1">
              <a:lnSpc>
                <a:spcPct val="90000"/>
              </a:lnSpc>
              <a:defRPr/>
            </a:pPr>
            <a:endParaRPr lang="en-US" altLang="en-US"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a:extLst>
              <a:ext uri="{FF2B5EF4-FFF2-40B4-BE49-F238E27FC236}">
                <a16:creationId xmlns:a16="http://schemas.microsoft.com/office/drawing/2014/main" id="{7428C70C-893E-4C06-B12B-BC5ECE0F953E}"/>
              </a:ext>
            </a:extLst>
          </p:cNvPr>
          <p:cNvSpPr>
            <a:spLocks noGrp="1" noChangeArrowheads="1"/>
          </p:cNvSpPr>
          <p:nvPr>
            <p:ph type="subTitle" idx="4294967295"/>
          </p:nvPr>
        </p:nvSpPr>
        <p:spPr>
          <a:xfrm>
            <a:off x="1219200" y="304800"/>
            <a:ext cx="7924800" cy="6096000"/>
          </a:xfrm>
        </p:spPr>
        <p:txBody>
          <a:bodyPr>
            <a:normAutofit fontScale="85000" lnSpcReduction="20000"/>
          </a:bodyPr>
          <a:lstStyle/>
          <a:p>
            <a:pPr marL="0" indent="0" algn="l" eaLnBrk="1" hangingPunct="1">
              <a:lnSpc>
                <a:spcPct val="120000"/>
              </a:lnSpc>
              <a:spcBef>
                <a:spcPts val="600"/>
              </a:spcBef>
              <a:buNone/>
              <a:defRPr/>
            </a:pPr>
            <a:r>
              <a:rPr lang="en-US" altLang="en-US" sz="1800" dirty="0">
                <a:latin typeface="Courier New" panose="02070309020205020404" pitchFamily="49" charset="0"/>
              </a:rPr>
              <a:t>Mon Aug 9                                    page    1</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              Project Information Details</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Project Report #1 - prepared by A. Powell</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Employee ID  Project # Hours Worked</a:t>
            </a:r>
          </a:p>
          <a:p>
            <a:pPr marL="0" indent="0" algn="l" eaLnBrk="1" hangingPunct="1">
              <a:lnSpc>
                <a:spcPct val="120000"/>
              </a:lnSpc>
              <a:spcBef>
                <a:spcPts val="600"/>
              </a:spcBef>
              <a:buNone/>
              <a:defRPr/>
            </a:pPr>
            <a:r>
              <a:rPr lang="en-US" altLang="en-US" sz="1800" dirty="0">
                <a:latin typeface="Courier New" panose="02070309020205020404" pitchFamily="49" charset="0"/>
              </a:rPr>
              <a:t>----------- ---------- ------------</a:t>
            </a:r>
          </a:p>
          <a:p>
            <a:pPr marL="0" indent="0" algn="l" eaLnBrk="1" hangingPunct="1">
              <a:lnSpc>
                <a:spcPct val="120000"/>
              </a:lnSpc>
              <a:spcBef>
                <a:spcPts val="600"/>
              </a:spcBef>
              <a:buNone/>
              <a:defRPr/>
            </a:pPr>
            <a:r>
              <a:rPr lang="en-US" altLang="en-US" sz="1800" dirty="0">
                <a:latin typeface="Courier New" panose="02070309020205020404" pitchFamily="49" charset="0"/>
              </a:rPr>
              <a:t>01885                3        10.20</a:t>
            </a:r>
          </a:p>
          <a:p>
            <a:pPr marL="855663" indent="-855663" algn="l" eaLnBrk="1" hangingPunct="1">
              <a:lnSpc>
                <a:spcPct val="120000"/>
              </a:lnSpc>
              <a:spcBef>
                <a:spcPts val="600"/>
              </a:spcBef>
              <a:buFontTx/>
              <a:buAutoNum type="arabicPlain" startAt="23100"/>
              <a:defRPr/>
            </a:pPr>
            <a:r>
              <a:rPr lang="en-US" altLang="en-US" sz="1800" dirty="0">
                <a:latin typeface="Courier New" panose="02070309020205020404" pitchFamily="49" charset="0"/>
              </a:rPr>
              <a:t>              4        10.30</a:t>
            </a:r>
          </a:p>
          <a:p>
            <a:pPr marL="0" indent="0" algn="l" eaLnBrk="1" hangingPunct="1">
              <a:lnSpc>
                <a:spcPct val="120000"/>
              </a:lnSpc>
              <a:spcBef>
                <a:spcPts val="600"/>
              </a:spcBef>
              <a:buNone/>
              <a:defRPr/>
            </a:pPr>
            <a:r>
              <a:rPr lang="en-US" altLang="en-US" sz="1800" dirty="0">
                <a:latin typeface="Courier New" panose="02070309020205020404" pitchFamily="49" charset="0"/>
              </a:rPr>
              <a:t>23100                7</a:t>
            </a:r>
          </a:p>
          <a:p>
            <a:pPr marL="0" indent="0" algn="l" eaLnBrk="1" hangingPunct="1">
              <a:lnSpc>
                <a:spcPct val="120000"/>
              </a:lnSpc>
              <a:spcBef>
                <a:spcPts val="600"/>
              </a:spcBef>
              <a:buNone/>
              <a:defRPr/>
            </a:pPr>
            <a:r>
              <a:rPr lang="en-US" altLang="en-US" sz="1800" dirty="0">
                <a:latin typeface="Courier New" panose="02070309020205020404" pitchFamily="49" charset="0"/>
              </a:rPr>
              <a:t>23232                1        14.20</a:t>
            </a:r>
          </a:p>
          <a:p>
            <a:pPr marL="0" indent="0" algn="l" eaLnBrk="1" hangingPunct="1">
              <a:lnSpc>
                <a:spcPct val="120000"/>
              </a:lnSpc>
              <a:spcBef>
                <a:spcPts val="600"/>
              </a:spcBef>
              <a:buNone/>
              <a:defRPr/>
            </a:pPr>
            <a:r>
              <a:rPr lang="en-US" altLang="en-US" sz="1800" dirty="0">
                <a:latin typeface="Courier New" panose="02070309020205020404" pitchFamily="49" charset="0"/>
              </a:rPr>
              <a:t>23232                2        10.60</a:t>
            </a:r>
          </a:p>
          <a:p>
            <a:pPr marL="0" indent="0" algn="l" eaLnBrk="1" hangingPunct="1">
              <a:lnSpc>
                <a:spcPct val="120000"/>
              </a:lnSpc>
              <a:spcBef>
                <a:spcPts val="600"/>
              </a:spcBef>
              <a:buNone/>
              <a:defRPr/>
            </a:pPr>
            <a:r>
              <a:rPr lang="en-US" altLang="en-US" sz="1800" dirty="0">
                <a:latin typeface="Courier New" panose="02070309020205020404" pitchFamily="49" charset="0"/>
              </a:rPr>
              <a:t>23232                8</a:t>
            </a:r>
          </a:p>
          <a:p>
            <a:pPr marL="0" indent="0" algn="l" eaLnBrk="1" hangingPunct="1">
              <a:lnSpc>
                <a:spcPct val="120000"/>
              </a:lnSpc>
              <a:spcBef>
                <a:spcPts val="600"/>
              </a:spcBef>
              <a:buNone/>
              <a:defRPr/>
            </a:pPr>
            <a:r>
              <a:rPr lang="en-US" altLang="en-US" sz="1800" dirty="0">
                <a:latin typeface="Courier New" panose="02070309020205020404" pitchFamily="49" charset="0"/>
              </a:rPr>
              <a:t>33344                4         5.10</a:t>
            </a:r>
          </a:p>
          <a:p>
            <a:pPr marL="0" indent="0" algn="l" eaLnBrk="1" hangingPunct="1">
              <a:lnSpc>
                <a:spcPct val="120000"/>
              </a:lnSpc>
              <a:spcBef>
                <a:spcPts val="600"/>
              </a:spcBef>
              <a:buNone/>
              <a:defRPr/>
            </a:pPr>
            <a:r>
              <a:rPr lang="en-US" altLang="en-US" sz="1800" dirty="0">
                <a:latin typeface="Courier New" panose="02070309020205020404" pitchFamily="49" charset="0"/>
              </a:rPr>
              <a:t>33344                5         9.50</a:t>
            </a:r>
          </a:p>
          <a:p>
            <a:pPr marL="0" indent="0" algn="l" eaLnBrk="1" hangingPunct="1">
              <a:lnSpc>
                <a:spcPct val="120000"/>
              </a:lnSpc>
              <a:spcBef>
                <a:spcPts val="600"/>
              </a:spcBef>
              <a:buNone/>
              <a:defRPr/>
            </a:pPr>
            <a:r>
              <a:rPr lang="en-US" altLang="en-US" sz="1800" dirty="0">
                <a:latin typeface="Courier New" panose="02070309020205020404" pitchFamily="49" charset="0"/>
              </a:rPr>
              <a:t>33344                8        23.00</a:t>
            </a:r>
          </a:p>
          <a:p>
            <a:pPr marL="0" indent="0" algn="l" eaLnBrk="1" hangingPunct="1">
              <a:lnSpc>
                <a:spcPct val="120000"/>
              </a:lnSpc>
              <a:spcBef>
                <a:spcPts val="600"/>
              </a:spcBef>
              <a:buNone/>
              <a:defRPr/>
            </a:pPr>
            <a:r>
              <a:rPr lang="en-US" altLang="en-US" sz="1800" dirty="0">
                <a:latin typeface="Courier New" panose="02070309020205020404" pitchFamily="49" charset="0"/>
              </a:rPr>
              <a:t>33358                5        41.20</a:t>
            </a:r>
          </a:p>
          <a:p>
            <a:pPr marL="0" indent="0" algn="l" eaLnBrk="1" hangingPunct="1">
              <a:lnSpc>
                <a:spcPct val="120000"/>
              </a:lnSpc>
              <a:spcBef>
                <a:spcPts val="600"/>
              </a:spcBef>
              <a:buNone/>
              <a:defRPr/>
            </a:pPr>
            <a:r>
              <a:rPr lang="en-US" altLang="en-US" sz="1800" dirty="0">
                <a:latin typeface="Courier New" panose="02070309020205020404" pitchFamily="49" charset="0"/>
              </a:rPr>
              <a:t>&lt; some report lines deleted here &gt;</a:t>
            </a:r>
          </a:p>
        </p:txBody>
      </p:sp>
      <p:sp>
        <p:nvSpPr>
          <p:cNvPr id="2" name="Title 1">
            <a:extLst>
              <a:ext uri="{FF2B5EF4-FFF2-40B4-BE49-F238E27FC236}">
                <a16:creationId xmlns:a16="http://schemas.microsoft.com/office/drawing/2014/main" id="{C6303D44-0E61-B143-BE6D-0F7B2E4D9803}"/>
              </a:ext>
            </a:extLst>
          </p:cNvPr>
          <p:cNvSpPr>
            <a:spLocks noGrp="1"/>
          </p:cNvSpPr>
          <p:nvPr>
            <p:ph type="title"/>
          </p:nvPr>
        </p:nvSpPr>
        <p:spPr>
          <a:xfrm>
            <a:off x="726140" y="457200"/>
            <a:ext cx="7691719" cy="1143000"/>
          </a:xfrm>
        </p:spPr>
        <p:txBody>
          <a:bodyPr/>
          <a:lstStyle/>
          <a:p>
            <a:r>
              <a:rPr lang="en-US" sz="100" dirty="0">
                <a:solidFill>
                  <a:srgbClr val="2323EB"/>
                </a:solidFill>
              </a:rPr>
              <a:t>Project Information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9D99-2A7D-2141-9BA9-2C8C53476CF8}"/>
              </a:ext>
            </a:extLst>
          </p:cNvPr>
          <p:cNvSpPr>
            <a:spLocks noGrp="1"/>
          </p:cNvSpPr>
          <p:nvPr>
            <p:ph type="title"/>
          </p:nvPr>
        </p:nvSpPr>
        <p:spPr/>
        <p:txBody>
          <a:bodyPr/>
          <a:lstStyle/>
          <a:p>
            <a:r>
              <a:rPr lang="en-US" sz="100" dirty="0">
                <a:solidFill>
                  <a:srgbClr val="2323EB"/>
                </a:solidFill>
              </a:rPr>
              <a:t>Project Information Details</a:t>
            </a:r>
          </a:p>
        </p:txBody>
      </p:sp>
      <p:sp>
        <p:nvSpPr>
          <p:cNvPr id="239619" name="Rectangle 3">
            <a:extLst>
              <a:ext uri="{FF2B5EF4-FFF2-40B4-BE49-F238E27FC236}">
                <a16:creationId xmlns:a16="http://schemas.microsoft.com/office/drawing/2014/main" id="{3C15C704-59EF-450D-8C36-B676A3B49EE7}"/>
              </a:ext>
            </a:extLst>
          </p:cNvPr>
          <p:cNvSpPr>
            <a:spLocks noGrp="1" noChangeArrowheads="1"/>
          </p:cNvSpPr>
          <p:nvPr>
            <p:ph type="subTitle" idx="4294967295"/>
          </p:nvPr>
        </p:nvSpPr>
        <p:spPr>
          <a:xfrm>
            <a:off x="571500" y="457200"/>
            <a:ext cx="8001000" cy="5943600"/>
          </a:xfrm>
        </p:spPr>
        <p:txBody>
          <a:bodyPr>
            <a:normAutofit fontScale="92500" lnSpcReduction="10000"/>
          </a:bodyPr>
          <a:lstStyle/>
          <a:p>
            <a:pPr marL="0" indent="0" algn="l" eaLnBrk="1" hangingPunct="1">
              <a:lnSpc>
                <a:spcPct val="120000"/>
              </a:lnSpc>
              <a:spcBef>
                <a:spcPts val="600"/>
              </a:spcBef>
              <a:buNone/>
              <a:defRPr/>
            </a:pPr>
            <a:r>
              <a:rPr lang="en-US" altLang="en-US" sz="1800" dirty="0">
                <a:latin typeface="Courier New" panose="02070309020205020404" pitchFamily="49" charset="0"/>
              </a:rPr>
              <a:t>Mon Aug 9                                    page    2</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             Project Information Details</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Employee ID  Project # Hours Worked</a:t>
            </a:r>
          </a:p>
          <a:p>
            <a:pPr marL="0" indent="0" algn="l" eaLnBrk="1" hangingPunct="1">
              <a:lnSpc>
                <a:spcPct val="120000"/>
              </a:lnSpc>
              <a:spcBef>
                <a:spcPts val="600"/>
              </a:spcBef>
              <a:buNone/>
              <a:defRPr/>
            </a:pPr>
            <a:r>
              <a:rPr lang="en-US" altLang="en-US" sz="1800" dirty="0">
                <a:latin typeface="Courier New" panose="02070309020205020404" pitchFamily="49" charset="0"/>
              </a:rPr>
              <a:t>----------- ---------- ------------</a:t>
            </a:r>
          </a:p>
          <a:p>
            <a:pPr marL="0" indent="0" algn="l" eaLnBrk="1" hangingPunct="1">
              <a:lnSpc>
                <a:spcPct val="120000"/>
              </a:lnSpc>
              <a:spcBef>
                <a:spcPts val="600"/>
              </a:spcBef>
              <a:buNone/>
              <a:defRPr/>
            </a:pPr>
            <a:r>
              <a:rPr lang="en-US" altLang="en-US" sz="1800" dirty="0">
                <a:latin typeface="Courier New" panose="02070309020205020404" pitchFamily="49" charset="0"/>
              </a:rPr>
              <a:t>67555                5        35.40</a:t>
            </a:r>
          </a:p>
          <a:p>
            <a:pPr marL="0" indent="0" algn="l" eaLnBrk="1" hangingPunct="1">
              <a:lnSpc>
                <a:spcPct val="120000"/>
              </a:lnSpc>
              <a:spcBef>
                <a:spcPts val="600"/>
              </a:spcBef>
              <a:buNone/>
              <a:defRPr/>
            </a:pPr>
            <a:r>
              <a:rPr lang="en-US" altLang="en-US" sz="1800" dirty="0">
                <a:latin typeface="Courier New" panose="02070309020205020404" pitchFamily="49" charset="0"/>
              </a:rPr>
              <a:t>67555                7        12.20</a:t>
            </a:r>
          </a:p>
          <a:p>
            <a:pPr marL="0" indent="0" algn="l" eaLnBrk="1" hangingPunct="1">
              <a:lnSpc>
                <a:spcPct val="120000"/>
              </a:lnSpc>
              <a:spcBef>
                <a:spcPts val="600"/>
              </a:spcBef>
              <a:buNone/>
              <a:defRPr/>
            </a:pPr>
            <a:r>
              <a:rPr lang="en-US" altLang="en-US" sz="1800" dirty="0">
                <a:latin typeface="Courier New" panose="02070309020205020404" pitchFamily="49" charset="0"/>
              </a:rPr>
              <a:t>67555                8        24.10</a:t>
            </a:r>
          </a:p>
          <a:p>
            <a:pPr marL="0" indent="0" algn="l" eaLnBrk="1" hangingPunct="1">
              <a:lnSpc>
                <a:spcPct val="120000"/>
              </a:lnSpc>
              <a:spcBef>
                <a:spcPts val="600"/>
              </a:spcBef>
              <a:buNone/>
              <a:defRPr/>
            </a:pPr>
            <a:r>
              <a:rPr lang="en-US" altLang="en-US" sz="1800" dirty="0">
                <a:latin typeface="Courier New" panose="02070309020205020404" pitchFamily="49" charset="0"/>
              </a:rPr>
              <a:t>88505                4        34.50</a:t>
            </a:r>
          </a:p>
          <a:p>
            <a:pPr marL="0" indent="0" algn="l" eaLnBrk="1" hangingPunct="1">
              <a:lnSpc>
                <a:spcPct val="120000"/>
              </a:lnSpc>
              <a:spcBef>
                <a:spcPts val="600"/>
              </a:spcBef>
              <a:buNone/>
              <a:defRPr/>
            </a:pPr>
            <a:r>
              <a:rPr lang="en-US" altLang="en-US" sz="1800" dirty="0">
                <a:latin typeface="Courier New" panose="02070309020205020404" pitchFamily="49" charset="0"/>
              </a:rPr>
              <a:t>88777                3        30.80</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 Last Page of Report -</a:t>
            </a:r>
          </a:p>
          <a:p>
            <a:pPr marL="855663" indent="-855663" algn="l" eaLnBrk="1" hangingPunct="1">
              <a:lnSpc>
                <a:spcPct val="120000"/>
              </a:lnSpc>
              <a:spcBef>
                <a:spcPts val="600"/>
              </a:spcBef>
              <a:defRPr/>
            </a:pPr>
            <a:endParaRPr lang="en-US" altLang="en-US" sz="18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         Not for external dissemination.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650541D3-8767-4FA6-BBA3-345D6CFCBC7C}"/>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Remarks</a:t>
            </a:r>
          </a:p>
        </p:txBody>
      </p:sp>
      <p:sp>
        <p:nvSpPr>
          <p:cNvPr id="237571" name="Rectangle 3">
            <a:extLst>
              <a:ext uri="{FF2B5EF4-FFF2-40B4-BE49-F238E27FC236}">
                <a16:creationId xmlns:a16="http://schemas.microsoft.com/office/drawing/2014/main" id="{67CC696C-0032-4896-9455-34F8AFCF15E9}"/>
              </a:ext>
            </a:extLst>
          </p:cNvPr>
          <p:cNvSpPr>
            <a:spLocks noGrp="1" noChangeArrowheads="1"/>
          </p:cNvSpPr>
          <p:nvPr>
            <p:ph idx="1"/>
          </p:nvPr>
        </p:nvSpPr>
        <p:spPr/>
        <p:txBody>
          <a:bodyPr>
            <a:normAutofit fontScale="77500" lnSpcReduction="20000"/>
          </a:bodyPr>
          <a:lstStyle/>
          <a:p>
            <a:pPr marL="855663" indent="-855663" algn="l" eaLnBrk="1" hangingPunct="1">
              <a:lnSpc>
                <a:spcPct val="90000"/>
              </a:lnSpc>
              <a:buFontTx/>
              <a:buChar char="•"/>
              <a:defRPr/>
            </a:pPr>
            <a:r>
              <a:rPr lang="en-US" altLang="en-US" sz="2800">
                <a:cs typeface="Times New Roman" panose="02020603050405020304" pitchFamily="18" charset="0"/>
              </a:rPr>
              <a:t>Optional remarks are typically entered at the beginning of a command file program that identify the filename, programmer name, date of program creation, brief description of program.</a:t>
            </a:r>
          </a:p>
          <a:p>
            <a:pPr marL="855663" indent="-855663" algn="l" eaLnBrk="1" hangingPunct="1">
              <a:lnSpc>
                <a:spcPct val="90000"/>
              </a:lnSpc>
              <a:buFontTx/>
              <a:buChar char="•"/>
              <a:defRPr/>
            </a:pPr>
            <a:r>
              <a:rPr lang="en-US" altLang="en-US" sz="2800">
                <a:cs typeface="Times New Roman" panose="02020603050405020304" pitchFamily="18" charset="0"/>
              </a:rPr>
              <a:t>Symbols used to enter remarks:</a:t>
            </a:r>
          </a:p>
          <a:p>
            <a:pPr marL="855663" indent="-855663" algn="l" eaLnBrk="1" hangingPunct="1">
              <a:lnSpc>
                <a:spcPct val="90000"/>
              </a:lnSpc>
              <a:defRPr/>
            </a:pPr>
            <a:r>
              <a:rPr lang="en-US" altLang="en-US" sz="2800">
                <a:cs typeface="Times New Roman" panose="02020603050405020304" pitchFamily="18" charset="0"/>
              </a:rPr>
              <a:t>          /* Remark is enclosed here */</a:t>
            </a:r>
          </a:p>
          <a:p>
            <a:pPr marL="855663" indent="-855663" algn="l" eaLnBrk="1" hangingPunct="1">
              <a:lnSpc>
                <a:spcPct val="90000"/>
              </a:lnSpc>
              <a:defRPr/>
            </a:pPr>
            <a:r>
              <a:rPr lang="en-US" altLang="en-US" sz="2800">
                <a:cs typeface="Times New Roman" panose="02020603050405020304" pitchFamily="18" charset="0"/>
              </a:rPr>
              <a:t>         -- Remark with two dash lines</a:t>
            </a:r>
          </a:p>
          <a:p>
            <a:pPr marL="855663" indent="-855663" algn="l" eaLnBrk="1" hangingPunct="1">
              <a:lnSpc>
                <a:spcPct val="90000"/>
              </a:lnSpc>
              <a:buFontTx/>
              <a:buChar char="•"/>
              <a:defRPr/>
            </a:pPr>
            <a:r>
              <a:rPr lang="en-US" altLang="en-US" sz="2800">
                <a:cs typeface="Times New Roman" panose="02020603050405020304" pitchFamily="18" charset="0"/>
              </a:rPr>
              <a:t>Remarks may include a list of modifications made by programmer name, date and description here.</a:t>
            </a:r>
          </a:p>
          <a:p>
            <a:pPr marL="855663" indent="-855663" algn="l" eaLnBrk="1" hangingPunct="1">
              <a:lnSpc>
                <a:spcPct val="90000"/>
              </a:lnSpc>
              <a:buFontTx/>
              <a:buChar char="•"/>
              <a:defRPr/>
            </a:pPr>
            <a:r>
              <a:rPr lang="en-US" altLang="en-US" sz="2800">
                <a:cs typeface="Times New Roman" panose="02020603050405020304" pitchFamily="18" charset="0"/>
              </a:rPr>
              <a:t>Remarks and blank lines are used throughout a program to enhance the understandability and readability of programming code.</a:t>
            </a:r>
            <a:r>
              <a:rPr lang="en-US" altLang="en-US" sz="2800">
                <a:cs typeface="Courier New" panose="02070309020205020404" pitchFamily="49" charset="0"/>
              </a:rPr>
              <a:t> </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448</TotalTime>
  <Words>1484</Words>
  <Application>Microsoft Office PowerPoint</Application>
  <PresentationFormat>On-screen Show (4:3)</PresentationFormat>
  <Paragraphs>181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Calisto MT</vt:lpstr>
      <vt:lpstr>courier</vt:lpstr>
      <vt:lpstr>Courier New</vt:lpstr>
      <vt:lpstr>Wingdings</vt:lpstr>
      <vt:lpstr>Theme1</vt:lpstr>
      <vt:lpstr>SQL*Plus Reports CMIS 563</vt:lpstr>
      <vt:lpstr>Agenda</vt:lpstr>
      <vt:lpstr>Learning Objectives</vt:lpstr>
      <vt:lpstr>SQL*Plus Program Command File </vt:lpstr>
      <vt:lpstr>Example 9.1</vt:lpstr>
      <vt:lpstr>Example 9.1 Cont’d</vt:lpstr>
      <vt:lpstr>Project Information Details</vt:lpstr>
      <vt:lpstr>Project Information Details</vt:lpstr>
      <vt:lpstr>Remarks</vt:lpstr>
      <vt:lpstr>Top and Bottom Titles</vt:lpstr>
      <vt:lpstr>Top and Bottom Titles</vt:lpstr>
      <vt:lpstr>Top and Bottom Titles</vt:lpstr>
      <vt:lpstr>Top and Bottom Titles</vt:lpstr>
      <vt:lpstr>Top and Bottom Titles</vt:lpstr>
      <vt:lpstr>Top and Bottom Titles</vt:lpstr>
      <vt:lpstr>Report Headers and Footers</vt:lpstr>
      <vt:lpstr>Report Headers and Footers</vt:lpstr>
      <vt:lpstr>Setting the Line and Page Size</vt:lpstr>
      <vt:lpstr>Setting the Line and Page Size</vt:lpstr>
      <vt:lpstr>Output to the Computer Monitor Screen</vt:lpstr>
      <vt:lpstr>Output to the Computer Monitor Screen</vt:lpstr>
      <vt:lpstr>SELECT Statement</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Anne Powell</cp:lastModifiedBy>
  <cp:revision>43</cp:revision>
  <cp:lastPrinted>2021-08-02T17:20:26Z</cp:lastPrinted>
  <dcterms:created xsi:type="dcterms:W3CDTF">2016-01-03T17:21:47Z</dcterms:created>
  <dcterms:modified xsi:type="dcterms:W3CDTF">2021-08-12T15:30:16Z</dcterms:modified>
</cp:coreProperties>
</file>