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1"/>
  </p:notesMasterIdLst>
  <p:sldIdLst>
    <p:sldId id="256" r:id="rId2"/>
    <p:sldId id="262" r:id="rId3"/>
    <p:sldId id="321" r:id="rId4"/>
    <p:sldId id="277" r:id="rId5"/>
    <p:sldId id="278" r:id="rId6"/>
    <p:sldId id="279" r:id="rId7"/>
    <p:sldId id="281" r:id="rId8"/>
    <p:sldId id="317" r:id="rId9"/>
    <p:sldId id="318" r:id="rId10"/>
    <p:sldId id="319" r:id="rId11"/>
    <p:sldId id="320" r:id="rId12"/>
    <p:sldId id="330" r:id="rId13"/>
    <p:sldId id="285" r:id="rId14"/>
    <p:sldId id="331" r:id="rId15"/>
    <p:sldId id="332" r:id="rId16"/>
    <p:sldId id="333" r:id="rId17"/>
    <p:sldId id="287" r:id="rId18"/>
    <p:sldId id="288" r:id="rId19"/>
    <p:sldId id="289" r:id="rId2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66" autoAdjust="0"/>
  </p:normalViewPr>
  <p:slideViewPr>
    <p:cSldViewPr snapToGrid="0" snapToObjects="1">
      <p:cViewPr varScale="1">
        <p:scale>
          <a:sx n="62" d="100"/>
          <a:sy n="62" d="100"/>
        </p:scale>
        <p:origin x="75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A07290-4A04-4E8F-A3A5-5A187DE6D9D9}" type="datetimeFigureOut">
              <a:rPr lang="en-US" smtClean="0"/>
              <a:t>8/12/2021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9948399-CE9A-4FB0-B8B1-FB7D2E1BB8C2}" type="slidenum">
              <a:rPr lang="en-US" smtClean="0"/>
              <a:t>‹#›</a:t>
            </a:fld>
            <a:endParaRPr lang="en-US"/>
          </a:p>
        </p:txBody>
      </p:sp>
    </p:spTree>
    <p:extLst>
      <p:ext uri="{BB962C8B-B14F-4D97-AF65-F5344CB8AC3E}">
        <p14:creationId xmlns:p14="http://schemas.microsoft.com/office/powerpoint/2010/main" val="386673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48399-CE9A-4FB0-B8B1-FB7D2E1BB8C2}" type="slidenum">
              <a:rPr lang="en-US" smtClean="0"/>
              <a:t>19</a:t>
            </a:fld>
            <a:endParaRPr lang="en-US"/>
          </a:p>
        </p:txBody>
      </p:sp>
    </p:spTree>
    <p:extLst>
      <p:ext uri="{BB962C8B-B14F-4D97-AF65-F5344CB8AC3E}">
        <p14:creationId xmlns:p14="http://schemas.microsoft.com/office/powerpoint/2010/main" val="247883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3064372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242282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27164-63E4-1942-A47D-AF37DC7587D6}"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43937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92539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87244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371042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82631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6240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A876C7AE-8366-7E43-9C6C-BAD3A5DE8B1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Click icon to add picture</a:t>
            </a:r>
            <a:endParaRPr/>
          </a:p>
        </p:txBody>
      </p:sp>
    </p:spTree>
    <p:extLst>
      <p:ext uri="{BB962C8B-B14F-4D97-AF65-F5344CB8AC3E}">
        <p14:creationId xmlns:p14="http://schemas.microsoft.com/office/powerpoint/2010/main" val="1031300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D3327164-63E4-1942-A47D-AF37DC7587D6}" type="datetimeFigureOut">
              <a:rPr lang="en-US" smtClean="0"/>
              <a:t>8/12/2021</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374400783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4546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3327164-63E4-1942-A47D-AF37DC7587D6}"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28459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37037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6120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205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3327164-63E4-1942-A47D-AF37DC7587D6}" type="datetimeFigureOut">
              <a:rPr lang="en-US" smtClean="0"/>
              <a:t>8/12/2021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5027849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250" y="797669"/>
            <a:ext cx="5661499" cy="1994169"/>
          </a:xfrm>
        </p:spPr>
        <p:txBody>
          <a:bodyPr>
            <a:noAutofit/>
          </a:bodyPr>
          <a:lstStyle/>
          <a:p>
            <a:r>
              <a:rPr lang="en-US" sz="4400" dirty="0"/>
              <a:t>SQL*Plus Reports</a:t>
            </a:r>
            <a:br>
              <a:rPr lang="en-US" sz="4400" dirty="0"/>
            </a:br>
            <a:r>
              <a:rPr lang="en-US" sz="4400" dirty="0"/>
              <a:t>CMIS 563</a:t>
            </a:r>
          </a:p>
        </p:txBody>
      </p:sp>
      <p:sp>
        <p:nvSpPr>
          <p:cNvPr id="3" name="Subtitle 2"/>
          <p:cNvSpPr>
            <a:spLocks noGrp="1"/>
          </p:cNvSpPr>
          <p:nvPr>
            <p:ph type="subTitle" idx="1"/>
          </p:nvPr>
        </p:nvSpPr>
        <p:spPr>
          <a:xfrm>
            <a:off x="1138916" y="3081528"/>
            <a:ext cx="6553200" cy="694944"/>
          </a:xfrm>
        </p:spPr>
        <p:txBody>
          <a:bodyPr>
            <a:noAutofit/>
          </a:bodyPr>
          <a:lstStyle/>
          <a:p>
            <a:r>
              <a:rPr lang="en-US" dirty="0"/>
              <a:t>Week 7 Chapter 9 Video 2</a:t>
            </a:r>
          </a:p>
          <a:p>
            <a:r>
              <a:rPr lang="en-US" dirty="0"/>
              <a:t>Control Break Reports</a:t>
            </a:r>
          </a:p>
          <a:p>
            <a:r>
              <a:rPr lang="en-US" dirty="0"/>
              <a:t>Dr. Anne Powell</a:t>
            </a:r>
          </a:p>
        </p:txBody>
      </p:sp>
    </p:spTree>
    <p:extLst>
      <p:ext uri="{BB962C8B-B14F-4D97-AF65-F5344CB8AC3E}">
        <p14:creationId xmlns:p14="http://schemas.microsoft.com/office/powerpoint/2010/main" val="302264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9CAA0E13-7EBF-40A9-89D0-60BAB9A4095A}"/>
              </a:ext>
            </a:extLst>
          </p:cNvPr>
          <p:cNvSpPr>
            <a:spLocks noGrp="1" noChangeArrowheads="1"/>
          </p:cNvSpPr>
          <p:nvPr>
            <p:ph type="title"/>
          </p:nvPr>
        </p:nvSpPr>
        <p:spPr>
          <a:xfrm>
            <a:off x="685800" y="228600"/>
            <a:ext cx="7772400" cy="838200"/>
          </a:xfrm>
        </p:spPr>
        <p:txBody>
          <a:bodyPr/>
          <a:lstStyle/>
          <a:p>
            <a:pPr eaLnBrk="1" hangingPunct="1">
              <a:defRPr/>
            </a:pPr>
            <a:r>
              <a:rPr lang="en-US" altLang="en-US" sz="4400" b="1" dirty="0"/>
              <a:t>BREAK ON REPORT</a:t>
            </a:r>
          </a:p>
        </p:txBody>
      </p:sp>
      <p:sp>
        <p:nvSpPr>
          <p:cNvPr id="303107" name="Rectangle 3">
            <a:extLst>
              <a:ext uri="{FF2B5EF4-FFF2-40B4-BE49-F238E27FC236}">
                <a16:creationId xmlns:a16="http://schemas.microsoft.com/office/drawing/2014/main" id="{FC26CF03-FF4D-490D-870A-081AEB0A3600}"/>
              </a:ext>
            </a:extLst>
          </p:cNvPr>
          <p:cNvSpPr>
            <a:spLocks noGrp="1" noChangeArrowheads="1"/>
          </p:cNvSpPr>
          <p:nvPr>
            <p:ph type="body" idx="1"/>
          </p:nvPr>
        </p:nvSpPr>
        <p:spPr>
          <a:xfrm>
            <a:off x="511443" y="1143000"/>
            <a:ext cx="8198603" cy="5180308"/>
          </a:xfrm>
        </p:spPr>
        <p:txBody>
          <a:bodyPr>
            <a:normAutofit fontScale="92500"/>
          </a:bodyPr>
          <a:lstStyle/>
          <a:p>
            <a:pPr eaLnBrk="1" hangingPunct="1">
              <a:lnSpc>
                <a:spcPct val="110000"/>
              </a:lnSpc>
              <a:spcBef>
                <a:spcPts val="600"/>
              </a:spcBef>
              <a:defRPr/>
            </a:pPr>
            <a:r>
              <a:rPr lang="en-US" altLang="en-US" sz="2400" dirty="0"/>
              <a:t>The ON REPORT clause of the BREAK command specifies that a break will also be enforced after all selected data rows have processed.  The location of the ON REPORT clause is not important within the BREAK command.  When the clause is specified, the report will always issue a final break at the end of the report.  This break enables you to produce a final total of hours worked by all employees. </a:t>
            </a:r>
          </a:p>
          <a:p>
            <a:pPr eaLnBrk="1" hangingPunct="1">
              <a:lnSpc>
                <a:spcPct val="110000"/>
              </a:lnSpc>
              <a:spcBef>
                <a:spcPts val="600"/>
              </a:spcBef>
              <a:defRPr/>
            </a:pPr>
            <a:r>
              <a:rPr lang="en-US" altLang="en-US" sz="2400" dirty="0"/>
              <a:t>The order of expressions or column names in the BREAK command is critical. </a:t>
            </a:r>
          </a:p>
          <a:p>
            <a:pPr eaLnBrk="1" hangingPunct="1">
              <a:lnSpc>
                <a:spcPct val="110000"/>
              </a:lnSpc>
              <a:spcBef>
                <a:spcPts val="600"/>
              </a:spcBef>
              <a:defRPr/>
            </a:pPr>
            <a:r>
              <a:rPr lang="en-US" altLang="en-US" sz="2400" dirty="0"/>
              <a:t>The BREAK ON must be ordered from largest to smallest as is shown here.</a:t>
            </a:r>
          </a:p>
          <a:p>
            <a:pPr algn="ctr" eaLnBrk="1" hangingPunct="1">
              <a:lnSpc>
                <a:spcPct val="90000"/>
              </a:lnSpc>
              <a:buFontTx/>
              <a:buNone/>
              <a:defRPr/>
            </a:pPr>
            <a:r>
              <a:rPr lang="en-US" altLang="en-US" sz="2000" dirty="0">
                <a:latin typeface="Courier New" panose="02070309020205020404" pitchFamily="49" charset="0"/>
              </a:rPr>
              <a:t>BREAK ON Department ON Section ON EmployeeID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90B62984-37EA-44E4-9051-DA5F4F1113CA}"/>
              </a:ext>
            </a:extLst>
          </p:cNvPr>
          <p:cNvSpPr>
            <a:spLocks noGrp="1" noChangeArrowheads="1"/>
          </p:cNvSpPr>
          <p:nvPr>
            <p:ph type="title"/>
          </p:nvPr>
        </p:nvSpPr>
        <p:spPr>
          <a:xfrm>
            <a:off x="685800" y="304800"/>
            <a:ext cx="7772400" cy="609600"/>
          </a:xfrm>
        </p:spPr>
        <p:txBody>
          <a:bodyPr/>
          <a:lstStyle/>
          <a:p>
            <a:pPr eaLnBrk="1" hangingPunct="1">
              <a:defRPr/>
            </a:pPr>
            <a:r>
              <a:rPr lang="en-US" altLang="en-US" sz="3600" b="1" dirty="0"/>
              <a:t>Output Style</a:t>
            </a:r>
          </a:p>
        </p:txBody>
      </p:sp>
      <p:sp>
        <p:nvSpPr>
          <p:cNvPr id="304131" name="Rectangle 3">
            <a:extLst>
              <a:ext uri="{FF2B5EF4-FFF2-40B4-BE49-F238E27FC236}">
                <a16:creationId xmlns:a16="http://schemas.microsoft.com/office/drawing/2014/main" id="{EBAEA3B0-4D40-4C33-8EA8-FBDB05CB8563}"/>
              </a:ext>
            </a:extLst>
          </p:cNvPr>
          <p:cNvSpPr>
            <a:spLocks noGrp="1" noChangeArrowheads="1"/>
          </p:cNvSpPr>
          <p:nvPr>
            <p:ph type="body" idx="1"/>
          </p:nvPr>
        </p:nvSpPr>
        <p:spPr>
          <a:xfrm>
            <a:off x="304800" y="914400"/>
            <a:ext cx="8610600" cy="5410200"/>
          </a:xfrm>
        </p:spPr>
        <p:txBody>
          <a:bodyPr>
            <a:normAutofit fontScale="92500" lnSpcReduction="10000"/>
          </a:bodyPr>
          <a:lstStyle/>
          <a:p>
            <a:pPr eaLnBrk="1" hangingPunct="1">
              <a:defRPr/>
            </a:pPr>
            <a:r>
              <a:rPr lang="en-US" altLang="en-US" sz="2800" dirty="0"/>
              <a:t>The style of output produced by SQL Example 9.2 is termed NONDUPLICATES, or </a:t>
            </a:r>
            <a:r>
              <a:rPr lang="en-US" altLang="en-US" sz="2800" b="1" dirty="0"/>
              <a:t>NODUP</a:t>
            </a:r>
            <a:r>
              <a:rPr lang="en-US" altLang="en-US" sz="2800" dirty="0"/>
              <a:t> because each group value (</a:t>
            </a:r>
            <a:r>
              <a:rPr lang="en-US" altLang="en-US" sz="2800" i="1" dirty="0"/>
              <a:t>EmployeeID</a:t>
            </a:r>
            <a:r>
              <a:rPr lang="en-US" altLang="en-US" sz="2800" dirty="0"/>
              <a:t>) is shown only once.</a:t>
            </a:r>
          </a:p>
          <a:p>
            <a:pPr eaLnBrk="1" hangingPunct="1">
              <a:defRPr/>
            </a:pPr>
            <a:r>
              <a:rPr lang="en-US" altLang="en-US" sz="2800" dirty="0"/>
              <a:t>This is the default BREAK output method.</a:t>
            </a:r>
          </a:p>
          <a:p>
            <a:pPr eaLnBrk="1" hangingPunct="1">
              <a:defRPr/>
            </a:pPr>
            <a:r>
              <a:rPr lang="en-US" altLang="en-US" sz="2800" dirty="0"/>
              <a:t>This style is easy for managers to read as it organizes data into groups.</a:t>
            </a:r>
          </a:p>
          <a:p>
            <a:pPr eaLnBrk="1" hangingPunct="1">
              <a:defRPr/>
            </a:pPr>
            <a:r>
              <a:rPr lang="en-US" altLang="en-US" sz="2800" dirty="0"/>
              <a:t>The NODUP default can be overwritten by specifying the keyword DUP with the BREAK command as is shown here.  This will yield the purely relational, two-dimensional, matrix format for output.</a:t>
            </a:r>
          </a:p>
          <a:p>
            <a:pPr algn="ctr" eaLnBrk="1" hangingPunct="1">
              <a:buFontTx/>
              <a:buNone/>
              <a:defRPr/>
            </a:pPr>
            <a:r>
              <a:rPr lang="en-US" altLang="en-US" sz="2800" dirty="0">
                <a:latin typeface="Courier New" panose="02070309020205020404" pitchFamily="49" charset="0"/>
              </a:rPr>
              <a:t>BREAK ON "Employee ID" DUP SKIP 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48474581-F572-418E-BA2C-8C5CD03ECBD9}"/>
              </a:ext>
            </a:extLst>
          </p:cNvPr>
          <p:cNvSpPr>
            <a:spLocks noGrp="1" noChangeArrowheads="1"/>
          </p:cNvSpPr>
          <p:nvPr>
            <p:ph type="title"/>
          </p:nvPr>
        </p:nvSpPr>
        <p:spPr>
          <a:xfrm>
            <a:off x="685800" y="228600"/>
            <a:ext cx="7772400" cy="838200"/>
          </a:xfrm>
        </p:spPr>
        <p:txBody>
          <a:bodyPr/>
          <a:lstStyle/>
          <a:p>
            <a:pPr eaLnBrk="1" hangingPunct="1">
              <a:defRPr/>
            </a:pPr>
            <a:r>
              <a:rPr lang="en-US" altLang="en-US" sz="3600" b="1" dirty="0"/>
              <a:t>SKIP and PAGE Keywords</a:t>
            </a:r>
          </a:p>
        </p:txBody>
      </p:sp>
      <p:sp>
        <p:nvSpPr>
          <p:cNvPr id="305155" name="Rectangle 3">
            <a:extLst>
              <a:ext uri="{FF2B5EF4-FFF2-40B4-BE49-F238E27FC236}">
                <a16:creationId xmlns:a16="http://schemas.microsoft.com/office/drawing/2014/main" id="{9FAE9FE4-E72F-44B1-A45F-A5A62839A1B6}"/>
              </a:ext>
            </a:extLst>
          </p:cNvPr>
          <p:cNvSpPr>
            <a:spLocks noGrp="1" noChangeArrowheads="1"/>
          </p:cNvSpPr>
          <p:nvPr>
            <p:ph type="body" idx="1"/>
          </p:nvPr>
        </p:nvSpPr>
        <p:spPr>
          <a:xfrm>
            <a:off x="685800" y="1066800"/>
            <a:ext cx="8077200" cy="5334000"/>
          </a:xfrm>
        </p:spPr>
        <p:txBody>
          <a:bodyPr>
            <a:normAutofit fontScale="85000" lnSpcReduction="10000"/>
          </a:bodyPr>
          <a:lstStyle/>
          <a:p>
            <a:pPr eaLnBrk="1" hangingPunct="1">
              <a:lnSpc>
                <a:spcPct val="90000"/>
              </a:lnSpc>
              <a:defRPr/>
            </a:pPr>
            <a:r>
              <a:rPr lang="en-US" altLang="en-US" sz="2800"/>
              <a:t>To enhance the readability of a report, one or more blank rows can be inserted after each social security number grouping.  </a:t>
            </a:r>
          </a:p>
          <a:p>
            <a:pPr eaLnBrk="1" hangingPunct="1">
              <a:lnSpc>
                <a:spcPct val="90000"/>
              </a:lnSpc>
              <a:defRPr/>
            </a:pPr>
            <a:r>
              <a:rPr lang="en-US" altLang="en-US" sz="2800"/>
              <a:t>SKIP inserts the blank rows. Our program specified to skip two lines prior to beginning the next report group.  </a:t>
            </a:r>
          </a:p>
          <a:p>
            <a:pPr algn="ctr" eaLnBrk="1" hangingPunct="1">
              <a:lnSpc>
                <a:spcPct val="90000"/>
              </a:lnSpc>
              <a:buFontTx/>
              <a:buNone/>
              <a:defRPr/>
            </a:pPr>
            <a:endParaRPr lang="en-US" altLang="en-US" sz="1000">
              <a:latin typeface="Courier New" panose="02070309020205020404" pitchFamily="49" charset="0"/>
            </a:endParaRPr>
          </a:p>
          <a:p>
            <a:pPr algn="ctr" eaLnBrk="1" hangingPunct="1">
              <a:lnSpc>
                <a:spcPct val="90000"/>
              </a:lnSpc>
              <a:buFontTx/>
              <a:buNone/>
              <a:defRPr/>
            </a:pPr>
            <a:r>
              <a:rPr lang="en-US" altLang="en-US" sz="2400">
                <a:latin typeface="Courier New" panose="02070309020205020404" pitchFamily="49" charset="0"/>
              </a:rPr>
              <a:t>BREAK ON "Employee ID" SKIP 2 ON REPORT</a:t>
            </a:r>
          </a:p>
          <a:p>
            <a:pPr algn="ctr" eaLnBrk="1" hangingPunct="1">
              <a:lnSpc>
                <a:spcPct val="90000"/>
              </a:lnSpc>
              <a:buFontTx/>
              <a:buNone/>
              <a:defRPr/>
            </a:pPr>
            <a:endParaRPr lang="en-US" altLang="en-US" sz="1000"/>
          </a:p>
          <a:p>
            <a:pPr eaLnBrk="1" hangingPunct="1">
              <a:lnSpc>
                <a:spcPct val="90000"/>
              </a:lnSpc>
              <a:defRPr/>
            </a:pPr>
            <a:r>
              <a:rPr lang="en-US" altLang="en-US" sz="2800"/>
              <a:t>Replace SKIP with PAGE to cause a </a:t>
            </a:r>
            <a:r>
              <a:rPr lang="en-US" altLang="en-US" sz="2800" i="1"/>
              <a:t>page eject</a:t>
            </a:r>
            <a:r>
              <a:rPr lang="en-US" altLang="en-US" sz="2800"/>
              <a:t> to occur after each grouping for printed reports.</a:t>
            </a:r>
          </a:p>
          <a:p>
            <a:pPr eaLnBrk="1" hangingPunct="1">
              <a:lnSpc>
                <a:spcPct val="90000"/>
              </a:lnSpc>
              <a:defRPr/>
            </a:pPr>
            <a:r>
              <a:rPr lang="en-US" altLang="en-US" sz="2800"/>
              <a:t>This will produce a report where a new page begins for each different </a:t>
            </a:r>
            <a:r>
              <a:rPr lang="en-US" altLang="en-US" sz="2800" i="1"/>
              <a:t>EmployeeID</a:t>
            </a:r>
            <a:r>
              <a:rPr lang="en-US" altLang="en-US" sz="2800"/>
              <a:t> grouping.  Each group will be  preceded by new column headings.</a:t>
            </a:r>
            <a:r>
              <a:rPr lang="en-US" altLang="en-US" sz="24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5C9D7302-F5FB-4C0B-A2D9-EC63D2BB562C}"/>
              </a:ext>
            </a:extLst>
          </p:cNvPr>
          <p:cNvSpPr>
            <a:spLocks noGrp="1" noChangeArrowheads="1"/>
          </p:cNvSpPr>
          <p:nvPr>
            <p:ph type="title"/>
          </p:nvPr>
        </p:nvSpPr>
        <p:spPr/>
        <p:txBody>
          <a:bodyPr anchor="ctr"/>
          <a:lstStyle/>
          <a:p>
            <a:pPr eaLnBrk="1" hangingPunct="1">
              <a:defRPr/>
            </a:pPr>
            <a:r>
              <a:rPr lang="en-US" altLang="en-US" sz="4000" b="1" dirty="0"/>
              <a:t>The COMPUTE Command</a:t>
            </a:r>
          </a:p>
        </p:txBody>
      </p:sp>
      <p:sp>
        <p:nvSpPr>
          <p:cNvPr id="262147" name="Rectangle 3">
            <a:extLst>
              <a:ext uri="{FF2B5EF4-FFF2-40B4-BE49-F238E27FC236}">
                <a16:creationId xmlns:a16="http://schemas.microsoft.com/office/drawing/2014/main" id="{7BD821F7-82E0-4964-9A12-7E32C1B56B45}"/>
              </a:ext>
            </a:extLst>
          </p:cNvPr>
          <p:cNvSpPr>
            <a:spLocks noGrp="1" noChangeArrowheads="1"/>
          </p:cNvSpPr>
          <p:nvPr>
            <p:ph idx="1"/>
          </p:nvPr>
        </p:nvSpPr>
        <p:spPr>
          <a:xfrm>
            <a:off x="309966" y="1301859"/>
            <a:ext cx="8524067" cy="4856894"/>
          </a:xfrm>
        </p:spPr>
        <p:txBody>
          <a:bodyPr>
            <a:normAutofit fontScale="77500" lnSpcReduction="20000"/>
          </a:bodyPr>
          <a:lstStyle/>
          <a:p>
            <a:pPr marL="855663" indent="-374650" algn="l" eaLnBrk="1" hangingPunct="1">
              <a:buFontTx/>
              <a:buChar char="•"/>
              <a:defRPr/>
            </a:pPr>
            <a:r>
              <a:rPr lang="en-US" altLang="en-US" sz="2800" dirty="0"/>
              <a:t>A COMPUTE command computes subtotals and totals when used in conjunction with a BREAK command.</a:t>
            </a:r>
          </a:p>
          <a:p>
            <a:pPr marL="855663" indent="-374650" algn="l" eaLnBrk="1" hangingPunct="1">
              <a:buFontTx/>
              <a:buChar char="•"/>
              <a:defRPr/>
            </a:pPr>
            <a:r>
              <a:rPr lang="en-US" altLang="en-US" sz="2800" dirty="0"/>
              <a:t>Without a BREAK command, a COMPUTE command will not produce any results!</a:t>
            </a:r>
          </a:p>
          <a:p>
            <a:pPr marL="855663" indent="-374650" algn="l" eaLnBrk="1" hangingPunct="1">
              <a:buFontTx/>
              <a:buChar char="•"/>
              <a:defRPr/>
            </a:pPr>
            <a:r>
              <a:rPr lang="en-US" altLang="en-US" sz="2800" dirty="0"/>
              <a:t>When used with BREAK, a COMPUTE command displays values that are computed for the BREAK expression.  The syntax of the COMPUTE command is shown here.  </a:t>
            </a:r>
          </a:p>
          <a:p>
            <a:pPr marL="855663" indent="-374650" algn="l" eaLnBrk="1" hangingPunct="1">
              <a:defRPr/>
            </a:pPr>
            <a:endParaRPr lang="en-US" altLang="en-US" sz="2000" dirty="0"/>
          </a:p>
          <a:p>
            <a:pPr marL="481013" indent="0" algn="l" eaLnBrk="1" hangingPunct="1">
              <a:buNone/>
              <a:defRPr/>
            </a:pPr>
            <a:r>
              <a:rPr lang="en-US" altLang="en-US" sz="2800" dirty="0"/>
              <a:t>   </a:t>
            </a:r>
            <a:r>
              <a:rPr lang="en-US" altLang="en-US" sz="2800" dirty="0">
                <a:latin typeface="Courier New" panose="02070309020205020404" pitchFamily="49" charset="0"/>
              </a:rPr>
              <a:t>COMPUTE {group function} OF {</a:t>
            </a:r>
            <a:r>
              <a:rPr lang="en-US" altLang="en-US" sz="2800" dirty="0" err="1">
                <a:latin typeface="Courier New" panose="02070309020205020404" pitchFamily="49" charset="0"/>
              </a:rPr>
              <a:t>column_name</a:t>
            </a:r>
            <a:r>
              <a:rPr lang="en-US" altLang="en-US" sz="2800" dirty="0">
                <a:latin typeface="Courier New" panose="02070309020205020404" pitchFamily="49" charset="0"/>
              </a:rPr>
              <a:t> |   	</a:t>
            </a:r>
            <a:r>
              <a:rPr lang="en-US" altLang="en-US" sz="2800" dirty="0" err="1">
                <a:latin typeface="Courier New" panose="02070309020205020404" pitchFamily="49" charset="0"/>
              </a:rPr>
              <a:t>column_name_alias</a:t>
            </a:r>
            <a:r>
              <a:rPr lang="en-US" altLang="en-US" sz="2800" dirty="0">
                <a:latin typeface="Courier New" panose="02070309020205020404" pitchFamily="49" charset="0"/>
              </a:rPr>
              <a:t>,. . .} ON {</a:t>
            </a:r>
            <a:r>
              <a:rPr lang="en-US" altLang="en-US" sz="2800" dirty="0" err="1">
                <a:latin typeface="Courier New" panose="02070309020205020404" pitchFamily="49" charset="0"/>
              </a:rPr>
              <a:t>break_column_name</a:t>
            </a:r>
            <a:r>
              <a:rPr lang="en-US" altLang="en-US" sz="2800" dirty="0">
                <a:latin typeface="Courier New" panose="02070309020205020404" pitchFamily="49" charset="0"/>
              </a:rPr>
              <a:t> | ROW | PAGE | 		REPORT};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FA1C10A9-C77E-4A14-828A-F77AE8D8520D}"/>
              </a:ext>
            </a:extLst>
          </p:cNvPr>
          <p:cNvSpPr>
            <a:spLocks noGrp="1" noChangeArrowheads="1"/>
          </p:cNvSpPr>
          <p:nvPr>
            <p:ph type="title"/>
          </p:nvPr>
        </p:nvSpPr>
        <p:spPr>
          <a:xfrm>
            <a:off x="685800" y="304800"/>
            <a:ext cx="7772400" cy="685800"/>
          </a:xfrm>
        </p:spPr>
        <p:txBody>
          <a:bodyPr/>
          <a:lstStyle/>
          <a:p>
            <a:pPr eaLnBrk="1" hangingPunct="1">
              <a:defRPr/>
            </a:pPr>
            <a:r>
              <a:rPr lang="en-US" altLang="en-US" sz="4000" b="1" dirty="0"/>
              <a:t>Example Compute Commands</a:t>
            </a:r>
          </a:p>
        </p:txBody>
      </p:sp>
      <p:sp>
        <p:nvSpPr>
          <p:cNvPr id="306179" name="Rectangle 3">
            <a:extLst>
              <a:ext uri="{FF2B5EF4-FFF2-40B4-BE49-F238E27FC236}">
                <a16:creationId xmlns:a16="http://schemas.microsoft.com/office/drawing/2014/main" id="{D8346D4D-5F36-4493-8F0B-64AC842E88C5}"/>
              </a:ext>
            </a:extLst>
          </p:cNvPr>
          <p:cNvSpPr>
            <a:spLocks noGrp="1" noChangeArrowheads="1"/>
          </p:cNvSpPr>
          <p:nvPr>
            <p:ph type="body" idx="1"/>
          </p:nvPr>
        </p:nvSpPr>
        <p:spPr>
          <a:xfrm>
            <a:off x="304800" y="1143000"/>
            <a:ext cx="8534400" cy="5410200"/>
          </a:xfrm>
        </p:spPr>
        <p:txBody>
          <a:bodyPr>
            <a:normAutofit fontScale="85000" lnSpcReduction="20000"/>
          </a:bodyPr>
          <a:lstStyle/>
          <a:p>
            <a:pPr eaLnBrk="1" hangingPunct="1">
              <a:lnSpc>
                <a:spcPct val="120000"/>
              </a:lnSpc>
              <a:spcBef>
                <a:spcPts val="600"/>
              </a:spcBef>
              <a:defRPr/>
            </a:pPr>
            <a:r>
              <a:rPr lang="en-US" altLang="en-US" sz="2400" dirty="0"/>
              <a:t>Both of the COMPUTE commands shown here use the SUM aggregate function.  </a:t>
            </a:r>
          </a:p>
          <a:p>
            <a:pPr eaLnBrk="1" hangingPunct="1">
              <a:lnSpc>
                <a:spcPct val="120000"/>
              </a:lnSpc>
              <a:spcBef>
                <a:spcPts val="600"/>
              </a:spcBef>
              <a:defRPr/>
            </a:pPr>
            <a:r>
              <a:rPr lang="en-US" altLang="en-US" sz="2400" dirty="0"/>
              <a:t>The first COMPUTE command sums on the "Hours Worked" alias column name.  </a:t>
            </a:r>
          </a:p>
          <a:p>
            <a:pPr eaLnBrk="1" hangingPunct="1">
              <a:lnSpc>
                <a:spcPct val="120000"/>
              </a:lnSpc>
              <a:spcBef>
                <a:spcPts val="600"/>
              </a:spcBef>
              <a:defRPr/>
            </a:pPr>
            <a:r>
              <a:rPr lang="en-US" altLang="en-US" sz="2400" dirty="0"/>
              <a:t>The second COMPUTE command produces a report total for hours worked.</a:t>
            </a:r>
          </a:p>
          <a:p>
            <a:pPr eaLnBrk="1" hangingPunct="1">
              <a:lnSpc>
                <a:spcPct val="120000"/>
              </a:lnSpc>
              <a:spcBef>
                <a:spcPts val="600"/>
              </a:spcBef>
              <a:buFontTx/>
              <a:buNone/>
              <a:defRPr/>
            </a:pPr>
            <a:endParaRPr lang="en-US" altLang="en-US" sz="24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BREAK ON "Employee ID" SKIP 2 ON REPORT</a:t>
            </a:r>
          </a:p>
          <a:p>
            <a:pPr eaLnBrk="1" hangingPunct="1">
              <a:lnSpc>
                <a:spcPct val="120000"/>
              </a:lnSpc>
              <a:spcBef>
                <a:spcPts val="600"/>
              </a:spcBef>
              <a:buFontTx/>
              <a:buNone/>
              <a:defRPr/>
            </a:pPr>
            <a:r>
              <a:rPr lang="en-US" altLang="en-US" sz="2000" dirty="0">
                <a:latin typeface="Courier New" panose="02070309020205020404" pitchFamily="49" charset="0"/>
              </a:rPr>
              <a:t>COMPUTE SUM OF "Hours Worked" ON "Employee ID" </a:t>
            </a:r>
          </a:p>
          <a:p>
            <a:pPr eaLnBrk="1" hangingPunct="1">
              <a:lnSpc>
                <a:spcPct val="120000"/>
              </a:lnSpc>
              <a:spcBef>
                <a:spcPts val="600"/>
              </a:spcBef>
              <a:buFontTx/>
              <a:buNone/>
              <a:defRPr/>
            </a:pPr>
            <a:r>
              <a:rPr lang="en-US" altLang="en-US" sz="2000" dirty="0">
                <a:latin typeface="Courier New" panose="02070309020205020404" pitchFamily="49" charset="0"/>
              </a:rPr>
              <a:t>COMPUTE SUM OF "Hours Worked" ON REPORT</a:t>
            </a:r>
          </a:p>
          <a:p>
            <a:pPr eaLnBrk="1" hangingPunct="1">
              <a:lnSpc>
                <a:spcPct val="120000"/>
              </a:lnSpc>
              <a:spcBef>
                <a:spcPts val="600"/>
              </a:spcBef>
              <a:buFontTx/>
              <a:buNone/>
              <a:defRPr/>
            </a:pPr>
            <a:r>
              <a:rPr lang="en-US" altLang="en-US" sz="2000" dirty="0">
                <a:latin typeface="Courier New" panose="02070309020205020404" pitchFamily="49" charset="0"/>
              </a:rPr>
              <a:t>SELECT EmployeeID "Employee ID",</a:t>
            </a:r>
          </a:p>
          <a:p>
            <a:pPr eaLnBrk="1" hangingPunct="1">
              <a:lnSpc>
                <a:spcPct val="120000"/>
              </a:lnSpc>
              <a:spcBef>
                <a:spcPts val="600"/>
              </a:spcBef>
              <a:buFontTx/>
              <a:buNone/>
              <a:defRPr/>
            </a:pPr>
            <a:r>
              <a:rPr lang="en-US" altLang="en-US" sz="2000" dirty="0">
                <a:latin typeface="Courier New" panose="02070309020205020404" pitchFamily="49" charset="0"/>
              </a:rPr>
              <a:t>    ProjectNumber "Project #", </a:t>
            </a:r>
          </a:p>
          <a:p>
            <a:pPr eaLnBrk="1" hangingPunct="1">
              <a:lnSpc>
                <a:spcPct val="120000"/>
              </a:lnSpc>
              <a:spcBef>
                <a:spcPts val="600"/>
              </a:spcBef>
              <a:buFontTx/>
              <a:buNone/>
              <a:defRPr/>
            </a:pPr>
            <a:r>
              <a:rPr lang="en-US" altLang="en-US" sz="2000" dirty="0">
                <a:latin typeface="Courier New" panose="02070309020205020404" pitchFamily="49" charset="0"/>
              </a:rPr>
              <a:t>    HoursWorked "Hours Worked"</a:t>
            </a:r>
          </a:p>
          <a:p>
            <a:pPr eaLnBrk="1" hangingPunct="1">
              <a:lnSpc>
                <a:spcPct val="120000"/>
              </a:lnSpc>
              <a:spcBef>
                <a:spcPts val="600"/>
              </a:spcBef>
              <a:buFontTx/>
              <a:buNone/>
              <a:defRPr/>
            </a:pPr>
            <a:r>
              <a:rPr lang="en-US" altLang="en-US" sz="2000" dirty="0">
                <a:latin typeface="Courier New" panose="02070309020205020404" pitchFamily="49" charset="0"/>
              </a:rPr>
              <a:t>FROM </a:t>
            </a:r>
            <a:r>
              <a:rPr lang="en-US" altLang="en-US" sz="2000" dirty="0" err="1">
                <a:latin typeface="Courier New" panose="02070309020205020404" pitchFamily="49" charset="0"/>
              </a:rPr>
              <a:t>ProjectAssignment</a:t>
            </a:r>
            <a:endParaRPr lang="en-US" altLang="en-US" sz="2000" dirty="0">
              <a:latin typeface="Courier New" panose="02070309020205020404" pitchFamily="49" charset="0"/>
            </a:endParaRPr>
          </a:p>
          <a:p>
            <a:pPr eaLnBrk="1" hangingPunct="1">
              <a:lnSpc>
                <a:spcPct val="120000"/>
              </a:lnSpc>
              <a:spcBef>
                <a:spcPts val="600"/>
              </a:spcBef>
              <a:buFontTx/>
              <a:buNone/>
              <a:defRPr/>
            </a:pPr>
            <a:r>
              <a:rPr lang="en-US" altLang="en-US" sz="2000" dirty="0">
                <a:latin typeface="Courier New" panose="02070309020205020404" pitchFamily="49" charset="0"/>
              </a:rPr>
              <a:t>ORDER BY EmployeeID, ProjectNumber;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ECBFB9A1-6944-4E92-862C-C7B167BE75EA}"/>
              </a:ext>
            </a:extLst>
          </p:cNvPr>
          <p:cNvSpPr>
            <a:spLocks noGrp="1" noChangeArrowheads="1"/>
          </p:cNvSpPr>
          <p:nvPr>
            <p:ph type="title"/>
          </p:nvPr>
        </p:nvSpPr>
        <p:spPr>
          <a:xfrm>
            <a:off x="685800" y="304800"/>
            <a:ext cx="7772400" cy="762000"/>
          </a:xfrm>
        </p:spPr>
        <p:txBody>
          <a:bodyPr/>
          <a:lstStyle/>
          <a:p>
            <a:pPr algn="l" eaLnBrk="1" hangingPunct="1">
              <a:defRPr/>
            </a:pPr>
            <a:r>
              <a:rPr lang="en-US" altLang="en-US" sz="4000" b="1" dirty="0"/>
              <a:t>Example 9.2</a:t>
            </a:r>
          </a:p>
        </p:txBody>
      </p:sp>
      <p:sp>
        <p:nvSpPr>
          <p:cNvPr id="307203" name="Rectangle 3">
            <a:extLst>
              <a:ext uri="{FF2B5EF4-FFF2-40B4-BE49-F238E27FC236}">
                <a16:creationId xmlns:a16="http://schemas.microsoft.com/office/drawing/2014/main" id="{4177ACD7-B3A5-47CE-AF67-C3C9C2922B14}"/>
              </a:ext>
            </a:extLst>
          </p:cNvPr>
          <p:cNvSpPr>
            <a:spLocks noGrp="1" noChangeArrowheads="1"/>
          </p:cNvSpPr>
          <p:nvPr>
            <p:ph type="body" idx="1"/>
          </p:nvPr>
        </p:nvSpPr>
        <p:spPr>
          <a:xfrm>
            <a:off x="228600" y="1066800"/>
            <a:ext cx="8915400" cy="5241010"/>
          </a:xfrm>
        </p:spPr>
        <p:txBody>
          <a:bodyPr>
            <a:normAutofit fontScale="85000" lnSpcReduction="20000"/>
          </a:bodyPr>
          <a:lstStyle/>
          <a:p>
            <a:pPr eaLnBrk="1" hangingPunct="1">
              <a:lnSpc>
                <a:spcPct val="120000"/>
              </a:lnSpc>
              <a:spcBef>
                <a:spcPts val="600"/>
              </a:spcBef>
              <a:defRPr/>
            </a:pPr>
            <a:r>
              <a:rPr lang="en-US" altLang="en-US" sz="2400" dirty="0"/>
              <a:t>This is the final page of the report produced by the SQL Example 9.2 program – note the final total of hours worked.</a:t>
            </a:r>
          </a:p>
          <a:p>
            <a:pPr eaLnBrk="1" hangingPunct="1">
              <a:lnSpc>
                <a:spcPct val="120000"/>
              </a:lnSpc>
              <a:spcBef>
                <a:spcPts val="600"/>
              </a:spcBef>
              <a:buFontTx/>
              <a:buNone/>
              <a:defRPr/>
            </a:pPr>
            <a:endParaRPr lang="en-US" altLang="en-US" sz="1800" dirty="0">
              <a:latin typeface="Courier New" panose="02070309020205020404" pitchFamily="49" charset="0"/>
            </a:endParaRPr>
          </a:p>
          <a:p>
            <a:pPr eaLnBrk="1" hangingPunct="1">
              <a:lnSpc>
                <a:spcPct val="120000"/>
              </a:lnSpc>
              <a:spcBef>
                <a:spcPts val="600"/>
              </a:spcBef>
              <a:buFontTx/>
              <a:buNone/>
              <a:defRPr/>
            </a:pPr>
            <a:r>
              <a:rPr lang="en-US" altLang="en-US" sz="1800" dirty="0">
                <a:latin typeface="Courier New" panose="02070309020205020404" pitchFamily="49" charset="0"/>
              </a:rPr>
              <a:t>Mon Oct 15                                    page    5</a:t>
            </a:r>
          </a:p>
          <a:p>
            <a:pPr eaLnBrk="1" hangingPunct="1">
              <a:lnSpc>
                <a:spcPct val="120000"/>
              </a:lnSpc>
              <a:spcBef>
                <a:spcPts val="600"/>
              </a:spcBef>
              <a:buFontTx/>
              <a:buNone/>
              <a:defRPr/>
            </a:pPr>
            <a:endParaRPr lang="en-US" altLang="en-US" sz="1800" dirty="0">
              <a:latin typeface="Courier New" panose="02070309020205020404" pitchFamily="49" charset="0"/>
            </a:endParaRPr>
          </a:p>
          <a:p>
            <a:pPr eaLnBrk="1" hangingPunct="1">
              <a:lnSpc>
                <a:spcPct val="120000"/>
              </a:lnSpc>
              <a:spcBef>
                <a:spcPts val="600"/>
              </a:spcBef>
              <a:buFontTx/>
              <a:buNone/>
              <a:defRPr/>
            </a:pPr>
            <a:r>
              <a:rPr lang="en-US" altLang="en-US" sz="1800" dirty="0">
                <a:latin typeface="Courier New" panose="02070309020205020404" pitchFamily="49" charset="0"/>
              </a:rPr>
              <a:t>            Project Information by Employee</a:t>
            </a:r>
          </a:p>
          <a:p>
            <a:pPr eaLnBrk="1" hangingPunct="1">
              <a:lnSpc>
                <a:spcPct val="120000"/>
              </a:lnSpc>
              <a:spcBef>
                <a:spcPts val="600"/>
              </a:spcBef>
              <a:buFontTx/>
              <a:buNone/>
              <a:defRPr/>
            </a:pPr>
            <a:endParaRPr lang="en-US" altLang="en-US" sz="1800" dirty="0">
              <a:latin typeface="Courier New" panose="02070309020205020404" pitchFamily="49" charset="0"/>
            </a:endParaRPr>
          </a:p>
          <a:p>
            <a:pPr eaLnBrk="1" hangingPunct="1">
              <a:lnSpc>
                <a:spcPct val="120000"/>
              </a:lnSpc>
              <a:spcBef>
                <a:spcPts val="600"/>
              </a:spcBef>
              <a:buFontTx/>
              <a:buNone/>
              <a:defRPr/>
            </a:pPr>
            <a:r>
              <a:rPr lang="en-US" altLang="en-US" sz="1800" dirty="0">
                <a:latin typeface="Courier New" panose="02070309020205020404" pitchFamily="49" charset="0"/>
              </a:rPr>
              <a:t>Employee ID  Project # Hours Worked</a:t>
            </a:r>
          </a:p>
          <a:p>
            <a:pPr eaLnBrk="1" hangingPunct="1">
              <a:lnSpc>
                <a:spcPct val="120000"/>
              </a:lnSpc>
              <a:spcBef>
                <a:spcPts val="600"/>
              </a:spcBef>
              <a:buFontTx/>
              <a:buNone/>
              <a:defRPr/>
            </a:pPr>
            <a:r>
              <a:rPr lang="en-US" altLang="en-US" sz="1800" dirty="0">
                <a:latin typeface="Courier New" panose="02070309020205020404" pitchFamily="49" charset="0"/>
              </a:rPr>
              <a:t>----------- ---------- ------------</a:t>
            </a:r>
          </a:p>
          <a:p>
            <a:pPr eaLnBrk="1" hangingPunct="1">
              <a:lnSpc>
                <a:spcPct val="120000"/>
              </a:lnSpc>
              <a:spcBef>
                <a:spcPts val="600"/>
              </a:spcBef>
              <a:buFontTx/>
              <a:buNone/>
              <a:defRPr/>
            </a:pPr>
            <a:r>
              <a:rPr lang="en-US" altLang="en-US" sz="1800" dirty="0">
                <a:latin typeface="Courier New" panose="02070309020205020404" pitchFamily="49" charset="0"/>
              </a:rPr>
              <a:t>                       </a:t>
            </a:r>
          </a:p>
          <a:p>
            <a:pPr eaLnBrk="1" hangingPunct="1">
              <a:lnSpc>
                <a:spcPct val="120000"/>
              </a:lnSpc>
              <a:spcBef>
                <a:spcPts val="600"/>
              </a:spcBef>
              <a:buFontTx/>
              <a:buNone/>
              <a:defRPr/>
            </a:pPr>
            <a:r>
              <a:rPr lang="en-US" altLang="en-US" sz="1800" dirty="0">
                <a:latin typeface="Courier New" panose="02070309020205020404" pitchFamily="49" charset="0"/>
              </a:rPr>
              <a:t>                       ------------</a:t>
            </a:r>
          </a:p>
          <a:p>
            <a:pPr eaLnBrk="1" hangingPunct="1">
              <a:lnSpc>
                <a:spcPct val="120000"/>
              </a:lnSpc>
              <a:spcBef>
                <a:spcPts val="600"/>
              </a:spcBef>
              <a:buFontTx/>
              <a:buNone/>
              <a:defRPr/>
            </a:pPr>
            <a:r>
              <a:rPr lang="en-US" altLang="en-US" sz="1800" dirty="0">
                <a:latin typeface="Courier New" panose="02070309020205020404" pitchFamily="49" charset="0"/>
              </a:rPr>
              <a:t>sum                          306.90</a:t>
            </a:r>
          </a:p>
          <a:p>
            <a:pPr eaLnBrk="1" hangingPunct="1">
              <a:lnSpc>
                <a:spcPct val="120000"/>
              </a:lnSpc>
              <a:spcBef>
                <a:spcPts val="600"/>
              </a:spcBef>
              <a:buFontTx/>
              <a:buNone/>
              <a:defRPr/>
            </a:pPr>
            <a:endParaRPr lang="en-US" altLang="en-US" sz="1800" dirty="0">
              <a:latin typeface="Courier New" panose="02070309020205020404" pitchFamily="49" charset="0"/>
            </a:endParaRPr>
          </a:p>
          <a:p>
            <a:pPr eaLnBrk="1" hangingPunct="1">
              <a:lnSpc>
                <a:spcPct val="120000"/>
              </a:lnSpc>
              <a:spcBef>
                <a:spcPts val="600"/>
              </a:spcBef>
              <a:buFontTx/>
              <a:buChar char="-"/>
              <a:defRPr/>
            </a:pPr>
            <a:r>
              <a:rPr lang="en-US" altLang="en-US" sz="1800" dirty="0">
                <a:latin typeface="Courier New" panose="02070309020205020404" pitchFamily="49" charset="0"/>
              </a:rPr>
              <a:t>Last Page of Report –</a:t>
            </a:r>
          </a:p>
          <a:p>
            <a:pPr eaLnBrk="1" hangingPunct="1">
              <a:lnSpc>
                <a:spcPct val="120000"/>
              </a:lnSpc>
              <a:spcBef>
                <a:spcPts val="600"/>
              </a:spcBef>
              <a:buFontTx/>
              <a:buNone/>
              <a:defRPr/>
            </a:pPr>
            <a:endParaRPr lang="en-US" altLang="en-US" sz="1800" dirty="0">
              <a:latin typeface="Courier New" panose="02070309020205020404" pitchFamily="49" charset="0"/>
            </a:endParaRPr>
          </a:p>
          <a:p>
            <a:pPr eaLnBrk="1" hangingPunct="1">
              <a:lnSpc>
                <a:spcPct val="120000"/>
              </a:lnSpc>
              <a:spcBef>
                <a:spcPts val="600"/>
              </a:spcBef>
              <a:buFontTx/>
              <a:buNone/>
              <a:defRPr/>
            </a:pPr>
            <a:r>
              <a:rPr lang="en-US" altLang="en-US" sz="1800" dirty="0">
                <a:latin typeface="Courier New" panose="02070309020205020404" pitchFamily="49" charset="0"/>
              </a:rPr>
              <a:t>            Not for external dissemination.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5B3DA350-FCB9-450C-B518-F47A7734831E}"/>
              </a:ext>
            </a:extLst>
          </p:cNvPr>
          <p:cNvSpPr>
            <a:spLocks noGrp="1" noChangeArrowheads="1"/>
          </p:cNvSpPr>
          <p:nvPr>
            <p:ph type="title"/>
          </p:nvPr>
        </p:nvSpPr>
        <p:spPr>
          <a:xfrm>
            <a:off x="685800" y="228600"/>
            <a:ext cx="7772400" cy="762000"/>
          </a:xfrm>
        </p:spPr>
        <p:txBody>
          <a:bodyPr/>
          <a:lstStyle/>
          <a:p>
            <a:pPr eaLnBrk="1" hangingPunct="1">
              <a:defRPr/>
            </a:pPr>
            <a:r>
              <a:rPr lang="en-US" altLang="en-US" sz="4000" b="1" dirty="0"/>
              <a:t>Using Other Aggregate Functions</a:t>
            </a:r>
          </a:p>
        </p:txBody>
      </p:sp>
      <p:sp>
        <p:nvSpPr>
          <p:cNvPr id="308227" name="Rectangle 3">
            <a:extLst>
              <a:ext uri="{FF2B5EF4-FFF2-40B4-BE49-F238E27FC236}">
                <a16:creationId xmlns:a16="http://schemas.microsoft.com/office/drawing/2014/main" id="{A8027AD8-C361-466E-AC97-A5505E1B144F}"/>
              </a:ext>
            </a:extLst>
          </p:cNvPr>
          <p:cNvSpPr>
            <a:spLocks noGrp="1" noChangeArrowheads="1"/>
          </p:cNvSpPr>
          <p:nvPr>
            <p:ph type="body" idx="1"/>
          </p:nvPr>
        </p:nvSpPr>
        <p:spPr>
          <a:xfrm>
            <a:off x="685800" y="1219200"/>
            <a:ext cx="7772400" cy="4876800"/>
          </a:xfrm>
        </p:spPr>
        <p:txBody>
          <a:bodyPr>
            <a:normAutofit fontScale="92500"/>
          </a:bodyPr>
          <a:lstStyle/>
          <a:p>
            <a:pPr eaLnBrk="1" hangingPunct="1">
              <a:defRPr/>
            </a:pPr>
            <a:r>
              <a:rPr lang="en-US" altLang="en-US" sz="2800" dirty="0"/>
              <a:t>You can specify other aggregate functions with the COMPUTE command.  These include:</a:t>
            </a:r>
          </a:p>
          <a:p>
            <a:pPr lvl="1" eaLnBrk="1" hangingPunct="1">
              <a:buFontTx/>
              <a:buNone/>
              <a:defRPr/>
            </a:pPr>
            <a:r>
              <a:rPr lang="en-US" altLang="en-US" sz="2400" dirty="0"/>
              <a:t>AVG, COUNT, MAXIMUM, MINIMUM, NUMBER, STD (standard deviation), SUM, and VARIANCE.</a:t>
            </a:r>
          </a:p>
          <a:p>
            <a:pPr eaLnBrk="1" hangingPunct="1">
              <a:defRPr/>
            </a:pPr>
            <a:r>
              <a:rPr lang="en-US" altLang="en-US" sz="2800" dirty="0"/>
              <a:t>If management wants a report to display the average hours worked instead of the sum, then the AVG aggregate function would be used with the COMPUTE command as shown below.</a:t>
            </a:r>
          </a:p>
          <a:p>
            <a:pPr algn="ctr" eaLnBrk="1" hangingPunct="1">
              <a:buFontTx/>
              <a:buNone/>
              <a:defRPr/>
            </a:pPr>
            <a:endParaRPr lang="en-US" altLang="en-US" sz="2400" dirty="0">
              <a:latin typeface="Courier New" panose="02070309020205020404" pitchFamily="49" charset="0"/>
            </a:endParaRPr>
          </a:p>
          <a:p>
            <a:pPr algn="ctr" eaLnBrk="1" hangingPunct="1">
              <a:buFontTx/>
              <a:buNone/>
              <a:defRPr/>
            </a:pPr>
            <a:r>
              <a:rPr lang="en-US" altLang="en-US" sz="2400" dirty="0">
                <a:latin typeface="Courier New" panose="02070309020205020404" pitchFamily="49" charset="0"/>
              </a:rPr>
              <a:t>COMPUTE AVG OF "Hours Worked" ON REPORT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4EB085A3-9186-4EBD-A3FE-7D0CEE580E48}"/>
              </a:ext>
            </a:extLst>
          </p:cNvPr>
          <p:cNvSpPr>
            <a:spLocks noGrp="1" noChangeArrowheads="1"/>
          </p:cNvSpPr>
          <p:nvPr>
            <p:ph type="title"/>
          </p:nvPr>
        </p:nvSpPr>
        <p:spPr>
          <a:xfrm>
            <a:off x="685800" y="228600"/>
            <a:ext cx="7772400" cy="685800"/>
          </a:xfrm>
        </p:spPr>
        <p:txBody>
          <a:bodyPr/>
          <a:lstStyle/>
          <a:p>
            <a:pPr eaLnBrk="1" hangingPunct="1">
              <a:defRPr/>
            </a:pPr>
            <a:r>
              <a:rPr lang="en-US" altLang="en-US" sz="3600" b="1" dirty="0"/>
              <a:t>Additional BREAK Command Details</a:t>
            </a:r>
          </a:p>
        </p:txBody>
      </p:sp>
      <p:sp>
        <p:nvSpPr>
          <p:cNvPr id="264195" name="Rectangle 3">
            <a:extLst>
              <a:ext uri="{FF2B5EF4-FFF2-40B4-BE49-F238E27FC236}">
                <a16:creationId xmlns:a16="http://schemas.microsoft.com/office/drawing/2014/main" id="{8D7D9217-797F-4931-9A88-44FFBED02A27}"/>
              </a:ext>
            </a:extLst>
          </p:cNvPr>
          <p:cNvSpPr>
            <a:spLocks noGrp="1" noChangeArrowheads="1"/>
          </p:cNvSpPr>
          <p:nvPr>
            <p:ph type="body" idx="1"/>
          </p:nvPr>
        </p:nvSpPr>
        <p:spPr>
          <a:xfrm>
            <a:off x="381000" y="1524000"/>
            <a:ext cx="8305800" cy="5105400"/>
          </a:xfrm>
        </p:spPr>
        <p:txBody>
          <a:bodyPr>
            <a:normAutofit fontScale="92500" lnSpcReduction="20000"/>
          </a:bodyPr>
          <a:lstStyle/>
          <a:p>
            <a:pPr eaLnBrk="1" hangingPunct="1">
              <a:lnSpc>
                <a:spcPct val="110000"/>
              </a:lnSpc>
              <a:spcBef>
                <a:spcPts val="600"/>
              </a:spcBef>
              <a:defRPr/>
            </a:pPr>
            <a:r>
              <a:rPr lang="en-US" altLang="en-US" sz="2400" dirty="0"/>
              <a:t>The BREAK command used thus far breaks on a column and on the report.  You can also break on rows and pages.  </a:t>
            </a:r>
          </a:p>
          <a:p>
            <a:pPr eaLnBrk="1" hangingPunct="1">
              <a:lnSpc>
                <a:spcPct val="110000"/>
              </a:lnSpc>
              <a:spcBef>
                <a:spcPts val="600"/>
              </a:spcBef>
              <a:defRPr/>
            </a:pPr>
            <a:r>
              <a:rPr lang="en-US" altLang="en-US" sz="2400" dirty="0"/>
              <a:t>The BREAK ON ROW command can be used to change report spacing. The BREAK command shown below will insert a blank line between each row of the </a:t>
            </a:r>
            <a:r>
              <a:rPr lang="en-US" altLang="en-US" sz="2400" i="1" dirty="0" err="1"/>
              <a:t>projectAssignment</a:t>
            </a:r>
            <a:r>
              <a:rPr lang="en-US" altLang="en-US" sz="2400" dirty="0"/>
              <a:t> report.</a:t>
            </a:r>
          </a:p>
          <a:p>
            <a:pPr eaLnBrk="1" hangingPunct="1">
              <a:lnSpc>
                <a:spcPct val="80000"/>
              </a:lnSpc>
              <a:buFontTx/>
              <a:buNone/>
              <a:defRPr/>
            </a:pPr>
            <a:r>
              <a:rPr lang="en-US" altLang="en-US" sz="4800" dirty="0"/>
              <a:t>	</a:t>
            </a:r>
            <a:r>
              <a:rPr lang="en-US" altLang="en-US" sz="2400" dirty="0"/>
              <a:t>	</a:t>
            </a:r>
            <a:r>
              <a:rPr lang="en-US" altLang="en-US" sz="2400" dirty="0">
                <a:latin typeface="Courier New" panose="02070309020205020404" pitchFamily="49" charset="0"/>
              </a:rPr>
              <a:t>BREAK ON ROW SKIP 1</a:t>
            </a:r>
          </a:p>
          <a:p>
            <a:pPr eaLnBrk="1" hangingPunct="1">
              <a:lnSpc>
                <a:spcPct val="110000"/>
              </a:lnSpc>
              <a:spcBef>
                <a:spcPts val="600"/>
              </a:spcBef>
              <a:defRPr/>
            </a:pPr>
            <a:r>
              <a:rPr lang="en-US" altLang="en-US" sz="2400" dirty="0"/>
              <a:t>A column break and a row break can be used together.  In conjunction, these two breaks create a double-spaced report that is still separated by column values.  The command shown here will produce a double-spaced report that also breaks at the end of the report.  </a:t>
            </a:r>
          </a:p>
          <a:p>
            <a:pPr lvl="1" eaLnBrk="1" hangingPunct="1">
              <a:lnSpc>
                <a:spcPct val="80000"/>
              </a:lnSpc>
              <a:buFontTx/>
              <a:buNone/>
              <a:defRPr/>
            </a:pPr>
            <a:endParaRPr lang="en-US" altLang="en-US" sz="1400" dirty="0"/>
          </a:p>
          <a:p>
            <a:pPr lvl="1" eaLnBrk="1" hangingPunct="1">
              <a:lnSpc>
                <a:spcPct val="80000"/>
              </a:lnSpc>
              <a:buFontTx/>
              <a:buNone/>
              <a:defRPr/>
            </a:pPr>
            <a:r>
              <a:rPr lang="en-US" altLang="en-US" sz="2400" dirty="0">
                <a:latin typeface="Courier New" panose="02070309020205020404" pitchFamily="49" charset="0"/>
              </a:rPr>
              <a:t>BREAK ON "Employee ID" SKIP 1 ON REPORT ON ROW SKIP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40502605-AA2F-44CB-8596-3C2F2D2D0D50}"/>
              </a:ext>
            </a:extLst>
          </p:cNvPr>
          <p:cNvSpPr>
            <a:spLocks noGrp="1" noChangeArrowheads="1"/>
          </p:cNvSpPr>
          <p:nvPr>
            <p:ph type="title"/>
          </p:nvPr>
        </p:nvSpPr>
        <p:spPr>
          <a:xfrm>
            <a:off x="685800" y="152400"/>
            <a:ext cx="7772400" cy="1143000"/>
          </a:xfrm>
        </p:spPr>
        <p:txBody>
          <a:bodyPr/>
          <a:lstStyle/>
          <a:p>
            <a:pPr eaLnBrk="1" hangingPunct="1">
              <a:defRPr/>
            </a:pPr>
            <a:r>
              <a:rPr lang="en-US" altLang="en-US" sz="3600" b="1" dirty="0"/>
              <a:t>Viewing Current BREAK and COMPUTE Command Settings</a:t>
            </a:r>
          </a:p>
        </p:txBody>
      </p:sp>
      <p:sp>
        <p:nvSpPr>
          <p:cNvPr id="265219" name="Rectangle 3">
            <a:extLst>
              <a:ext uri="{FF2B5EF4-FFF2-40B4-BE49-F238E27FC236}">
                <a16:creationId xmlns:a16="http://schemas.microsoft.com/office/drawing/2014/main" id="{BD3B9E37-7266-4609-A86E-777B4184D6BD}"/>
              </a:ext>
            </a:extLst>
          </p:cNvPr>
          <p:cNvSpPr>
            <a:spLocks noGrp="1" noChangeArrowheads="1"/>
          </p:cNvSpPr>
          <p:nvPr>
            <p:ph type="body" idx="1"/>
          </p:nvPr>
        </p:nvSpPr>
        <p:spPr>
          <a:xfrm>
            <a:off x="495946" y="1524000"/>
            <a:ext cx="8121112" cy="4799308"/>
          </a:xfrm>
        </p:spPr>
        <p:txBody>
          <a:bodyPr>
            <a:normAutofit fontScale="85000" lnSpcReduction="10000"/>
          </a:bodyPr>
          <a:lstStyle/>
          <a:p>
            <a:pPr eaLnBrk="1" hangingPunct="1">
              <a:lnSpc>
                <a:spcPct val="80000"/>
              </a:lnSpc>
              <a:defRPr/>
            </a:pPr>
            <a:r>
              <a:rPr lang="en-US" altLang="en-US" sz="2400" dirty="0"/>
              <a:t>Only one BREAK command can be active at a time.</a:t>
            </a:r>
          </a:p>
          <a:p>
            <a:pPr eaLnBrk="1" hangingPunct="1">
              <a:lnSpc>
                <a:spcPct val="80000"/>
              </a:lnSpc>
              <a:defRPr/>
            </a:pPr>
            <a:r>
              <a:rPr lang="en-US" altLang="en-US" sz="2400" dirty="0"/>
              <a:t>You can interactively replace the current BREAK command by typing a new command at the SQL&gt; prompt.</a:t>
            </a:r>
          </a:p>
          <a:p>
            <a:pPr eaLnBrk="1" hangingPunct="1">
              <a:lnSpc>
                <a:spcPct val="80000"/>
              </a:lnSpc>
              <a:defRPr/>
            </a:pPr>
            <a:r>
              <a:rPr lang="en-US" altLang="en-US" sz="2400" dirty="0"/>
              <a:t>To discover the active BREAK command type the command BREAK on a line by itself – SQL*Plus will display the break status.</a:t>
            </a:r>
          </a:p>
          <a:p>
            <a:pPr eaLnBrk="1" hangingPunct="1">
              <a:lnSpc>
                <a:spcPct val="80000"/>
              </a:lnSpc>
              <a:defRPr/>
            </a:pPr>
            <a:r>
              <a:rPr lang="en-US" altLang="en-US" sz="2400" dirty="0"/>
              <a:t>The default for the BREAK command is no duplicates (NODUP).</a:t>
            </a:r>
          </a:p>
          <a:p>
            <a:pPr lvl="2" eaLnBrk="1" hangingPunct="1">
              <a:lnSpc>
                <a:spcPct val="80000"/>
              </a:lnSpc>
              <a:buFontTx/>
              <a:buNone/>
              <a:defRPr/>
            </a:pPr>
            <a:endParaRPr lang="en-US" altLang="en-US" sz="1800" dirty="0"/>
          </a:p>
          <a:p>
            <a:pPr eaLnBrk="1" hangingPunct="1">
              <a:lnSpc>
                <a:spcPct val="80000"/>
              </a:lnSpc>
              <a:buFontTx/>
              <a:buNone/>
              <a:defRPr/>
            </a:pPr>
            <a:r>
              <a:rPr lang="en-US" altLang="en-US" sz="2400" dirty="0">
                <a:latin typeface="Courier New" panose="02070309020205020404" pitchFamily="49" charset="0"/>
              </a:rPr>
              <a:t>BREAK</a:t>
            </a:r>
          </a:p>
          <a:p>
            <a:pPr eaLnBrk="1" hangingPunct="1">
              <a:lnSpc>
                <a:spcPct val="80000"/>
              </a:lnSpc>
              <a:buFontTx/>
              <a:buNone/>
              <a:defRPr/>
            </a:pPr>
            <a:r>
              <a:rPr lang="en-US" altLang="en-US" sz="2400" dirty="0">
                <a:latin typeface="Courier New" panose="02070309020205020404" pitchFamily="49" charset="0"/>
              </a:rPr>
              <a:t>&lt;Oracle responds with this output&gt;</a:t>
            </a:r>
          </a:p>
          <a:p>
            <a:pPr eaLnBrk="1" hangingPunct="1">
              <a:lnSpc>
                <a:spcPct val="80000"/>
              </a:lnSpc>
              <a:buFontTx/>
              <a:buNone/>
              <a:defRPr/>
            </a:pPr>
            <a:r>
              <a:rPr lang="en-US" altLang="en-US" sz="2400" dirty="0">
                <a:latin typeface="Courier New" panose="02070309020205020404" pitchFamily="49" charset="0"/>
              </a:rPr>
              <a:t>break on report </a:t>
            </a:r>
            <a:r>
              <a:rPr lang="en-US" altLang="en-US" sz="2400" dirty="0" err="1">
                <a:latin typeface="Courier New" panose="02070309020205020404" pitchFamily="49" charset="0"/>
              </a:rPr>
              <a:t>nodup</a:t>
            </a:r>
            <a:endParaRPr lang="en-US" altLang="en-US" sz="2400" dirty="0">
              <a:latin typeface="Courier New" panose="02070309020205020404" pitchFamily="49" charset="0"/>
            </a:endParaRPr>
          </a:p>
          <a:p>
            <a:pPr eaLnBrk="1" hangingPunct="1">
              <a:lnSpc>
                <a:spcPct val="80000"/>
              </a:lnSpc>
              <a:buFontTx/>
              <a:buNone/>
              <a:defRPr/>
            </a:pPr>
            <a:r>
              <a:rPr lang="en-US" altLang="en-US" sz="2400" dirty="0">
                <a:latin typeface="Courier New" panose="02070309020205020404" pitchFamily="49" charset="0"/>
              </a:rPr>
              <a:t>          on EmployeeID skip 2 </a:t>
            </a:r>
            <a:r>
              <a:rPr lang="en-US" altLang="en-US" sz="2400" dirty="0" err="1">
                <a:latin typeface="Courier New" panose="02070309020205020404" pitchFamily="49" charset="0"/>
              </a:rPr>
              <a:t>nodup</a:t>
            </a:r>
            <a:endParaRPr lang="en-US" altLang="en-US" sz="2400" dirty="0">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2C506194-D9A5-4BB0-AF4C-2A5D393E5C94}"/>
              </a:ext>
            </a:extLst>
          </p:cNvPr>
          <p:cNvSpPr>
            <a:spLocks noGrp="1" noChangeArrowheads="1"/>
          </p:cNvSpPr>
          <p:nvPr>
            <p:ph type="title"/>
          </p:nvPr>
        </p:nvSpPr>
        <p:spPr>
          <a:xfrm>
            <a:off x="685800" y="0"/>
            <a:ext cx="7772400" cy="914400"/>
          </a:xfrm>
        </p:spPr>
        <p:txBody>
          <a:bodyPr/>
          <a:lstStyle/>
          <a:p>
            <a:pPr eaLnBrk="1" hangingPunct="1">
              <a:defRPr/>
            </a:pPr>
            <a:r>
              <a:rPr lang="en-US" altLang="en-US" sz="3600" b="1" dirty="0"/>
              <a:t>Viewing Current BREAK and COMPUTE Command Settings</a:t>
            </a:r>
          </a:p>
        </p:txBody>
      </p:sp>
      <p:sp>
        <p:nvSpPr>
          <p:cNvPr id="266243" name="Rectangle 3">
            <a:extLst>
              <a:ext uri="{FF2B5EF4-FFF2-40B4-BE49-F238E27FC236}">
                <a16:creationId xmlns:a16="http://schemas.microsoft.com/office/drawing/2014/main" id="{1894492D-F767-4285-85EC-ACD86360A8C1}"/>
              </a:ext>
            </a:extLst>
          </p:cNvPr>
          <p:cNvSpPr>
            <a:spLocks noGrp="1" noChangeArrowheads="1"/>
          </p:cNvSpPr>
          <p:nvPr>
            <p:ph type="body" idx="1"/>
          </p:nvPr>
        </p:nvSpPr>
        <p:spPr>
          <a:xfrm>
            <a:off x="228600" y="1143000"/>
            <a:ext cx="8610600" cy="5562600"/>
          </a:xfrm>
        </p:spPr>
        <p:txBody>
          <a:bodyPr>
            <a:normAutofit fontScale="85000" lnSpcReduction="20000"/>
          </a:bodyPr>
          <a:lstStyle/>
          <a:p>
            <a:pPr eaLnBrk="1" hangingPunct="1">
              <a:lnSpc>
                <a:spcPct val="120000"/>
              </a:lnSpc>
              <a:spcBef>
                <a:spcPts val="600"/>
              </a:spcBef>
              <a:defRPr/>
            </a:pPr>
            <a:r>
              <a:rPr lang="en-US" altLang="en-US" sz="2400" dirty="0"/>
              <a:t>Unlike BREAK, the COMPUTE command is cumulative. </a:t>
            </a:r>
          </a:p>
          <a:p>
            <a:pPr eaLnBrk="1" hangingPunct="1">
              <a:lnSpc>
                <a:spcPct val="120000"/>
              </a:lnSpc>
              <a:spcBef>
                <a:spcPts val="600"/>
              </a:spcBef>
              <a:defRPr/>
            </a:pPr>
            <a:r>
              <a:rPr lang="en-US" altLang="en-US" sz="2400" dirty="0"/>
              <a:t>While you are testing a program, you may accumulate quite a number of COMPUTE settings.  You can display the current settings by simply typing the COMPUTE command at the SQL&gt; prompt.</a:t>
            </a:r>
          </a:p>
          <a:p>
            <a:pPr eaLnBrk="1" hangingPunct="1">
              <a:lnSpc>
                <a:spcPct val="80000"/>
              </a:lnSpc>
              <a:buFontTx/>
              <a:buNone/>
              <a:defRPr/>
            </a:pPr>
            <a:endParaRPr lang="en-US" altLang="en-US" sz="1200" dirty="0"/>
          </a:p>
          <a:p>
            <a:pPr lvl="1" eaLnBrk="1" hangingPunct="1">
              <a:lnSpc>
                <a:spcPct val="80000"/>
              </a:lnSpc>
              <a:buFontTx/>
              <a:buNone/>
              <a:defRPr/>
            </a:pPr>
            <a:r>
              <a:rPr lang="en-US" altLang="en-US" sz="1800" dirty="0">
                <a:latin typeface="Courier New" panose="02070309020205020404" pitchFamily="49" charset="0"/>
              </a:rPr>
              <a:t>COMPUTE</a:t>
            </a:r>
          </a:p>
          <a:p>
            <a:pPr lvl="1" eaLnBrk="1" hangingPunct="1">
              <a:lnSpc>
                <a:spcPct val="80000"/>
              </a:lnSpc>
              <a:buFontTx/>
              <a:buNone/>
              <a:defRPr/>
            </a:pPr>
            <a:r>
              <a:rPr lang="en-US" altLang="en-US" sz="1800" dirty="0">
                <a:latin typeface="Courier New" panose="02070309020205020404" pitchFamily="49" charset="0"/>
              </a:rPr>
              <a:t>COMPUTE sum LABEL 'sum' OF Hours Worked ON Employee ID</a:t>
            </a:r>
          </a:p>
          <a:p>
            <a:pPr lvl="1" eaLnBrk="1" hangingPunct="1">
              <a:lnSpc>
                <a:spcPct val="80000"/>
              </a:lnSpc>
              <a:buFontTx/>
              <a:buNone/>
              <a:defRPr/>
            </a:pPr>
            <a:r>
              <a:rPr lang="en-US" altLang="en-US" sz="1800" dirty="0">
                <a:latin typeface="Courier New" panose="02070309020205020404" pitchFamily="49" charset="0"/>
              </a:rPr>
              <a:t>COMPUTE avg LABEL 'avg' OF Hours Worked ON REPORT</a:t>
            </a:r>
          </a:p>
          <a:p>
            <a:pPr eaLnBrk="1" hangingPunct="1">
              <a:lnSpc>
                <a:spcPct val="120000"/>
              </a:lnSpc>
              <a:spcBef>
                <a:spcPts val="600"/>
              </a:spcBef>
              <a:defRPr/>
            </a:pPr>
            <a:endParaRPr lang="en-US" altLang="en-US" sz="2400" dirty="0"/>
          </a:p>
          <a:p>
            <a:pPr eaLnBrk="1" hangingPunct="1">
              <a:lnSpc>
                <a:spcPct val="120000"/>
              </a:lnSpc>
              <a:spcBef>
                <a:spcPts val="600"/>
              </a:spcBef>
              <a:defRPr/>
            </a:pPr>
            <a:r>
              <a:rPr lang="en-US" altLang="en-US" sz="2400" dirty="0"/>
              <a:t>You can clear COMPUTE settings by typing CLEAR COMPUTE at the SQL&gt; prompt or by placing the command within a program.</a:t>
            </a:r>
          </a:p>
          <a:p>
            <a:pPr eaLnBrk="1" hangingPunct="1">
              <a:lnSpc>
                <a:spcPct val="120000"/>
              </a:lnSpc>
              <a:spcBef>
                <a:spcPts val="600"/>
              </a:spcBef>
              <a:defRPr/>
            </a:pPr>
            <a:r>
              <a:rPr lang="en-US" altLang="en-US" sz="2400" dirty="0"/>
              <a:t>When the command is used interactively, Oracle will respond as shown below.</a:t>
            </a:r>
          </a:p>
          <a:p>
            <a:pPr lvl="2" eaLnBrk="1" hangingPunct="1">
              <a:lnSpc>
                <a:spcPct val="80000"/>
              </a:lnSpc>
              <a:buFontTx/>
              <a:buNone/>
              <a:defRPr/>
            </a:pPr>
            <a:endParaRPr lang="en-US" altLang="en-US" sz="1600" dirty="0"/>
          </a:p>
          <a:p>
            <a:pPr lvl="1" eaLnBrk="1" hangingPunct="1">
              <a:lnSpc>
                <a:spcPct val="80000"/>
              </a:lnSpc>
              <a:buFontTx/>
              <a:buNone/>
              <a:defRPr/>
            </a:pPr>
            <a:r>
              <a:rPr lang="en-US" altLang="en-US" sz="2000" dirty="0">
                <a:latin typeface="Courier New" panose="02070309020205020404" pitchFamily="49" charset="0"/>
              </a:rPr>
              <a:t>CLEAR COMPUTE</a:t>
            </a:r>
            <a:endParaRPr lang="en-US" altLang="en-US" sz="2000" i="1" dirty="0">
              <a:latin typeface="Courier New" panose="02070309020205020404" pitchFamily="49" charset="0"/>
            </a:endParaRPr>
          </a:p>
          <a:p>
            <a:pPr lvl="1" eaLnBrk="1" hangingPunct="1">
              <a:lnSpc>
                <a:spcPct val="80000"/>
              </a:lnSpc>
              <a:buFontTx/>
              <a:buNone/>
              <a:defRPr/>
            </a:pPr>
            <a:r>
              <a:rPr lang="en-US" altLang="en-US" sz="2000" i="1" dirty="0">
                <a:latin typeface="Courier New" panose="02070309020205020404" pitchFamily="49" charset="0"/>
              </a:rPr>
              <a:t>computes cleared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lstStyle/>
          <a:p>
            <a:r>
              <a:rPr lang="en-US" sz="2800" dirty="0"/>
              <a:t>1. Report Formatting</a:t>
            </a:r>
          </a:p>
          <a:p>
            <a:r>
              <a:rPr lang="en-US" sz="3600" b="1" dirty="0"/>
              <a:t>2. Control Break Reports</a:t>
            </a:r>
          </a:p>
          <a:p>
            <a:r>
              <a:rPr lang="en-US" dirty="0"/>
              <a:t>3. Master Detail Reports</a:t>
            </a:r>
          </a:p>
          <a:p>
            <a:r>
              <a:rPr lang="en-US" dirty="0"/>
              <a:t>4. Interactive Programs</a:t>
            </a:r>
          </a:p>
          <a:p>
            <a:pPr marL="0" indent="0">
              <a:buNone/>
            </a:pPr>
            <a:endParaRPr lang="en-US" dirty="0"/>
          </a:p>
        </p:txBody>
      </p:sp>
    </p:spTree>
    <p:extLst>
      <p:ext uri="{BB962C8B-B14F-4D97-AF65-F5344CB8AC3E}">
        <p14:creationId xmlns:p14="http://schemas.microsoft.com/office/powerpoint/2010/main" val="422981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97A16D2F-1205-48CC-9381-D8A3225C1E8A}"/>
              </a:ext>
            </a:extLst>
          </p:cNvPr>
          <p:cNvSpPr>
            <a:spLocks noGrp="1" noChangeArrowheads="1"/>
          </p:cNvSpPr>
          <p:nvPr>
            <p:ph type="title"/>
          </p:nvPr>
        </p:nvSpPr>
        <p:spPr>
          <a:xfrm>
            <a:off x="685800" y="228600"/>
            <a:ext cx="7772400" cy="685800"/>
          </a:xfrm>
        </p:spPr>
        <p:txBody>
          <a:bodyPr/>
          <a:lstStyle/>
          <a:p>
            <a:pPr eaLnBrk="1" hangingPunct="1">
              <a:defRPr/>
            </a:pPr>
            <a:r>
              <a:rPr lang="en-US" altLang="en-US" sz="3600" b="1" dirty="0"/>
              <a:t>Learning Objectives</a:t>
            </a:r>
          </a:p>
        </p:txBody>
      </p:sp>
      <p:sp>
        <p:nvSpPr>
          <p:cNvPr id="297987" name="Rectangle 3">
            <a:extLst>
              <a:ext uri="{FF2B5EF4-FFF2-40B4-BE49-F238E27FC236}">
                <a16:creationId xmlns:a16="http://schemas.microsoft.com/office/drawing/2014/main" id="{E5D76D34-5030-4F49-8A6A-4F78D4FAEAD9}"/>
              </a:ext>
            </a:extLst>
          </p:cNvPr>
          <p:cNvSpPr>
            <a:spLocks noGrp="1" noChangeArrowheads="1"/>
          </p:cNvSpPr>
          <p:nvPr>
            <p:ph type="body" idx="1"/>
          </p:nvPr>
        </p:nvSpPr>
        <p:spPr>
          <a:xfrm>
            <a:off x="449451" y="990600"/>
            <a:ext cx="8338088" cy="5638800"/>
          </a:xfrm>
        </p:spPr>
        <p:txBody>
          <a:bodyPr>
            <a:normAutofit fontScale="85000" lnSpcReduction="20000"/>
          </a:bodyPr>
          <a:lstStyle/>
          <a:p>
            <a:pPr eaLnBrk="1" hangingPunct="1">
              <a:lnSpc>
                <a:spcPct val="90000"/>
              </a:lnSpc>
              <a:defRPr/>
            </a:pPr>
            <a:r>
              <a:rPr lang="en-US" altLang="en-US" sz="2400" dirty="0"/>
              <a:t>Create a SQL*Plus program command file and view command file settings.</a:t>
            </a:r>
          </a:p>
          <a:p>
            <a:pPr eaLnBrk="1" hangingPunct="1">
              <a:lnSpc>
                <a:spcPct val="90000"/>
              </a:lnSpc>
              <a:defRPr/>
            </a:pPr>
            <a:r>
              <a:rPr lang="en-US" altLang="en-US" sz="2400" dirty="0"/>
              <a:t>Select data to display in reports.</a:t>
            </a:r>
          </a:p>
          <a:p>
            <a:pPr eaLnBrk="1" hangingPunct="1">
              <a:lnSpc>
                <a:spcPct val="90000"/>
              </a:lnSpc>
              <a:defRPr/>
            </a:pPr>
            <a:r>
              <a:rPr lang="en-US" altLang="en-US" sz="2400" dirty="0"/>
              <a:t>Format all aspects of report layout.  </a:t>
            </a:r>
          </a:p>
          <a:p>
            <a:pPr eaLnBrk="1" hangingPunct="1">
              <a:lnSpc>
                <a:spcPct val="90000"/>
              </a:lnSpc>
              <a:defRPr/>
            </a:pPr>
            <a:r>
              <a:rPr lang="en-US" altLang="en-US" sz="3100" b="1" dirty="0"/>
              <a:t>Create a control break report including clearing breaks and using the BREAK and COMPUTE commands.</a:t>
            </a:r>
          </a:p>
          <a:p>
            <a:pPr eaLnBrk="1" hangingPunct="1">
              <a:lnSpc>
                <a:spcPct val="90000"/>
              </a:lnSpc>
              <a:defRPr/>
            </a:pPr>
            <a:r>
              <a:rPr lang="en-US" altLang="en-US" sz="2400" dirty="0"/>
              <a:t>Use the SPOOL command to produce report listing files.</a:t>
            </a:r>
          </a:p>
          <a:p>
            <a:pPr eaLnBrk="1" hangingPunct="1">
              <a:lnSpc>
                <a:spcPct val="90000"/>
              </a:lnSpc>
              <a:defRPr/>
            </a:pPr>
            <a:r>
              <a:rPr lang="en-US" altLang="en-US" sz="2400" dirty="0"/>
              <a:t>Create Master-Detail reports including the use of variables in report titles and footers with the COLUMN command NEW_VALUE clause.</a:t>
            </a:r>
          </a:p>
          <a:p>
            <a:pPr eaLnBrk="1" hangingPunct="1">
              <a:lnSpc>
                <a:spcPct val="90000"/>
              </a:lnSpc>
              <a:defRPr/>
            </a:pPr>
            <a:r>
              <a:rPr lang="en-US" altLang="en-US" sz="2400" dirty="0"/>
              <a:t>Use the ACCEPT, PROMPT, and PAUSE commands for interactive program execution with substitution variables.</a:t>
            </a:r>
          </a:p>
          <a:p>
            <a:pPr eaLnBrk="1" hangingPunct="1">
              <a:lnSpc>
                <a:spcPct val="90000"/>
              </a:lnSpc>
              <a:defRPr/>
            </a:pPr>
            <a:r>
              <a:rPr lang="en-US" altLang="en-US" sz="2400" dirty="0"/>
              <a:t>Define user variables for interactive reporting and pass parameter values through the START command.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471F3E8B-D0B2-4F05-85FF-40D8CEC1A57C}"/>
              </a:ext>
            </a:extLst>
          </p:cNvPr>
          <p:cNvSpPr>
            <a:spLocks noGrp="1" noChangeArrowheads="1"/>
          </p:cNvSpPr>
          <p:nvPr>
            <p:ph type="title"/>
          </p:nvPr>
        </p:nvSpPr>
        <p:spPr/>
        <p:txBody>
          <a:bodyPr anchor="ctr"/>
          <a:lstStyle/>
          <a:p>
            <a:pPr eaLnBrk="1" hangingPunct="1">
              <a:defRPr/>
            </a:pPr>
            <a:r>
              <a:rPr lang="en-US" altLang="en-US" sz="4000" b="1" dirty="0">
                <a:cs typeface="Times New Roman" panose="02020603050405020304" pitchFamily="18" charset="0"/>
              </a:rPr>
              <a:t>CONTROL BREAK REPORTS</a:t>
            </a:r>
            <a:r>
              <a:rPr lang="en-US" altLang="en-US" sz="4000" b="1" dirty="0">
                <a:ea typeface="Arial Unicode MS" pitchFamily="34" charset="-128"/>
              </a:rPr>
              <a:t> </a:t>
            </a:r>
          </a:p>
        </p:txBody>
      </p:sp>
      <p:sp>
        <p:nvSpPr>
          <p:cNvPr id="253955" name="Rectangle 3">
            <a:extLst>
              <a:ext uri="{FF2B5EF4-FFF2-40B4-BE49-F238E27FC236}">
                <a16:creationId xmlns:a16="http://schemas.microsoft.com/office/drawing/2014/main" id="{F9DC4032-0AAC-43CF-8B93-F8EC69159990}"/>
              </a:ext>
            </a:extLst>
          </p:cNvPr>
          <p:cNvSpPr>
            <a:spLocks noGrp="1" noChangeArrowheads="1"/>
          </p:cNvSpPr>
          <p:nvPr>
            <p:ph idx="1"/>
          </p:nvPr>
        </p:nvSpPr>
        <p:spPr/>
        <p:txBody>
          <a:bodyPr/>
          <a:lstStyle/>
          <a:p>
            <a:pPr marL="855663" indent="-855663" algn="l" eaLnBrk="1" hangingPunct="1">
              <a:lnSpc>
                <a:spcPct val="90000"/>
              </a:lnSpc>
              <a:buFontTx/>
              <a:buChar char="•"/>
              <a:defRPr/>
            </a:pPr>
            <a:r>
              <a:rPr lang="en-US" altLang="en-US" sz="2800" dirty="0">
                <a:cs typeface="Times New Roman" panose="02020603050405020304" pitchFamily="18" charset="0"/>
              </a:rPr>
              <a:t>A control break report organizes information into meaningful groups. </a:t>
            </a:r>
          </a:p>
          <a:p>
            <a:pPr marL="855663" indent="-855663" algn="l" eaLnBrk="1" hangingPunct="1">
              <a:lnSpc>
                <a:spcPct val="90000"/>
              </a:lnSpc>
              <a:buFontTx/>
              <a:buChar char="•"/>
              <a:defRPr/>
            </a:pPr>
            <a:r>
              <a:rPr lang="en-US" altLang="en-US" sz="2800" dirty="0">
                <a:cs typeface="Times New Roman" panose="02020603050405020304" pitchFamily="18" charset="0"/>
              </a:rPr>
              <a:t>It may be desirable to organize a report into groups according to each employee's </a:t>
            </a:r>
            <a:r>
              <a:rPr lang="en-US" altLang="en-US" sz="2800" i="1" dirty="0">
                <a:cs typeface="Times New Roman" panose="02020603050405020304" pitchFamily="18" charset="0"/>
              </a:rPr>
              <a:t>EmployeeID</a:t>
            </a:r>
            <a:r>
              <a:rPr lang="en-US" altLang="en-US" sz="2800" dirty="0">
                <a:cs typeface="Times New Roman" panose="02020603050405020304" pitchFamily="18" charset="0"/>
              </a:rPr>
              <a:t> identifier.  The modified example program is listed on the next set of slides produces a control break report.</a:t>
            </a:r>
          </a:p>
          <a:p>
            <a:pPr marL="855663" indent="-855663" algn="l" eaLnBrk="1" hangingPunct="1">
              <a:lnSpc>
                <a:spcPct val="90000"/>
              </a:lnSpc>
              <a:buFontTx/>
              <a:buChar char="•"/>
              <a:defRPr/>
            </a:pPr>
            <a:r>
              <a:rPr lang="en-US" altLang="en-US" sz="2800" dirty="0">
                <a:cs typeface="Times New Roman" panose="02020603050405020304" pitchFamily="18" charset="0"/>
              </a:rPr>
              <a:t>Additionally, the decision was made to remove the report header and report footer.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48E87370-114A-4952-AB1D-A56A86EBB265}"/>
              </a:ext>
            </a:extLst>
          </p:cNvPr>
          <p:cNvSpPr>
            <a:spLocks noGrp="1" noChangeArrowheads="1"/>
          </p:cNvSpPr>
          <p:nvPr>
            <p:ph type="title"/>
          </p:nvPr>
        </p:nvSpPr>
        <p:spPr/>
        <p:txBody>
          <a:bodyPr anchor="ctr"/>
          <a:lstStyle/>
          <a:p>
            <a:pPr algn="l" eaLnBrk="1" hangingPunct="1">
              <a:defRPr/>
            </a:pPr>
            <a:r>
              <a:rPr lang="en-US" altLang="en-US" sz="4400" dirty="0">
                <a:cs typeface="Times New Roman" panose="02020603050405020304" pitchFamily="18" charset="0"/>
              </a:rPr>
              <a:t>Example 9.2 – </a:t>
            </a:r>
            <a:br>
              <a:rPr lang="en-US" altLang="en-US" sz="4400" dirty="0">
                <a:cs typeface="Times New Roman" panose="02020603050405020304" pitchFamily="18" charset="0"/>
              </a:rPr>
            </a:br>
            <a:r>
              <a:rPr lang="en-US" altLang="en-US" sz="4400" dirty="0">
                <a:cs typeface="Times New Roman" panose="02020603050405020304" pitchFamily="18" charset="0"/>
              </a:rPr>
              <a:t>Control Break Report</a:t>
            </a:r>
            <a:endParaRPr lang="en-US" altLang="en-US" sz="4400" dirty="0">
              <a:ea typeface="Arial Unicode MS" pitchFamily="34" charset="-128"/>
            </a:endParaRPr>
          </a:p>
        </p:txBody>
      </p:sp>
      <p:sp>
        <p:nvSpPr>
          <p:cNvPr id="254979" name="Rectangle 3">
            <a:extLst>
              <a:ext uri="{FF2B5EF4-FFF2-40B4-BE49-F238E27FC236}">
                <a16:creationId xmlns:a16="http://schemas.microsoft.com/office/drawing/2014/main" id="{31FB9B9B-9F18-4FE4-8B2D-D581AAA94779}"/>
              </a:ext>
            </a:extLst>
          </p:cNvPr>
          <p:cNvSpPr>
            <a:spLocks noGrp="1" noChangeArrowheads="1"/>
          </p:cNvSpPr>
          <p:nvPr>
            <p:ph idx="1"/>
          </p:nvPr>
        </p:nvSpPr>
        <p:spPr>
          <a:xfrm>
            <a:off x="480447" y="1586753"/>
            <a:ext cx="8214102" cy="4956268"/>
          </a:xfrm>
        </p:spPr>
        <p:txBody>
          <a:bodyPr>
            <a:normAutofit fontScale="77500" lnSpcReduction="20000"/>
          </a:bodyPr>
          <a:lstStyle/>
          <a:p>
            <a:pPr marL="0" indent="0" algn="l" eaLnBrk="1" hangingPunct="1">
              <a:lnSpc>
                <a:spcPct val="120000"/>
              </a:lnSpc>
              <a:spcBef>
                <a:spcPts val="600"/>
              </a:spcBef>
              <a:buNone/>
              <a:defRPr/>
            </a:pPr>
            <a:r>
              <a:rPr lang="en-US" altLang="en-US" sz="2000" dirty="0">
                <a:latin typeface="Courier New" panose="02070309020205020404" pitchFamily="49" charset="0"/>
              </a:rPr>
              <a:t>/* SQL Example 9.2 */</a:t>
            </a:r>
          </a:p>
          <a:p>
            <a:pPr marL="0" indent="0" algn="l" eaLnBrk="1" hangingPunct="1">
              <a:lnSpc>
                <a:spcPct val="120000"/>
              </a:lnSpc>
              <a:spcBef>
                <a:spcPts val="600"/>
              </a:spcBef>
              <a:buNone/>
              <a:defRPr/>
            </a:pPr>
            <a:r>
              <a:rPr lang="en-US" altLang="en-US" sz="2000" dirty="0">
                <a:latin typeface="Courier New" panose="02070309020205020404" pitchFamily="49" charset="0"/>
              </a:rPr>
              <a:t>-- Program: ch9-2.sql</a:t>
            </a:r>
          </a:p>
          <a:p>
            <a:pPr marL="0" indent="0" algn="l" eaLnBrk="1" hangingPunct="1">
              <a:lnSpc>
                <a:spcPct val="120000"/>
              </a:lnSpc>
              <a:spcBef>
                <a:spcPts val="600"/>
              </a:spcBef>
              <a:buNone/>
              <a:defRPr/>
            </a:pPr>
            <a:r>
              <a:rPr lang="en-US" altLang="en-US" sz="2000" dirty="0">
                <a:latin typeface="Courier New" panose="02070309020205020404" pitchFamily="49" charset="0"/>
              </a:rPr>
              <a:t>-- Programmer: </a:t>
            </a:r>
            <a:r>
              <a:rPr lang="en-US" altLang="en-US" sz="2000" dirty="0" err="1">
                <a:latin typeface="Courier New" panose="02070309020205020404" pitchFamily="49" charset="0"/>
              </a:rPr>
              <a:t>apowell</a:t>
            </a:r>
            <a:r>
              <a:rPr lang="en-US" altLang="en-US" sz="2000" dirty="0">
                <a:latin typeface="Courier New" panose="02070309020205020404" pitchFamily="49" charset="0"/>
              </a:rPr>
              <a:t>; today's date</a:t>
            </a:r>
          </a:p>
          <a:p>
            <a:pPr marL="0" indent="0" algn="l" eaLnBrk="1" hangingPunct="1">
              <a:lnSpc>
                <a:spcPct val="120000"/>
              </a:lnSpc>
              <a:spcBef>
                <a:spcPts val="600"/>
              </a:spcBef>
              <a:buNone/>
              <a:defRPr/>
            </a:pPr>
            <a:r>
              <a:rPr lang="en-US" altLang="en-US" sz="2000" dirty="0">
                <a:latin typeface="Courier New" panose="02070309020205020404" pitchFamily="49" charset="0"/>
              </a:rPr>
              <a:t>-- Description:  A control break report</a:t>
            </a:r>
          </a:p>
          <a:p>
            <a:pPr marL="0" indent="0" algn="l" eaLnBrk="1" hangingPunct="1">
              <a:lnSpc>
                <a:spcPct val="120000"/>
              </a:lnSpc>
              <a:spcBef>
                <a:spcPts val="600"/>
              </a:spcBef>
              <a:buNone/>
              <a:defRPr/>
            </a:pPr>
            <a:r>
              <a:rPr lang="en-US" altLang="en-US" sz="2000" dirty="0">
                <a:latin typeface="Courier New" panose="02070309020205020404" pitchFamily="49" charset="0"/>
              </a:rPr>
              <a:t>TTITLE 'Project Information by Employee' </a:t>
            </a:r>
          </a:p>
          <a:p>
            <a:pPr marL="0" indent="0" algn="l" eaLnBrk="1" hangingPunct="1">
              <a:lnSpc>
                <a:spcPct val="120000"/>
              </a:lnSpc>
              <a:spcBef>
                <a:spcPts val="600"/>
              </a:spcBef>
              <a:buNone/>
              <a:defRPr/>
            </a:pPr>
            <a:r>
              <a:rPr lang="en-US" altLang="en-US" sz="2000" dirty="0">
                <a:latin typeface="Courier New" panose="02070309020205020404" pitchFamily="49" charset="0"/>
              </a:rPr>
              <a:t>BTITLE SKIP 1 CENTER 'Not for external dissemination.' </a:t>
            </a:r>
          </a:p>
          <a:p>
            <a:pPr marL="0" indent="0" algn="l" eaLnBrk="1" hangingPunct="1">
              <a:lnSpc>
                <a:spcPct val="120000"/>
              </a:lnSpc>
              <a:spcBef>
                <a:spcPts val="600"/>
              </a:spcBef>
              <a:buNone/>
              <a:defRPr/>
            </a:pPr>
            <a:r>
              <a:rPr lang="en-US" altLang="en-US" sz="2000" dirty="0">
                <a:latin typeface="Courier New" panose="02070309020205020404" pitchFamily="49" charset="0"/>
              </a:rPr>
              <a:t>REPHEADER 'Project Report #2 - prepared by A. Powell' SKIP 2</a:t>
            </a:r>
          </a:p>
          <a:p>
            <a:pPr marL="0" indent="0" algn="l" eaLnBrk="1" hangingPunct="1">
              <a:lnSpc>
                <a:spcPct val="120000"/>
              </a:lnSpc>
              <a:spcBef>
                <a:spcPts val="600"/>
              </a:spcBef>
              <a:buNone/>
              <a:defRPr/>
            </a:pPr>
            <a:r>
              <a:rPr lang="en-US" altLang="en-US" sz="2000" dirty="0">
                <a:latin typeface="Courier New" panose="02070309020205020404" pitchFamily="49" charset="0"/>
              </a:rPr>
              <a:t>REPFOOTER SKIP 3 '- Last Page of Report -'</a:t>
            </a:r>
          </a:p>
          <a:p>
            <a:pPr marL="855663" indent="-855663" algn="l" eaLnBrk="1" hangingPunct="1">
              <a:lnSpc>
                <a:spcPct val="120000"/>
              </a:lnSpc>
              <a:spcBef>
                <a:spcPts val="600"/>
              </a:spcBef>
              <a:defRPr/>
            </a:pPr>
            <a:endParaRPr lang="en-US" altLang="en-US" sz="2000" dirty="0">
              <a:latin typeface="Courier New" panose="02070309020205020404" pitchFamily="49" charset="0"/>
            </a:endParaRPr>
          </a:p>
          <a:p>
            <a:pPr marL="0" indent="0" algn="l" eaLnBrk="1" hangingPunct="1">
              <a:lnSpc>
                <a:spcPct val="120000"/>
              </a:lnSpc>
              <a:spcBef>
                <a:spcPts val="600"/>
              </a:spcBef>
              <a:buNone/>
              <a:defRPr/>
            </a:pPr>
            <a:r>
              <a:rPr lang="en-US" altLang="en-US" sz="2000" dirty="0">
                <a:latin typeface="Courier New" panose="02070309020205020404" pitchFamily="49" charset="0"/>
              </a:rPr>
              <a:t>SET LINESIZE 55</a:t>
            </a:r>
          </a:p>
          <a:p>
            <a:pPr marL="0" indent="0" algn="l" eaLnBrk="1" hangingPunct="1">
              <a:lnSpc>
                <a:spcPct val="120000"/>
              </a:lnSpc>
              <a:spcBef>
                <a:spcPts val="600"/>
              </a:spcBef>
              <a:buNone/>
              <a:defRPr/>
            </a:pPr>
            <a:r>
              <a:rPr lang="en-US" altLang="en-US" sz="2000" dirty="0">
                <a:latin typeface="Courier New" panose="02070309020205020404" pitchFamily="49" charset="0"/>
              </a:rPr>
              <a:t>SET PAGESIZE 24</a:t>
            </a:r>
          </a:p>
          <a:p>
            <a:pPr marL="0" indent="0" algn="l" eaLnBrk="1" hangingPunct="1">
              <a:lnSpc>
                <a:spcPct val="120000"/>
              </a:lnSpc>
              <a:spcBef>
                <a:spcPts val="600"/>
              </a:spcBef>
              <a:buNone/>
              <a:defRPr/>
            </a:pPr>
            <a:r>
              <a:rPr lang="en-US" altLang="en-US" sz="2000" dirty="0">
                <a:latin typeface="Courier New" panose="02070309020205020404" pitchFamily="49" charset="0"/>
              </a:rPr>
              <a:t>SET NEWPAGE 1</a:t>
            </a:r>
          </a:p>
          <a:p>
            <a:pPr marL="855663" indent="-855663" algn="l" eaLnBrk="1" hangingPunct="1">
              <a:lnSpc>
                <a:spcPct val="120000"/>
              </a:lnSpc>
              <a:spcBef>
                <a:spcPts val="600"/>
              </a:spcBef>
              <a:defRPr/>
            </a:pPr>
            <a:endParaRPr lang="en-US" altLang="en-US" sz="2000" dirty="0">
              <a:latin typeface="Courier New" panose="02070309020205020404" pitchFamily="49" charset="0"/>
            </a:endParaRPr>
          </a:p>
          <a:p>
            <a:pPr marL="0" indent="0" algn="l" eaLnBrk="1" hangingPunct="1">
              <a:lnSpc>
                <a:spcPct val="120000"/>
              </a:lnSpc>
              <a:spcBef>
                <a:spcPts val="600"/>
              </a:spcBef>
              <a:buNone/>
              <a:defRPr/>
            </a:pPr>
            <a:r>
              <a:rPr lang="en-US" altLang="en-US" sz="2000" dirty="0">
                <a:latin typeface="Courier New" panose="02070309020205020404" pitchFamily="49" charset="0"/>
              </a:rPr>
              <a:t>COLUMN "Employee ID" FORMAT A11</a:t>
            </a:r>
          </a:p>
          <a:p>
            <a:pPr marL="0" indent="0" algn="l" eaLnBrk="1" hangingPunct="1">
              <a:lnSpc>
                <a:spcPct val="120000"/>
              </a:lnSpc>
              <a:spcBef>
                <a:spcPts val="600"/>
              </a:spcBef>
              <a:buNone/>
              <a:defRPr/>
            </a:pPr>
            <a:r>
              <a:rPr lang="en-US" altLang="en-US" sz="2000" dirty="0">
                <a:latin typeface="Courier New" panose="02070309020205020404" pitchFamily="49" charset="0"/>
              </a:rPr>
              <a:t>COLUMN "Hours Worked" FORMAT 999.99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310F68CA-5CD1-4B53-927E-EE2E5A531302}"/>
              </a:ext>
            </a:extLst>
          </p:cNvPr>
          <p:cNvSpPr>
            <a:spLocks noGrp="1" noChangeArrowheads="1"/>
          </p:cNvSpPr>
          <p:nvPr>
            <p:ph type="title"/>
          </p:nvPr>
        </p:nvSpPr>
        <p:spPr>
          <a:xfrm>
            <a:off x="626540" y="144498"/>
            <a:ext cx="7890918" cy="1143000"/>
          </a:xfrm>
        </p:spPr>
        <p:txBody>
          <a:bodyPr anchor="ctr"/>
          <a:lstStyle/>
          <a:p>
            <a:pPr algn="l" eaLnBrk="1" hangingPunct="1">
              <a:defRPr/>
            </a:pPr>
            <a:r>
              <a:rPr lang="en-US" altLang="en-US" sz="3600" b="1" dirty="0">
                <a:cs typeface="Times New Roman" panose="02020603050405020304" pitchFamily="18" charset="0"/>
              </a:rPr>
              <a:t>Example 9.2 – Control Break Report</a:t>
            </a:r>
          </a:p>
        </p:txBody>
      </p:sp>
      <p:sp>
        <p:nvSpPr>
          <p:cNvPr id="256003" name="Rectangle 3">
            <a:extLst>
              <a:ext uri="{FF2B5EF4-FFF2-40B4-BE49-F238E27FC236}">
                <a16:creationId xmlns:a16="http://schemas.microsoft.com/office/drawing/2014/main" id="{EE3F8E02-7F5F-447D-9347-94CF9B49E4DB}"/>
              </a:ext>
            </a:extLst>
          </p:cNvPr>
          <p:cNvSpPr>
            <a:spLocks noGrp="1" noChangeArrowheads="1"/>
          </p:cNvSpPr>
          <p:nvPr>
            <p:ph idx="1"/>
          </p:nvPr>
        </p:nvSpPr>
        <p:spPr>
          <a:xfrm>
            <a:off x="526942" y="1287499"/>
            <a:ext cx="8090115" cy="5144298"/>
          </a:xfrm>
        </p:spPr>
        <p:txBody>
          <a:bodyPr>
            <a:normAutofit fontScale="70000" lnSpcReduction="20000"/>
          </a:bodyPr>
          <a:lstStyle/>
          <a:p>
            <a:pPr marL="0" indent="0" algn="l" eaLnBrk="1" hangingPunct="1">
              <a:lnSpc>
                <a:spcPct val="120000"/>
              </a:lnSpc>
              <a:spcBef>
                <a:spcPts val="600"/>
              </a:spcBef>
              <a:buNone/>
              <a:defRPr/>
            </a:pPr>
            <a:r>
              <a:rPr lang="en-US" altLang="en-US" sz="2000" dirty="0">
                <a:latin typeface="Courier New" panose="02070309020205020404" pitchFamily="49" charset="0"/>
              </a:rPr>
              <a:t>CLEAR BREAKS</a:t>
            </a:r>
          </a:p>
          <a:p>
            <a:pPr marL="0" indent="0" algn="l" eaLnBrk="1" hangingPunct="1">
              <a:lnSpc>
                <a:spcPct val="120000"/>
              </a:lnSpc>
              <a:spcBef>
                <a:spcPts val="600"/>
              </a:spcBef>
              <a:buNone/>
              <a:defRPr/>
            </a:pPr>
            <a:r>
              <a:rPr lang="en-US" altLang="en-US" sz="2000" dirty="0">
                <a:latin typeface="Courier New" panose="02070309020205020404" pitchFamily="49" charset="0"/>
              </a:rPr>
              <a:t>BREAK ON "Employee ID" SKIP 2 ON REPORT</a:t>
            </a:r>
          </a:p>
          <a:p>
            <a:pPr marL="855663" indent="-855663" algn="l" eaLnBrk="1" hangingPunct="1">
              <a:lnSpc>
                <a:spcPct val="120000"/>
              </a:lnSpc>
              <a:spcBef>
                <a:spcPts val="600"/>
              </a:spcBef>
              <a:defRPr/>
            </a:pPr>
            <a:endParaRPr lang="en-US" altLang="en-US" sz="2000" dirty="0">
              <a:latin typeface="Courier New" panose="02070309020205020404" pitchFamily="49" charset="0"/>
            </a:endParaRPr>
          </a:p>
          <a:p>
            <a:pPr marL="0" indent="0" algn="l" eaLnBrk="1" hangingPunct="1">
              <a:lnSpc>
                <a:spcPct val="120000"/>
              </a:lnSpc>
              <a:spcBef>
                <a:spcPts val="600"/>
              </a:spcBef>
              <a:buNone/>
              <a:defRPr/>
            </a:pPr>
            <a:r>
              <a:rPr lang="en-US" altLang="en-US" sz="2000" dirty="0">
                <a:latin typeface="Courier New" panose="02070309020205020404" pitchFamily="49" charset="0"/>
              </a:rPr>
              <a:t>COMPUTE SUM OF "Hours Worked" ON "Employee ID" </a:t>
            </a:r>
          </a:p>
          <a:p>
            <a:pPr marL="0" indent="0" algn="l" eaLnBrk="1" hangingPunct="1">
              <a:lnSpc>
                <a:spcPct val="120000"/>
              </a:lnSpc>
              <a:spcBef>
                <a:spcPts val="600"/>
              </a:spcBef>
              <a:buNone/>
              <a:defRPr/>
            </a:pPr>
            <a:r>
              <a:rPr lang="en-US" altLang="en-US" sz="2000" dirty="0">
                <a:latin typeface="Courier New" panose="02070309020205020404" pitchFamily="49" charset="0"/>
              </a:rPr>
              <a:t>COMPUTE SUM OF "Hours Worked" ON REPORT</a:t>
            </a:r>
          </a:p>
          <a:p>
            <a:pPr marL="855663" indent="-855663" algn="l" eaLnBrk="1" hangingPunct="1">
              <a:lnSpc>
                <a:spcPct val="120000"/>
              </a:lnSpc>
              <a:spcBef>
                <a:spcPts val="600"/>
              </a:spcBef>
              <a:defRPr/>
            </a:pPr>
            <a:endParaRPr lang="en-US" altLang="en-US" sz="2000" dirty="0">
              <a:latin typeface="Courier New" panose="02070309020205020404" pitchFamily="49" charset="0"/>
            </a:endParaRPr>
          </a:p>
          <a:p>
            <a:pPr marL="0" indent="0" algn="l" eaLnBrk="1" hangingPunct="1">
              <a:lnSpc>
                <a:spcPct val="120000"/>
              </a:lnSpc>
              <a:spcBef>
                <a:spcPts val="600"/>
              </a:spcBef>
              <a:buNone/>
              <a:defRPr/>
            </a:pPr>
            <a:r>
              <a:rPr lang="en-US" altLang="en-US" sz="2000" dirty="0">
                <a:latin typeface="Courier New" panose="02070309020205020404" pitchFamily="49" charset="0"/>
              </a:rPr>
              <a:t>SPOOL report9-2.lst</a:t>
            </a:r>
          </a:p>
          <a:p>
            <a:pPr marL="855663" indent="-855663" algn="l" eaLnBrk="1" hangingPunct="1">
              <a:lnSpc>
                <a:spcPct val="120000"/>
              </a:lnSpc>
              <a:spcBef>
                <a:spcPts val="600"/>
              </a:spcBef>
              <a:defRPr/>
            </a:pPr>
            <a:endParaRPr lang="en-US" altLang="en-US" sz="2000" dirty="0">
              <a:latin typeface="Courier New" panose="02070309020205020404" pitchFamily="49" charset="0"/>
            </a:endParaRPr>
          </a:p>
          <a:p>
            <a:pPr marL="0" indent="0" algn="l" eaLnBrk="1" hangingPunct="1">
              <a:lnSpc>
                <a:spcPct val="120000"/>
              </a:lnSpc>
              <a:spcBef>
                <a:spcPts val="600"/>
              </a:spcBef>
              <a:buNone/>
              <a:defRPr/>
            </a:pPr>
            <a:r>
              <a:rPr lang="en-US" altLang="en-US" sz="2000" dirty="0">
                <a:latin typeface="Courier New" panose="02070309020205020404" pitchFamily="49" charset="0"/>
              </a:rPr>
              <a:t>SELECT EmployeeID "Employee ID",</a:t>
            </a:r>
          </a:p>
          <a:p>
            <a:pPr marL="0" indent="0" algn="l" eaLnBrk="1" hangingPunct="1">
              <a:lnSpc>
                <a:spcPct val="120000"/>
              </a:lnSpc>
              <a:spcBef>
                <a:spcPts val="600"/>
              </a:spcBef>
              <a:buNone/>
              <a:defRPr/>
            </a:pPr>
            <a:r>
              <a:rPr lang="en-US" altLang="en-US" sz="2000" dirty="0">
                <a:latin typeface="Courier New" panose="02070309020205020404" pitchFamily="49" charset="0"/>
              </a:rPr>
              <a:t>    ProjectNumber "Project #", </a:t>
            </a:r>
          </a:p>
          <a:p>
            <a:pPr marL="0" indent="0" algn="l" eaLnBrk="1" hangingPunct="1">
              <a:lnSpc>
                <a:spcPct val="120000"/>
              </a:lnSpc>
              <a:spcBef>
                <a:spcPts val="600"/>
              </a:spcBef>
              <a:buNone/>
              <a:defRPr/>
            </a:pPr>
            <a:r>
              <a:rPr lang="en-US" altLang="en-US" sz="2000" dirty="0">
                <a:latin typeface="Courier New" panose="02070309020205020404" pitchFamily="49" charset="0"/>
              </a:rPr>
              <a:t>    HoursWorked "Hours Worked"</a:t>
            </a:r>
          </a:p>
          <a:p>
            <a:pPr marL="0" indent="0" algn="l" eaLnBrk="1" hangingPunct="1">
              <a:lnSpc>
                <a:spcPct val="120000"/>
              </a:lnSpc>
              <a:spcBef>
                <a:spcPts val="600"/>
              </a:spcBef>
              <a:buNone/>
              <a:defRPr/>
            </a:pPr>
            <a:r>
              <a:rPr lang="en-US" altLang="en-US" sz="2000" dirty="0">
                <a:latin typeface="Courier New" panose="02070309020205020404" pitchFamily="49" charset="0"/>
              </a:rPr>
              <a:t>FROM </a:t>
            </a:r>
            <a:r>
              <a:rPr lang="en-US" altLang="en-US" sz="2000" dirty="0" err="1">
                <a:latin typeface="Courier New" panose="02070309020205020404" pitchFamily="49" charset="0"/>
              </a:rPr>
              <a:t>ProjectAssignment</a:t>
            </a:r>
            <a:endParaRPr lang="en-US" altLang="en-US" sz="2000" dirty="0">
              <a:latin typeface="Courier New" panose="02070309020205020404" pitchFamily="49" charset="0"/>
            </a:endParaRPr>
          </a:p>
          <a:p>
            <a:pPr marL="0" indent="0" algn="l" eaLnBrk="1" hangingPunct="1">
              <a:lnSpc>
                <a:spcPct val="120000"/>
              </a:lnSpc>
              <a:spcBef>
                <a:spcPts val="600"/>
              </a:spcBef>
              <a:buNone/>
              <a:defRPr/>
            </a:pPr>
            <a:r>
              <a:rPr lang="en-US" altLang="en-US" sz="2000" dirty="0">
                <a:latin typeface="Courier New" panose="02070309020205020404" pitchFamily="49" charset="0"/>
              </a:rPr>
              <a:t>ORDER BY EmployeeID, ProjectNumber;</a:t>
            </a:r>
          </a:p>
          <a:p>
            <a:pPr marL="855663" indent="-855663" algn="l" eaLnBrk="1" hangingPunct="1">
              <a:lnSpc>
                <a:spcPct val="120000"/>
              </a:lnSpc>
              <a:spcBef>
                <a:spcPts val="600"/>
              </a:spcBef>
              <a:defRPr/>
            </a:pPr>
            <a:endParaRPr lang="en-US" altLang="en-US" sz="2000" dirty="0">
              <a:latin typeface="Courier New" panose="02070309020205020404" pitchFamily="49" charset="0"/>
            </a:endParaRPr>
          </a:p>
          <a:p>
            <a:pPr marL="0" indent="0" algn="l" eaLnBrk="1" hangingPunct="1">
              <a:lnSpc>
                <a:spcPct val="120000"/>
              </a:lnSpc>
              <a:spcBef>
                <a:spcPts val="600"/>
              </a:spcBef>
              <a:buNone/>
              <a:defRPr/>
            </a:pPr>
            <a:r>
              <a:rPr lang="en-US" altLang="en-US" sz="2000" dirty="0">
                <a:latin typeface="Courier New" panose="02070309020205020404" pitchFamily="49" charset="0"/>
              </a:rPr>
              <a:t>SPOOL OFF</a:t>
            </a:r>
          </a:p>
          <a:p>
            <a:pPr marL="0" indent="0" algn="l" eaLnBrk="1" hangingPunct="1">
              <a:lnSpc>
                <a:spcPct val="120000"/>
              </a:lnSpc>
              <a:spcBef>
                <a:spcPts val="600"/>
              </a:spcBef>
              <a:buNone/>
              <a:defRPr/>
            </a:pPr>
            <a:r>
              <a:rPr lang="en-US" altLang="en-US" sz="3200" dirty="0"/>
              <a:t>The report produced by this program is shown on the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470E-8E9A-E841-9E18-29E3E6B8BAC7}"/>
              </a:ext>
            </a:extLst>
          </p:cNvPr>
          <p:cNvSpPr>
            <a:spLocks noGrp="1"/>
          </p:cNvSpPr>
          <p:nvPr>
            <p:ph type="title"/>
          </p:nvPr>
        </p:nvSpPr>
        <p:spPr/>
        <p:txBody>
          <a:bodyPr/>
          <a:lstStyle/>
          <a:p>
            <a:r>
              <a:rPr lang="en-US" sz="100" dirty="0">
                <a:solidFill>
                  <a:srgbClr val="2323EB"/>
                </a:solidFill>
              </a:rPr>
              <a:t>Project Information by Employee</a:t>
            </a:r>
          </a:p>
        </p:txBody>
      </p:sp>
      <p:sp>
        <p:nvSpPr>
          <p:cNvPr id="258050" name="Rectangle 2">
            <a:extLst>
              <a:ext uri="{FF2B5EF4-FFF2-40B4-BE49-F238E27FC236}">
                <a16:creationId xmlns:a16="http://schemas.microsoft.com/office/drawing/2014/main" id="{05E74C20-BE51-41CD-88CE-FE473A10FB60}"/>
              </a:ext>
            </a:extLst>
          </p:cNvPr>
          <p:cNvSpPr>
            <a:spLocks noGrp="1" noChangeArrowheads="1"/>
          </p:cNvSpPr>
          <p:nvPr>
            <p:ph type="subTitle" idx="4294967295"/>
          </p:nvPr>
        </p:nvSpPr>
        <p:spPr>
          <a:xfrm>
            <a:off x="533400" y="152400"/>
            <a:ext cx="8077200" cy="5867400"/>
          </a:xfrm>
        </p:spPr>
        <p:txBody>
          <a:bodyPr>
            <a:normAutofit fontScale="77500" lnSpcReduction="20000"/>
          </a:bodyPr>
          <a:lstStyle/>
          <a:p>
            <a:pPr marL="0" indent="0" algn="l" eaLnBrk="1" hangingPunct="1">
              <a:lnSpc>
                <a:spcPct val="120000"/>
              </a:lnSpc>
              <a:spcBef>
                <a:spcPts val="600"/>
              </a:spcBef>
              <a:buNone/>
              <a:defRPr/>
            </a:pPr>
            <a:r>
              <a:rPr lang="en-US" altLang="en-US" sz="1800" dirty="0">
                <a:latin typeface="Courier New" panose="02070309020205020404" pitchFamily="49" charset="0"/>
              </a:rPr>
              <a:t>Mon Aug 9                                    page    1</a:t>
            </a:r>
          </a:p>
          <a:p>
            <a:pPr marL="855663" indent="-855663" algn="l" eaLnBrk="1" hangingPunct="1">
              <a:lnSpc>
                <a:spcPct val="120000"/>
              </a:lnSpc>
              <a:spcBef>
                <a:spcPts val="600"/>
              </a:spcBef>
              <a:defRPr/>
            </a:pPr>
            <a:endParaRPr lang="en-US" altLang="en-US" sz="9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            Project Information by Employee</a:t>
            </a:r>
          </a:p>
          <a:p>
            <a:pPr marL="855663" indent="-855663" algn="l" eaLnBrk="1" hangingPunct="1">
              <a:lnSpc>
                <a:spcPct val="120000"/>
              </a:lnSpc>
              <a:spcBef>
                <a:spcPts val="600"/>
              </a:spcBef>
              <a:defRPr/>
            </a:pPr>
            <a:endParaRPr lang="en-US" altLang="en-US" sz="9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Project Report #2 - prepared by A. Powell</a:t>
            </a:r>
          </a:p>
          <a:p>
            <a:pPr marL="855663" indent="-855663" algn="l" eaLnBrk="1" hangingPunct="1">
              <a:lnSpc>
                <a:spcPct val="120000"/>
              </a:lnSpc>
              <a:spcBef>
                <a:spcPts val="600"/>
              </a:spcBef>
              <a:defRPr/>
            </a:pPr>
            <a:endParaRPr lang="en-US" altLang="en-US" sz="9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Employee ID  Project # Hours Worked</a:t>
            </a:r>
          </a:p>
          <a:p>
            <a:pPr marL="0" indent="0" algn="l" eaLnBrk="1" hangingPunct="1">
              <a:lnSpc>
                <a:spcPct val="120000"/>
              </a:lnSpc>
              <a:spcBef>
                <a:spcPts val="600"/>
              </a:spcBef>
              <a:buNone/>
              <a:defRPr/>
            </a:pPr>
            <a:r>
              <a:rPr lang="en-US" altLang="en-US" sz="1800" dirty="0">
                <a:latin typeface="Courier New" panose="02070309020205020404" pitchFamily="49" charset="0"/>
              </a:rPr>
              <a:t>----------- ---------- ------------</a:t>
            </a:r>
          </a:p>
          <a:p>
            <a:pPr marL="0" indent="0" algn="l" eaLnBrk="1" hangingPunct="1">
              <a:lnSpc>
                <a:spcPct val="120000"/>
              </a:lnSpc>
              <a:spcBef>
                <a:spcPts val="600"/>
              </a:spcBef>
              <a:buNone/>
              <a:defRPr/>
            </a:pPr>
            <a:r>
              <a:rPr lang="en-US" altLang="en-US" sz="1800" dirty="0">
                <a:latin typeface="Courier New" panose="02070309020205020404" pitchFamily="49" charset="0"/>
              </a:rPr>
              <a:t>01885                3        10.20</a:t>
            </a:r>
          </a:p>
          <a:p>
            <a:pPr marL="0" indent="0" algn="l" eaLnBrk="1" hangingPunct="1">
              <a:lnSpc>
                <a:spcPct val="120000"/>
              </a:lnSpc>
              <a:spcBef>
                <a:spcPts val="600"/>
              </a:spcBef>
              <a:buNone/>
              <a:defRPr/>
            </a:pPr>
            <a:r>
              <a:rPr lang="en-US" altLang="en-US" sz="1800" dirty="0">
                <a:latin typeface="Courier New" panose="02070309020205020404" pitchFamily="49" charset="0"/>
              </a:rPr>
              <a:t>***********            ------------</a:t>
            </a:r>
          </a:p>
          <a:p>
            <a:pPr marL="0" indent="0" algn="l" eaLnBrk="1" hangingPunct="1">
              <a:lnSpc>
                <a:spcPct val="120000"/>
              </a:lnSpc>
              <a:spcBef>
                <a:spcPts val="600"/>
              </a:spcBef>
              <a:buNone/>
              <a:defRPr/>
            </a:pPr>
            <a:r>
              <a:rPr lang="en-US" altLang="en-US" sz="1800" dirty="0">
                <a:latin typeface="Courier New" panose="02070309020205020404" pitchFamily="49" charset="0"/>
              </a:rPr>
              <a:t>sum                           10.20</a:t>
            </a:r>
          </a:p>
          <a:p>
            <a:pPr marL="855663" indent="-855663" algn="l" eaLnBrk="1" hangingPunct="1">
              <a:lnSpc>
                <a:spcPct val="120000"/>
              </a:lnSpc>
              <a:spcBef>
                <a:spcPts val="600"/>
              </a:spcBef>
              <a:defRPr/>
            </a:pPr>
            <a:endParaRPr lang="en-US" altLang="en-US" sz="12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23100                4        10.30</a:t>
            </a:r>
          </a:p>
          <a:p>
            <a:pPr marL="0" indent="0" algn="l" eaLnBrk="1" hangingPunct="1">
              <a:lnSpc>
                <a:spcPct val="120000"/>
              </a:lnSpc>
              <a:spcBef>
                <a:spcPts val="600"/>
              </a:spcBef>
              <a:buNone/>
              <a:defRPr/>
            </a:pPr>
            <a:r>
              <a:rPr lang="en-US" altLang="en-US" sz="1800" dirty="0">
                <a:latin typeface="Courier New" panose="02070309020205020404" pitchFamily="49" charset="0"/>
              </a:rPr>
              <a:t>                     7</a:t>
            </a:r>
          </a:p>
          <a:p>
            <a:pPr marL="0" indent="0" algn="l" eaLnBrk="1" hangingPunct="1">
              <a:lnSpc>
                <a:spcPct val="120000"/>
              </a:lnSpc>
              <a:spcBef>
                <a:spcPts val="600"/>
              </a:spcBef>
              <a:buNone/>
              <a:defRPr/>
            </a:pPr>
            <a:r>
              <a:rPr lang="en-US" altLang="en-US" sz="1800" dirty="0">
                <a:latin typeface="Courier New" panose="02070309020205020404" pitchFamily="49" charset="0"/>
              </a:rPr>
              <a:t>***********            ------------</a:t>
            </a:r>
          </a:p>
          <a:p>
            <a:pPr marL="0" indent="0" algn="l" eaLnBrk="1" hangingPunct="1">
              <a:lnSpc>
                <a:spcPct val="120000"/>
              </a:lnSpc>
              <a:spcBef>
                <a:spcPts val="600"/>
              </a:spcBef>
              <a:buNone/>
              <a:defRPr/>
            </a:pPr>
            <a:r>
              <a:rPr lang="en-US" altLang="en-US" sz="1800" dirty="0">
                <a:latin typeface="Courier New" panose="02070309020205020404" pitchFamily="49" charset="0"/>
              </a:rPr>
              <a:t>sum                           10.30</a:t>
            </a:r>
          </a:p>
          <a:p>
            <a:pPr marL="0" indent="0" algn="l" eaLnBrk="1" hangingPunct="1">
              <a:lnSpc>
                <a:spcPct val="120000"/>
              </a:lnSpc>
              <a:spcBef>
                <a:spcPts val="600"/>
              </a:spcBef>
              <a:buNone/>
              <a:defRPr/>
            </a:pPr>
            <a:endParaRPr lang="en-US" altLang="en-US" sz="1200" dirty="0">
              <a:latin typeface="Courier New" panose="02070309020205020404" pitchFamily="49" charset="0"/>
            </a:endParaRPr>
          </a:p>
          <a:p>
            <a:pPr marL="0" indent="0" algn="l" eaLnBrk="1" hangingPunct="1">
              <a:lnSpc>
                <a:spcPct val="120000"/>
              </a:lnSpc>
              <a:spcBef>
                <a:spcPts val="600"/>
              </a:spcBef>
              <a:buNone/>
              <a:defRPr/>
            </a:pPr>
            <a:r>
              <a:rPr lang="en-US" altLang="en-US" sz="1800" dirty="0">
                <a:latin typeface="Courier New" panose="02070309020205020404" pitchFamily="49" charset="0"/>
              </a:rPr>
              <a:t>23232                1        14.20</a:t>
            </a:r>
          </a:p>
          <a:p>
            <a:pPr marL="0" indent="0" algn="l" eaLnBrk="1" hangingPunct="1">
              <a:lnSpc>
                <a:spcPct val="120000"/>
              </a:lnSpc>
              <a:spcBef>
                <a:spcPts val="600"/>
              </a:spcBef>
              <a:buNone/>
              <a:defRPr/>
            </a:pPr>
            <a:r>
              <a:rPr lang="en-US" altLang="en-US" sz="1800" dirty="0">
                <a:latin typeface="Courier New" panose="02070309020205020404" pitchFamily="49" charset="0"/>
              </a:rPr>
              <a:t>                     2        10.60</a:t>
            </a:r>
          </a:p>
          <a:p>
            <a:pPr marL="0" indent="0" algn="l" eaLnBrk="1" hangingPunct="1">
              <a:lnSpc>
                <a:spcPct val="120000"/>
              </a:lnSpc>
              <a:spcBef>
                <a:spcPts val="600"/>
              </a:spcBef>
              <a:buNone/>
              <a:defRPr/>
            </a:pPr>
            <a:r>
              <a:rPr lang="en-US" altLang="en-US" sz="1800" dirty="0">
                <a:latin typeface="Courier New" panose="02070309020205020404" pitchFamily="49" charset="0"/>
              </a:rPr>
              <a:t>                     8</a:t>
            </a:r>
          </a:p>
          <a:p>
            <a:pPr marL="0" indent="0" algn="l" eaLnBrk="1" hangingPunct="1">
              <a:lnSpc>
                <a:spcPct val="120000"/>
              </a:lnSpc>
              <a:spcBef>
                <a:spcPts val="600"/>
              </a:spcBef>
              <a:buNone/>
              <a:defRPr/>
            </a:pPr>
            <a:r>
              <a:rPr lang="en-US" altLang="en-US" sz="1800" dirty="0">
                <a:latin typeface="Courier New" panose="02070309020205020404" pitchFamily="49" charset="0"/>
              </a:rPr>
              <a:t>            Not for external dissemination.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DC55F232-9194-4634-BEB5-D8112F267B2E}"/>
              </a:ext>
            </a:extLst>
          </p:cNvPr>
          <p:cNvSpPr>
            <a:spLocks noGrp="1" noChangeArrowheads="1"/>
          </p:cNvSpPr>
          <p:nvPr>
            <p:ph type="title"/>
          </p:nvPr>
        </p:nvSpPr>
        <p:spPr>
          <a:xfrm>
            <a:off x="685800" y="152400"/>
            <a:ext cx="7772400" cy="609600"/>
          </a:xfrm>
        </p:spPr>
        <p:txBody>
          <a:bodyPr/>
          <a:lstStyle/>
          <a:p>
            <a:pPr eaLnBrk="1" hangingPunct="1">
              <a:defRPr/>
            </a:pPr>
            <a:r>
              <a:rPr lang="en-US" altLang="en-US" sz="4000" b="1" dirty="0">
                <a:ea typeface="Arial Unicode MS" pitchFamily="34" charset="-128"/>
              </a:rPr>
              <a:t>The BREAK Command</a:t>
            </a:r>
          </a:p>
        </p:txBody>
      </p:sp>
      <p:sp>
        <p:nvSpPr>
          <p:cNvPr id="301059" name="Rectangle 3">
            <a:extLst>
              <a:ext uri="{FF2B5EF4-FFF2-40B4-BE49-F238E27FC236}">
                <a16:creationId xmlns:a16="http://schemas.microsoft.com/office/drawing/2014/main" id="{7CDF9340-916D-4A7F-BCBE-185A3277DC31}"/>
              </a:ext>
            </a:extLst>
          </p:cNvPr>
          <p:cNvSpPr>
            <a:spLocks noGrp="1" noChangeArrowheads="1"/>
          </p:cNvSpPr>
          <p:nvPr>
            <p:ph type="body" idx="1"/>
          </p:nvPr>
        </p:nvSpPr>
        <p:spPr>
          <a:xfrm>
            <a:off x="381000" y="838200"/>
            <a:ext cx="8534400" cy="5867400"/>
          </a:xfrm>
        </p:spPr>
        <p:txBody>
          <a:bodyPr>
            <a:normAutofit fontScale="92500" lnSpcReduction="10000"/>
          </a:bodyPr>
          <a:lstStyle/>
          <a:p>
            <a:pPr eaLnBrk="1" hangingPunct="1">
              <a:lnSpc>
                <a:spcPct val="90000"/>
              </a:lnSpc>
              <a:defRPr/>
            </a:pPr>
            <a:r>
              <a:rPr lang="en-US" altLang="en-US" sz="2800" dirty="0">
                <a:cs typeface="Times New Roman" panose="02020603050405020304" pitchFamily="18" charset="0"/>
              </a:rPr>
              <a:t>The BREAK command groups data rows for a control break report.  The syntax of the BREAK command is:</a:t>
            </a:r>
          </a:p>
          <a:p>
            <a:pPr lvl="2" eaLnBrk="1" hangingPunct="1">
              <a:lnSpc>
                <a:spcPct val="90000"/>
              </a:lnSpc>
              <a:buFontTx/>
              <a:buNone/>
              <a:defRPr/>
            </a:pPr>
            <a:r>
              <a:rPr lang="en-US" altLang="en-US" sz="2000" dirty="0">
                <a:latin typeface="Courier New" panose="02070309020205020404" pitchFamily="49" charset="0"/>
              </a:rPr>
              <a:t>BREAK ON (expression1, ON expression2, </a:t>
            </a:r>
            <a:r>
              <a:rPr lang="en-US" altLang="en-US" sz="2000" b="1" dirty="0">
                <a:latin typeface="Courier New" panose="02070309020205020404" pitchFamily="49" charset="0"/>
              </a:rPr>
              <a:t>…</a:t>
            </a:r>
            <a:r>
              <a:rPr lang="en-US" altLang="en-US" sz="2000" dirty="0">
                <a:latin typeface="Courier New" panose="02070309020205020404" pitchFamily="49" charset="0"/>
              </a:rPr>
              <a:t> \row\page\report) </a:t>
            </a:r>
            <a:r>
              <a:rPr lang="en-US" altLang="en-US" sz="2000" b="1" dirty="0">
                <a:latin typeface="Courier New" panose="02070309020205020404" pitchFamily="49" charset="0"/>
              </a:rPr>
              <a:t>…</a:t>
            </a:r>
            <a:endParaRPr lang="en-US" altLang="en-US" sz="2000" dirty="0">
              <a:latin typeface="Courier New" panose="02070309020205020404" pitchFamily="49" charset="0"/>
            </a:endParaRPr>
          </a:p>
          <a:p>
            <a:pPr lvl="2" eaLnBrk="1" hangingPunct="1">
              <a:lnSpc>
                <a:spcPct val="90000"/>
              </a:lnSpc>
              <a:buFontTx/>
              <a:buNone/>
              <a:defRPr/>
            </a:pPr>
            <a:r>
              <a:rPr lang="en-US" altLang="en-US" sz="2000" dirty="0">
                <a:latin typeface="Courier New" panose="02070309020205020404" pitchFamily="49" charset="0"/>
              </a:rPr>
              <a:t>[SKIP n | [SKIP] PAGE]</a:t>
            </a:r>
          </a:p>
          <a:p>
            <a:pPr lvl="2" eaLnBrk="1" hangingPunct="1">
              <a:lnSpc>
                <a:spcPct val="90000"/>
              </a:lnSpc>
              <a:buFontTx/>
              <a:buNone/>
              <a:defRPr/>
            </a:pPr>
            <a:r>
              <a:rPr lang="en-US" altLang="en-US" sz="2000" dirty="0">
                <a:latin typeface="Courier New" panose="02070309020205020404" pitchFamily="49" charset="0"/>
              </a:rPr>
              <a:t>[NODUPLICATES | DUPLICATES];</a:t>
            </a:r>
            <a:endParaRPr lang="en-US" altLang="en-US" sz="2000" dirty="0">
              <a:latin typeface="Courier New" panose="02070309020205020404" pitchFamily="49" charset="0"/>
              <a:cs typeface="Times New Roman" panose="02020603050405020304" pitchFamily="18" charset="0"/>
            </a:endParaRPr>
          </a:p>
          <a:p>
            <a:pPr eaLnBrk="1" hangingPunct="1">
              <a:lnSpc>
                <a:spcPct val="90000"/>
              </a:lnSpc>
              <a:defRPr/>
            </a:pPr>
            <a:r>
              <a:rPr lang="en-US" altLang="en-US" sz="2800" dirty="0">
                <a:ea typeface="Arial Unicode MS" pitchFamily="34" charset="-128"/>
              </a:rPr>
              <a:t>The BREAK command can be used to break on an expression (such as a column or alias), row, page, report, or more than one of these at a time.</a:t>
            </a:r>
            <a:r>
              <a:rPr lang="en-US" altLang="en-US" dirty="0">
                <a:ea typeface="Arial Unicode MS" pitchFamily="34" charset="-128"/>
              </a:rPr>
              <a:t>  </a:t>
            </a:r>
          </a:p>
          <a:p>
            <a:pPr lvl="2" eaLnBrk="1" hangingPunct="1">
              <a:lnSpc>
                <a:spcPct val="90000"/>
              </a:lnSpc>
              <a:buFontTx/>
              <a:buNone/>
              <a:defRPr/>
            </a:pPr>
            <a:endParaRPr lang="en-US" altLang="en-US" sz="800" dirty="0">
              <a:latin typeface="Courier New" panose="02070309020205020404" pitchFamily="49" charset="0"/>
            </a:endParaRPr>
          </a:p>
          <a:p>
            <a:pPr lvl="2" eaLnBrk="1" hangingPunct="1">
              <a:lnSpc>
                <a:spcPct val="90000"/>
              </a:lnSpc>
              <a:buFontTx/>
              <a:buNone/>
              <a:defRPr/>
            </a:pPr>
            <a:r>
              <a:rPr lang="en-US" altLang="en-US" sz="2000" dirty="0">
                <a:latin typeface="Courier New" panose="02070309020205020404" pitchFamily="49" charset="0"/>
              </a:rPr>
              <a:t>CLEAR BREAKS</a:t>
            </a:r>
          </a:p>
          <a:p>
            <a:pPr lvl="2" eaLnBrk="1" hangingPunct="1">
              <a:lnSpc>
                <a:spcPct val="90000"/>
              </a:lnSpc>
              <a:buFontTx/>
              <a:buNone/>
              <a:defRPr/>
            </a:pPr>
            <a:r>
              <a:rPr lang="en-US" altLang="en-US" sz="2000" dirty="0">
                <a:latin typeface="Courier New" panose="02070309020205020404" pitchFamily="49" charset="0"/>
              </a:rPr>
              <a:t>BREAK ON "Employee ID" SKIP 2 ON REPORT</a:t>
            </a:r>
            <a:endParaRPr lang="en-US" altLang="en-US" sz="2000" dirty="0">
              <a:latin typeface="Courier New" panose="02070309020205020404" pitchFamily="49" charset="0"/>
              <a:ea typeface="Arial Unicode MS" pitchFamily="34" charset="-128"/>
            </a:endParaRPr>
          </a:p>
          <a:p>
            <a:pPr eaLnBrk="1" hangingPunct="1">
              <a:lnSpc>
                <a:spcPct val="90000"/>
              </a:lnSpc>
              <a:buFontTx/>
              <a:buNone/>
              <a:defRPr/>
            </a:pPr>
            <a:endParaRPr lang="en-US" altLang="en-US" sz="900" dirty="0">
              <a:latin typeface="Courier New" panose="02070309020205020404" pitchFamily="49" charset="0"/>
              <a:cs typeface="Times New Roman" panose="02020603050405020304" pitchFamily="18" charset="0"/>
            </a:endParaRPr>
          </a:p>
          <a:p>
            <a:pPr eaLnBrk="1" hangingPunct="1">
              <a:lnSpc>
                <a:spcPct val="90000"/>
              </a:lnSpc>
              <a:defRPr/>
            </a:pPr>
            <a:r>
              <a:rPr lang="en-US" altLang="en-US" sz="2800" dirty="0">
                <a:cs typeface="Times New Roman" panose="02020603050405020304" pitchFamily="18" charset="0"/>
              </a:rPr>
              <a:t>The CLEAR BREAKS command clears any previously established breaks.</a:t>
            </a:r>
            <a:r>
              <a:rPr lang="en-US" altLang="en-US" dirty="0">
                <a:cs typeface="Courier New" panose="02070309020205020404" pitchFamily="49" charset="0"/>
              </a:rPr>
              <a:t> </a:t>
            </a:r>
          </a:p>
          <a:p>
            <a:pPr eaLnBrk="1" hangingPunct="1">
              <a:lnSpc>
                <a:spcPct val="90000"/>
              </a:lnSpc>
              <a:defRPr/>
            </a:pPr>
            <a:endParaRPr lang="en-US" altLang="en-US" sz="1800"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B52947D6-EF9B-4A65-AC55-9A0F41496159}"/>
              </a:ext>
            </a:extLst>
          </p:cNvPr>
          <p:cNvSpPr>
            <a:spLocks noGrp="1" noChangeArrowheads="1"/>
          </p:cNvSpPr>
          <p:nvPr>
            <p:ph type="title"/>
          </p:nvPr>
        </p:nvSpPr>
        <p:spPr>
          <a:xfrm>
            <a:off x="685800" y="228600"/>
            <a:ext cx="7772400" cy="762000"/>
          </a:xfrm>
        </p:spPr>
        <p:txBody>
          <a:bodyPr/>
          <a:lstStyle/>
          <a:p>
            <a:pPr eaLnBrk="1" hangingPunct="1">
              <a:defRPr/>
            </a:pPr>
            <a:r>
              <a:rPr lang="en-US" altLang="en-US" sz="4000" b="1" dirty="0"/>
              <a:t>BREAK and ORDER BY</a:t>
            </a:r>
          </a:p>
        </p:txBody>
      </p:sp>
      <p:sp>
        <p:nvSpPr>
          <p:cNvPr id="302083" name="Rectangle 3">
            <a:extLst>
              <a:ext uri="{FF2B5EF4-FFF2-40B4-BE49-F238E27FC236}">
                <a16:creationId xmlns:a16="http://schemas.microsoft.com/office/drawing/2014/main" id="{F40F9E81-FF7D-41A6-8BD1-BD6EA4D446A3}"/>
              </a:ext>
            </a:extLst>
          </p:cNvPr>
          <p:cNvSpPr>
            <a:spLocks noGrp="1" noChangeArrowheads="1"/>
          </p:cNvSpPr>
          <p:nvPr>
            <p:ph type="body" idx="1"/>
          </p:nvPr>
        </p:nvSpPr>
        <p:spPr>
          <a:xfrm>
            <a:off x="381000" y="1066800"/>
            <a:ext cx="8382000" cy="5410200"/>
          </a:xfrm>
        </p:spPr>
        <p:txBody>
          <a:bodyPr>
            <a:normAutofit lnSpcReduction="10000"/>
          </a:bodyPr>
          <a:lstStyle/>
          <a:p>
            <a:pPr eaLnBrk="1" hangingPunct="1">
              <a:defRPr/>
            </a:pPr>
            <a:r>
              <a:rPr lang="en-US" altLang="en-US" sz="2800" dirty="0"/>
              <a:t>The BREAK command works in conjunction with the ORDER BY clause of the SELECT statement.  </a:t>
            </a:r>
          </a:p>
          <a:p>
            <a:pPr eaLnBrk="1" hangingPunct="1">
              <a:defRPr/>
            </a:pPr>
            <a:r>
              <a:rPr lang="en-US" altLang="en-US" sz="2800" dirty="0"/>
              <a:t>The ORDER BY clause in SQL Example 9.2 sorts output rows by </a:t>
            </a:r>
            <a:r>
              <a:rPr lang="en-US" altLang="en-US" sz="2800" i="1" dirty="0"/>
              <a:t>EmployeeID</a:t>
            </a:r>
            <a:r>
              <a:rPr lang="en-US" altLang="en-US" sz="2800" dirty="0"/>
              <a:t>, then by</a:t>
            </a:r>
            <a:r>
              <a:rPr lang="en-US" altLang="en-US" sz="2800" i="1" dirty="0"/>
              <a:t> ProjectNumber</a:t>
            </a:r>
            <a:r>
              <a:rPr lang="en-US" altLang="en-US" sz="2800" dirty="0"/>
              <a:t>.  </a:t>
            </a:r>
          </a:p>
          <a:p>
            <a:pPr lvl="2" eaLnBrk="1" hangingPunct="1">
              <a:buFontTx/>
              <a:buNone/>
              <a:defRPr/>
            </a:pPr>
            <a:r>
              <a:rPr lang="en-US" altLang="en-US" sz="2000" dirty="0">
                <a:latin typeface="Courier New" panose="02070309020205020404" pitchFamily="49" charset="0"/>
              </a:rPr>
              <a:t>ORDER BY EmployeeID, ProjectNumber</a:t>
            </a:r>
            <a:r>
              <a:rPr lang="en-US" altLang="en-US" sz="2000" dirty="0"/>
              <a:t>;</a:t>
            </a:r>
          </a:p>
          <a:p>
            <a:pPr eaLnBrk="1" hangingPunct="1">
              <a:defRPr/>
            </a:pPr>
            <a:r>
              <a:rPr lang="en-US" altLang="en-US" sz="2800" dirty="0"/>
              <a:t>This sorts report data to make the report easier for managers to understand.</a:t>
            </a:r>
          </a:p>
          <a:p>
            <a:pPr eaLnBrk="1" hangingPunct="1">
              <a:defRPr/>
            </a:pPr>
            <a:r>
              <a:rPr lang="en-US" altLang="en-US" sz="2800" dirty="0"/>
              <a:t>A control break will still occur without an ORDER BY clause; however, the detail output rows will be in </a:t>
            </a:r>
            <a:r>
              <a:rPr lang="en-US" altLang="en-US" sz="2800" i="1" dirty="0"/>
              <a:t>natural order </a:t>
            </a:r>
            <a:r>
              <a:rPr lang="en-US" altLang="en-US" sz="2800" dirty="0"/>
              <a:t>by their occurrence within the </a:t>
            </a:r>
            <a:r>
              <a:rPr lang="en-US" altLang="en-US" sz="2800" i="1" dirty="0" err="1"/>
              <a:t>projectAssignment</a:t>
            </a:r>
            <a:r>
              <a:rPr lang="en-US" altLang="en-US" sz="2800" i="1" dirty="0"/>
              <a:t> table</a:t>
            </a:r>
            <a:r>
              <a:rPr lang="en-US" altLang="en-US" sz="2800" dirty="0"/>
              <a:t>. </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Theme1">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335FE310-6110-4C8F-B67C-1FBC1D73C735}" vid="{CBB9E759-50C0-49FB-9737-C98952CA09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517</TotalTime>
  <Words>1636</Words>
  <Application>Microsoft Office PowerPoint</Application>
  <PresentationFormat>On-screen Show (4:3)</PresentationFormat>
  <Paragraphs>185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Calisto MT</vt:lpstr>
      <vt:lpstr>Courier New</vt:lpstr>
      <vt:lpstr>Wingdings</vt:lpstr>
      <vt:lpstr>Theme1</vt:lpstr>
      <vt:lpstr>SQL*Plus Reports CMIS 563</vt:lpstr>
      <vt:lpstr>Agenda</vt:lpstr>
      <vt:lpstr>Learning Objectives</vt:lpstr>
      <vt:lpstr>CONTROL BREAK REPORTS </vt:lpstr>
      <vt:lpstr>Example 9.2 –  Control Break Report</vt:lpstr>
      <vt:lpstr>Example 9.2 – Control Break Report</vt:lpstr>
      <vt:lpstr>Project Information by Employee</vt:lpstr>
      <vt:lpstr>The BREAK Command</vt:lpstr>
      <vt:lpstr>BREAK and ORDER BY</vt:lpstr>
      <vt:lpstr>BREAK ON REPORT</vt:lpstr>
      <vt:lpstr>Output Style</vt:lpstr>
      <vt:lpstr>SKIP and PAGE Keywords</vt:lpstr>
      <vt:lpstr>The COMPUTE Command</vt:lpstr>
      <vt:lpstr>Example Compute Commands</vt:lpstr>
      <vt:lpstr>Example 9.2</vt:lpstr>
      <vt:lpstr>Using Other Aggregate Functions</vt:lpstr>
      <vt:lpstr>Additional BREAK Command Details</vt:lpstr>
      <vt:lpstr>Viewing Current BREAK and COMPUTE Command Settings</vt:lpstr>
      <vt:lpstr>Viewing Current BREAK and COMPUTE Command Settings</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dc:creator>
  <cp:lastModifiedBy>Anne Powell</cp:lastModifiedBy>
  <cp:revision>46</cp:revision>
  <cp:lastPrinted>2021-08-02T17:20:26Z</cp:lastPrinted>
  <dcterms:created xsi:type="dcterms:W3CDTF">2016-01-03T17:21:47Z</dcterms:created>
  <dcterms:modified xsi:type="dcterms:W3CDTF">2021-08-12T16:58:24Z</dcterms:modified>
</cp:coreProperties>
</file>