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6"/>
  </p:notesMasterIdLst>
  <p:sldIdLst>
    <p:sldId id="256" r:id="rId2"/>
    <p:sldId id="262" r:id="rId3"/>
    <p:sldId id="321" r:id="rId4"/>
    <p:sldId id="334" r:id="rId5"/>
    <p:sldId id="290" r:id="rId6"/>
    <p:sldId id="325" r:id="rId7"/>
    <p:sldId id="326" r:id="rId8"/>
    <p:sldId id="327" r:id="rId9"/>
    <p:sldId id="294" r:id="rId10"/>
    <p:sldId id="328" r:id="rId11"/>
    <p:sldId id="295" r:id="rId12"/>
    <p:sldId id="296" r:id="rId13"/>
    <p:sldId id="329" r:id="rId14"/>
    <p:sldId id="335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 snapToObjects="1">
      <p:cViewPr varScale="1">
        <p:scale>
          <a:sx n="62" d="100"/>
          <a:sy n="62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A07290-4A04-4E8F-A3A5-5A187DE6D9D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948399-CE9A-4FB0-B8B1-FB7D2E1B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7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44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3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0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250" y="797669"/>
            <a:ext cx="5661499" cy="1994169"/>
          </a:xfrm>
        </p:spPr>
        <p:txBody>
          <a:bodyPr>
            <a:noAutofit/>
          </a:bodyPr>
          <a:lstStyle/>
          <a:p>
            <a:r>
              <a:rPr lang="en-US" sz="4400" dirty="0"/>
              <a:t>SQL*Plus Reports</a:t>
            </a:r>
            <a:br>
              <a:rPr lang="en-US" sz="4400" dirty="0"/>
            </a:br>
            <a:r>
              <a:rPr lang="en-US" sz="4400" dirty="0"/>
              <a:t>CMIS 563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916" y="3081528"/>
            <a:ext cx="6553200" cy="694944"/>
          </a:xfrm>
        </p:spPr>
        <p:txBody>
          <a:bodyPr>
            <a:noAutofit/>
          </a:bodyPr>
          <a:lstStyle/>
          <a:p>
            <a:r>
              <a:rPr lang="en-US" dirty="0"/>
              <a:t>Week 7 Chapter 9 Video 3</a:t>
            </a:r>
          </a:p>
          <a:p>
            <a:r>
              <a:rPr lang="en-US" dirty="0"/>
              <a:t>Master Detail Reports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02264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7EFDB568-8B9B-4284-97EB-727F1CD74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BREAK Command for Master-Detail Report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2B6C4C6-1DBD-4151-8BCB-489BD4CFE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The BREAK command used in the program must break on the master column for the report.  </a:t>
            </a:r>
          </a:p>
          <a:p>
            <a:pPr eaLnBrk="1" hangingPunct="1">
              <a:defRPr/>
            </a:pPr>
            <a:r>
              <a:rPr lang="en-US" altLang="en-US"/>
              <a:t>Here, the master column is the </a:t>
            </a:r>
            <a:r>
              <a:rPr lang="en-US" altLang="en-US" i="1"/>
              <a:t>DepartmentNumber</a:t>
            </a:r>
            <a:r>
              <a:rPr lang="en-US" altLang="en-US"/>
              <a:t> from the </a:t>
            </a:r>
            <a:r>
              <a:rPr lang="en-US" altLang="en-US" i="1"/>
              <a:t>department</a:t>
            </a:r>
            <a:r>
              <a:rPr lang="en-US" altLang="en-US"/>
              <a:t> table, although the </a:t>
            </a:r>
            <a:r>
              <a:rPr lang="en-US" altLang="en-US" i="1"/>
              <a:t>DepartmentNumber</a:t>
            </a:r>
            <a:r>
              <a:rPr lang="en-US" altLang="en-US"/>
              <a:t> from the </a:t>
            </a:r>
            <a:r>
              <a:rPr lang="en-US" altLang="en-US" i="1"/>
              <a:t>project</a:t>
            </a:r>
            <a:r>
              <a:rPr lang="en-US" altLang="en-US"/>
              <a:t> table could also have been used. 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2400">
                <a:latin typeface="Courier New" panose="02070309020205020404" pitchFamily="49" charset="0"/>
              </a:rPr>
              <a:t>BREAK ON DepartmentNumber SKIP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505124D6-4416-49CF-A66C-28E63E8B3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latin typeface="Arial" panose="020B0604020202020204" pitchFamily="34" charset="0"/>
                <a:ea typeface="Arial Unicode MS" pitchFamily="34" charset="-128"/>
              </a:rPr>
              <a:t>Using Views in Master-Detail Reports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6F8DE64C-FE4C-4E36-B83B-808F0A296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562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9.4 */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Program: ch9-4.sql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Programmer: </a:t>
            </a:r>
            <a:r>
              <a:rPr lang="en-US" altLang="en-US" sz="2000" dirty="0" err="1">
                <a:latin typeface="Courier New" panose="02070309020205020404" pitchFamily="49" charset="0"/>
              </a:rPr>
              <a:t>apowell</a:t>
            </a:r>
            <a:r>
              <a:rPr lang="en-US" altLang="en-US" sz="2000" dirty="0">
                <a:latin typeface="Courier New" panose="02070309020205020404" pitchFamily="49" charset="0"/>
              </a:rPr>
              <a:t>; today's date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Description:  A revised Master-Detail program with a view.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TTITLE CENTER 'Department: '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DepartmentVar</a:t>
            </a:r>
            <a:r>
              <a:rPr lang="en-US" altLang="en-US" sz="2000" dirty="0">
                <a:latin typeface="Courier New" panose="02070309020205020404" pitchFamily="49" charset="0"/>
              </a:rPr>
              <a:t> SKIP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BTITLE SKIP 1 CENTER 'Not for external dissemination.'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REPHEADER 'Project Report #4 - prepared by A. Powell' SKIP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REPFOOTER SKIP 3 '- Last Page of Report -'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LINESIZE 75;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PAGESIZE 15;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NEWPAGE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C5785A1F-CD11-44FB-B7F5-30288CCBD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latin typeface="Arial" panose="020B0604020202020204" pitchFamily="34" charset="0"/>
                <a:ea typeface="Arial Unicode MS" pitchFamily="34" charset="-128"/>
              </a:rPr>
              <a:t>Using Views in Master-Detail Reports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365F7006-8D83-41D7-A393-54D38E8CC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638800"/>
          </a:xfrm>
        </p:spPr>
        <p:txBody>
          <a:bodyPr/>
          <a:lstStyle/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Create a view to use in the SELECT command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CREATE OR REPLACE VIEW </a:t>
            </a:r>
            <a:r>
              <a:rPr lang="en-US" altLang="en-US" sz="2000" dirty="0" err="1">
                <a:latin typeface="Courier New" panose="02070309020205020404" pitchFamily="49" charset="0"/>
              </a:rPr>
              <a:t>vwDepartmentProject</a:t>
            </a:r>
            <a:r>
              <a:rPr lang="en-US" altLang="en-US" sz="2000" dirty="0">
                <a:latin typeface="Courier New" panose="02070309020205020404" pitchFamily="49" charset="0"/>
              </a:rPr>
              <a:t> (Department,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Project, Location) AS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||'-'||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d.DepartmentName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p.ProjectTitle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p.Location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FROM Department d JOIN Project p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ON (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p.DepartmentNumber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IN (3, 6)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ORDER BY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;  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Department NEW_VALUE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DepartmentVar</a:t>
            </a:r>
            <a:r>
              <a:rPr lang="en-US" altLang="en-US" sz="2000" dirty="0">
                <a:latin typeface="Courier New" panose="02070309020205020404" pitchFamily="49" charset="0"/>
              </a:rPr>
              <a:t> NOPRINT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Project FORMAT A30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Location FORMAT A20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BREAK ON Department SKIP PAGE;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Department, Project, location</a:t>
            </a:r>
          </a:p>
          <a:p>
            <a:pPr marL="971550" indent="-971550" eaLnBrk="1" hangingPunct="1">
              <a:spcBef>
                <a:spcPct val="50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vwDepartmentProject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  <a:endParaRPr lang="en-US" altLang="en-US" sz="1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FFC78A04-EDE4-425B-AC32-3F3455759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latin typeface="Arial" panose="020B0604020202020204" pitchFamily="34" charset="0"/>
                <a:ea typeface="Arial Unicode MS" pitchFamily="34" charset="-128"/>
              </a:rPr>
              <a:t>Using Views in Master-Detail Reports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2AEB6D2-E390-4A69-BFBB-EDCD7FE9E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Arial Unicode MS" pitchFamily="34" charset="-128"/>
              </a:rPr>
              <a:t>The revised COLUMN command uses a NEW_VALUE clause to store the value of the </a:t>
            </a:r>
            <a:r>
              <a:rPr lang="en-US" altLang="en-US" sz="2800" i="1">
                <a:ea typeface="Arial Unicode MS" pitchFamily="34" charset="-128"/>
              </a:rPr>
              <a:t>Department</a:t>
            </a:r>
            <a:r>
              <a:rPr lang="en-US" altLang="en-US" sz="2800">
                <a:ea typeface="Arial Unicode MS" pitchFamily="34" charset="-128"/>
              </a:rPr>
              <a:t> column of the view to a variable named </a:t>
            </a:r>
            <a:r>
              <a:rPr lang="en-US" altLang="en-US" sz="2800" i="1">
                <a:ea typeface="Arial Unicode MS" pitchFamily="34" charset="-128"/>
              </a:rPr>
              <a:t>DepartmentVar.</a:t>
            </a:r>
            <a:r>
              <a:rPr lang="en-US" altLang="en-US" sz="2800">
                <a:ea typeface="Arial Unicode MS" pitchFamily="34" charset="-128"/>
              </a:rPr>
              <a:t>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Arial Unicode MS" pitchFamily="34" charset="-128"/>
              </a:rPr>
              <a:t>This variable is used in the TTITLE command to display the department name at the top of each page.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Arial Unicode MS" pitchFamily="34" charset="-128"/>
              </a:rPr>
              <a:t>The BREAK command breaks on the </a:t>
            </a:r>
            <a:r>
              <a:rPr lang="en-US" altLang="en-US" sz="2800" i="1">
                <a:ea typeface="Arial Unicode MS" pitchFamily="34" charset="-128"/>
              </a:rPr>
              <a:t>Department</a:t>
            </a:r>
            <a:r>
              <a:rPr lang="en-US" altLang="en-US" sz="2800">
                <a:ea typeface="Arial Unicode MS" pitchFamily="34" charset="-128"/>
              </a:rPr>
              <a:t> column as the master column.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Arial Unicode MS" pitchFamily="34" charset="-128"/>
              </a:rPr>
              <a:t>The SELECT statement is greatly simplified because the program selects from the view.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Arial Unicode MS" pitchFamily="34" charset="-128"/>
              </a:rPr>
              <a:t>If the view already exits, then the code to create the view can be deleted from program ch9-4.sql.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DEBCA65-3598-4E45-A2DF-8832A9DC6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600" b="1" dirty="0"/>
              <a:t>Project Report #4 – Uses View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74E959C-CE86-4F54-B54F-C356E05D6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Department: 3-Emergency-Surgical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Project Report #4 - prepared by A. Powell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PROJECT                        LOCATION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------------------------------ --------------------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Remodel ER Suite               Maryville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Add Crash Cart Equipment       Edwardsville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Not for external dissemination.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Department: 6-Pediatrics-Gynecology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PROJECT                        LOCATION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------------------------------ --------------------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New Pediatric Monitors         St. Louis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Child Care Center              Alton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 Last Page of Report 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    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Not for external dissemination.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Report Formatting</a:t>
            </a:r>
          </a:p>
          <a:p>
            <a:r>
              <a:rPr lang="en-US" sz="2800" dirty="0"/>
              <a:t>2. Control Break Reports</a:t>
            </a:r>
          </a:p>
          <a:p>
            <a:r>
              <a:rPr lang="en-US" sz="3600" b="1" dirty="0"/>
              <a:t>3. Master Detail Reports</a:t>
            </a:r>
          </a:p>
          <a:p>
            <a:r>
              <a:rPr lang="en-US" dirty="0"/>
              <a:t>4. Interactive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7A16D2F-1205-48CC-9381-D8A3225C1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Learning Objectives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E5D76D34-5030-4F49-8A6A-4F78D4FAE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451" y="990600"/>
            <a:ext cx="8338088" cy="5638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Create a SQL*Plus program command file and view command file settings.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Select data to display in reports.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Format all aspects of report layout.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Create a control break report including clearing breaks and using the BREAK and COMPUTE commands.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Use the SPOOL command to produce report listing files.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Create Master-Detail reports including the use of variables in report titles and footers with the COLUMN command NEW_VALUE clause.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the ACCEPT, PROMPT, and PAUSE commands for interactive program execution with substitution variables.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Define user variables for interactive reporting and pass parameter values through the START command.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C79096F7-9347-4566-B27A-348C5D067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The SPOOL Command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5338F632-4FCD-4331-BF18-7AC330183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334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The SPOOL command routes the output from a SQL*Plus program to the specified filename.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The SPOOL command shown below routes output to a file named </a:t>
            </a:r>
            <a:r>
              <a:rPr lang="en-US" altLang="en-US" sz="2400" b="1"/>
              <a:t>report9-2.lst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The "lst" filename extension is short for listing; however, you can specify any filename extension that you desire.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The SPOOL OFF command terminates writing to the output file.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90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/>
              <a:t>SPOOL report9-2.lst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/>
              <a:t>SPOOL OFF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9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Place the SPOOL command immediately before and after the SELECT command that retrieves data for the report—this keeps you from spooling Oracle output responses to other commands in your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406F825-0DF9-4989-BD4B-3567208A9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Master-Detail Reports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E328CAC-9BF6-4AE0-8852-601EAAA89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790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A Master-Detail report is a form of control break report because the report presents information that is "grouped.“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report typically displays data rows from more than one table, such as the </a:t>
            </a:r>
            <a:r>
              <a:rPr lang="en-US" altLang="en-US" sz="2800" i="1" dirty="0"/>
              <a:t>department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project</a:t>
            </a:r>
            <a:r>
              <a:rPr lang="en-US" altLang="en-US" sz="2800" dirty="0"/>
              <a:t> tables of our database.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Each department controls numerous projects, and a project belongs to a single department.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The </a:t>
            </a:r>
            <a:r>
              <a:rPr lang="en-US" altLang="en-US" sz="2400" i="1" dirty="0"/>
              <a:t>department</a:t>
            </a:r>
            <a:r>
              <a:rPr lang="en-US" altLang="en-US" sz="2400" dirty="0"/>
              <a:t> table contains "master" rows because the </a:t>
            </a:r>
            <a:r>
              <a:rPr lang="en-US" altLang="en-US" sz="2400" i="1" dirty="0"/>
              <a:t>department</a:t>
            </a:r>
            <a:r>
              <a:rPr lang="en-US" altLang="en-US" sz="2400" dirty="0"/>
              <a:t> table is on the "one" side of the one-to-many relationship.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The associated </a:t>
            </a:r>
            <a:r>
              <a:rPr lang="en-US" altLang="en-US" sz="2400" i="1" dirty="0"/>
              <a:t>project</a:t>
            </a:r>
            <a:r>
              <a:rPr lang="en-US" altLang="en-US" sz="2400" dirty="0"/>
              <a:t> table rows provide the "detail" information.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BC5DD33-8F02-48DA-B6E6-4125EE17A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600" b="1" dirty="0"/>
              <a:t>SQL Example 9.3 – Part 1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B831F239-9F2F-4B6E-A52F-8306E293D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400" dirty="0"/>
              <a:t>A sample Master-Detail program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9.3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Program: ch9-3.sql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Programmer: </a:t>
            </a:r>
            <a:r>
              <a:rPr lang="en-US" altLang="en-US" sz="2000" dirty="0" err="1">
                <a:latin typeface="Courier New" panose="02070309020205020404" pitchFamily="49" charset="0"/>
              </a:rPr>
              <a:t>apowell</a:t>
            </a:r>
            <a:r>
              <a:rPr lang="en-US" altLang="en-US" sz="2000" dirty="0">
                <a:latin typeface="Courier New" panose="02070309020205020404" pitchFamily="49" charset="0"/>
              </a:rPr>
              <a:t>; Date: today's date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Description:  A sample Master-Detail report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TTITLE CENTER 'Department Number:'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DepartmentNumberVar</a:t>
            </a:r>
            <a:r>
              <a:rPr lang="en-US" altLang="en-US" sz="2000" dirty="0">
                <a:latin typeface="Courier New" panose="02070309020205020404" pitchFamily="49" charset="0"/>
              </a:rPr>
              <a:t> SKIP 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BTITLE SKIP 1 CENTER 'Not for external dissemination.'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REPHEADER 'Project Report #3 - prepared by A. Powell' SKIP 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REPFOOTER SKIP 3 '- Last Page of Report -'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LINESIZE 65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PAGESIZE 15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SET NEWPAGE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A1EE25D-EA7E-4953-A8A9-31B6E4D8E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4000" b="1" dirty="0"/>
              <a:t>SQL Example 9.3 – Part 2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4F238ED9-1C85-4841-B2FC-8D2B7AF03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486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400" dirty="0"/>
              <a:t>The report produced is on the next slide.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define department variable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DepartmentNumber NEW_VALUE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DepartmentNumberVar</a:t>
            </a:r>
            <a:r>
              <a:rPr lang="en-US" altLang="en-US" sz="2000" dirty="0">
                <a:latin typeface="Courier New" panose="02070309020205020404" pitchFamily="49" charset="0"/>
              </a:rPr>
              <a:t> NOPRINT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set column sizes based on alias column names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DepartmentName</a:t>
            </a:r>
            <a:r>
              <a:rPr lang="en-US" altLang="en-US" sz="2000" dirty="0">
                <a:latin typeface="Courier New" panose="02070309020205020404" pitchFamily="49" charset="0"/>
              </a:rPr>
              <a:t> FORMAT A22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ProjectTitle</a:t>
            </a:r>
            <a:r>
              <a:rPr lang="en-US" altLang="en-US" sz="2000" dirty="0">
                <a:latin typeface="Courier New" panose="02070309020205020404" pitchFamily="49" charset="0"/>
              </a:rPr>
              <a:t> FORMAT A25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Location FORMAT A15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BREAK ON DepartmentNumber SKIP PAGE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d.DepartmentName</a:t>
            </a:r>
            <a:r>
              <a:rPr lang="en-US" altLang="en-US" sz="2000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p.ProjectTitle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p.Location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Department d JOIN Project p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ON (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p.DepartmentNumber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IN (3, 6)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ORDER BY </a:t>
            </a:r>
            <a:r>
              <a:rPr lang="en-US" altLang="en-US" sz="20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7" name="Rectangle 7">
            <a:extLst>
              <a:ext uri="{FF2B5EF4-FFF2-40B4-BE49-F238E27FC236}">
                <a16:creationId xmlns:a16="http://schemas.microsoft.com/office/drawing/2014/main" id="{B6957D7F-FDC7-44A8-90F9-9D0F9F3DE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600" b="1" dirty="0"/>
              <a:t>Project Report #3</a:t>
            </a:r>
          </a:p>
        </p:txBody>
      </p:sp>
      <p:sp>
        <p:nvSpPr>
          <p:cNvPr id="312328" name="Rectangle 8">
            <a:extLst>
              <a:ext uri="{FF2B5EF4-FFF2-40B4-BE49-F238E27FC236}">
                <a16:creationId xmlns:a16="http://schemas.microsoft.com/office/drawing/2014/main" id="{4A8C989B-D0AA-4FBB-A32F-A11DF55C3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153400" cy="5715000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Department Number:         3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Project Report #3 - prepared by A. Powell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DEPARTMENTNAME         PROJECTTITLE              LOCATION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---------------------- ------------------------- 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Emergency-Surgical     Remodel ER Suite          Maryville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Emergency-Surgical     Add Crash Cart Equipment  Edwardsville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Not for external dissemination.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More...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 Department Number:         6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DEPARTMENTNAME         PROJECTTITLE              LOCATION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---------------------- ------------------------- 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Pediatrics-Gynecology  New Pediatric Monitors    St. Louis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Pediatrics-Gynecology  Child Care Center         Alton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Last Page of Report –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Not for external dissemination.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E0ACAF6-5CBE-4F17-97A1-018A3451D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TTITLE and Variable Data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E56C851F-9C7D-40CE-A35A-2DB1F6EBA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600" dirty="0"/>
              <a:t>Information in the TTITLE report line identifies the "master column" that controls the page breaks – </a:t>
            </a:r>
            <a:r>
              <a:rPr lang="en-US" altLang="en-US" sz="2600" i="1" dirty="0"/>
              <a:t>DepartmentNumber</a:t>
            </a:r>
            <a:r>
              <a:rPr lang="en-US" altLang="en-US" sz="2600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600" dirty="0"/>
              <a:t>Reference a column value TTITLE by storing the column value to a </a:t>
            </a:r>
            <a:r>
              <a:rPr lang="en-US" altLang="en-US" sz="2600" i="1" dirty="0"/>
              <a:t>program variable</a:t>
            </a:r>
            <a:r>
              <a:rPr lang="en-US" altLang="en-US" sz="2600" dirty="0"/>
              <a:t>, then specify the program variable name in the TTITLE command.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TTITLE CENTER 'Department Number:'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DepartmentNumberVar</a:t>
            </a:r>
            <a:r>
              <a:rPr lang="en-US" altLang="en-US" sz="2000" dirty="0">
                <a:latin typeface="Courier New" panose="02070309020205020404" pitchFamily="49" charset="0"/>
              </a:rPr>
              <a:t> SKIP 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dirty="0"/>
              <a:t>A special form of the COLUMN command is used to define a program variable as shown below.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 define department variable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NEW_VALUE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DepartmentNumberVar</a:t>
            </a:r>
            <a:r>
              <a:rPr lang="en-US" altLang="en-US" sz="2000" dirty="0">
                <a:latin typeface="Courier New" panose="02070309020205020404" pitchFamily="49" charset="0"/>
              </a:rPr>
              <a:t> NOPRINT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dirty="0"/>
              <a:t>The </a:t>
            </a:r>
            <a:r>
              <a:rPr lang="en-US" altLang="en-US" sz="2200" b="1" dirty="0">
                <a:solidFill>
                  <a:srgbClr val="FF0000"/>
                </a:solidFill>
              </a:rPr>
              <a:t>NEW_VALUE</a:t>
            </a:r>
            <a:r>
              <a:rPr lang="en-US" altLang="en-US" sz="2200" dirty="0"/>
              <a:t> clause defines the variable name.  Follow Oracle's naming rules when naming program variables.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35FE310-6110-4C8F-B67C-1FBC1D73C735}" vid="{CBB9E759-50C0-49FB-9737-C98952CA0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543</TotalTime>
  <Words>1145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Courier New</vt:lpstr>
      <vt:lpstr>Wingdings</vt:lpstr>
      <vt:lpstr>Theme1</vt:lpstr>
      <vt:lpstr>SQL*Plus Reports CMIS 563</vt:lpstr>
      <vt:lpstr>Agenda</vt:lpstr>
      <vt:lpstr>Learning Objectives</vt:lpstr>
      <vt:lpstr>The SPOOL Command</vt:lpstr>
      <vt:lpstr>Master-Detail Reports</vt:lpstr>
      <vt:lpstr>SQL Example 9.3 – Part 1</vt:lpstr>
      <vt:lpstr>SQL Example 9.3 – Part 2</vt:lpstr>
      <vt:lpstr>Project Report #3</vt:lpstr>
      <vt:lpstr>TTITLE and Variable Data</vt:lpstr>
      <vt:lpstr>BREAK Command for Master-Detail Report</vt:lpstr>
      <vt:lpstr>Using Views in Master-Detail Reports</vt:lpstr>
      <vt:lpstr>Using Views in Master-Detail Reports</vt:lpstr>
      <vt:lpstr>Using Views in Master-Detail Reports</vt:lpstr>
      <vt:lpstr>Project Report #4 – Uses View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Anne Powell</cp:lastModifiedBy>
  <cp:revision>46</cp:revision>
  <cp:lastPrinted>2021-08-02T17:20:26Z</cp:lastPrinted>
  <dcterms:created xsi:type="dcterms:W3CDTF">2016-01-03T17:21:47Z</dcterms:created>
  <dcterms:modified xsi:type="dcterms:W3CDTF">2021-08-12T16:57:55Z</dcterms:modified>
</cp:coreProperties>
</file>