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3" r:id="rId3"/>
    <p:sldId id="258" r:id="rId4"/>
    <p:sldId id="272" r:id="rId5"/>
    <p:sldId id="259" r:id="rId6"/>
    <p:sldId id="260" r:id="rId7"/>
    <p:sldId id="283" r:id="rId8"/>
    <p:sldId id="285" r:id="rId9"/>
    <p:sldId id="275" r:id="rId10"/>
    <p:sldId id="276" r:id="rId11"/>
    <p:sldId id="277" r:id="rId12"/>
    <p:sldId id="278" r:id="rId13"/>
    <p:sldId id="287" r:id="rId14"/>
    <p:sldId id="311" r:id="rId15"/>
    <p:sldId id="347" r:id="rId16"/>
    <p:sldId id="310" r:id="rId17"/>
    <p:sldId id="348" r:id="rId18"/>
    <p:sldId id="34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9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8801-EC6E-4E9A-955D-3C76810396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E3B7A-CD73-4CF2-AF01-EAC75C9448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3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usan_Tang@ourcampus.edu" TargetMode="External"/><Relationship Id="rId13" Type="http://schemas.openxmlformats.org/officeDocument/2006/relationships/hyperlink" Target="mailto:Susan_Taing@courcampus.edu" TargetMode="External"/><Relationship Id="rId3" Type="http://schemas.openxmlformats.org/officeDocument/2006/relationships/hyperlink" Target="mailto:Linda_Baker@ourcampus.edu" TargetMode="External"/><Relationship Id="rId7" Type="http://schemas.openxmlformats.org/officeDocument/2006/relationships/hyperlink" Target="mailto:Terry_Hwang@ourcampus.edu" TargetMode="External"/><Relationship Id="rId12" Type="http://schemas.openxmlformats.org/officeDocument/2006/relationships/hyperlink" Target="mailto:James_Thompson@ourcampus.edu" TargetMode="External"/><Relationship Id="rId2" Type="http://schemas.openxmlformats.org/officeDocument/2006/relationships/hyperlink" Target="mailto:Matthew_Andrews@ourcampus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uglas_Fischer@ourcampus.edu" TargetMode="External"/><Relationship Id="rId11" Type="http://schemas.openxmlformats.org/officeDocument/2006/relationships/hyperlink" Target="mailto:Ken_Tran@ourcampus.edu" TargetMode="External"/><Relationship Id="rId5" Type="http://schemas.openxmlformats.org/officeDocument/2006/relationships/hyperlink" Target="mailto:Richard_Valdez@ourcampus.edu" TargetMode="External"/><Relationship Id="rId10" Type="http://schemas.openxmlformats.org/officeDocument/2006/relationships/hyperlink" Target="mailto:Chip_Marino@ourcampus.edu" TargetMode="External"/><Relationship Id="rId4" Type="http://schemas.openxmlformats.org/officeDocument/2006/relationships/hyperlink" Target="mailto:Lisa_Brisbon@ourcampus.edu" TargetMode="External"/><Relationship Id="rId9" Type="http://schemas.openxmlformats.org/officeDocument/2006/relationships/hyperlink" Target="mailto:Tzu_Lai@ourcampus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Anne Powell</a:t>
            </a:r>
          </a:p>
          <a:p>
            <a:r>
              <a:rPr lang="en-US" dirty="0"/>
              <a:t>CMIS563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relation/entity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/>
          </p:nvPr>
        </p:nvGraphicFramePr>
        <p:xfrm>
          <a:off x="779463" y="2182563"/>
          <a:ext cx="7391400" cy="2590800"/>
        </p:xfrm>
        <a:graphic>
          <a:graphicData uri="http://schemas.openxmlformats.org/drawingml/2006/table">
            <a:tbl>
              <a:tblPr/>
              <a:tblGrid>
                <a:gridCol w="325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EmployeeNumber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Abernathy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27992"/>
              </p:ext>
            </p:extLst>
          </p:nvPr>
        </p:nvGraphicFramePr>
        <p:xfrm>
          <a:off x="859856" y="5331673"/>
          <a:ext cx="6096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904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one way</a:t>
                      </a:r>
                      <a:r>
                        <a:rPr lang="en-US" baseline="0" dirty="0"/>
                        <a:t> this might be shown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EMPLOYEE(</a:t>
                      </a:r>
                      <a:r>
                        <a:rPr lang="en-US" u="sng" dirty="0"/>
                        <a:t>EmployeeNumber</a:t>
                      </a:r>
                      <a:r>
                        <a:rPr lang="en-US" dirty="0"/>
                        <a:t>, FirstName, LastName)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non-relation example</a:t>
            </a:r>
          </a:p>
        </p:txBody>
      </p:sp>
      <p:graphicFrame>
        <p:nvGraphicFramePr>
          <p:cNvPr id="4" name="Group 35"/>
          <p:cNvGraphicFramePr>
            <a:graphicFrameLocks noGrp="1"/>
          </p:cNvGraphicFramePr>
          <p:nvPr>
            <p:extLst/>
          </p:nvPr>
        </p:nvGraphicFramePr>
        <p:xfrm>
          <a:off x="937592" y="2932044"/>
          <a:ext cx="7315200" cy="3103564"/>
        </p:xfrm>
        <a:graphic>
          <a:graphicData uri="http://schemas.openxmlformats.org/drawingml/2006/table">
            <a:tbl>
              <a:tblPr/>
              <a:tblGrid>
                <a:gridCol w="3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EmployeeNumber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LastName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335-6421,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454-9744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Abernathy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215-7789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Cadley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610-9850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Copley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299-9090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470992" y="2017644"/>
            <a:ext cx="678180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>
                <a:solidFill>
                  <a:srgbClr val="993300"/>
                </a:solidFill>
                <a:latin typeface="Arial Rounded MT Bold" pitchFamily="34" charset="0"/>
              </a:rPr>
              <a:t>Cells of the table hold multiple values</a:t>
            </a:r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 flipH="1">
            <a:off x="5357192" y="2551044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non-relational table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/>
          </p:nvPr>
        </p:nvGraphicFramePr>
        <p:xfrm>
          <a:off x="779463" y="2998304"/>
          <a:ext cx="7391400" cy="3108852"/>
        </p:xfrm>
        <a:graphic>
          <a:graphicData uri="http://schemas.openxmlformats.org/drawingml/2006/table">
            <a:tbl>
              <a:tblPr/>
              <a:tblGrid>
                <a:gridCol w="325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EmployeeNumber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335-6421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Abernathy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215-7789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Cadley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610-9850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Copley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335-6421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Abernathy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299-9090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684463" y="2083904"/>
            <a:ext cx="556260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>
                <a:solidFill>
                  <a:srgbClr val="993300"/>
                </a:solidFill>
                <a:latin typeface="Arial Rounded MT Bold" pitchFamily="34" charset="0"/>
              </a:rPr>
              <a:t>No two rows may be identical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836863" y="2617304"/>
            <a:ext cx="2286000" cy="2667000"/>
            <a:chOff x="2208" y="1536"/>
            <a:chExt cx="1440" cy="1680"/>
          </a:xfrm>
        </p:grpSpPr>
        <p:sp>
          <p:nvSpPr>
            <p:cNvPr id="7" name="Line 36"/>
            <p:cNvSpPr>
              <a:spLocks noChangeShapeType="1"/>
            </p:cNvSpPr>
            <p:nvPr/>
          </p:nvSpPr>
          <p:spPr bwMode="auto">
            <a:xfrm flipH="1">
              <a:off x="2208" y="1536"/>
              <a:ext cx="144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 flipH="1">
              <a:off x="2304" y="1536"/>
              <a:ext cx="1344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19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2391BE-ED8B-45F1-8F46-31D794DAA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there’s more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7F61C2C-E7B5-4330-8E58-52951435B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  <a:p>
            <a:pPr lvl="1" eaLnBrk="1" hangingPunct="1"/>
            <a:r>
              <a:rPr lang="en-US" altLang="en-US"/>
              <a:t>Properties or characteristics of entities</a:t>
            </a:r>
          </a:p>
          <a:p>
            <a:pPr lvl="1" eaLnBrk="1" hangingPunct="1"/>
            <a:r>
              <a:rPr lang="en-US" altLang="en-US"/>
              <a:t>Actual data items we collect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EEC17BE-EF42-48A7-B040-D22848AA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19600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Employee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C4BE6E81-FDC5-4412-BEB8-146AC404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1676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EmpName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83B73F16-007F-4C0C-858C-D89B8247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17526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EmpAddr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305DFB96-BB73-47D3-BFDD-0D3DAB26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17526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EmpJob</a:t>
            </a:r>
          </a:p>
        </p:txBody>
      </p:sp>
      <p:sp>
        <p:nvSpPr>
          <p:cNvPr id="12296" name="Line 12">
            <a:extLst>
              <a:ext uri="{FF2B5EF4-FFF2-40B4-BE49-F238E27FC236}">
                <a16:creationId xmlns:a16="http://schemas.microsoft.com/office/drawing/2014/main" id="{9AB2DEA2-CF0A-4A98-BE9A-020C57225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191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" name="Line 13">
            <a:extLst>
              <a:ext uri="{FF2B5EF4-FFF2-40B4-BE49-F238E27FC236}">
                <a16:creationId xmlns:a16="http://schemas.microsoft.com/office/drawing/2014/main" id="{6F5D3D99-E054-40B6-A74D-48F7F91FA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" name="Line 14">
            <a:extLst>
              <a:ext uri="{FF2B5EF4-FFF2-40B4-BE49-F238E27FC236}">
                <a16:creationId xmlns:a16="http://schemas.microsoft.com/office/drawing/2014/main" id="{8C21664E-AAF1-4A0C-9CD6-6060AD252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292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BE6C-4C91-46B5-9A8B-90D619B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entity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D203-675D-4B17-A99C-6E7A9AC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Should Be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will have many instances in the database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will be composed of multiple attributes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we are trying to model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Should Not Be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user of the database system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output of the database system (e.g., a report)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Example of Inappropriate Entities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585411" cy="16082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(a) System user (Treasurer) and output (Expense Report) shown as entities</a:t>
            </a:r>
          </a:p>
        </p:txBody>
      </p:sp>
      <p:pic>
        <p:nvPicPr>
          <p:cNvPr id="4" name="Picture 3" descr="A diagram depicts some of the basic E R notations used in diagrams. Figure a shows system user, Treasurer and output, Expense report as entities along with two other entities. Account, and Expense. The relationship between the four are shown in the E R diagram as follows. Treasurer, manages Account. Account is charged, Expense. Expense, summarizes Expense report and vice versa. Treasurer, receives Expense report.">
            <a:extLst>
              <a:ext uri="{FF2B5EF4-FFF2-40B4-BE49-F238E27FC236}">
                <a16:creationId xmlns:a16="http://schemas.microsoft.com/office/drawing/2014/main" id="{4549A2E6-92D5-4CB0-8564-D816BD3D4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45"/>
          <a:stretch/>
        </p:blipFill>
        <p:spPr>
          <a:xfrm>
            <a:off x="4461906" y="1600200"/>
            <a:ext cx="4223209" cy="321194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57200" y="5053257"/>
            <a:ext cx="3585411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b) E-R diagram with only the necessary entities</a:t>
            </a:r>
            <a:endParaRPr lang="en-US" sz="2400" dirty="0"/>
          </a:p>
        </p:txBody>
      </p:sp>
      <p:pic>
        <p:nvPicPr>
          <p:cNvPr id="7" name="Picture 6" descr="Figure b shows the E R diagram with only the necessary entities and their relationship, as follows, Account, is charged Expense."/>
          <p:cNvPicPr>
            <a:picLocks noChangeAspect="1"/>
          </p:cNvPicPr>
          <p:nvPr/>
        </p:nvPicPr>
        <p:blipFill rotWithShape="1">
          <a:blip r:embed="rId4"/>
          <a:srcRect t="77135"/>
          <a:stretch/>
        </p:blipFill>
        <p:spPr>
          <a:xfrm>
            <a:off x="4461906" y="5099695"/>
            <a:ext cx="4224894" cy="10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2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Multivalued Attributes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… are bad!!!</a:t>
            </a:r>
          </a:p>
          <a:p>
            <a:pPr>
              <a:buNone/>
            </a:pPr>
            <a:endParaRPr lang="en-US" b="1" dirty="0"/>
          </a:p>
          <a:p>
            <a:r>
              <a:rPr lang="en-US" sz="2000" dirty="0"/>
              <a:t>Attributes that can have multiple values for an entity instance (i.e., a “repeating group”)</a:t>
            </a:r>
          </a:p>
          <a:p>
            <a:r>
              <a:rPr lang="en-US" sz="2000" dirty="0"/>
              <a:t>Should be re-modeled as a separate entity that has a relationship to the entity type from which it was removed (i.e., a “repeating group” is implemented as a separate table)</a:t>
            </a:r>
          </a:p>
        </p:txBody>
      </p:sp>
    </p:spTree>
    <p:extLst>
      <p:ext uri="{BB962C8B-B14F-4D97-AF65-F5344CB8AC3E}">
        <p14:creationId xmlns:p14="http://schemas.microsoft.com/office/powerpoint/2010/main" val="357580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Multi-value attributes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619606"/>
              </p:ext>
            </p:extLst>
          </p:nvPr>
        </p:nvGraphicFramePr>
        <p:xfrm>
          <a:off x="459865" y="1608622"/>
          <a:ext cx="2026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634F6-8D34-4323-A4C2-8E62F144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26737"/>
              </p:ext>
            </p:extLst>
          </p:nvPr>
        </p:nvGraphicFramePr>
        <p:xfrm>
          <a:off x="2893360" y="2282107"/>
          <a:ext cx="5524500" cy="2676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652">
                  <a:extLst>
                    <a:ext uri="{9D8B030D-6E8A-4147-A177-3AD203B41FA5}">
                      <a16:colId xmlns:a16="http://schemas.microsoft.com/office/drawing/2014/main" val="3111105797"/>
                    </a:ext>
                  </a:extLst>
                </a:gridCol>
                <a:gridCol w="958788">
                  <a:extLst>
                    <a:ext uri="{9D8B030D-6E8A-4147-A177-3AD203B41FA5}">
                      <a16:colId xmlns:a16="http://schemas.microsoft.com/office/drawing/2014/main" val="2944719151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4086403984"/>
                    </a:ext>
                  </a:extLst>
                </a:gridCol>
                <a:gridCol w="1250161">
                  <a:extLst>
                    <a:ext uri="{9D8B030D-6E8A-4147-A177-3AD203B41FA5}">
                      <a16:colId xmlns:a16="http://schemas.microsoft.com/office/drawing/2014/main" val="238306584"/>
                    </a:ext>
                  </a:extLst>
                </a:gridCol>
                <a:gridCol w="1458823">
                  <a:extLst>
                    <a:ext uri="{9D8B030D-6E8A-4147-A177-3AD203B41FA5}">
                      <a16:colId xmlns:a16="http://schemas.microsoft.com/office/drawing/2014/main" val="233567786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EmpID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LastName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FirstName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Children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Birthdates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29700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Powell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Dan, Mike, 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11/10/2008, 12/07/2012, 04/19/2014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270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Hannah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Katie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Ike, Isabelle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01/28/2009, 01/31/2011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940571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Daniel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Will, Margaret, Edie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08/06/2009, 02/13/2013, 10/21/2017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23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5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40D9D-CCF4-42FE-9D3D-C0579456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982"/>
            <a:ext cx="9144000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3"/>
            <a:ext cx="8087099" cy="482481"/>
          </a:xfrm>
        </p:spPr>
        <p:txBody>
          <a:bodyPr/>
          <a:lstStyle/>
          <a:p>
            <a:r>
              <a:rPr lang="en-US" dirty="0"/>
              <a:t>Why do we use them?  Why not excel?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2777744"/>
          <a:ext cx="8958961" cy="405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9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055">
                <a:tc>
                  <a:txBody>
                    <a:bodyPr/>
                    <a:lstStyle/>
                    <a:p>
                      <a:r>
                        <a:rPr lang="en-US" sz="1500" dirty="0"/>
                        <a:t>Last</a:t>
                      </a:r>
                    </a:p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First</a:t>
                      </a:r>
                    </a:p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Adviser</a:t>
                      </a:r>
                    </a:p>
                    <a:p>
                      <a:r>
                        <a:rPr lang="en-US" sz="1500" dirty="0"/>
                        <a:t>Last</a:t>
                      </a:r>
                    </a:p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AdviserEmail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09">
                <a:tc>
                  <a:txBody>
                    <a:bodyPr/>
                    <a:lstStyle/>
                    <a:p>
                      <a:r>
                        <a:rPr lang="en-US" sz="1500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Matthew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2"/>
                        </a:rPr>
                        <a:t>Matthew_Andrews@ourcampus.edu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3"/>
                        </a:rPr>
                        <a:t>Linda_Baker@ourcampus.edu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500" dirty="0" err="1"/>
                        <a:t>Brisbon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4"/>
                        </a:rPr>
                        <a:t>Lisa_Brisbon@ourcampus.edu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Valdez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5"/>
                        </a:rPr>
                        <a:t>Richard_Valdez@ourcampus.edu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r>
                        <a:rPr lang="en-US" sz="1500" dirty="0"/>
                        <a:t>Fischer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Douglas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6"/>
                        </a:rPr>
                        <a:t>Douglas_Fischer@ourcampus.edu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3"/>
                        </a:rPr>
                        <a:t>Linda_Baker@ourcampus.edu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r>
                        <a:rPr lang="en-US" sz="1500" dirty="0"/>
                        <a:t>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7"/>
                        </a:rPr>
                        <a:t>Terry_Hwang@ourcampus.edu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Taing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8"/>
                        </a:rPr>
                        <a:t>Susan_Tang@ourcampus.edu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r>
                        <a:rPr lang="en-US" sz="1500" dirty="0"/>
                        <a:t>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9"/>
                        </a:rPr>
                        <a:t>Tzu_Lai@ourcampus.edu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Valdez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5"/>
                        </a:rPr>
                        <a:t>Richard_Valdez@ourcampus.edu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500" dirty="0"/>
                        <a:t>Marino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10"/>
                        </a:rPr>
                        <a:t>Chip_Marino@ourcampus.edu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11"/>
                        </a:rPr>
                        <a:t>Ken_Tran@ourcampus.edu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500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12"/>
                        </a:rPr>
                        <a:t>James_Thompson@ourcampus.edu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Taing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hlinkClick r:id="rId13"/>
                        </a:rPr>
                        <a:t>Susan_Taing@courcampus.edu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D2398C0C-676B-45AC-B4E8-44E6E3445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Entity-Relationship Diagram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E960CE1E-F4A2-4A24-B07F-BC0CE58DD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u="sng"/>
              <a:t>Picture</a:t>
            </a:r>
            <a:r>
              <a:rPr lang="en-US" altLang="en-US" sz="2800"/>
              <a:t> of the </a:t>
            </a:r>
            <a:r>
              <a:rPr lang="en-US" altLang="en-US" sz="2800" u="sng"/>
              <a:t>people, places, objects, things, events, or concepts</a:t>
            </a:r>
            <a:r>
              <a:rPr lang="en-US" altLang="en-US" sz="2800"/>
              <a:t>, their </a:t>
            </a:r>
            <a:r>
              <a:rPr lang="en-US" altLang="en-US" sz="2800" u="sng"/>
              <a:t>characteristics</a:t>
            </a:r>
            <a:r>
              <a:rPr lang="en-US" altLang="en-US" sz="2800"/>
              <a:t> and </a:t>
            </a:r>
            <a:r>
              <a:rPr lang="en-US" altLang="en-US" sz="2800" u="sng"/>
              <a:t>relationships</a:t>
            </a:r>
            <a:r>
              <a:rPr lang="en-US" altLang="en-US" sz="2800"/>
              <a:t>, for an organization or business.</a:t>
            </a:r>
          </a:p>
          <a:p>
            <a:pPr eaLnBrk="1" hangingPunct="1"/>
            <a:r>
              <a:rPr lang="en-US" altLang="en-US" sz="2800"/>
              <a:t>Visual representation</a:t>
            </a:r>
          </a:p>
          <a:p>
            <a:pPr eaLnBrk="1" hangingPunct="1"/>
            <a:r>
              <a:rPr lang="en-US" altLang="en-US" sz="2800"/>
              <a:t>Communication tool</a:t>
            </a:r>
          </a:p>
          <a:p>
            <a:pPr eaLnBrk="1" hangingPunct="1"/>
            <a:r>
              <a:rPr lang="en-US" altLang="en-US" sz="2800"/>
              <a:t>Independent of technology</a:t>
            </a:r>
          </a:p>
          <a:p>
            <a:pPr eaLnBrk="1" hangingPunct="1"/>
            <a:r>
              <a:rPr lang="en-US" altLang="en-US" sz="2800"/>
              <a:t>Understandable representation of organization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of importance to a user that needs to be represented in a database</a:t>
            </a:r>
          </a:p>
          <a:p>
            <a:r>
              <a:rPr lang="en-US" dirty="0"/>
              <a:t>One theme or topic</a:t>
            </a:r>
          </a:p>
          <a:p>
            <a:r>
              <a:rPr lang="en-US" dirty="0"/>
              <a:t>Restricted to things that can be represented by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210371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CAAA1DF-9667-439C-84CE-B910C21E7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Components of an E-R Diagram…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B442DA0-CDB5-4648-B884-2CF49EE8A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 err="1"/>
              <a:t>Entitites</a:t>
            </a:r>
            <a:endParaRPr lang="en-US" altLang="en-US" sz="2800" dirty="0"/>
          </a:p>
          <a:p>
            <a:pPr lvl="1">
              <a:defRPr/>
            </a:pPr>
            <a:r>
              <a:rPr lang="en-US" sz="2400" dirty="0"/>
              <a:t>Something of importance to a user that needs to collect data about</a:t>
            </a:r>
          </a:p>
          <a:p>
            <a:pPr lvl="1">
              <a:defRPr/>
            </a:pPr>
            <a:r>
              <a:rPr lang="en-US" sz="2400" dirty="0"/>
              <a:t>One theme or topic (noun)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						</a:t>
            </a:r>
            <a:r>
              <a:rPr lang="en-US" altLang="en-US" dirty="0"/>
              <a:t>	</a:t>
            </a:r>
          </a:p>
          <a:p>
            <a:pPr eaLnBrk="1" hangingPunct="1">
              <a:defRPr/>
            </a:pPr>
            <a:r>
              <a:rPr lang="en-US" altLang="en-US" sz="2800" dirty="0"/>
              <a:t>Relationship</a:t>
            </a:r>
          </a:p>
          <a:p>
            <a:pPr lvl="1" eaLnBrk="1" hangingPunct="1">
              <a:defRPr/>
            </a:pPr>
            <a:r>
              <a:rPr lang="en-US" altLang="en-US" sz="2400" dirty="0"/>
              <a:t>Association between entities (verbs)</a:t>
            </a:r>
          </a:p>
          <a:p>
            <a:pPr lvl="1" eaLnBrk="1" hangingPunct="1">
              <a:defRPr/>
            </a:pPr>
            <a:r>
              <a:rPr lang="en-US" altLang="en-US" sz="2400" dirty="0"/>
              <a:t>Directional</a:t>
            </a:r>
          </a:p>
          <a:p>
            <a:pPr lvl="1" eaLnBrk="1" hangingPunct="1">
              <a:defRPr/>
            </a:pPr>
            <a:r>
              <a:rPr lang="en-US" altLang="en-US" sz="2400" dirty="0"/>
              <a:t>Employee Works in Department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2C6F154-3531-486F-9516-F9E3F7CA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143250"/>
            <a:ext cx="1676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14341" name="Line 8">
            <a:extLst>
              <a:ext uri="{FF2B5EF4-FFF2-40B4-BE49-F238E27FC236}">
                <a16:creationId xmlns:a16="http://schemas.microsoft.com/office/drawing/2014/main" id="{53FC57AC-17EB-483A-8F48-C1615D6A3D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257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2" name="Line 9">
            <a:extLst>
              <a:ext uri="{FF2B5EF4-FFF2-40B4-BE49-F238E27FC236}">
                <a16:creationId xmlns:a16="http://schemas.microsoft.com/office/drawing/2014/main" id="{6803A322-57C2-4D6D-8AEA-2032FF4A8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10">
            <a:extLst>
              <a:ext uri="{FF2B5EF4-FFF2-40B4-BE49-F238E27FC236}">
                <a16:creationId xmlns:a16="http://schemas.microsoft.com/office/drawing/2014/main" id="{69D536EB-FF71-49F6-A7D6-5F2D1246E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79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12324654-F881-4711-9CFD-0CBB49CC1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75F36280-0540-444C-A337-100639759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54864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BA4A7B7-9FDF-46CC-BC60-EAD322186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4F19D59-A636-46D7-B2FA-392422EAD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Entities																								</a:t>
            </a:r>
          </a:p>
          <a:p>
            <a:pPr eaLnBrk="1" hangingPunct="1"/>
            <a:r>
              <a:rPr lang="en-US" altLang="en-US" dirty="0"/>
              <a:t>Relationships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8AE0471-718F-4352-970D-3F8379C2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26877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Residence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Hall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DDB1E22-3541-4274-85BB-F004EEE7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82" y="2164977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C235B0E1-976F-4A32-A880-D11B2C41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74213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Residence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Hall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828F1161-E680-44AA-9A65-E106EC313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982" y="3925888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5372" name="Text Box 16">
            <a:extLst>
              <a:ext uri="{FF2B5EF4-FFF2-40B4-BE49-F238E27FC236}">
                <a16:creationId xmlns:a16="http://schemas.microsoft.com/office/drawing/2014/main" id="{33E63037-0F6F-4A82-812C-A70084097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7" y="4068315"/>
            <a:ext cx="855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Lives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 in</a:t>
            </a:r>
          </a:p>
        </p:txBody>
      </p:sp>
      <p:sp>
        <p:nvSpPr>
          <p:cNvPr id="15373" name="Line 17">
            <a:extLst>
              <a:ext uri="{FF2B5EF4-FFF2-40B4-BE49-F238E27FC236}">
                <a16:creationId xmlns:a16="http://schemas.microsoft.com/office/drawing/2014/main" id="{EF9B78B4-4A1F-41B3-BCCC-281372D68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8999" y="4389268"/>
            <a:ext cx="838201" cy="1775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18">
            <a:extLst>
              <a:ext uri="{FF2B5EF4-FFF2-40B4-BE49-F238E27FC236}">
                <a16:creationId xmlns:a16="http://schemas.microsoft.com/office/drawing/2014/main" id="{9A36D777-BE70-4DA6-A6A3-A86ED33B7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982" y="438926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797162FF-D135-4E67-BFBF-554A16777465}"/>
              </a:ext>
            </a:extLst>
          </p:cNvPr>
          <p:cNvSpPr/>
          <p:nvPr/>
        </p:nvSpPr>
        <p:spPr>
          <a:xfrm>
            <a:off x="4267201" y="3932939"/>
            <a:ext cx="1022781" cy="955674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2DCA27C-47B6-467F-9688-311827F1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5253620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Residence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Hall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3E66942-D878-431F-96D1-9EFDA87B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982" y="5248986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B2D4398-E90D-4E1C-AF72-7D2397222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8999" y="5737257"/>
            <a:ext cx="3003983" cy="1775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48159-A008-4C3C-B84C-1AD53E692E33}"/>
              </a:ext>
            </a:extLst>
          </p:cNvPr>
          <p:cNvSpPr txBox="1"/>
          <p:nvPr/>
        </p:nvSpPr>
        <p:spPr>
          <a:xfrm>
            <a:off x="4374014" y="5378911"/>
            <a:ext cx="102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Lives 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</a:t>
            </a:r>
            <a:r>
              <a:rPr lang="en-US" i="1" dirty="0"/>
              <a:t> </a:t>
            </a:r>
            <a:r>
              <a:rPr lang="en-US" dirty="0"/>
              <a:t>is a two-dimensional table that has specific characteristics.</a:t>
            </a:r>
          </a:p>
          <a:p>
            <a:r>
              <a:rPr lang="en-US" dirty="0"/>
              <a:t>The table dimensions, like a matrix, consist of rows and columns.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1388166" y="4114800"/>
          <a:ext cx="6096000" cy="1524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80028CD-9D1E-4297-9545-3D7AB953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B794BE0-36A8-4383-8417-BBCBD318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Synonyms</a:t>
            </a:r>
          </a:p>
          <a:p>
            <a:pPr lvl="1"/>
            <a:r>
              <a:rPr lang="en-US" altLang="en-US" sz="2400"/>
              <a:t>Each column contains words that are synonyms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000"/>
              <a:t>An entity is a table is a file.</a:t>
            </a:r>
          </a:p>
          <a:p>
            <a:r>
              <a:rPr lang="en-US" altLang="en-US" sz="2000"/>
              <a:t>An entity instance is a row is a record.</a:t>
            </a:r>
          </a:p>
          <a:p>
            <a:r>
              <a:rPr lang="en-US" altLang="en-US" sz="2000"/>
              <a:t>An attribute is a column is a field.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C395F7-3995-4C51-8EA4-9501AFA2C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80168"/>
              </p:ext>
            </p:extLst>
          </p:nvPr>
        </p:nvGraphicFramePr>
        <p:xfrm>
          <a:off x="1524000" y="2405109"/>
          <a:ext cx="6096000" cy="2209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075083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655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948744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5811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Entity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2729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85318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797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Relation/Entity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Rows contain data about an entity.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Columns contain data about attributes of the entity.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Cells of the table hold a single value.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 entries in a column are of the same kind.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column has a unique name.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order of the columns is unimportant.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order of the rows is unimportant.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 two rows may be identical.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768</Words>
  <Application>Microsoft Office PowerPoint</Application>
  <PresentationFormat>On-screen Show (4:3)</PresentationFormat>
  <Paragraphs>229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Calibri</vt:lpstr>
      <vt:lpstr>Calisto MT</vt:lpstr>
      <vt:lpstr>Noto Sans Symbols</vt:lpstr>
      <vt:lpstr>Tahoma</vt:lpstr>
      <vt:lpstr>Times New Roman</vt:lpstr>
      <vt:lpstr>Wingdings</vt:lpstr>
      <vt:lpstr>Venture</vt:lpstr>
      <vt:lpstr>ERD Basics </vt:lpstr>
      <vt:lpstr>Let’s talk databases</vt:lpstr>
      <vt:lpstr>The Entity-Relationship Diagram</vt:lpstr>
      <vt:lpstr>Entities</vt:lpstr>
      <vt:lpstr>The Components of an E-R Diagram…</vt:lpstr>
      <vt:lpstr>Notation</vt:lpstr>
      <vt:lpstr>Relation</vt:lpstr>
      <vt:lpstr>Terminology</vt:lpstr>
      <vt:lpstr>Characteristics of a Relation/Entity</vt:lpstr>
      <vt:lpstr>Sample relation/entity</vt:lpstr>
      <vt:lpstr>A non-relation example</vt:lpstr>
      <vt:lpstr>A non-relational table</vt:lpstr>
      <vt:lpstr>And there’s more</vt:lpstr>
      <vt:lpstr>An entity …</vt:lpstr>
      <vt:lpstr>Example of Inappropriate Entities</vt:lpstr>
      <vt:lpstr>Multivalued Attributes …</vt:lpstr>
      <vt:lpstr>Multi-value attributes</vt:lpstr>
      <vt:lpstr>PowerPoint Presentation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22</cp:revision>
  <dcterms:created xsi:type="dcterms:W3CDTF">2016-01-01T19:13:59Z</dcterms:created>
  <dcterms:modified xsi:type="dcterms:W3CDTF">2021-06-21T19:12:39Z</dcterms:modified>
</cp:coreProperties>
</file>