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319" r:id="rId3"/>
    <p:sldId id="301" r:id="rId4"/>
    <p:sldId id="265" r:id="rId5"/>
    <p:sldId id="350" r:id="rId6"/>
    <p:sldId id="288" r:id="rId7"/>
    <p:sldId id="289" r:id="rId8"/>
    <p:sldId id="290" r:id="rId9"/>
    <p:sldId id="291" r:id="rId10"/>
    <p:sldId id="351" r:id="rId11"/>
    <p:sldId id="352" r:id="rId12"/>
    <p:sldId id="349" r:id="rId13"/>
    <p:sldId id="29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7D2E5-E5A3-4AC5-890B-747D56C5E84D}" type="slidenum">
              <a:rPr lang="en-US" smtClean="0">
                <a:cs typeface="Arial" charset="0"/>
              </a:rPr>
              <a:pPr/>
              <a:t>2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41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E4253-EC04-4818-8457-3968FC7A9D30}" type="slidenum">
              <a:rPr lang="en-US" smtClean="0">
                <a:cs typeface="Arial" charset="0"/>
              </a:rPr>
              <a:pPr/>
              <a:t>3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93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E76C6-0AB8-4301-BE28-E4417A884D84}" type="slidenum">
              <a:rPr lang="en-US" smtClean="0">
                <a:cs typeface="Arial" charset="0"/>
              </a:rPr>
              <a:pPr/>
              <a:t>6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2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B4DD4-D249-49D1-B03C-06295268EBFE}" type="slidenum">
              <a:rPr lang="en-US" smtClean="0">
                <a:cs typeface="Arial" charset="0"/>
              </a:rPr>
              <a:pPr/>
              <a:t>7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2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D84851-65B1-4D39-B898-5B953351EB7C}" type="slidenum">
              <a:rPr lang="en-US" smtClean="0">
                <a:cs typeface="Arial" charset="0"/>
              </a:rPr>
              <a:pPr/>
              <a:t>8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6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F8064-568A-4754-BC3C-82E4193801C9}" type="slidenum">
              <a:rPr lang="en-US" smtClean="0">
                <a:cs typeface="Arial" charset="0"/>
              </a:rPr>
              <a:pPr/>
              <a:t>9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6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0FAB81-4EC2-4968-8C1F-7E6121EF3946}" type="slidenum">
              <a:rPr lang="en-US" smtClean="0">
                <a:cs typeface="Arial" charset="0"/>
              </a:rPr>
              <a:pPr/>
              <a:t>13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1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/>
          <a:lstStyle/>
          <a:p>
            <a:r>
              <a:rPr lang="en-US" sz="4800" dirty="0"/>
              <a:t>Primary Keys Foreign Keys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/>
          <a:lstStyle/>
          <a:p>
            <a:r>
              <a:rPr lang="en-US" dirty="0"/>
              <a:t>Dr. Anne Powell</a:t>
            </a:r>
          </a:p>
          <a:p>
            <a:r>
              <a:rPr lang="en-US" dirty="0"/>
              <a:t>CMIS563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0C9F-234C-433C-97B7-85424D2F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3FFF-A16D-4289-AF8D-E64AC9EB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relationship between two entities has ONE foreign key.</a:t>
            </a:r>
          </a:p>
          <a:p>
            <a:r>
              <a:rPr lang="en-US" dirty="0"/>
              <a:t>How do we know which entity’s primary key we use as a foreign key in the other entity?</a:t>
            </a:r>
          </a:p>
          <a:p>
            <a:pPr lvl="1"/>
            <a:r>
              <a:rPr lang="en-US" dirty="0"/>
              <a:t>i.e., </a:t>
            </a:r>
            <a:r>
              <a:rPr lang="en-US" dirty="0" err="1"/>
              <a:t>PatientID</a:t>
            </a:r>
            <a:r>
              <a:rPr lang="en-US" dirty="0"/>
              <a:t> is the primary key in Patient and the foreign key in Prescription.  WHY isn’t </a:t>
            </a:r>
            <a:r>
              <a:rPr lang="en-US" dirty="0" err="1"/>
              <a:t>PrescriptionNumber</a:t>
            </a:r>
            <a:r>
              <a:rPr lang="en-US" dirty="0"/>
              <a:t> the foreign key in Patient instead?</a:t>
            </a:r>
          </a:p>
        </p:txBody>
      </p:sp>
    </p:spTree>
    <p:extLst>
      <p:ext uri="{BB962C8B-B14F-4D97-AF65-F5344CB8AC3E}">
        <p14:creationId xmlns:p14="http://schemas.microsoft.com/office/powerpoint/2010/main" val="16089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C3F3-2080-424D-A4EE-1025276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relationship: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78FB-4ADB-46A3-BB67-9822948C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1:m relationship, the primary key of the ONE entity becomes the foreign key in the MANY entity </a:t>
            </a:r>
            <a:r>
              <a:rPr lang="en-US" dirty="0">
                <a:sym typeface="Wingdings" panose="05000000000000000000" pitchFamily="2" charset="2"/>
              </a:rPr>
              <a:t>(always)!</a:t>
            </a:r>
          </a:p>
          <a:p>
            <a:r>
              <a:rPr lang="en-US" dirty="0">
                <a:sym typeface="Wingdings" panose="05000000000000000000" pitchFamily="2" charset="2"/>
              </a:rPr>
              <a:t>In a 1:1 relationship it doesn’t matter which primary key  becomes a foreign key – but only pick one!</a:t>
            </a:r>
          </a:p>
          <a:p>
            <a:r>
              <a:rPr lang="en-US" dirty="0">
                <a:sym typeface="Wingdings" panose="05000000000000000000" pitchFamily="2" charset="2"/>
              </a:rPr>
              <a:t>In a m:m relationship – special circumstance that we will cover in the Associative entity video!</a:t>
            </a:r>
          </a:p>
          <a:p>
            <a:r>
              <a:rPr lang="en-US" dirty="0">
                <a:sym typeface="Wingdings" panose="05000000000000000000" pitchFamily="2" charset="2"/>
              </a:rPr>
              <a:t>I’ll repeat because it is IMPORTANT:  In a 1:m relationship, the primary key of the ONE entity becomes the foreign key in the MANY entity!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9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40D9D-CCF4-42FE-9D3D-C0579456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982"/>
            <a:ext cx="9144000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Referential integrity</a:t>
            </a:r>
            <a:r>
              <a:rPr lang="en-US" sz="2800" dirty="0"/>
              <a:t> states that every value of a foreign key must match a value of an existing primary key.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 (see previous slide):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If EmpID = 4 in EMPLOYEE has a DeptID = 7  (a foreign key), a Department with DeptID = 7 must exist in DEPARTMENT.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The primary key value must exist before the foreign key value is entered.</a:t>
            </a:r>
          </a:p>
        </p:txBody>
      </p:sp>
    </p:spTree>
    <p:extLst>
      <p:ext uri="{BB962C8B-B14F-4D97-AF65-F5344CB8AC3E}">
        <p14:creationId xmlns:p14="http://schemas.microsoft.com/office/powerpoint/2010/main" val="28423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890751" y="257503"/>
            <a:ext cx="7467600" cy="1219200"/>
          </a:xfrm>
        </p:spPr>
        <p:txBody>
          <a:bodyPr/>
          <a:lstStyle/>
          <a:p>
            <a:r>
              <a:rPr lang="en-US" dirty="0"/>
              <a:t>A Primary Key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890751" y="1991710"/>
            <a:ext cx="7467600" cy="4461642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Attribute(s) that uniquely identify an entity (relation) instance.</a:t>
            </a:r>
          </a:p>
          <a:p>
            <a:r>
              <a:rPr lang="en-US" dirty="0"/>
              <a:t>If you know the value of the primary key, you will be able to uniquely identify a single row.</a:t>
            </a:r>
          </a:p>
          <a:p>
            <a:r>
              <a:rPr lang="en-US" dirty="0"/>
              <a:t>You must be able to answer all three of these questions with these answers when selecting the primary key</a:t>
            </a:r>
          </a:p>
          <a:p>
            <a:pPr lvl="1"/>
            <a:r>
              <a:rPr lang="en-US" dirty="0"/>
              <a:t>Is the value unique? – Yes</a:t>
            </a:r>
          </a:p>
          <a:p>
            <a:pPr lvl="1"/>
            <a:r>
              <a:rPr lang="en-US" dirty="0"/>
              <a:t>Will the value ever need to be repeated? – No</a:t>
            </a:r>
          </a:p>
          <a:p>
            <a:pPr lvl="1"/>
            <a:r>
              <a:rPr lang="en-US" dirty="0"/>
              <a:t>Will the value ever be null? - No</a:t>
            </a:r>
          </a:p>
          <a:p>
            <a:pPr lvl="1"/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5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683" y="533400"/>
            <a:ext cx="6344478" cy="1143000"/>
          </a:xfrm>
        </p:spPr>
        <p:txBody>
          <a:bodyPr/>
          <a:lstStyle/>
          <a:p>
            <a:r>
              <a:rPr lang="en-US" dirty="0"/>
              <a:t>A Composite Key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742122" y="2203174"/>
            <a:ext cx="74676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composite key</a:t>
            </a:r>
            <a:r>
              <a:rPr lang="en-US" dirty="0"/>
              <a:t> is a key that contains two or more attributes.</a:t>
            </a:r>
          </a:p>
          <a:p>
            <a:pPr>
              <a:lnSpc>
                <a:spcPct val="90000"/>
              </a:lnSpc>
            </a:pPr>
            <a:r>
              <a:rPr lang="en-US" dirty="0"/>
              <a:t>For a key to be unique, it must often become a composite key.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D03D63B-7DD0-4029-93AF-545A03014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Identifying the primary key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2EB74F-30C4-4DA4-9077-911B6C0BC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 the attribute</a:t>
            </a:r>
          </a:p>
          <a:p>
            <a:pPr eaLnBrk="1" hangingPunct="1"/>
            <a:r>
              <a:rPr lang="en-US" altLang="en-US"/>
              <a:t>Underline it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EMPLOYEE (</a:t>
            </a:r>
            <a:r>
              <a:rPr lang="en-US" altLang="en-US" u="sng"/>
              <a:t>empID</a:t>
            </a:r>
            <a:r>
              <a:rPr lang="en-US" altLang="en-US"/>
              <a:t>, empName, empAddr, empJob)</a:t>
            </a:r>
          </a:p>
          <a:p>
            <a:pPr eaLnBrk="1" hangingPunct="1"/>
            <a:r>
              <a:rPr lang="en-US" altLang="en-US"/>
              <a:t>STUDENT (</a:t>
            </a:r>
            <a:r>
              <a:rPr lang="en-US" altLang="en-US" u="sng"/>
              <a:t>studentID</a:t>
            </a:r>
            <a:r>
              <a:rPr lang="en-US" altLang="en-US"/>
              <a:t>, studentName, studentMajor)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40D9D-CCF4-42FE-9D3D-C0579456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982"/>
            <a:ext cx="9144000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8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880242" y="436179"/>
            <a:ext cx="7467600" cy="990600"/>
          </a:xfrm>
        </p:spPr>
        <p:txBody>
          <a:bodyPr/>
          <a:lstStyle/>
          <a:p>
            <a:r>
              <a:rPr lang="en-US" sz="4000" dirty="0"/>
              <a:t>Relationships Between Tables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880242" y="1919450"/>
            <a:ext cx="7467600" cy="2705815"/>
          </a:xfrm>
        </p:spPr>
        <p:txBody>
          <a:bodyPr>
            <a:normAutofit/>
          </a:bodyPr>
          <a:lstStyle/>
          <a:p>
            <a:r>
              <a:rPr lang="en-US" dirty="0"/>
              <a:t>A table may be related to other tables.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An Employee works in a Department</a:t>
            </a:r>
          </a:p>
          <a:p>
            <a:pPr lvl="1"/>
            <a:r>
              <a:rPr lang="en-US" dirty="0"/>
              <a:t>A Patient receives a Prescription</a:t>
            </a:r>
          </a:p>
          <a:p>
            <a:pPr lvl="1"/>
            <a:r>
              <a:rPr lang="en-US" dirty="0"/>
              <a:t>A Bed is assigned to a Patient</a:t>
            </a:r>
          </a:p>
        </p:txBody>
      </p:sp>
    </p:spTree>
    <p:extLst>
      <p:ext uri="{BB962C8B-B14F-4D97-AF65-F5344CB8AC3E}">
        <p14:creationId xmlns:p14="http://schemas.microsoft.com/office/powerpoint/2010/main" val="2872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28600"/>
            <a:ext cx="8135937" cy="1189038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relate tables? – A Foreign Key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preserve relationships, you may need to create a </a:t>
            </a:r>
            <a:r>
              <a:rPr lang="en-US" b="1" dirty="0"/>
              <a:t>foreign key.</a:t>
            </a:r>
          </a:p>
          <a:p>
            <a:r>
              <a:rPr lang="en-US" dirty="0"/>
              <a:t>A foreign key is a primary key from one table placed into another table.</a:t>
            </a:r>
          </a:p>
          <a:p>
            <a:r>
              <a:rPr lang="en-US" dirty="0"/>
              <a:t>The key is called a foreign key in the table that received the key.</a:t>
            </a:r>
          </a:p>
        </p:txBody>
      </p:sp>
    </p:spTree>
    <p:extLst>
      <p:ext uri="{BB962C8B-B14F-4D97-AF65-F5344CB8AC3E}">
        <p14:creationId xmlns:p14="http://schemas.microsoft.com/office/powerpoint/2010/main" val="90885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Example I</a:t>
            </a:r>
          </a:p>
        </p:txBody>
      </p:sp>
      <p:graphicFrame>
        <p:nvGraphicFramePr>
          <p:cNvPr id="35868" name="Group 28"/>
          <p:cNvGraphicFramePr>
            <a:graphicFrameLocks noGrp="1"/>
          </p:cNvGraphicFramePr>
          <p:nvPr>
            <p:extLst/>
          </p:nvPr>
        </p:nvGraphicFramePr>
        <p:xfrm>
          <a:off x="914400" y="2569779"/>
          <a:ext cx="2057400" cy="30226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Project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ProjName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MgrID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869" name="Group 29"/>
          <p:cNvGraphicFramePr>
            <a:graphicFrameLocks noGrp="1"/>
          </p:cNvGraphicFramePr>
          <p:nvPr>
            <p:extLst/>
          </p:nvPr>
        </p:nvGraphicFramePr>
        <p:xfrm>
          <a:off x="6096000" y="2569779"/>
          <a:ext cx="2057400" cy="226695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Manager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MgrID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MgrName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65" name="Line 25"/>
          <p:cNvSpPr>
            <a:spLocks noChangeShapeType="1"/>
          </p:cNvSpPr>
          <p:nvPr/>
        </p:nvSpPr>
        <p:spPr bwMode="auto">
          <a:xfrm flipH="1">
            <a:off x="2971800" y="3716420"/>
            <a:ext cx="3124200" cy="14170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276600" y="5236779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Foreign Key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3810000" y="3026979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22649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5" grpId="0" animBg="1"/>
      <p:bldP spid="35866" grpId="0" animBg="1" autoUpdateAnimBg="0"/>
      <p:bldP spid="3586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Example II</a:t>
            </a:r>
          </a:p>
        </p:txBody>
      </p:sp>
      <p:graphicFrame>
        <p:nvGraphicFramePr>
          <p:cNvPr id="36894" name="Group 30"/>
          <p:cNvGraphicFramePr>
            <a:graphicFrameLocks noGrp="1"/>
          </p:cNvGraphicFramePr>
          <p:nvPr>
            <p:extLst/>
          </p:nvPr>
        </p:nvGraphicFramePr>
        <p:xfrm>
          <a:off x="971551" y="2630214"/>
          <a:ext cx="2286000" cy="30226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Department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895" name="Group 31"/>
          <p:cNvGraphicFramePr>
            <a:graphicFrameLocks noGrp="1"/>
          </p:cNvGraphicFramePr>
          <p:nvPr>
            <p:extLst/>
          </p:nvPr>
        </p:nvGraphicFramePr>
        <p:xfrm>
          <a:off x="6305551" y="2630214"/>
          <a:ext cx="2057400" cy="29083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Employee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257551" y="3809999"/>
            <a:ext cx="3048000" cy="6149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4019551" y="4687614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Foreign Key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3409951" y="3087414"/>
            <a:ext cx="21336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993300"/>
                </a:solidFill>
                <a:latin typeface="Arial Rounded MT Bold" pitchFamily="34" charset="0"/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398361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0" grpId="0" animBg="1"/>
      <p:bldP spid="36891" grpId="0" animBg="1" autoUpdateAnimBg="0"/>
      <p:bldP spid="36892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502</Words>
  <Application>Microsoft Office PowerPoint</Application>
  <PresentationFormat>On-screen Show (4:3)</PresentationFormat>
  <Paragraphs>71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Calisto MT</vt:lpstr>
      <vt:lpstr>Wingdings</vt:lpstr>
      <vt:lpstr>Venture</vt:lpstr>
      <vt:lpstr>Primary Keys Foreign Keys </vt:lpstr>
      <vt:lpstr>A Primary Key</vt:lpstr>
      <vt:lpstr>A Composite Key</vt:lpstr>
      <vt:lpstr>Identifying the primary key</vt:lpstr>
      <vt:lpstr>PowerPoint Presentation</vt:lpstr>
      <vt:lpstr>Relationships Between Tables</vt:lpstr>
      <vt:lpstr>How do we relate tables? – A Foreign Key</vt:lpstr>
      <vt:lpstr>Foreign Key Example I</vt:lpstr>
      <vt:lpstr>Foreign Key Example II</vt:lpstr>
      <vt:lpstr>Some rules…</vt:lpstr>
      <vt:lpstr>For each relationship:</vt:lpstr>
      <vt:lpstr>PowerPoint Presentation</vt:lpstr>
      <vt:lpstr>Referential Integrity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25</cp:revision>
  <dcterms:created xsi:type="dcterms:W3CDTF">2016-01-01T19:13:59Z</dcterms:created>
  <dcterms:modified xsi:type="dcterms:W3CDTF">2021-06-21T20:41:35Z</dcterms:modified>
</cp:coreProperties>
</file>